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7"/>
  </p:notesMasterIdLst>
  <p:handoutMasterIdLst>
    <p:handoutMasterId r:id="rId118"/>
  </p:handoutMasterIdLst>
  <p:sldIdLst>
    <p:sldId id="256" r:id="rId5"/>
    <p:sldId id="257" r:id="rId6"/>
    <p:sldId id="258" r:id="rId7"/>
    <p:sldId id="1078" r:id="rId8"/>
    <p:sldId id="259" r:id="rId9"/>
    <p:sldId id="260" r:id="rId10"/>
    <p:sldId id="1079" r:id="rId11"/>
    <p:sldId id="261" r:id="rId12"/>
    <p:sldId id="263" r:id="rId13"/>
    <p:sldId id="1080" r:id="rId14"/>
    <p:sldId id="1081" r:id="rId15"/>
    <p:sldId id="1082" r:id="rId16"/>
    <p:sldId id="1083" r:id="rId17"/>
    <p:sldId id="1084" r:id="rId18"/>
    <p:sldId id="1085" r:id="rId19"/>
    <p:sldId id="1086" r:id="rId20"/>
    <p:sldId id="1087" r:id="rId21"/>
    <p:sldId id="1088" r:id="rId22"/>
    <p:sldId id="272" r:id="rId23"/>
    <p:sldId id="273" r:id="rId24"/>
    <p:sldId id="1089" r:id="rId25"/>
    <p:sldId id="1090" r:id="rId26"/>
    <p:sldId id="1091" r:id="rId27"/>
    <p:sldId id="1092" r:id="rId28"/>
    <p:sldId id="1093" r:id="rId29"/>
    <p:sldId id="1094" r:id="rId30"/>
    <p:sldId id="1095" r:id="rId31"/>
    <p:sldId id="1096" r:id="rId32"/>
    <p:sldId id="1097" r:id="rId33"/>
    <p:sldId id="1098" r:id="rId34"/>
    <p:sldId id="1099" r:id="rId35"/>
    <p:sldId id="1100" r:id="rId36"/>
    <p:sldId id="1103" r:id="rId37"/>
    <p:sldId id="1104" r:id="rId38"/>
    <p:sldId id="1105" r:id="rId39"/>
    <p:sldId id="1106" r:id="rId40"/>
    <p:sldId id="1107" r:id="rId41"/>
    <p:sldId id="1108" r:id="rId42"/>
    <p:sldId id="1109" r:id="rId43"/>
    <p:sldId id="1110" r:id="rId44"/>
    <p:sldId id="1112" r:id="rId45"/>
    <p:sldId id="1113" r:id="rId46"/>
    <p:sldId id="1111" r:id="rId47"/>
    <p:sldId id="1114" r:id="rId48"/>
    <p:sldId id="1115" r:id="rId49"/>
    <p:sldId id="1116" r:id="rId50"/>
    <p:sldId id="1118" r:id="rId51"/>
    <p:sldId id="1117" r:id="rId52"/>
    <p:sldId id="1119" r:id="rId53"/>
    <p:sldId id="1120" r:id="rId54"/>
    <p:sldId id="1121" r:id="rId55"/>
    <p:sldId id="1122" r:id="rId56"/>
    <p:sldId id="1123" r:id="rId57"/>
    <p:sldId id="1124" r:id="rId58"/>
    <p:sldId id="1125" r:id="rId59"/>
    <p:sldId id="1126" r:id="rId60"/>
    <p:sldId id="1127" r:id="rId61"/>
    <p:sldId id="1128" r:id="rId62"/>
    <p:sldId id="1129" r:id="rId63"/>
    <p:sldId id="1130" r:id="rId64"/>
    <p:sldId id="1131" r:id="rId65"/>
    <p:sldId id="1132" r:id="rId66"/>
    <p:sldId id="1133" r:id="rId67"/>
    <p:sldId id="1134" r:id="rId68"/>
    <p:sldId id="1135" r:id="rId69"/>
    <p:sldId id="1136" r:id="rId70"/>
    <p:sldId id="1137" r:id="rId71"/>
    <p:sldId id="1138" r:id="rId72"/>
    <p:sldId id="1139" r:id="rId73"/>
    <p:sldId id="1141" r:id="rId74"/>
    <p:sldId id="1140" r:id="rId75"/>
    <p:sldId id="1142" r:id="rId76"/>
    <p:sldId id="1143" r:id="rId77"/>
    <p:sldId id="1101" r:id="rId78"/>
    <p:sldId id="1145" r:id="rId79"/>
    <p:sldId id="1147" r:id="rId80"/>
    <p:sldId id="1148" r:id="rId81"/>
    <p:sldId id="1146" r:id="rId82"/>
    <p:sldId id="1144" r:id="rId83"/>
    <p:sldId id="1149" r:id="rId84"/>
    <p:sldId id="1150" r:id="rId85"/>
    <p:sldId id="1151" r:id="rId86"/>
    <p:sldId id="1152" r:id="rId87"/>
    <p:sldId id="1153" r:id="rId88"/>
    <p:sldId id="1154" r:id="rId89"/>
    <p:sldId id="1155" r:id="rId90"/>
    <p:sldId id="1158" r:id="rId91"/>
    <p:sldId id="1159" r:id="rId92"/>
    <p:sldId id="1160" r:id="rId93"/>
    <p:sldId id="1102" r:id="rId94"/>
    <p:sldId id="1161" r:id="rId95"/>
    <p:sldId id="1162" r:id="rId96"/>
    <p:sldId id="1163" r:id="rId97"/>
    <p:sldId id="1165" r:id="rId98"/>
    <p:sldId id="1166" r:id="rId99"/>
    <p:sldId id="1167" r:id="rId100"/>
    <p:sldId id="1164" r:id="rId101"/>
    <p:sldId id="1168" r:id="rId102"/>
    <p:sldId id="1169" r:id="rId103"/>
    <p:sldId id="1171" r:id="rId104"/>
    <p:sldId id="1172" r:id="rId105"/>
    <p:sldId id="1170" r:id="rId106"/>
    <p:sldId id="1173" r:id="rId107"/>
    <p:sldId id="1174" r:id="rId108"/>
    <p:sldId id="1176" r:id="rId109"/>
    <p:sldId id="1177" r:id="rId110"/>
    <p:sldId id="1028" r:id="rId111"/>
    <p:sldId id="1029" r:id="rId112"/>
    <p:sldId id="1030" r:id="rId113"/>
    <p:sldId id="1031" r:id="rId114"/>
    <p:sldId id="1032" r:id="rId115"/>
    <p:sldId id="1033"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3AED8D4-EBCB-41B5-BF53-EC8F46D8C153}">
          <p14:sldIdLst>
            <p14:sldId id="256"/>
            <p14:sldId id="257"/>
            <p14:sldId id="258"/>
            <p14:sldId id="1078"/>
            <p14:sldId id="259"/>
            <p14:sldId id="260"/>
          </p14:sldIdLst>
        </p14:section>
        <p14:section name="Health Equity" id="{2E8963A2-1955-4786-8ADD-2BFF69022707}">
          <p14:sldIdLst>
            <p14:sldId id="1079"/>
            <p14:sldId id="261"/>
            <p14:sldId id="263"/>
            <p14:sldId id="1080"/>
            <p14:sldId id="1081"/>
            <p14:sldId id="1082"/>
            <p14:sldId id="1083"/>
            <p14:sldId id="1084"/>
            <p14:sldId id="1085"/>
            <p14:sldId id="1086"/>
            <p14:sldId id="1087"/>
            <p14:sldId id="1088"/>
            <p14:sldId id="272"/>
            <p14:sldId id="273"/>
            <p14:sldId id="1089"/>
            <p14:sldId id="1090"/>
            <p14:sldId id="1091"/>
            <p14:sldId id="1092"/>
            <p14:sldId id="1093"/>
            <p14:sldId id="1094"/>
            <p14:sldId id="1095"/>
            <p14:sldId id="1096"/>
            <p14:sldId id="1097"/>
            <p14:sldId id="1098"/>
            <p14:sldId id="1099"/>
          </p14:sldIdLst>
        </p14:section>
        <p14:section name="The History of Structural Discrimination" id="{801B78ED-21E2-422C-9D50-8ACA792724AD}">
          <p14:sldIdLst>
            <p14:sldId id="1100"/>
            <p14:sldId id="1103"/>
            <p14:sldId id="1104"/>
            <p14:sldId id="1105"/>
            <p14:sldId id="1106"/>
            <p14:sldId id="1107"/>
            <p14:sldId id="1108"/>
            <p14:sldId id="1109"/>
            <p14:sldId id="1110"/>
            <p14:sldId id="1112"/>
            <p14:sldId id="1113"/>
            <p14:sldId id="1111"/>
            <p14:sldId id="1114"/>
            <p14:sldId id="1115"/>
            <p14:sldId id="1116"/>
            <p14:sldId id="1118"/>
            <p14:sldId id="1117"/>
            <p14:sldId id="1119"/>
            <p14:sldId id="1120"/>
            <p14:sldId id="1121"/>
            <p14:sldId id="1122"/>
            <p14:sldId id="1123"/>
            <p14:sldId id="1124"/>
            <p14:sldId id="1125"/>
            <p14:sldId id="1126"/>
            <p14:sldId id="1127"/>
            <p14:sldId id="1128"/>
            <p14:sldId id="1129"/>
            <p14:sldId id="1130"/>
            <p14:sldId id="1131"/>
            <p14:sldId id="1132"/>
            <p14:sldId id="1133"/>
            <p14:sldId id="1134"/>
            <p14:sldId id="1135"/>
            <p14:sldId id="1136"/>
            <p14:sldId id="1137"/>
            <p14:sldId id="1138"/>
            <p14:sldId id="1139"/>
            <p14:sldId id="1141"/>
            <p14:sldId id="1140"/>
            <p14:sldId id="1142"/>
            <p14:sldId id="1143"/>
          </p14:sldIdLst>
        </p14:section>
        <p14:section name="The Law &amp; Health Inequity" id="{CE33F0BD-7E2E-4E62-B8EF-4CE9C4B4D5B3}">
          <p14:sldIdLst>
            <p14:sldId id="1101"/>
            <p14:sldId id="1145"/>
            <p14:sldId id="1147"/>
            <p14:sldId id="1148"/>
            <p14:sldId id="1146"/>
            <p14:sldId id="1144"/>
            <p14:sldId id="1149"/>
            <p14:sldId id="1150"/>
            <p14:sldId id="1151"/>
            <p14:sldId id="1152"/>
            <p14:sldId id="1153"/>
            <p14:sldId id="1154"/>
            <p14:sldId id="1155"/>
            <p14:sldId id="1158"/>
            <p14:sldId id="1159"/>
            <p14:sldId id="1160"/>
          </p14:sldIdLst>
        </p14:section>
        <p14:section name="Repairing Inequities" id="{FD2051F5-9F1C-4E9A-B533-27B2E967F66B}">
          <p14:sldIdLst>
            <p14:sldId id="1102"/>
            <p14:sldId id="1161"/>
            <p14:sldId id="1162"/>
            <p14:sldId id="1163"/>
            <p14:sldId id="1165"/>
            <p14:sldId id="1166"/>
            <p14:sldId id="1167"/>
            <p14:sldId id="1164"/>
            <p14:sldId id="1168"/>
            <p14:sldId id="1169"/>
            <p14:sldId id="1171"/>
            <p14:sldId id="1172"/>
            <p14:sldId id="1170"/>
            <p14:sldId id="1173"/>
            <p14:sldId id="1174"/>
            <p14:sldId id="1176"/>
            <p14:sldId id="1177"/>
          </p14:sldIdLst>
        </p14:section>
        <p14:section name="Closing" id="{6A7F1FBE-D274-4F4D-9541-F77EC641F63A}">
          <p14:sldIdLst>
            <p14:sldId id="1028"/>
            <p14:sldId id="1029"/>
            <p14:sldId id="1030"/>
            <p14:sldId id="1031"/>
            <p14:sldId id="1032"/>
            <p14:sldId id="10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118D43-7B9F-C794-5A97-076A29EDE7F5}" name="Leah Roderman" initials="LR" userId="S::lroderman@changelabsolutions.org::acf564fb-44d5-4c3e-ad87-fa1847d1a4ca" providerId="AD"/>
  <p188:author id="{188BC886-8DA5-FE1E-5389-86067FEF53F7}" name="Chelsea Wu" initials="CW" userId="S::cwu@changelabsolutions.org::9718ccf3-4618-40fc-b282-eb5605b6053c" providerId="AD"/>
  <p188:author id="{3410D3BB-E6CB-B51E-72BF-FF3F4A7BB97D}" name="Alexis Etow" initials="AE" userId="Alexis Etow" providerId="None"/>
  <p188:author id="{94103FCA-F6ED-37E6-3094-E579CD770DD8}" name="Greg Miao" initials="GM" userId="S::gmiao@changelabsolutions.org::00326bc4-6c31-4007-a522-87b5bac38c5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974A2-9545-4041-9A78-24B36C1C87AF}" v="195" dt="2024-10-07T19:57:39.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73" autoAdjust="0"/>
    <p:restoredTop sz="86437" autoAdjust="0"/>
  </p:normalViewPr>
  <p:slideViewPr>
    <p:cSldViewPr snapToGrid="0">
      <p:cViewPr varScale="1">
        <p:scale>
          <a:sx n="107" d="100"/>
          <a:sy n="107" d="100"/>
        </p:scale>
        <p:origin x="132" y="300"/>
      </p:cViewPr>
      <p:guideLst/>
    </p:cSldViewPr>
  </p:slideViewPr>
  <p:outlineViewPr>
    <p:cViewPr>
      <p:scale>
        <a:sx n="33" d="100"/>
        <a:sy n="33" d="100"/>
      </p:scale>
      <p:origin x="0" y="-94272"/>
    </p:cViewPr>
  </p:outlineViewPr>
  <p:notesTextViewPr>
    <p:cViewPr>
      <p:scale>
        <a:sx n="3" d="2"/>
        <a:sy n="3" d="2"/>
      </p:scale>
      <p:origin x="0" y="0"/>
    </p:cViewPr>
  </p:notesTextViewPr>
  <p:notesViewPr>
    <p:cSldViewPr snapToGrid="0">
      <p:cViewPr varScale="1">
        <p:scale>
          <a:sx n="102" d="100"/>
          <a:sy n="102" d="100"/>
        </p:scale>
        <p:origin x="5328" y="1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125"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lsea Wu" userId="9718ccf3-4618-40fc-b282-eb5605b6053c" providerId="ADAL" clId="{4C5974A2-9545-4041-9A78-24B36C1C87AF}"/>
    <pc:docChg chg="undo custSel addSld delSld modSld modMainMaster modSection">
      <pc:chgData name="Chelsea Wu" userId="9718ccf3-4618-40fc-b282-eb5605b6053c" providerId="ADAL" clId="{4C5974A2-9545-4041-9A78-24B36C1C87AF}" dt="2024-10-07T19:57:39.035" v="876" actId="115"/>
      <pc:docMkLst>
        <pc:docMk/>
      </pc:docMkLst>
      <pc:sldChg chg="addSp delSp modSp mod chgLayout">
        <pc:chgData name="Chelsea Wu" userId="9718ccf3-4618-40fc-b282-eb5605b6053c" providerId="ADAL" clId="{4C5974A2-9545-4041-9A78-24B36C1C87AF}" dt="2024-10-07T19:40:36.177" v="662" actId="6264"/>
        <pc:sldMkLst>
          <pc:docMk/>
          <pc:sldMk cId="2741386993" sldId="256"/>
        </pc:sldMkLst>
        <pc:spChg chg="mod ord">
          <ac:chgData name="Chelsea Wu" userId="9718ccf3-4618-40fc-b282-eb5605b6053c" providerId="ADAL" clId="{4C5974A2-9545-4041-9A78-24B36C1C87AF}" dt="2024-10-07T19:40:36.177" v="662" actId="6264"/>
          <ac:spMkLst>
            <pc:docMk/>
            <pc:sldMk cId="2741386993" sldId="256"/>
            <ac:spMk id="2" creationId="{3FA960BA-15C6-8933-8A69-46E49DC7C359}"/>
          </ac:spMkLst>
        </pc:spChg>
        <pc:spChg chg="add del mod">
          <ac:chgData name="Chelsea Wu" userId="9718ccf3-4618-40fc-b282-eb5605b6053c" providerId="ADAL" clId="{4C5974A2-9545-4041-9A78-24B36C1C87AF}" dt="2024-10-07T19:38:35.947" v="41" actId="478"/>
          <ac:spMkLst>
            <pc:docMk/>
            <pc:sldMk cId="2741386993" sldId="256"/>
            <ac:spMk id="3" creationId="{9E8DBA18-9878-DB57-E02C-EE708AA440A8}"/>
          </ac:spMkLst>
        </pc:spChg>
        <pc:spChg chg="mod ord">
          <ac:chgData name="Chelsea Wu" userId="9718ccf3-4618-40fc-b282-eb5605b6053c" providerId="ADAL" clId="{4C5974A2-9545-4041-9A78-24B36C1C87AF}" dt="2024-10-07T19:40:36.177" v="662" actId="6264"/>
          <ac:spMkLst>
            <pc:docMk/>
            <pc:sldMk cId="2741386993" sldId="256"/>
            <ac:spMk id="4" creationId="{7B8CDF5A-A587-1FD5-2F69-6328EB60AB50}"/>
          </ac:spMkLst>
        </pc:spChg>
        <pc:spChg chg="add del mod">
          <ac:chgData name="Chelsea Wu" userId="9718ccf3-4618-40fc-b282-eb5605b6053c" providerId="ADAL" clId="{4C5974A2-9545-4041-9A78-24B36C1C87AF}" dt="2024-10-07T19:38:34.681" v="40" actId="6264"/>
          <ac:spMkLst>
            <pc:docMk/>
            <pc:sldMk cId="2741386993" sldId="256"/>
            <ac:spMk id="5" creationId="{32C2F02B-E9CC-C6C6-B5B9-2C0FDFBF86AA}"/>
          </ac:spMkLst>
        </pc:spChg>
        <pc:spChg chg="add del mod">
          <ac:chgData name="Chelsea Wu" userId="9718ccf3-4618-40fc-b282-eb5605b6053c" providerId="ADAL" clId="{4C5974A2-9545-4041-9A78-24B36C1C87AF}" dt="2024-10-07T19:38:34.681" v="40" actId="6264"/>
          <ac:spMkLst>
            <pc:docMk/>
            <pc:sldMk cId="2741386993" sldId="256"/>
            <ac:spMk id="6" creationId="{EAF903BE-C6C3-0A6B-A512-C4CEF2CB3CBE}"/>
          </ac:spMkLst>
        </pc:spChg>
        <pc:spChg chg="add del mod ord">
          <ac:chgData name="Chelsea Wu" userId="9718ccf3-4618-40fc-b282-eb5605b6053c" providerId="ADAL" clId="{4C5974A2-9545-4041-9A78-24B36C1C87AF}" dt="2024-10-07T19:38:37.842" v="42" actId="478"/>
          <ac:spMkLst>
            <pc:docMk/>
            <pc:sldMk cId="2741386993" sldId="256"/>
            <ac:spMk id="7" creationId="{CA55D69C-C29C-E7FC-D78F-A10542C0CF28}"/>
          </ac:spMkLst>
        </pc:spChg>
        <pc:spChg chg="add del mod">
          <ac:chgData name="Chelsea Wu" userId="9718ccf3-4618-40fc-b282-eb5605b6053c" providerId="ADAL" clId="{4C5974A2-9545-4041-9A78-24B36C1C87AF}" dt="2024-10-07T19:40:06.966" v="658" actId="6264"/>
          <ac:spMkLst>
            <pc:docMk/>
            <pc:sldMk cId="2741386993" sldId="256"/>
            <ac:spMk id="8" creationId="{B67D468E-DD07-A5AA-E07C-0A3ACCA526A8}"/>
          </ac:spMkLst>
        </pc:spChg>
        <pc:spChg chg="add del mod">
          <ac:chgData name="Chelsea Wu" userId="9718ccf3-4618-40fc-b282-eb5605b6053c" providerId="ADAL" clId="{4C5974A2-9545-4041-9A78-24B36C1C87AF}" dt="2024-10-07T19:40:06.966" v="658" actId="6264"/>
          <ac:spMkLst>
            <pc:docMk/>
            <pc:sldMk cId="2741386993" sldId="256"/>
            <ac:spMk id="9" creationId="{C62FF407-23F9-C7DD-32F0-76A09FEA6406}"/>
          </ac:spMkLst>
        </pc:spChg>
        <pc:spChg chg="add del mod">
          <ac:chgData name="Chelsea Wu" userId="9718ccf3-4618-40fc-b282-eb5605b6053c" providerId="ADAL" clId="{4C5974A2-9545-4041-9A78-24B36C1C87AF}" dt="2024-10-07T19:40:36.177" v="662" actId="6264"/>
          <ac:spMkLst>
            <pc:docMk/>
            <pc:sldMk cId="2741386993" sldId="256"/>
            <ac:spMk id="10" creationId="{2A6832E9-0FAF-A427-1D52-62D3CD3FC222}"/>
          </ac:spMkLst>
        </pc:spChg>
        <pc:spChg chg="add del mod">
          <ac:chgData name="Chelsea Wu" userId="9718ccf3-4618-40fc-b282-eb5605b6053c" providerId="ADAL" clId="{4C5974A2-9545-4041-9A78-24B36C1C87AF}" dt="2024-10-07T19:40:36.177" v="662" actId="6264"/>
          <ac:spMkLst>
            <pc:docMk/>
            <pc:sldMk cId="2741386993" sldId="256"/>
            <ac:spMk id="11" creationId="{0CFAD9E8-E33F-880B-9EC8-587B98D62BBC}"/>
          </ac:spMkLst>
        </pc:spChg>
      </pc:sldChg>
      <pc:sldChg chg="modSp mod">
        <pc:chgData name="Chelsea Wu" userId="9718ccf3-4618-40fc-b282-eb5605b6053c" providerId="ADAL" clId="{4C5974A2-9545-4041-9A78-24B36C1C87AF}" dt="2024-10-07T19:53:16.388" v="755" actId="962"/>
        <pc:sldMkLst>
          <pc:docMk/>
          <pc:sldMk cId="1221661208" sldId="259"/>
        </pc:sldMkLst>
        <pc:spChg chg="mod">
          <ac:chgData name="Chelsea Wu" userId="9718ccf3-4618-40fc-b282-eb5605b6053c" providerId="ADAL" clId="{4C5974A2-9545-4041-9A78-24B36C1C87AF}" dt="2024-10-07T19:53:16.388" v="755" actId="962"/>
          <ac:spMkLst>
            <pc:docMk/>
            <pc:sldMk cId="1221661208" sldId="259"/>
            <ac:spMk id="3" creationId="{68C29717-C55A-D513-2453-92B8A3FA9B75}"/>
          </ac:spMkLst>
        </pc:spChg>
      </pc:sldChg>
      <pc:sldChg chg="modSp">
        <pc:chgData name="Chelsea Wu" userId="9718ccf3-4618-40fc-b282-eb5605b6053c" providerId="ADAL" clId="{4C5974A2-9545-4041-9A78-24B36C1C87AF}" dt="2024-10-07T19:50:21.957" v="740" actId="20577"/>
        <pc:sldMkLst>
          <pc:docMk/>
          <pc:sldMk cId="4096423265" sldId="272"/>
        </pc:sldMkLst>
        <pc:spChg chg="mod">
          <ac:chgData name="Chelsea Wu" userId="9718ccf3-4618-40fc-b282-eb5605b6053c" providerId="ADAL" clId="{4C5974A2-9545-4041-9A78-24B36C1C87AF}" dt="2024-10-07T19:50:21.957" v="740" actId="20577"/>
          <ac:spMkLst>
            <pc:docMk/>
            <pc:sldMk cId="4096423265" sldId="272"/>
            <ac:spMk id="6" creationId="{7BBAC435-97CB-9DEA-FD70-E26755C084AF}"/>
          </ac:spMkLst>
        </pc:spChg>
      </pc:sldChg>
      <pc:sldChg chg="modSp">
        <pc:chgData name="Chelsea Wu" userId="9718ccf3-4618-40fc-b282-eb5605b6053c" providerId="ADAL" clId="{4C5974A2-9545-4041-9A78-24B36C1C87AF}" dt="2024-10-07T19:50:20.307" v="739" actId="20577"/>
        <pc:sldMkLst>
          <pc:docMk/>
          <pc:sldMk cId="2813989717" sldId="273"/>
        </pc:sldMkLst>
        <pc:spChg chg="mod">
          <ac:chgData name="Chelsea Wu" userId="9718ccf3-4618-40fc-b282-eb5605b6053c" providerId="ADAL" clId="{4C5974A2-9545-4041-9A78-24B36C1C87AF}" dt="2024-10-07T19:50:20.307" v="739" actId="20577"/>
          <ac:spMkLst>
            <pc:docMk/>
            <pc:sldMk cId="2813989717" sldId="273"/>
            <ac:spMk id="6" creationId="{7BBAC435-97CB-9DEA-FD70-E26755C084AF}"/>
          </ac:spMkLst>
        </pc:spChg>
      </pc:sldChg>
      <pc:sldChg chg="modSp mod">
        <pc:chgData name="Chelsea Wu" userId="9718ccf3-4618-40fc-b282-eb5605b6053c" providerId="ADAL" clId="{4C5974A2-9545-4041-9A78-24B36C1C87AF}" dt="2024-10-07T19:14:52.254" v="11" actId="20577"/>
        <pc:sldMkLst>
          <pc:docMk/>
          <pc:sldMk cId="1681094725" sldId="1028"/>
        </pc:sldMkLst>
        <pc:spChg chg="mod">
          <ac:chgData name="Chelsea Wu" userId="9718ccf3-4618-40fc-b282-eb5605b6053c" providerId="ADAL" clId="{4C5974A2-9545-4041-9A78-24B36C1C87AF}" dt="2024-10-07T19:14:52.254" v="11" actId="20577"/>
          <ac:spMkLst>
            <pc:docMk/>
            <pc:sldMk cId="1681094725" sldId="1028"/>
            <ac:spMk id="4" creationId="{90152DE1-51B9-AF71-1333-C56B505F3ACD}"/>
          </ac:spMkLst>
        </pc:spChg>
      </pc:sldChg>
      <pc:sldChg chg="modSp">
        <pc:chgData name="Chelsea Wu" userId="9718ccf3-4618-40fc-b282-eb5605b6053c" providerId="ADAL" clId="{4C5974A2-9545-4041-9A78-24B36C1C87AF}" dt="2024-10-07T19:14:58.458" v="12"/>
        <pc:sldMkLst>
          <pc:docMk/>
          <pc:sldMk cId="948645167" sldId="1030"/>
        </pc:sldMkLst>
        <pc:spChg chg="mod">
          <ac:chgData name="Chelsea Wu" userId="9718ccf3-4618-40fc-b282-eb5605b6053c" providerId="ADAL" clId="{4C5974A2-9545-4041-9A78-24B36C1C87AF}" dt="2024-10-07T19:14:58.458" v="12"/>
          <ac:spMkLst>
            <pc:docMk/>
            <pc:sldMk cId="948645167" sldId="1030"/>
            <ac:spMk id="2" creationId="{0105A40A-20B7-C7EF-5987-69E508F9C008}"/>
          </ac:spMkLst>
        </pc:spChg>
      </pc:sldChg>
      <pc:sldChg chg="modSp">
        <pc:chgData name="Chelsea Wu" userId="9718ccf3-4618-40fc-b282-eb5605b6053c" providerId="ADAL" clId="{4C5974A2-9545-4041-9A78-24B36C1C87AF}" dt="2024-10-07T19:15:03.239" v="13"/>
        <pc:sldMkLst>
          <pc:docMk/>
          <pc:sldMk cId="2112293606" sldId="1031"/>
        </pc:sldMkLst>
        <pc:spChg chg="mod">
          <ac:chgData name="Chelsea Wu" userId="9718ccf3-4618-40fc-b282-eb5605b6053c" providerId="ADAL" clId="{4C5974A2-9545-4041-9A78-24B36C1C87AF}" dt="2024-10-07T19:15:03.239" v="13"/>
          <ac:spMkLst>
            <pc:docMk/>
            <pc:sldMk cId="2112293606" sldId="1031"/>
            <ac:spMk id="2" creationId="{CFA8DA7C-B90D-0FE1-DC83-F48F2F97DF01}"/>
          </ac:spMkLst>
        </pc:spChg>
      </pc:sldChg>
      <pc:sldChg chg="addSp delSp modSp mod chgLayout">
        <pc:chgData name="Chelsea Wu" userId="9718ccf3-4618-40fc-b282-eb5605b6053c" providerId="ADAL" clId="{4C5974A2-9545-4041-9A78-24B36C1C87AF}" dt="2024-10-07T19:40:56.382" v="664" actId="478"/>
        <pc:sldMkLst>
          <pc:docMk/>
          <pc:sldMk cId="564089014" sldId="1033"/>
        </pc:sldMkLst>
        <pc:spChg chg="mod ord">
          <ac:chgData name="Chelsea Wu" userId="9718ccf3-4618-40fc-b282-eb5605b6053c" providerId="ADAL" clId="{4C5974A2-9545-4041-9A78-24B36C1C87AF}" dt="2024-10-07T19:40:54.451" v="663" actId="6264"/>
          <ac:spMkLst>
            <pc:docMk/>
            <pc:sldMk cId="564089014" sldId="1033"/>
            <ac:spMk id="2" creationId="{3FA960BA-15C6-8933-8A69-46E49DC7C359}"/>
          </ac:spMkLst>
        </pc:spChg>
        <pc:spChg chg="add del mod">
          <ac:chgData name="Chelsea Wu" userId="9718ccf3-4618-40fc-b282-eb5605b6053c" providerId="ADAL" clId="{4C5974A2-9545-4041-9A78-24B36C1C87AF}" dt="2024-10-07T19:40:54.451" v="663" actId="6264"/>
          <ac:spMkLst>
            <pc:docMk/>
            <pc:sldMk cId="564089014" sldId="1033"/>
            <ac:spMk id="3" creationId="{47EC7545-ED20-34C3-6D3D-6B84DA36A5AB}"/>
          </ac:spMkLst>
        </pc:spChg>
        <pc:spChg chg="add del mod ord">
          <ac:chgData name="Chelsea Wu" userId="9718ccf3-4618-40fc-b282-eb5605b6053c" providerId="ADAL" clId="{4C5974A2-9545-4041-9A78-24B36C1C87AF}" dt="2024-10-07T19:40:56.382" v="664" actId="478"/>
          <ac:spMkLst>
            <pc:docMk/>
            <pc:sldMk cId="564089014" sldId="1033"/>
            <ac:spMk id="4" creationId="{3677BDB0-D813-AA5A-3488-E8A09E85B1B5}"/>
          </ac:spMkLst>
        </pc:spChg>
      </pc:sldChg>
      <pc:sldChg chg="modSp mod">
        <pc:chgData name="Chelsea Wu" userId="9718ccf3-4618-40fc-b282-eb5605b6053c" providerId="ADAL" clId="{4C5974A2-9545-4041-9A78-24B36C1C87AF}" dt="2024-10-07T19:53:11.768" v="754" actId="962"/>
        <pc:sldMkLst>
          <pc:docMk/>
          <pc:sldMk cId="952264386" sldId="1079"/>
        </pc:sldMkLst>
        <pc:spChg chg="mod">
          <ac:chgData name="Chelsea Wu" userId="9718ccf3-4618-40fc-b282-eb5605b6053c" providerId="ADAL" clId="{4C5974A2-9545-4041-9A78-24B36C1C87AF}" dt="2024-10-07T19:53:02.486" v="753" actId="20577"/>
          <ac:spMkLst>
            <pc:docMk/>
            <pc:sldMk cId="952264386" sldId="1079"/>
            <ac:spMk id="2" creationId="{98957DD9-5205-0C92-4F5A-EA2D390BF4E5}"/>
          </ac:spMkLst>
        </pc:spChg>
        <pc:spChg chg="mod">
          <ac:chgData name="Chelsea Wu" userId="9718ccf3-4618-40fc-b282-eb5605b6053c" providerId="ADAL" clId="{4C5974A2-9545-4041-9A78-24B36C1C87AF}" dt="2024-10-07T19:53:11.768" v="754" actId="962"/>
          <ac:spMkLst>
            <pc:docMk/>
            <pc:sldMk cId="952264386" sldId="1079"/>
            <ac:spMk id="3" creationId="{68C29717-C55A-D513-2453-92B8A3FA9B75}"/>
          </ac:spMkLst>
        </pc:spChg>
      </pc:sldChg>
      <pc:sldChg chg="modSp mod">
        <pc:chgData name="Chelsea Wu" userId="9718ccf3-4618-40fc-b282-eb5605b6053c" providerId="ADAL" clId="{4C5974A2-9545-4041-9A78-24B36C1C87AF}" dt="2024-10-07T19:15:49.332" v="21" actId="20577"/>
        <pc:sldMkLst>
          <pc:docMk/>
          <pc:sldMk cId="940952383" sldId="1090"/>
        </pc:sldMkLst>
        <pc:spChg chg="mod">
          <ac:chgData name="Chelsea Wu" userId="9718ccf3-4618-40fc-b282-eb5605b6053c" providerId="ADAL" clId="{4C5974A2-9545-4041-9A78-24B36C1C87AF}" dt="2024-10-07T19:15:49.332" v="21" actId="20577"/>
          <ac:spMkLst>
            <pc:docMk/>
            <pc:sldMk cId="940952383" sldId="1090"/>
            <ac:spMk id="5" creationId="{73B2020F-A744-E3BB-E1AB-E195B53E5E9C}"/>
          </ac:spMkLst>
        </pc:spChg>
      </pc:sldChg>
      <pc:sldChg chg="modSp mod">
        <pc:chgData name="Chelsea Wu" userId="9718ccf3-4618-40fc-b282-eb5605b6053c" providerId="ADAL" clId="{4C5974A2-9545-4041-9A78-24B36C1C87AF}" dt="2024-10-07T19:54:32.130" v="785" actId="207"/>
        <pc:sldMkLst>
          <pc:docMk/>
          <pc:sldMk cId="3797405318" sldId="1100"/>
        </pc:sldMkLst>
        <pc:spChg chg="mod">
          <ac:chgData name="Chelsea Wu" userId="9718ccf3-4618-40fc-b282-eb5605b6053c" providerId="ADAL" clId="{4C5974A2-9545-4041-9A78-24B36C1C87AF}" dt="2024-10-07T19:54:32.130" v="785" actId="207"/>
          <ac:spMkLst>
            <pc:docMk/>
            <pc:sldMk cId="3797405318" sldId="1100"/>
            <ac:spMk id="2" creationId="{FD7CAD60-1626-C5AB-3F64-2106C472EB48}"/>
          </ac:spMkLst>
        </pc:spChg>
        <pc:spChg chg="mod">
          <ac:chgData name="Chelsea Wu" userId="9718ccf3-4618-40fc-b282-eb5605b6053c" providerId="ADAL" clId="{4C5974A2-9545-4041-9A78-24B36C1C87AF}" dt="2024-10-07T19:53:46.382" v="756" actId="962"/>
          <ac:spMkLst>
            <pc:docMk/>
            <pc:sldMk cId="3797405318" sldId="1100"/>
            <ac:spMk id="3" creationId="{8424D164-9C18-BA1A-211C-4275C8A73AF0}"/>
          </ac:spMkLst>
        </pc:spChg>
      </pc:sldChg>
      <pc:sldChg chg="modSp add del mod">
        <pc:chgData name="Chelsea Wu" userId="9718ccf3-4618-40fc-b282-eb5605b6053c" providerId="ADAL" clId="{4C5974A2-9545-4041-9A78-24B36C1C87AF}" dt="2024-10-07T19:56:07.589" v="839" actId="255"/>
        <pc:sldMkLst>
          <pc:docMk/>
          <pc:sldMk cId="1733785179" sldId="1101"/>
        </pc:sldMkLst>
        <pc:spChg chg="mod">
          <ac:chgData name="Chelsea Wu" userId="9718ccf3-4618-40fc-b282-eb5605b6053c" providerId="ADAL" clId="{4C5974A2-9545-4041-9A78-24B36C1C87AF}" dt="2024-10-07T19:56:07.589" v="839" actId="255"/>
          <ac:spMkLst>
            <pc:docMk/>
            <pc:sldMk cId="1733785179" sldId="1101"/>
            <ac:spMk id="2" creationId="{FF5DA696-6D78-C6F2-0D31-A208F16A83DB}"/>
          </ac:spMkLst>
        </pc:spChg>
        <pc:spChg chg="mod">
          <ac:chgData name="Chelsea Wu" userId="9718ccf3-4618-40fc-b282-eb5605b6053c" providerId="ADAL" clId="{4C5974A2-9545-4041-9A78-24B36C1C87AF}" dt="2024-10-07T19:55:46.372" v="788" actId="962"/>
          <ac:spMkLst>
            <pc:docMk/>
            <pc:sldMk cId="1733785179" sldId="1101"/>
            <ac:spMk id="3" creationId="{08935582-6E86-F209-84CD-5E082061FDA5}"/>
          </ac:spMkLst>
        </pc:spChg>
      </pc:sldChg>
      <pc:sldChg chg="modSp mod">
        <pc:chgData name="Chelsea Wu" userId="9718ccf3-4618-40fc-b282-eb5605b6053c" providerId="ADAL" clId="{4C5974A2-9545-4041-9A78-24B36C1C87AF}" dt="2024-10-07T19:57:11.748" v="873" actId="962"/>
        <pc:sldMkLst>
          <pc:docMk/>
          <pc:sldMk cId="3792442434" sldId="1102"/>
        </pc:sldMkLst>
        <pc:spChg chg="mod">
          <ac:chgData name="Chelsea Wu" userId="9718ccf3-4618-40fc-b282-eb5605b6053c" providerId="ADAL" clId="{4C5974A2-9545-4041-9A78-24B36C1C87AF}" dt="2024-10-07T19:57:02.951" v="872" actId="255"/>
          <ac:spMkLst>
            <pc:docMk/>
            <pc:sldMk cId="3792442434" sldId="1102"/>
            <ac:spMk id="2" creationId="{E7D6C516-DA08-DDF4-C6A5-E4B60D7FD2EB}"/>
          </ac:spMkLst>
        </pc:spChg>
        <pc:spChg chg="mod">
          <ac:chgData name="Chelsea Wu" userId="9718ccf3-4618-40fc-b282-eb5605b6053c" providerId="ADAL" clId="{4C5974A2-9545-4041-9A78-24B36C1C87AF}" dt="2024-10-07T19:57:11.748" v="873" actId="962"/>
          <ac:spMkLst>
            <pc:docMk/>
            <pc:sldMk cId="3792442434" sldId="1102"/>
            <ac:spMk id="3" creationId="{74500E03-5F02-1E5A-DB26-396F23BFCFFE}"/>
          </ac:spMkLst>
        </pc:spChg>
      </pc:sldChg>
      <pc:sldChg chg="modSp">
        <pc:chgData name="Chelsea Wu" userId="9718ccf3-4618-40fc-b282-eb5605b6053c" providerId="ADAL" clId="{4C5974A2-9545-4041-9A78-24B36C1C87AF}" dt="2024-10-07T19:21:10.629" v="24" actId="14826"/>
        <pc:sldMkLst>
          <pc:docMk/>
          <pc:sldMk cId="3669242656" sldId="1115"/>
        </pc:sldMkLst>
        <pc:picChg chg="mod">
          <ac:chgData name="Chelsea Wu" userId="9718ccf3-4618-40fc-b282-eb5605b6053c" providerId="ADAL" clId="{4C5974A2-9545-4041-9A78-24B36C1C87AF}" dt="2024-10-07T19:21:10.629" v="24" actId="14826"/>
          <ac:picMkLst>
            <pc:docMk/>
            <pc:sldMk cId="3669242656" sldId="1115"/>
            <ac:picMk id="16" creationId="{6DF07236-42AF-7BA6-8410-FDC9754DEC64}"/>
          </ac:picMkLst>
        </pc:picChg>
      </pc:sldChg>
      <pc:sldChg chg="modSp mod">
        <pc:chgData name="Chelsea Wu" userId="9718ccf3-4618-40fc-b282-eb5605b6053c" providerId="ADAL" clId="{4C5974A2-9545-4041-9A78-24B36C1C87AF}" dt="2024-10-07T19:17:33.576" v="22"/>
        <pc:sldMkLst>
          <pc:docMk/>
          <pc:sldMk cId="3297533571" sldId="1116"/>
        </pc:sldMkLst>
        <pc:spChg chg="mod">
          <ac:chgData name="Chelsea Wu" userId="9718ccf3-4618-40fc-b282-eb5605b6053c" providerId="ADAL" clId="{4C5974A2-9545-4041-9A78-24B36C1C87AF}" dt="2024-10-07T19:17:33.576" v="22"/>
          <ac:spMkLst>
            <pc:docMk/>
            <pc:sldMk cId="3297533571" sldId="1116"/>
            <ac:spMk id="4" creationId="{EA16C243-2915-E77D-FB59-0573CFB0DDEB}"/>
          </ac:spMkLst>
        </pc:spChg>
      </pc:sldChg>
      <pc:sldChg chg="modSp">
        <pc:chgData name="Chelsea Wu" userId="9718ccf3-4618-40fc-b282-eb5605b6053c" providerId="ADAL" clId="{4C5974A2-9545-4041-9A78-24B36C1C87AF}" dt="2024-10-07T19:55:57.954" v="835"/>
        <pc:sldMkLst>
          <pc:docMk/>
          <pc:sldMk cId="550546995" sldId="1143"/>
        </pc:sldMkLst>
        <pc:spChg chg="mod">
          <ac:chgData name="Chelsea Wu" userId="9718ccf3-4618-40fc-b282-eb5605b6053c" providerId="ADAL" clId="{4C5974A2-9545-4041-9A78-24B36C1C87AF}" dt="2024-10-07T19:55:57.954" v="835"/>
          <ac:spMkLst>
            <pc:docMk/>
            <pc:sldMk cId="550546995" sldId="1143"/>
            <ac:spMk id="3" creationId="{78117E04-7F10-6D7E-D592-545611D4B272}"/>
          </ac:spMkLst>
        </pc:spChg>
      </pc:sldChg>
      <pc:sldChg chg="modSp">
        <pc:chgData name="Chelsea Wu" userId="9718ccf3-4618-40fc-b282-eb5605b6053c" providerId="ADAL" clId="{4C5974A2-9545-4041-9A78-24B36C1C87AF}" dt="2024-10-07T19:57:20.822" v="874" actId="13244"/>
        <pc:sldMkLst>
          <pc:docMk/>
          <pc:sldMk cId="2566627544" sldId="1161"/>
        </pc:sldMkLst>
        <pc:grpChg chg="mod">
          <ac:chgData name="Chelsea Wu" userId="9718ccf3-4618-40fc-b282-eb5605b6053c" providerId="ADAL" clId="{4C5974A2-9545-4041-9A78-24B36C1C87AF}" dt="2024-10-07T19:57:20.822" v="874" actId="13244"/>
          <ac:grpSpMkLst>
            <pc:docMk/>
            <pc:sldMk cId="2566627544" sldId="1161"/>
            <ac:grpSpMk id="6" creationId="{95D91905-6C46-7071-1651-5120CCC4B0E7}"/>
          </ac:grpSpMkLst>
        </pc:grpChg>
      </pc:sldChg>
      <pc:sldChg chg="modSp mod">
        <pc:chgData name="Chelsea Wu" userId="9718ccf3-4618-40fc-b282-eb5605b6053c" providerId="ADAL" clId="{4C5974A2-9545-4041-9A78-24B36C1C87AF}" dt="2024-10-07T19:57:29.763" v="875" actId="20577"/>
        <pc:sldMkLst>
          <pc:docMk/>
          <pc:sldMk cId="358341919" sldId="1164"/>
        </pc:sldMkLst>
        <pc:spChg chg="mod">
          <ac:chgData name="Chelsea Wu" userId="9718ccf3-4618-40fc-b282-eb5605b6053c" providerId="ADAL" clId="{4C5974A2-9545-4041-9A78-24B36C1C87AF}" dt="2024-10-07T19:14:23.562" v="1" actId="20577"/>
          <ac:spMkLst>
            <pc:docMk/>
            <pc:sldMk cId="358341919" sldId="1164"/>
            <ac:spMk id="2" creationId="{E58AF80B-C2C1-A03D-EA3A-AF2B60B2FFDC}"/>
          </ac:spMkLst>
        </pc:spChg>
        <pc:spChg chg="mod">
          <ac:chgData name="Chelsea Wu" userId="9718ccf3-4618-40fc-b282-eb5605b6053c" providerId="ADAL" clId="{4C5974A2-9545-4041-9A78-24B36C1C87AF}" dt="2024-10-07T19:57:29.763" v="875" actId="20577"/>
          <ac:spMkLst>
            <pc:docMk/>
            <pc:sldMk cId="358341919" sldId="1164"/>
            <ac:spMk id="3" creationId="{1C3D6D5B-5D1C-8C79-4A4B-DF4DE9207C2D}"/>
          </ac:spMkLst>
        </pc:spChg>
      </pc:sldChg>
      <pc:sldChg chg="modSp">
        <pc:chgData name="Chelsea Wu" userId="9718ccf3-4618-40fc-b282-eb5605b6053c" providerId="ADAL" clId="{4C5974A2-9545-4041-9A78-24B36C1C87AF}" dt="2024-10-07T19:14:31.122" v="2"/>
        <pc:sldMkLst>
          <pc:docMk/>
          <pc:sldMk cId="1113197281" sldId="1172"/>
        </pc:sldMkLst>
        <pc:spChg chg="mod">
          <ac:chgData name="Chelsea Wu" userId="9718ccf3-4618-40fc-b282-eb5605b6053c" providerId="ADAL" clId="{4C5974A2-9545-4041-9A78-24B36C1C87AF}" dt="2024-10-07T19:14:31.122" v="2"/>
          <ac:spMkLst>
            <pc:docMk/>
            <pc:sldMk cId="1113197281" sldId="1172"/>
            <ac:spMk id="4" creationId="{FDAEA486-18C1-D33E-D509-2A427F77BEB7}"/>
          </ac:spMkLst>
        </pc:spChg>
      </pc:sldChg>
      <pc:sldChg chg="modSp mod">
        <pc:chgData name="Chelsea Wu" userId="9718ccf3-4618-40fc-b282-eb5605b6053c" providerId="ADAL" clId="{4C5974A2-9545-4041-9A78-24B36C1C87AF}" dt="2024-10-07T19:14:38.965" v="5" actId="20577"/>
        <pc:sldMkLst>
          <pc:docMk/>
          <pc:sldMk cId="1840529812" sldId="1173"/>
        </pc:sldMkLst>
        <pc:spChg chg="mod">
          <ac:chgData name="Chelsea Wu" userId="9718ccf3-4618-40fc-b282-eb5605b6053c" providerId="ADAL" clId="{4C5974A2-9545-4041-9A78-24B36C1C87AF}" dt="2024-10-07T19:14:38.965" v="5" actId="20577"/>
          <ac:spMkLst>
            <pc:docMk/>
            <pc:sldMk cId="1840529812" sldId="1173"/>
            <ac:spMk id="4" creationId="{4CC65F3D-CD81-FD70-26A1-E1D4F405C3A8}"/>
          </ac:spMkLst>
        </pc:spChg>
      </pc:sldChg>
      <pc:sldChg chg="modSp mod">
        <pc:chgData name="Chelsea Wu" userId="9718ccf3-4618-40fc-b282-eb5605b6053c" providerId="ADAL" clId="{4C5974A2-9545-4041-9A78-24B36C1C87AF}" dt="2024-10-07T19:57:39.035" v="876" actId="115"/>
        <pc:sldMkLst>
          <pc:docMk/>
          <pc:sldMk cId="98593021" sldId="1177"/>
        </pc:sldMkLst>
        <pc:spChg chg="mod">
          <ac:chgData name="Chelsea Wu" userId="9718ccf3-4618-40fc-b282-eb5605b6053c" providerId="ADAL" clId="{4C5974A2-9545-4041-9A78-24B36C1C87AF}" dt="2024-10-07T19:57:39.035" v="876" actId="115"/>
          <ac:spMkLst>
            <pc:docMk/>
            <pc:sldMk cId="98593021" sldId="1177"/>
            <ac:spMk id="3" creationId="{DE14CB80-BB01-6214-B17E-5678B67A3846}"/>
          </ac:spMkLst>
        </pc:spChg>
      </pc:sldChg>
      <pc:sldMasterChg chg="mod modSldLayout">
        <pc:chgData name="Chelsea Wu" userId="9718ccf3-4618-40fc-b282-eb5605b6053c" providerId="ADAL" clId="{4C5974A2-9545-4041-9A78-24B36C1C87AF}" dt="2024-10-07T19:40:33.331" v="661" actId="14100"/>
        <pc:sldMasterMkLst>
          <pc:docMk/>
          <pc:sldMasterMk cId="2458118120" sldId="2147483648"/>
        </pc:sldMasterMkLst>
        <pc:sldLayoutChg chg="addSp delSp modSp mod">
          <pc:chgData name="Chelsea Wu" userId="9718ccf3-4618-40fc-b282-eb5605b6053c" providerId="ADAL" clId="{4C5974A2-9545-4041-9A78-24B36C1C87AF}" dt="2024-10-07T19:40:33.331" v="661" actId="14100"/>
          <pc:sldLayoutMkLst>
            <pc:docMk/>
            <pc:sldMasterMk cId="2458118120" sldId="2147483648"/>
            <pc:sldLayoutMk cId="2780042311" sldId="2147483649"/>
          </pc:sldLayoutMkLst>
          <pc:spChg chg="mod">
            <ac:chgData name="Chelsea Wu" userId="9718ccf3-4618-40fc-b282-eb5605b6053c" providerId="ADAL" clId="{4C5974A2-9545-4041-9A78-24B36C1C87AF}" dt="2024-10-07T19:40:29.896" v="659" actId="14100"/>
            <ac:spMkLst>
              <pc:docMk/>
              <pc:sldMasterMk cId="2458118120" sldId="2147483648"/>
              <pc:sldLayoutMk cId="2780042311" sldId="2147483649"/>
              <ac:spMk id="2" creationId="{D81DAE78-4734-DD53-DD3E-9D9B93266830}"/>
            </ac:spMkLst>
          </pc:spChg>
          <pc:spChg chg="mod">
            <ac:chgData name="Chelsea Wu" userId="9718ccf3-4618-40fc-b282-eb5605b6053c" providerId="ADAL" clId="{4C5974A2-9545-4041-9A78-24B36C1C87AF}" dt="2024-10-07T19:40:33.331" v="661" actId="14100"/>
            <ac:spMkLst>
              <pc:docMk/>
              <pc:sldMasterMk cId="2458118120" sldId="2147483648"/>
              <pc:sldLayoutMk cId="2780042311" sldId="2147483649"/>
              <ac:spMk id="3" creationId="{9A39028E-D23C-8B54-A68D-4DD7CBCA85BB}"/>
            </ac:spMkLst>
          </pc:spChg>
          <pc:spChg chg="add del mod">
            <ac:chgData name="Chelsea Wu" userId="9718ccf3-4618-40fc-b282-eb5605b6053c" providerId="ADAL" clId="{4C5974A2-9545-4041-9A78-24B36C1C87AF}" dt="2024-10-07T19:38:53.686" v="43" actId="478"/>
            <ac:spMkLst>
              <pc:docMk/>
              <pc:sldMasterMk cId="2458118120" sldId="2147483648"/>
              <pc:sldLayoutMk cId="2780042311" sldId="2147483649"/>
              <ac:spMk id="7" creationId="{B1A46C93-FA1D-5409-41F8-054A4458695E}"/>
            </ac:spMkLst>
          </pc:spChg>
          <pc:picChg chg="add mod">
            <ac:chgData name="Chelsea Wu" userId="9718ccf3-4618-40fc-b282-eb5605b6053c" providerId="ADAL" clId="{4C5974A2-9545-4041-9A78-24B36C1C87AF}" dt="2024-10-07T19:40:00.158" v="657" actId="962"/>
            <ac:picMkLst>
              <pc:docMk/>
              <pc:sldMasterMk cId="2458118120" sldId="2147483648"/>
              <pc:sldLayoutMk cId="2780042311" sldId="2147483649"/>
              <ac:picMk id="9" creationId="{29AA4564-F332-ACE6-7FBA-75D79E51A534}"/>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1953BD-0773-BF1F-BDA8-7F34C513F0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9AA4BC-0314-9C64-2EE2-C02A8EFE39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041C26-DB31-49F8-96FA-65A3C6478D5D}" type="datetimeFigureOut">
              <a:rPr lang="en-US" smtClean="0"/>
              <a:t>10/7/2024</a:t>
            </a:fld>
            <a:endParaRPr lang="en-US" dirty="0"/>
          </a:p>
        </p:txBody>
      </p:sp>
      <p:sp>
        <p:nvSpPr>
          <p:cNvPr id="4" name="Footer Placeholder 3">
            <a:extLst>
              <a:ext uri="{FF2B5EF4-FFF2-40B4-BE49-F238E27FC236}">
                <a16:creationId xmlns:a16="http://schemas.microsoft.com/office/drawing/2014/main" id="{EC5C1370-CA53-4268-2617-60365816F1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7CEE118-7F8A-C5FF-DA00-5EFBA9AA71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024845-C215-4664-A95D-26BCC132C9C7}" type="slidenum">
              <a:rPr lang="en-US" smtClean="0"/>
              <a:t>‹#›</a:t>
            </a:fld>
            <a:endParaRPr lang="en-US" dirty="0"/>
          </a:p>
        </p:txBody>
      </p:sp>
    </p:spTree>
    <p:extLst>
      <p:ext uri="{BB962C8B-B14F-4D97-AF65-F5344CB8AC3E}">
        <p14:creationId xmlns:p14="http://schemas.microsoft.com/office/powerpoint/2010/main" val="4165179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543302-E491-4AB1-8400-185C3745DE9A}" type="datetimeFigureOut">
              <a:rPr lang="en-US" smtClean="0"/>
              <a:t>10/7/2024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4AB4C-687D-4CA1-91BD-B0CB6EFB7AD9}" type="slidenum">
              <a:rPr lang="en-US" smtClean="0"/>
              <a:t>‹#›</a:t>
            </a:fld>
            <a:endParaRPr lang="en-US" dirty="0"/>
          </a:p>
        </p:txBody>
      </p:sp>
    </p:spTree>
    <p:extLst>
      <p:ext uri="{BB962C8B-B14F-4D97-AF65-F5344CB8AC3E}">
        <p14:creationId xmlns:p14="http://schemas.microsoft.com/office/powerpoint/2010/main" val="3205559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0" i="0" dirty="0">
              <a:solidFill>
                <a:srgbClr val="E4E6EB"/>
              </a:solidFill>
              <a:effectLst/>
              <a:highlight>
                <a:srgbClr val="303030"/>
              </a:highlight>
              <a:latin typeface="Segoe UI Historic" panose="020B0502040204020203" pitchFamily="34" charset="0"/>
            </a:endParaRPr>
          </a:p>
        </p:txBody>
      </p:sp>
      <p:sp>
        <p:nvSpPr>
          <p:cNvPr id="4" name="Slide Number Placeholder 3"/>
          <p:cNvSpPr>
            <a:spLocks noGrp="1"/>
          </p:cNvSpPr>
          <p:nvPr>
            <p:ph type="sldNum" sz="quarter" idx="5"/>
          </p:nvPr>
        </p:nvSpPr>
        <p:spPr/>
        <p:txBody>
          <a:bodyPr/>
          <a:lstStyle/>
          <a:p>
            <a:fld id="{2074AB4C-687D-4CA1-91BD-B0CB6EFB7AD9}" type="slidenum">
              <a:rPr lang="en-US" smtClean="0"/>
              <a:t>9</a:t>
            </a:fld>
            <a:endParaRPr lang="en-US" dirty="0"/>
          </a:p>
        </p:txBody>
      </p:sp>
    </p:spTree>
    <p:extLst>
      <p:ext uri="{BB962C8B-B14F-4D97-AF65-F5344CB8AC3E}">
        <p14:creationId xmlns:p14="http://schemas.microsoft.com/office/powerpoint/2010/main" val="544849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80</a:t>
            </a:fld>
            <a:endParaRPr lang="en-US" dirty="0"/>
          </a:p>
        </p:txBody>
      </p:sp>
    </p:spTree>
    <p:extLst>
      <p:ext uri="{BB962C8B-B14F-4D97-AF65-F5344CB8AC3E}">
        <p14:creationId xmlns:p14="http://schemas.microsoft.com/office/powerpoint/2010/main" val="1799524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81</a:t>
            </a:fld>
            <a:endParaRPr lang="en-US" dirty="0"/>
          </a:p>
        </p:txBody>
      </p:sp>
    </p:spTree>
    <p:extLst>
      <p:ext uri="{BB962C8B-B14F-4D97-AF65-F5344CB8AC3E}">
        <p14:creationId xmlns:p14="http://schemas.microsoft.com/office/powerpoint/2010/main" val="491403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82</a:t>
            </a:fld>
            <a:endParaRPr lang="en-US" dirty="0"/>
          </a:p>
        </p:txBody>
      </p:sp>
    </p:spTree>
    <p:extLst>
      <p:ext uri="{BB962C8B-B14F-4D97-AF65-F5344CB8AC3E}">
        <p14:creationId xmlns:p14="http://schemas.microsoft.com/office/powerpoint/2010/main" val="626127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83</a:t>
            </a:fld>
            <a:endParaRPr lang="en-US" dirty="0"/>
          </a:p>
        </p:txBody>
      </p:sp>
    </p:spTree>
    <p:extLst>
      <p:ext uri="{BB962C8B-B14F-4D97-AF65-F5344CB8AC3E}">
        <p14:creationId xmlns:p14="http://schemas.microsoft.com/office/powerpoint/2010/main" val="2357136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84</a:t>
            </a:fld>
            <a:endParaRPr lang="en-US" dirty="0"/>
          </a:p>
        </p:txBody>
      </p:sp>
    </p:spTree>
    <p:extLst>
      <p:ext uri="{BB962C8B-B14F-4D97-AF65-F5344CB8AC3E}">
        <p14:creationId xmlns:p14="http://schemas.microsoft.com/office/powerpoint/2010/main" val="3374102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85</a:t>
            </a:fld>
            <a:endParaRPr lang="en-US" dirty="0"/>
          </a:p>
        </p:txBody>
      </p:sp>
    </p:spTree>
    <p:extLst>
      <p:ext uri="{BB962C8B-B14F-4D97-AF65-F5344CB8AC3E}">
        <p14:creationId xmlns:p14="http://schemas.microsoft.com/office/powerpoint/2010/main" val="2217117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86</a:t>
            </a:fld>
            <a:endParaRPr lang="en-US" dirty="0"/>
          </a:p>
        </p:txBody>
      </p:sp>
    </p:spTree>
    <p:extLst>
      <p:ext uri="{BB962C8B-B14F-4D97-AF65-F5344CB8AC3E}">
        <p14:creationId xmlns:p14="http://schemas.microsoft.com/office/powerpoint/2010/main" val="4179497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Pie chart with "Equity" at the center. The 5 slices of the pie are labeled with the social determinants of health: economic stability, education access and quality, health care access and quality, neighborhood and built environment, and social and community context. </a:t>
            </a:r>
          </a:p>
          <a:p>
            <a:endParaRPr lang="en-US" dirty="0"/>
          </a:p>
          <a:p>
            <a:r>
              <a:rPr lang="en-US" dirty="0"/>
              <a:t>Diagram illustrating that equity is at the center of the social determinants of health; shaped like a wheel. At the center of the wheel is “Equity,” emphasizing its foundational role. The five spokes each represent a social determinant of health: economic stability, education access and quality, health care access and quality, neighborhood and built environment, and social and community context. </a:t>
            </a:r>
          </a:p>
          <a:p>
            <a:endParaRPr lang="en-US" dirty="0"/>
          </a:p>
          <a:p>
            <a:r>
              <a:rPr lang="en-US" dirty="0"/>
              <a:t>The purpose of the diagram is to show  how each determinant of health is important to people’s health, well-being, and quality of life.</a:t>
            </a:r>
          </a:p>
        </p:txBody>
      </p:sp>
      <p:sp>
        <p:nvSpPr>
          <p:cNvPr id="4" name="Slide Number Placeholder 3"/>
          <p:cNvSpPr>
            <a:spLocks noGrp="1"/>
          </p:cNvSpPr>
          <p:nvPr>
            <p:ph type="sldNum" sz="quarter" idx="5"/>
          </p:nvPr>
        </p:nvSpPr>
        <p:spPr/>
        <p:txBody>
          <a:bodyPr/>
          <a:lstStyle/>
          <a:p>
            <a:fld id="{2074AB4C-687D-4CA1-91BD-B0CB6EFB7AD9}" type="slidenum">
              <a:rPr lang="en-US" smtClean="0"/>
              <a:t>10</a:t>
            </a:fld>
            <a:endParaRPr lang="en-US" dirty="0"/>
          </a:p>
        </p:txBody>
      </p:sp>
    </p:spTree>
    <p:extLst>
      <p:ext uri="{BB962C8B-B14F-4D97-AF65-F5344CB8AC3E}">
        <p14:creationId xmlns:p14="http://schemas.microsoft.com/office/powerpoint/2010/main" val="241364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45</a:t>
            </a:fld>
            <a:endParaRPr lang="en-US" dirty="0"/>
          </a:p>
        </p:txBody>
      </p:sp>
    </p:spTree>
    <p:extLst>
      <p:ext uri="{BB962C8B-B14F-4D97-AF65-F5344CB8AC3E}">
        <p14:creationId xmlns:p14="http://schemas.microsoft.com/office/powerpoint/2010/main" val="213786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17299-2BD8-5A6D-8C99-F2527D1D3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4538C-B89C-10F3-73A8-8B5092D522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43624-2714-B4F1-FE6E-AD68BB7738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ECF8CF-7E13-89C9-A51E-33D5FEC2D445}"/>
              </a:ext>
            </a:extLst>
          </p:cNvPr>
          <p:cNvSpPr>
            <a:spLocks noGrp="1"/>
          </p:cNvSpPr>
          <p:nvPr>
            <p:ph type="sldNum" sz="quarter" idx="5"/>
          </p:nvPr>
        </p:nvSpPr>
        <p:spPr/>
        <p:txBody>
          <a:bodyPr/>
          <a:lstStyle/>
          <a:p>
            <a:fld id="{2074AB4C-687D-4CA1-91BD-B0CB6EFB7AD9}" type="slidenum">
              <a:rPr lang="en-US" smtClean="0"/>
              <a:t>46</a:t>
            </a:fld>
            <a:endParaRPr lang="en-US" dirty="0"/>
          </a:p>
        </p:txBody>
      </p:sp>
    </p:spTree>
    <p:extLst>
      <p:ext uri="{BB962C8B-B14F-4D97-AF65-F5344CB8AC3E}">
        <p14:creationId xmlns:p14="http://schemas.microsoft.com/office/powerpoint/2010/main" val="245637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9812C-D450-28FA-C6DD-AB950055F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DD6A0-4C77-8C52-0A9D-079FEB859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1DD3D-49E9-95E8-9936-F31DDEA4B1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6F50B3-746B-975D-6634-192F29880D61}"/>
              </a:ext>
            </a:extLst>
          </p:cNvPr>
          <p:cNvSpPr>
            <a:spLocks noGrp="1"/>
          </p:cNvSpPr>
          <p:nvPr>
            <p:ph type="sldNum" sz="quarter" idx="5"/>
          </p:nvPr>
        </p:nvSpPr>
        <p:spPr/>
        <p:txBody>
          <a:bodyPr/>
          <a:lstStyle/>
          <a:p>
            <a:fld id="{2074AB4C-687D-4CA1-91BD-B0CB6EFB7AD9}" type="slidenum">
              <a:rPr lang="en-US" smtClean="0"/>
              <a:t>48</a:t>
            </a:fld>
            <a:endParaRPr lang="en-US" dirty="0"/>
          </a:p>
        </p:txBody>
      </p:sp>
    </p:spTree>
    <p:extLst>
      <p:ext uri="{BB962C8B-B14F-4D97-AF65-F5344CB8AC3E}">
        <p14:creationId xmlns:p14="http://schemas.microsoft.com/office/powerpoint/2010/main" val="3746301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0A98C-126C-B04E-2941-80D6B7D4F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F450B-CE71-418E-B448-D9B479D246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AD173-810C-DF62-432B-882BD8E202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DEA19F-AE84-C5CE-550C-DFB134009D7E}"/>
              </a:ext>
            </a:extLst>
          </p:cNvPr>
          <p:cNvSpPr>
            <a:spLocks noGrp="1"/>
          </p:cNvSpPr>
          <p:nvPr>
            <p:ph type="sldNum" sz="quarter" idx="5"/>
          </p:nvPr>
        </p:nvSpPr>
        <p:spPr/>
        <p:txBody>
          <a:bodyPr/>
          <a:lstStyle/>
          <a:p>
            <a:fld id="{2074AB4C-687D-4CA1-91BD-B0CB6EFB7AD9}" type="slidenum">
              <a:rPr lang="en-US" smtClean="0"/>
              <a:t>49</a:t>
            </a:fld>
            <a:endParaRPr lang="en-US" dirty="0"/>
          </a:p>
        </p:txBody>
      </p:sp>
    </p:spTree>
    <p:extLst>
      <p:ext uri="{BB962C8B-B14F-4D97-AF65-F5344CB8AC3E}">
        <p14:creationId xmlns:p14="http://schemas.microsoft.com/office/powerpoint/2010/main" val="156055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72</a:t>
            </a:fld>
            <a:endParaRPr lang="en-US" dirty="0"/>
          </a:p>
        </p:txBody>
      </p:sp>
    </p:spTree>
    <p:extLst>
      <p:ext uri="{BB962C8B-B14F-4D97-AF65-F5344CB8AC3E}">
        <p14:creationId xmlns:p14="http://schemas.microsoft.com/office/powerpoint/2010/main" val="3765137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78</a:t>
            </a:fld>
            <a:endParaRPr lang="en-US" dirty="0"/>
          </a:p>
        </p:txBody>
      </p:sp>
    </p:spTree>
    <p:extLst>
      <p:ext uri="{BB962C8B-B14F-4D97-AF65-F5344CB8AC3E}">
        <p14:creationId xmlns:p14="http://schemas.microsoft.com/office/powerpoint/2010/main" val="256919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4AB4C-687D-4CA1-91BD-B0CB6EFB7AD9}" type="slidenum">
              <a:rPr lang="en-US" smtClean="0"/>
              <a:t>79</a:t>
            </a:fld>
            <a:endParaRPr lang="en-US" dirty="0"/>
          </a:p>
        </p:txBody>
      </p:sp>
    </p:spTree>
    <p:extLst>
      <p:ext uri="{BB962C8B-B14F-4D97-AF65-F5344CB8AC3E}">
        <p14:creationId xmlns:p14="http://schemas.microsoft.com/office/powerpoint/2010/main" val="3258461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AE78-4734-DD53-DD3E-9D9B93266830}"/>
              </a:ext>
            </a:extLst>
          </p:cNvPr>
          <p:cNvSpPr>
            <a:spLocks noGrp="1"/>
          </p:cNvSpPr>
          <p:nvPr>
            <p:ph type="ctrTitle" hasCustomPrompt="1"/>
          </p:nvPr>
        </p:nvSpPr>
        <p:spPr>
          <a:xfrm>
            <a:off x="1524000" y="1122363"/>
            <a:ext cx="9144000" cy="218498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A39028E-D23C-8B54-A68D-4DD7CBCA85BB}"/>
              </a:ext>
            </a:extLst>
          </p:cNvPr>
          <p:cNvSpPr>
            <a:spLocks noGrp="1"/>
          </p:cNvSpPr>
          <p:nvPr>
            <p:ph type="subTitle" idx="1"/>
          </p:nvPr>
        </p:nvSpPr>
        <p:spPr>
          <a:xfrm>
            <a:off x="1524000" y="3429000"/>
            <a:ext cx="9144000" cy="1504882"/>
          </a:xfrm>
        </p:spPr>
        <p:txBody>
          <a:bodyPr>
            <a:normAutofit/>
          </a:bodyPr>
          <a:lstStyle>
            <a:lvl1pPr marL="0" indent="0" algn="ctr">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E75A5CC-CC2C-C594-99D9-743B74CFE8DF}"/>
              </a:ext>
            </a:extLst>
          </p:cNvPr>
          <p:cNvSpPr>
            <a:spLocks noGrp="1"/>
          </p:cNvSpPr>
          <p:nvPr>
            <p:ph type="dt" sz="half" idx="10"/>
          </p:nvPr>
        </p:nvSpPr>
        <p:spPr/>
        <p:txBody>
          <a:bodyPr/>
          <a:lstStyle/>
          <a:p>
            <a:fld id="{2F182C24-9130-43C3-930E-EBD440110FA0}" type="datetimeFigureOut">
              <a:rPr lang="en-US" smtClean="0"/>
              <a:t>10/7/2024</a:t>
            </a:fld>
            <a:endParaRPr lang="en-US" dirty="0"/>
          </a:p>
        </p:txBody>
      </p:sp>
      <p:sp>
        <p:nvSpPr>
          <p:cNvPr id="5" name="Footer Placeholder 4">
            <a:extLst>
              <a:ext uri="{FF2B5EF4-FFF2-40B4-BE49-F238E27FC236}">
                <a16:creationId xmlns:a16="http://schemas.microsoft.com/office/drawing/2014/main" id="{BEAA1F47-F060-8E63-8683-B8D19849A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5D6FF-5810-7B01-BE6F-3F7D238F0614}"/>
              </a:ext>
            </a:extLst>
          </p:cNvPr>
          <p:cNvSpPr>
            <a:spLocks noGrp="1"/>
          </p:cNvSpPr>
          <p:nvPr>
            <p:ph type="sldNum" sz="quarter" idx="12"/>
          </p:nvPr>
        </p:nvSpPr>
        <p:spPr/>
        <p:txBody>
          <a:bodyPr/>
          <a:lstStyle/>
          <a:p>
            <a:fld id="{9D17AF56-9344-4163-AB4F-67D50B27DDDD}" type="slidenum">
              <a:rPr lang="en-US" smtClean="0"/>
              <a:t>‹#›</a:t>
            </a:fld>
            <a:endParaRPr lang="en-US" dirty="0"/>
          </a:p>
        </p:txBody>
      </p:sp>
      <p:pic>
        <p:nvPicPr>
          <p:cNvPr id="9" name="Picture 8" descr="Logos for U.S. Centers for Disease Control and Prevention and ChangeLab Solutions; The mark &quot;CDC&quot; is owned by the US Department of Health and Human Services and is used with permission. Use of this logo is not an endorsement by HHS or CDC of any particular product, service, or enterprise.">
            <a:extLst>
              <a:ext uri="{FF2B5EF4-FFF2-40B4-BE49-F238E27FC236}">
                <a16:creationId xmlns:a16="http://schemas.microsoft.com/office/drawing/2014/main" id="{29AA4564-F332-ACE6-7FBA-75D79E51A5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4729811"/>
            <a:ext cx="8634237" cy="1626539"/>
          </a:xfrm>
          <a:prstGeom prst="rect">
            <a:avLst/>
          </a:prstGeom>
        </p:spPr>
      </p:pic>
    </p:spTree>
    <p:extLst>
      <p:ext uri="{BB962C8B-B14F-4D97-AF65-F5344CB8AC3E}">
        <p14:creationId xmlns:p14="http://schemas.microsoft.com/office/powerpoint/2010/main" val="278004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09687-C68D-38EC-8F24-D6DF7B2F0AA9}"/>
              </a:ext>
            </a:extLst>
          </p:cNvPr>
          <p:cNvSpPr>
            <a:spLocks noGrp="1"/>
          </p:cNvSpPr>
          <p:nvPr>
            <p:ph type="title" hasCustomPrompt="1"/>
          </p:nvPr>
        </p:nvSpPr>
        <p:spPr>
          <a:xfrm>
            <a:off x="838200" y="681038"/>
            <a:ext cx="10515600" cy="100965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DC92BFB-23AD-3F60-A115-E70B1625CCB0}"/>
              </a:ext>
            </a:extLst>
          </p:cNvPr>
          <p:cNvSpPr>
            <a:spLocks noGrp="1"/>
          </p:cNvSpPr>
          <p:nvPr>
            <p:ph idx="1"/>
          </p:nvPr>
        </p:nvSpPr>
        <p:spPr/>
        <p:txBody>
          <a:bodyPr anchor="ctr"/>
          <a:lstStyle>
            <a:lvl1pPr>
              <a:spcBef>
                <a:spcPts val="1200"/>
              </a:spcBef>
              <a:spcAft>
                <a:spcPts val="500"/>
              </a:spcAft>
              <a:defRPr/>
            </a:lvl1pPr>
            <a:lvl2pPr>
              <a:spcBef>
                <a:spcPts val="1200"/>
              </a:spcBef>
              <a:spcAft>
                <a:spcPts val="500"/>
              </a:spcAft>
              <a:defRPr/>
            </a:lvl2pPr>
            <a:lvl3pPr>
              <a:spcBef>
                <a:spcPts val="1200"/>
              </a:spcBef>
              <a:spcAft>
                <a:spcPts val="500"/>
              </a:spcAft>
              <a:defRPr/>
            </a:lvl3pPr>
            <a:lvl4pPr>
              <a:spcBef>
                <a:spcPts val="1200"/>
              </a:spcBef>
              <a:spcAft>
                <a:spcPts val="500"/>
              </a:spcAft>
              <a:defRPr/>
            </a:lvl4pPr>
            <a:lvl5pPr>
              <a:spcBef>
                <a:spcPts val="1200"/>
              </a:spcBef>
              <a:spcAft>
                <a:spcPts val="5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291C965-0334-929A-82BB-339872841BC2}"/>
              </a:ext>
            </a:extLst>
          </p:cNvPr>
          <p:cNvSpPr>
            <a:spLocks noGrp="1"/>
          </p:cNvSpPr>
          <p:nvPr>
            <p:ph type="dt" sz="half" idx="10"/>
          </p:nvPr>
        </p:nvSpPr>
        <p:spPr/>
        <p:txBody>
          <a:bodyPr/>
          <a:lstStyle/>
          <a:p>
            <a:fld id="{2F182C24-9130-43C3-930E-EBD440110FA0}" type="datetimeFigureOut">
              <a:rPr lang="en-US" smtClean="0"/>
              <a:t>10/7/2024</a:t>
            </a:fld>
            <a:endParaRPr lang="en-US" dirty="0"/>
          </a:p>
        </p:txBody>
      </p:sp>
      <p:sp>
        <p:nvSpPr>
          <p:cNvPr id="5" name="Footer Placeholder 4">
            <a:extLst>
              <a:ext uri="{FF2B5EF4-FFF2-40B4-BE49-F238E27FC236}">
                <a16:creationId xmlns:a16="http://schemas.microsoft.com/office/drawing/2014/main" id="{CAD1B71A-FC60-4E61-9F19-4A1CBDB587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C48462-230D-B35E-E1D3-364AD85A8AF8}"/>
              </a:ext>
            </a:extLst>
          </p:cNvPr>
          <p:cNvSpPr>
            <a:spLocks noGrp="1"/>
          </p:cNvSpPr>
          <p:nvPr>
            <p:ph type="sldNum" sz="quarter" idx="12"/>
          </p:nvPr>
        </p:nvSpPr>
        <p:spPr/>
        <p:txBody>
          <a:bodyPr/>
          <a:lstStyle/>
          <a:p>
            <a:fld id="{9D17AF56-9344-4163-AB4F-67D50B27DDDD}" type="slidenum">
              <a:rPr lang="en-US" smtClean="0"/>
              <a:t>‹#›</a:t>
            </a:fld>
            <a:endParaRPr lang="en-US" dirty="0"/>
          </a:p>
        </p:txBody>
      </p:sp>
    </p:spTree>
    <p:extLst>
      <p:ext uri="{BB962C8B-B14F-4D97-AF65-F5344CB8AC3E}">
        <p14:creationId xmlns:p14="http://schemas.microsoft.com/office/powerpoint/2010/main" val="355863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21A72-88A8-9C63-EC97-CB2FFCA0B933}"/>
              </a:ext>
            </a:extLst>
          </p:cNvPr>
          <p:cNvSpPr>
            <a:spLocks noGrp="1"/>
          </p:cNvSpPr>
          <p:nvPr>
            <p:ph type="title" hasCustomPrompt="1"/>
          </p:nvPr>
        </p:nvSpPr>
        <p:spPr>
          <a:xfrm>
            <a:off x="831850" y="822960"/>
            <a:ext cx="10515600" cy="27924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96A60FA-815C-57BD-3C96-1E6EB5E6F184}"/>
              </a:ext>
            </a:extLst>
          </p:cNvPr>
          <p:cNvSpPr>
            <a:spLocks noGrp="1"/>
          </p:cNvSpPr>
          <p:nvPr>
            <p:ph type="body" idx="1"/>
          </p:nvPr>
        </p:nvSpPr>
        <p:spPr>
          <a:xfrm>
            <a:off x="831850" y="4107767"/>
            <a:ext cx="10515600" cy="1981884"/>
          </a:xfrm>
        </p:spPr>
        <p:txBody>
          <a:bodyPr>
            <a:normAutofit/>
          </a:bodyPr>
          <a:lstStyle>
            <a:lvl1pPr marL="0" indent="0">
              <a:lnSpc>
                <a:spcPct val="100000"/>
              </a:lnSpc>
              <a:buFont typeface="Arial" panose="020B0604020202020204" pitchFamily="34" charset="0"/>
              <a:buNone/>
              <a:defRPr sz="3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CF829DE-FD00-A452-EAB3-542A5AEE306A}"/>
              </a:ext>
            </a:extLst>
          </p:cNvPr>
          <p:cNvSpPr>
            <a:spLocks noGrp="1"/>
          </p:cNvSpPr>
          <p:nvPr>
            <p:ph type="dt" sz="half" idx="10"/>
          </p:nvPr>
        </p:nvSpPr>
        <p:spPr/>
        <p:txBody>
          <a:bodyPr/>
          <a:lstStyle/>
          <a:p>
            <a:fld id="{2F182C24-9130-43C3-930E-EBD440110FA0}" type="datetimeFigureOut">
              <a:rPr lang="en-US" smtClean="0"/>
              <a:t>10/7/2024</a:t>
            </a:fld>
            <a:endParaRPr lang="en-US" dirty="0"/>
          </a:p>
        </p:txBody>
      </p:sp>
      <p:sp>
        <p:nvSpPr>
          <p:cNvPr id="5" name="Footer Placeholder 4">
            <a:extLst>
              <a:ext uri="{FF2B5EF4-FFF2-40B4-BE49-F238E27FC236}">
                <a16:creationId xmlns:a16="http://schemas.microsoft.com/office/drawing/2014/main" id="{380C48BE-A14E-F10D-6730-E3039294AC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9E63B9-4C6F-1D7D-C478-64A9740BECEE}"/>
              </a:ext>
            </a:extLst>
          </p:cNvPr>
          <p:cNvSpPr>
            <a:spLocks noGrp="1"/>
          </p:cNvSpPr>
          <p:nvPr>
            <p:ph type="sldNum" sz="quarter" idx="12"/>
          </p:nvPr>
        </p:nvSpPr>
        <p:spPr/>
        <p:txBody>
          <a:bodyPr/>
          <a:lstStyle/>
          <a:p>
            <a:fld id="{9D17AF56-9344-4163-AB4F-67D50B27DDDD}" type="slidenum">
              <a:rPr lang="en-US" smtClean="0"/>
              <a:t>‹#›</a:t>
            </a:fld>
            <a:endParaRPr lang="en-US" dirty="0"/>
          </a:p>
        </p:txBody>
      </p:sp>
    </p:spTree>
    <p:extLst>
      <p:ext uri="{BB962C8B-B14F-4D97-AF65-F5344CB8AC3E}">
        <p14:creationId xmlns:p14="http://schemas.microsoft.com/office/powerpoint/2010/main" val="238674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A663-7A32-1E69-C47A-0D16B49F7AAD}"/>
              </a:ext>
            </a:extLst>
          </p:cNvPr>
          <p:cNvSpPr>
            <a:spLocks noGrp="1"/>
          </p:cNvSpPr>
          <p:nvPr>
            <p:ph type="title" hasCustomPrompt="1"/>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0B5AA0B1-58FC-F27F-8EC3-7394450EDFEE}"/>
              </a:ext>
            </a:extLst>
          </p:cNvPr>
          <p:cNvSpPr>
            <a:spLocks noGrp="1"/>
          </p:cNvSpPr>
          <p:nvPr>
            <p:ph sz="half" idx="1"/>
          </p:nvPr>
        </p:nvSpPr>
        <p:spPr>
          <a:xfrm>
            <a:off x="838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719E18-800D-3B13-CFCD-95F8CB61C84D}"/>
              </a:ext>
            </a:extLst>
          </p:cNvPr>
          <p:cNvSpPr>
            <a:spLocks noGrp="1"/>
          </p:cNvSpPr>
          <p:nvPr>
            <p:ph sz="half" idx="2"/>
          </p:nvPr>
        </p:nvSpPr>
        <p:spPr>
          <a:xfrm>
            <a:off x="6172200" y="1825625"/>
            <a:ext cx="5181600"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D9E5F-F1A2-A193-4EB2-7B912F28FF37}"/>
              </a:ext>
            </a:extLst>
          </p:cNvPr>
          <p:cNvSpPr>
            <a:spLocks noGrp="1"/>
          </p:cNvSpPr>
          <p:nvPr>
            <p:ph type="dt" sz="half" idx="10"/>
          </p:nvPr>
        </p:nvSpPr>
        <p:spPr/>
        <p:txBody>
          <a:bodyPr/>
          <a:lstStyle/>
          <a:p>
            <a:fld id="{2F182C24-9130-43C3-930E-EBD440110FA0}" type="datetimeFigureOut">
              <a:rPr lang="en-US" smtClean="0"/>
              <a:t>10/7/2024</a:t>
            </a:fld>
            <a:endParaRPr lang="en-US" dirty="0"/>
          </a:p>
        </p:txBody>
      </p:sp>
      <p:sp>
        <p:nvSpPr>
          <p:cNvPr id="6" name="Footer Placeholder 5">
            <a:extLst>
              <a:ext uri="{FF2B5EF4-FFF2-40B4-BE49-F238E27FC236}">
                <a16:creationId xmlns:a16="http://schemas.microsoft.com/office/drawing/2014/main" id="{3E9E62EC-C55D-9FF6-A87C-977B400946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B6AD707-D339-EE7A-2CA3-8276094F4ABD}"/>
              </a:ext>
            </a:extLst>
          </p:cNvPr>
          <p:cNvSpPr>
            <a:spLocks noGrp="1"/>
          </p:cNvSpPr>
          <p:nvPr>
            <p:ph type="sldNum" sz="quarter" idx="12"/>
          </p:nvPr>
        </p:nvSpPr>
        <p:spPr/>
        <p:txBody>
          <a:bodyPr/>
          <a:lstStyle/>
          <a:p>
            <a:fld id="{9D17AF56-9344-4163-AB4F-67D50B27DDDD}" type="slidenum">
              <a:rPr lang="en-US" smtClean="0"/>
              <a:t>‹#›</a:t>
            </a:fld>
            <a:endParaRPr lang="en-US" dirty="0"/>
          </a:p>
        </p:txBody>
      </p:sp>
    </p:spTree>
    <p:extLst>
      <p:ext uri="{BB962C8B-B14F-4D97-AF65-F5344CB8AC3E}">
        <p14:creationId xmlns:p14="http://schemas.microsoft.com/office/powerpoint/2010/main" val="259422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31A2D-3778-867E-A14C-E1A15F330B36}"/>
              </a:ext>
            </a:extLst>
          </p:cNvPr>
          <p:cNvSpPr>
            <a:spLocks noGrp="1"/>
          </p:cNvSpPr>
          <p:nvPr>
            <p:ph type="title" hasCustomPrompt="1"/>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7B3F9FF6-BB25-1D22-22CB-95D74B79F9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5D8842-F619-F718-BEC7-B3591E30FF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F62A2-2F6D-E6EC-3BC0-7BF0CF5CA5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0B2F58-C656-EB2E-7F23-3A95FEE60D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078376-1273-8409-1CE1-CD009A87BF61}"/>
              </a:ext>
            </a:extLst>
          </p:cNvPr>
          <p:cNvSpPr>
            <a:spLocks noGrp="1"/>
          </p:cNvSpPr>
          <p:nvPr>
            <p:ph type="dt" sz="half" idx="10"/>
          </p:nvPr>
        </p:nvSpPr>
        <p:spPr/>
        <p:txBody>
          <a:bodyPr/>
          <a:lstStyle/>
          <a:p>
            <a:fld id="{2F182C24-9130-43C3-930E-EBD440110FA0}" type="datetimeFigureOut">
              <a:rPr lang="en-US" smtClean="0"/>
              <a:t>10/7/2024</a:t>
            </a:fld>
            <a:endParaRPr lang="en-US" dirty="0"/>
          </a:p>
        </p:txBody>
      </p:sp>
      <p:sp>
        <p:nvSpPr>
          <p:cNvPr id="8" name="Footer Placeholder 7">
            <a:extLst>
              <a:ext uri="{FF2B5EF4-FFF2-40B4-BE49-F238E27FC236}">
                <a16:creationId xmlns:a16="http://schemas.microsoft.com/office/drawing/2014/main" id="{094F3A30-EB27-32EF-738F-145465E6362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D202C43-5FDE-3808-754F-0DFD66F0A2B5}"/>
              </a:ext>
            </a:extLst>
          </p:cNvPr>
          <p:cNvSpPr>
            <a:spLocks noGrp="1"/>
          </p:cNvSpPr>
          <p:nvPr>
            <p:ph type="sldNum" sz="quarter" idx="12"/>
          </p:nvPr>
        </p:nvSpPr>
        <p:spPr/>
        <p:txBody>
          <a:bodyPr/>
          <a:lstStyle/>
          <a:p>
            <a:fld id="{9D17AF56-9344-4163-AB4F-67D50B27DDDD}" type="slidenum">
              <a:rPr lang="en-US" smtClean="0"/>
              <a:t>‹#›</a:t>
            </a:fld>
            <a:endParaRPr lang="en-US" dirty="0"/>
          </a:p>
        </p:txBody>
      </p:sp>
    </p:spTree>
    <p:extLst>
      <p:ext uri="{BB962C8B-B14F-4D97-AF65-F5344CB8AC3E}">
        <p14:creationId xmlns:p14="http://schemas.microsoft.com/office/powerpoint/2010/main" val="1772120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7D944-5F9D-6507-9BE1-DB61689BC1B3}"/>
              </a:ext>
            </a:extLst>
          </p:cNvPr>
          <p:cNvSpPr>
            <a:spLocks noGrp="1"/>
          </p:cNvSpPr>
          <p:nvPr>
            <p:ph type="title" hasCustomPrompt="1"/>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12556C4-07A1-E39F-EC33-A8629CBB1190}"/>
              </a:ext>
            </a:extLst>
          </p:cNvPr>
          <p:cNvSpPr>
            <a:spLocks noGrp="1"/>
          </p:cNvSpPr>
          <p:nvPr>
            <p:ph type="dt" sz="half" idx="10"/>
          </p:nvPr>
        </p:nvSpPr>
        <p:spPr/>
        <p:txBody>
          <a:bodyPr/>
          <a:lstStyle/>
          <a:p>
            <a:fld id="{2F182C24-9130-43C3-930E-EBD440110FA0}" type="datetimeFigureOut">
              <a:rPr lang="en-US" smtClean="0"/>
              <a:t>10/7/2024</a:t>
            </a:fld>
            <a:endParaRPr lang="en-US" dirty="0"/>
          </a:p>
        </p:txBody>
      </p:sp>
      <p:sp>
        <p:nvSpPr>
          <p:cNvPr id="4" name="Footer Placeholder 3">
            <a:extLst>
              <a:ext uri="{FF2B5EF4-FFF2-40B4-BE49-F238E27FC236}">
                <a16:creationId xmlns:a16="http://schemas.microsoft.com/office/drawing/2014/main" id="{A7C1E08B-C999-F208-F2D6-78054A0E767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095C6C3-C2B5-C955-7E28-30F5C9FFB9FE}"/>
              </a:ext>
            </a:extLst>
          </p:cNvPr>
          <p:cNvSpPr>
            <a:spLocks noGrp="1"/>
          </p:cNvSpPr>
          <p:nvPr>
            <p:ph type="sldNum" sz="quarter" idx="12"/>
          </p:nvPr>
        </p:nvSpPr>
        <p:spPr/>
        <p:txBody>
          <a:bodyPr/>
          <a:lstStyle/>
          <a:p>
            <a:fld id="{9D17AF56-9344-4163-AB4F-67D50B27DDDD}" type="slidenum">
              <a:rPr lang="en-US" smtClean="0"/>
              <a:t>‹#›</a:t>
            </a:fld>
            <a:endParaRPr lang="en-US" dirty="0"/>
          </a:p>
        </p:txBody>
      </p:sp>
    </p:spTree>
    <p:extLst>
      <p:ext uri="{BB962C8B-B14F-4D97-AF65-F5344CB8AC3E}">
        <p14:creationId xmlns:p14="http://schemas.microsoft.com/office/powerpoint/2010/main" val="3547268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EACCCB-A93A-03EB-4EA0-208C9FADC318}"/>
              </a:ext>
            </a:extLst>
          </p:cNvPr>
          <p:cNvSpPr>
            <a:spLocks noGrp="1"/>
          </p:cNvSpPr>
          <p:nvPr>
            <p:ph type="dt" sz="half" idx="10"/>
          </p:nvPr>
        </p:nvSpPr>
        <p:spPr/>
        <p:txBody>
          <a:bodyPr/>
          <a:lstStyle/>
          <a:p>
            <a:fld id="{2F182C24-9130-43C3-930E-EBD440110FA0}" type="datetimeFigureOut">
              <a:rPr lang="en-US" smtClean="0"/>
              <a:t>10/7/2024</a:t>
            </a:fld>
            <a:endParaRPr lang="en-US" dirty="0"/>
          </a:p>
        </p:txBody>
      </p:sp>
      <p:sp>
        <p:nvSpPr>
          <p:cNvPr id="3" name="Footer Placeholder 2">
            <a:extLst>
              <a:ext uri="{FF2B5EF4-FFF2-40B4-BE49-F238E27FC236}">
                <a16:creationId xmlns:a16="http://schemas.microsoft.com/office/drawing/2014/main" id="{B8B954BA-5165-D2CD-D30C-80E599D5788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FE8DC30-1474-C028-A971-E8BE96241294}"/>
              </a:ext>
            </a:extLst>
          </p:cNvPr>
          <p:cNvSpPr>
            <a:spLocks noGrp="1"/>
          </p:cNvSpPr>
          <p:nvPr>
            <p:ph type="sldNum" sz="quarter" idx="12"/>
          </p:nvPr>
        </p:nvSpPr>
        <p:spPr/>
        <p:txBody>
          <a:bodyPr/>
          <a:lstStyle/>
          <a:p>
            <a:fld id="{9D17AF56-9344-4163-AB4F-67D50B27DDDD}" type="slidenum">
              <a:rPr lang="en-US" smtClean="0"/>
              <a:t>‹#›</a:t>
            </a:fld>
            <a:endParaRPr lang="en-US" dirty="0"/>
          </a:p>
        </p:txBody>
      </p:sp>
    </p:spTree>
    <p:extLst>
      <p:ext uri="{BB962C8B-B14F-4D97-AF65-F5344CB8AC3E}">
        <p14:creationId xmlns:p14="http://schemas.microsoft.com/office/powerpoint/2010/main" val="317250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2FA8B2-A408-C7BD-8884-67F90F6F057D}"/>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C0AADEB5-4DD9-CD6A-C819-155EA78F3CD3}"/>
              </a:ext>
            </a:extLst>
          </p:cNvPr>
          <p:cNvSpPr>
            <a:spLocks noGrp="1"/>
          </p:cNvSpPr>
          <p:nvPr>
            <p:ph type="body" idx="1"/>
          </p:nvPr>
        </p:nvSpPr>
        <p:spPr>
          <a:xfrm>
            <a:off x="838200" y="1892105"/>
            <a:ext cx="10515600" cy="428485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3ABAFA-39B9-677C-470A-4D234D29D6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2F182C24-9130-43C3-930E-EBD440110FA0}" type="datetimeFigureOut">
              <a:rPr lang="en-US" smtClean="0"/>
              <a:pPr/>
              <a:t>10/7/2024</a:t>
            </a:fld>
            <a:endParaRPr lang="en-US" dirty="0"/>
          </a:p>
        </p:txBody>
      </p:sp>
      <p:sp>
        <p:nvSpPr>
          <p:cNvPr id="5" name="Footer Placeholder 4">
            <a:extLst>
              <a:ext uri="{FF2B5EF4-FFF2-40B4-BE49-F238E27FC236}">
                <a16:creationId xmlns:a16="http://schemas.microsoft.com/office/drawing/2014/main" id="{9B9E5DC4-64AC-3471-DEAB-D6CC237A79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n-US" dirty="0"/>
          </a:p>
        </p:txBody>
      </p:sp>
      <p:sp>
        <p:nvSpPr>
          <p:cNvPr id="6" name="Slide Number Placeholder 5">
            <a:extLst>
              <a:ext uri="{FF2B5EF4-FFF2-40B4-BE49-F238E27FC236}">
                <a16:creationId xmlns:a16="http://schemas.microsoft.com/office/drawing/2014/main" id="{1D6044ED-E204-8AB4-7283-4D334EB4A8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9D17AF56-9344-4163-AB4F-67D50B27DDDD}" type="slidenum">
              <a:rPr lang="en-US" smtClean="0"/>
              <a:pPr/>
              <a:t>‹#›</a:t>
            </a:fld>
            <a:endParaRPr lang="en-US" dirty="0"/>
          </a:p>
        </p:txBody>
      </p:sp>
    </p:spTree>
    <p:extLst>
      <p:ext uri="{BB962C8B-B14F-4D97-AF65-F5344CB8AC3E}">
        <p14:creationId xmlns:p14="http://schemas.microsoft.com/office/powerpoint/2010/main" val="2458118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200"/>
        </a:spcBef>
        <a:spcAft>
          <a:spcPts val="500"/>
        </a:spcAft>
        <a:buFont typeface="Arial" panose="020B0604020202020204" pitchFamily="34" charset="0"/>
        <a:buChar char="•"/>
        <a:defRPr sz="30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1200"/>
        </a:spcBef>
        <a:spcAft>
          <a:spcPts val="500"/>
        </a:spcAft>
        <a:buFont typeface="Arial" panose="020B0604020202020204" pitchFamily="34" charset="0"/>
        <a:buChar char="•"/>
        <a:defRPr sz="26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1200"/>
        </a:spcBef>
        <a:spcAft>
          <a:spcPts val="500"/>
        </a:spcAft>
        <a:buFont typeface="Arial" panose="020B0604020202020204" pitchFamily="34" charset="0"/>
        <a:buChar char="•"/>
        <a:defRPr sz="22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1200"/>
        </a:spcBef>
        <a:spcAft>
          <a:spcPts val="500"/>
        </a:spcAft>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1200"/>
        </a:spcBef>
        <a:spcAft>
          <a:spcPts val="500"/>
        </a:spcAft>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hyperlink" Target="http://www.cdc.gov/phlp"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60BA-15C6-8933-8A69-46E49DC7C359}"/>
              </a:ext>
            </a:extLst>
          </p:cNvPr>
          <p:cNvSpPr>
            <a:spLocks noGrp="1"/>
          </p:cNvSpPr>
          <p:nvPr>
            <p:ph type="ctrTitle"/>
          </p:nvPr>
        </p:nvSpPr>
        <p:spPr>
          <a:xfrm>
            <a:off x="1524000" y="1122363"/>
            <a:ext cx="9144000" cy="2184980"/>
          </a:xfrm>
        </p:spPr>
        <p:txBody>
          <a:bodyPr>
            <a:normAutofit fontScale="90000"/>
          </a:bodyPr>
          <a:lstStyle/>
          <a:p>
            <a:r>
              <a:rPr lang="en-US" dirty="0"/>
              <a:t>How Does the Law, Past and Present, Affect Health Equity?</a:t>
            </a:r>
          </a:p>
        </p:txBody>
      </p:sp>
      <p:sp>
        <p:nvSpPr>
          <p:cNvPr id="4" name="Subtitle 3">
            <a:extLst>
              <a:ext uri="{FF2B5EF4-FFF2-40B4-BE49-F238E27FC236}">
                <a16:creationId xmlns:a16="http://schemas.microsoft.com/office/drawing/2014/main" id="{7B8CDF5A-A587-1FD5-2F69-6328EB60AB50}"/>
              </a:ext>
            </a:extLst>
          </p:cNvPr>
          <p:cNvSpPr>
            <a:spLocks noGrp="1"/>
          </p:cNvSpPr>
          <p:nvPr>
            <p:ph type="subTitle" idx="1"/>
          </p:nvPr>
        </p:nvSpPr>
        <p:spPr>
          <a:xfrm>
            <a:off x="1524000" y="3429000"/>
            <a:ext cx="9144000" cy="1504882"/>
          </a:xfrm>
        </p:spPr>
        <p:txBody>
          <a:bodyPr/>
          <a:lstStyle/>
          <a:p>
            <a:r>
              <a:rPr lang="en-US" dirty="0"/>
              <a:t>Part 1 of Exploring the Social Determinants of Health, Health Equity, and the Law</a:t>
            </a:r>
          </a:p>
        </p:txBody>
      </p:sp>
    </p:spTree>
    <p:extLst>
      <p:ext uri="{BB962C8B-B14F-4D97-AF65-F5344CB8AC3E}">
        <p14:creationId xmlns:p14="http://schemas.microsoft.com/office/powerpoint/2010/main" val="2741386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9233-36CF-0CDB-2447-DC236DF9F27C}"/>
              </a:ext>
            </a:extLst>
          </p:cNvPr>
          <p:cNvSpPr>
            <a:spLocks noGrp="1"/>
          </p:cNvSpPr>
          <p:nvPr>
            <p:ph type="title"/>
          </p:nvPr>
        </p:nvSpPr>
        <p:spPr>
          <a:xfrm>
            <a:off x="838200" y="681038"/>
            <a:ext cx="10515600" cy="1009650"/>
          </a:xfrm>
        </p:spPr>
        <p:txBody>
          <a:bodyPr/>
          <a:lstStyle/>
          <a:p>
            <a:r>
              <a:rPr lang="en-US" noProof="0" dirty="0"/>
              <a:t>Healthy People 2030</a:t>
            </a:r>
            <a:endParaRPr lang="en-US" dirty="0"/>
          </a:p>
        </p:txBody>
      </p:sp>
      <p:pic>
        <p:nvPicPr>
          <p:cNvPr id="6" name="Content Placeholder 18" descr="Diagram illustrating that equity is at the center of the social determinants of health; shaped like a wheel. At the center of the wheel is “Equity,” emphasizing its foundational role. The five spokes each represent a social determinant of health: economic stability, education access and quality, health care access and quality, neighborhood and built environment, and social and community context. &#10;&#10;The purpose of the diagram is to show how each determinant of health is important to people’s health, well-being, and quality of life. ">
            <a:extLst>
              <a:ext uri="{FF2B5EF4-FFF2-40B4-BE49-F238E27FC236}">
                <a16:creationId xmlns:a16="http://schemas.microsoft.com/office/drawing/2014/main" id="{B9E125A5-3936-A557-23D8-0985A118C6AB}"/>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953668" y="1892300"/>
            <a:ext cx="4284663" cy="4284663"/>
          </a:xfrm>
          <a:prstGeom prst="rect">
            <a:avLst/>
          </a:prstGeom>
        </p:spPr>
      </p:pic>
    </p:spTree>
    <p:extLst>
      <p:ext uri="{BB962C8B-B14F-4D97-AF65-F5344CB8AC3E}">
        <p14:creationId xmlns:p14="http://schemas.microsoft.com/office/powerpoint/2010/main" val="21579526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2085B-179F-61ED-7DE5-13BBE80B1D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A82048-A5E1-42EB-76F3-39CC027924B0}"/>
              </a:ext>
            </a:extLst>
          </p:cNvPr>
          <p:cNvSpPr>
            <a:spLocks noGrp="1"/>
          </p:cNvSpPr>
          <p:nvPr>
            <p:ph type="title"/>
          </p:nvPr>
        </p:nvSpPr>
        <p:spPr>
          <a:xfrm>
            <a:off x="831850" y="822960"/>
            <a:ext cx="10515600" cy="2792437"/>
          </a:xfrm>
        </p:spPr>
        <p:txBody>
          <a:bodyPr/>
          <a:lstStyle/>
          <a:p>
            <a:r>
              <a:rPr lang="en-US" dirty="0"/>
              <a:t>Back to Omari</a:t>
            </a:r>
          </a:p>
        </p:txBody>
      </p:sp>
      <p:sp>
        <p:nvSpPr>
          <p:cNvPr id="3" name="Text Placeholder 2">
            <a:extLst>
              <a:ext uri="{FF2B5EF4-FFF2-40B4-BE49-F238E27FC236}">
                <a16:creationId xmlns:a16="http://schemas.microsoft.com/office/drawing/2014/main" id="{5132DF11-84BF-CB95-A72D-875C72940BBD}"/>
              </a:ext>
            </a:extLst>
          </p:cNvPr>
          <p:cNvSpPr>
            <a:spLocks noGrp="1"/>
          </p:cNvSpPr>
          <p:nvPr>
            <p:ph type="body" idx="1"/>
          </p:nvPr>
        </p:nvSpPr>
        <p:spPr>
          <a:xfrm>
            <a:off x="831850" y="4107767"/>
            <a:ext cx="10515600" cy="1981884"/>
          </a:xfrm>
        </p:spPr>
        <p:txBody>
          <a:bodyPr/>
          <a:lstStyle/>
          <a:p>
            <a:r>
              <a:rPr lang="en-US" dirty="0"/>
              <a:t>Community members share their </a:t>
            </a:r>
            <a:r>
              <a:rPr lang="en-US" u="sng" dirty="0"/>
              <a:t>frustrations</a:t>
            </a:r>
            <a:r>
              <a:rPr lang="en-US" dirty="0"/>
              <a:t>.</a:t>
            </a:r>
          </a:p>
        </p:txBody>
      </p:sp>
    </p:spTree>
    <p:extLst>
      <p:ext uri="{BB962C8B-B14F-4D97-AF65-F5344CB8AC3E}">
        <p14:creationId xmlns:p14="http://schemas.microsoft.com/office/powerpoint/2010/main" val="38003666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49DEA-4E6A-65C2-A082-BBA1FEF358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AEA486-18C1-D33E-D509-2A427F77BEB7}"/>
              </a:ext>
            </a:extLst>
          </p:cNvPr>
          <p:cNvSpPr>
            <a:spLocks noGrp="1"/>
          </p:cNvSpPr>
          <p:nvPr>
            <p:ph type="title"/>
          </p:nvPr>
        </p:nvSpPr>
        <p:spPr>
          <a:xfrm>
            <a:off x="831848" y="822325"/>
            <a:ext cx="9553123" cy="5153472"/>
          </a:xfrm>
        </p:spPr>
        <p:txBody>
          <a:bodyPr anchor="ctr">
            <a:normAutofit/>
          </a:bodyPr>
          <a:lstStyle/>
          <a:p>
            <a:r>
              <a:rPr lang="en-US" sz="5000" dirty="0"/>
              <a:t>What Could Omari’s Team Have Done Differently?</a:t>
            </a:r>
          </a:p>
        </p:txBody>
      </p:sp>
    </p:spTree>
    <p:extLst>
      <p:ext uri="{BB962C8B-B14F-4D97-AF65-F5344CB8AC3E}">
        <p14:creationId xmlns:p14="http://schemas.microsoft.com/office/powerpoint/2010/main" val="11131972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57F4A-7516-CE9C-A6C7-906A3362DA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E30A6-E969-C75C-7186-20136FC08C8C}"/>
              </a:ext>
            </a:extLst>
          </p:cNvPr>
          <p:cNvSpPr>
            <a:spLocks noGrp="1"/>
          </p:cNvSpPr>
          <p:nvPr>
            <p:ph type="title"/>
          </p:nvPr>
        </p:nvSpPr>
        <p:spPr>
          <a:xfrm>
            <a:off x="838200" y="681037"/>
            <a:ext cx="6756918" cy="1399689"/>
          </a:xfrm>
        </p:spPr>
        <p:txBody>
          <a:bodyPr/>
          <a:lstStyle/>
          <a:p>
            <a:r>
              <a:rPr lang="en-US" sz="3500" dirty="0"/>
              <a:t>An Effective and Anti-racist Health Equity Approach </a:t>
            </a:r>
            <a:r>
              <a:rPr lang="en-US" sz="3500" dirty="0">
                <a:solidFill>
                  <a:schemeClr val="bg1"/>
                </a:solidFill>
              </a:rPr>
              <a:t>5</a:t>
            </a:r>
          </a:p>
        </p:txBody>
      </p:sp>
      <p:sp>
        <p:nvSpPr>
          <p:cNvPr id="5" name="Content Placeholder 4">
            <a:extLst>
              <a:ext uri="{FF2B5EF4-FFF2-40B4-BE49-F238E27FC236}">
                <a16:creationId xmlns:a16="http://schemas.microsoft.com/office/drawing/2014/main" id="{6D50281F-DEE3-CA52-5777-8CEB988FDB3E}"/>
              </a:ext>
            </a:extLst>
          </p:cNvPr>
          <p:cNvSpPr>
            <a:spLocks noGrp="1"/>
          </p:cNvSpPr>
          <p:nvPr>
            <p:ph idx="1"/>
          </p:nvPr>
        </p:nvSpPr>
        <p:spPr>
          <a:xfrm>
            <a:off x="838200" y="2407298"/>
            <a:ext cx="10515600" cy="3769665"/>
          </a:xfrm>
        </p:spPr>
        <p:txBody>
          <a:bodyPr/>
          <a:lstStyle/>
          <a:p>
            <a:r>
              <a:rPr lang="en-US" sz="2400" dirty="0"/>
              <a:t>Addresses the </a:t>
            </a:r>
            <a:r>
              <a:rPr lang="en-US" sz="2400" u="sng" dirty="0"/>
              <a:t>root causes</a:t>
            </a:r>
            <a:r>
              <a:rPr lang="en-US" sz="2400" dirty="0"/>
              <a:t> of poor health</a:t>
            </a:r>
          </a:p>
          <a:p>
            <a:r>
              <a:rPr lang="en-US" sz="2400" dirty="0"/>
              <a:t>Names </a:t>
            </a:r>
            <a:r>
              <a:rPr lang="en-US" sz="2400" u="sng" dirty="0"/>
              <a:t>racism</a:t>
            </a:r>
            <a:r>
              <a:rPr lang="en-US" sz="2400" dirty="0"/>
              <a:t> and identifies the levels in which it operates</a:t>
            </a:r>
          </a:p>
          <a:p>
            <a:r>
              <a:rPr lang="en-US" sz="2400" dirty="0"/>
              <a:t>Promotes systems-thinking  </a:t>
            </a:r>
          </a:p>
          <a:p>
            <a:r>
              <a:rPr lang="en-US" sz="2400" dirty="0"/>
              <a:t>Acknowledges </a:t>
            </a:r>
            <a:r>
              <a:rPr lang="en-US" sz="2400" u="sng" dirty="0"/>
              <a:t>our role in creating and perpetuating inequities</a:t>
            </a:r>
          </a:p>
          <a:p>
            <a:r>
              <a:rPr lang="en-US" sz="2400" b="1" dirty="0"/>
              <a:t>Centers </a:t>
            </a:r>
            <a:r>
              <a:rPr lang="en-US" sz="2400" b="1" u="sng" dirty="0"/>
              <a:t>healing</a:t>
            </a:r>
            <a:r>
              <a:rPr lang="en-US" sz="2400" b="1" dirty="0"/>
              <a:t> and supports </a:t>
            </a:r>
            <a:r>
              <a:rPr lang="en-US" sz="2400" b="1" u="sng" dirty="0"/>
              <a:t>community resilience</a:t>
            </a:r>
          </a:p>
        </p:txBody>
      </p:sp>
      <p:grpSp>
        <p:nvGrpSpPr>
          <p:cNvPr id="8" name="Group 7" descr="Equity practice tip! icon">
            <a:extLst>
              <a:ext uri="{FF2B5EF4-FFF2-40B4-BE49-F238E27FC236}">
                <a16:creationId xmlns:a16="http://schemas.microsoft.com/office/drawing/2014/main" id="{E1149413-FDD1-E1E6-8952-BAC1808F6162}"/>
              </a:ext>
              <a:ext uri="{C183D7F6-B498-43B3-948B-1728B52AA6E4}">
                <adec:decorative xmlns:adec="http://schemas.microsoft.com/office/drawing/2017/decorative" val="0"/>
              </a:ext>
            </a:extLst>
          </p:cNvPr>
          <p:cNvGrpSpPr/>
          <p:nvPr/>
        </p:nvGrpSpPr>
        <p:grpSpPr>
          <a:xfrm>
            <a:off x="8567713" y="800540"/>
            <a:ext cx="2955663" cy="890148"/>
            <a:chOff x="180623" y="5831725"/>
            <a:chExt cx="2955663" cy="890148"/>
          </a:xfrm>
        </p:grpSpPr>
        <p:sp>
          <p:nvSpPr>
            <p:cNvPr id="9" name="Rectangle 8">
              <a:extLst>
                <a:ext uri="{FF2B5EF4-FFF2-40B4-BE49-F238E27FC236}">
                  <a16:creationId xmlns:a16="http://schemas.microsoft.com/office/drawing/2014/main" id="{361CDE03-1ECF-B03C-368A-A35EE805548E}"/>
                </a:ext>
              </a:extLst>
            </p:cNvPr>
            <p:cNvSpPr/>
            <p:nvPr/>
          </p:nvSpPr>
          <p:spPr>
            <a:xfrm>
              <a:off x="1098721" y="5861300"/>
              <a:ext cx="2037565" cy="83099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entury Gothic"/>
                  <a:ea typeface="+mn-ea"/>
                  <a:cs typeface="Segoe Script"/>
                </a:rPr>
                <a:t>Equity practice tip!</a:t>
              </a:r>
              <a:endParaRPr kumimoji="0" lang="en-US" sz="2400" b="1" i="0" u="none" strike="noStrike" kern="1200" cap="none" spc="0" normalizeH="0" baseline="0" noProof="0" dirty="0">
                <a:ln>
                  <a:noFill/>
                </a:ln>
                <a:solidFill>
                  <a:schemeClr val="accent1"/>
                </a:solidFill>
                <a:effectLst/>
                <a:uLnTx/>
                <a:uFillTx/>
                <a:latin typeface="Segoe Print" panose="02000600000000000000" pitchFamily="2" charset="0"/>
                <a:ea typeface="+mn-ea"/>
                <a:cs typeface="Segoe Script"/>
              </a:endParaRPr>
            </a:p>
          </p:txBody>
        </p:sp>
        <p:pic>
          <p:nvPicPr>
            <p:cNvPr id="10" name="Picture 9" descr="Icon&#10;&#10;Description automatically generated">
              <a:extLst>
                <a:ext uri="{FF2B5EF4-FFF2-40B4-BE49-F238E27FC236}">
                  <a16:creationId xmlns:a16="http://schemas.microsoft.com/office/drawing/2014/main" id="{0710ED70-E056-9620-4783-164DFD2604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3" y="5831725"/>
              <a:ext cx="906056" cy="890148"/>
            </a:xfrm>
            <a:prstGeom prst="rect">
              <a:avLst/>
            </a:prstGeom>
          </p:spPr>
        </p:pic>
      </p:grpSp>
    </p:spTree>
    <p:extLst>
      <p:ext uri="{BB962C8B-B14F-4D97-AF65-F5344CB8AC3E}">
        <p14:creationId xmlns:p14="http://schemas.microsoft.com/office/powerpoint/2010/main" val="30854223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62FBE-EE3F-0B2E-3FA9-7C7ED064D5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CC65F3D-CD81-FD70-26A1-E1D4F405C3A8}"/>
              </a:ext>
            </a:extLst>
          </p:cNvPr>
          <p:cNvSpPr>
            <a:spLocks noGrp="1"/>
          </p:cNvSpPr>
          <p:nvPr>
            <p:ph type="title"/>
          </p:nvPr>
        </p:nvSpPr>
        <p:spPr>
          <a:xfrm>
            <a:off x="831848" y="822325"/>
            <a:ext cx="7071181" cy="5153472"/>
          </a:xfrm>
        </p:spPr>
        <p:txBody>
          <a:bodyPr anchor="ctr">
            <a:normAutofit/>
          </a:bodyPr>
          <a:lstStyle/>
          <a:p>
            <a:r>
              <a:rPr lang="en-US" sz="5000" dirty="0"/>
              <a:t>What are the </a:t>
            </a:r>
            <a:r>
              <a:rPr lang="en-US" sz="5000" u="sng" dirty="0"/>
              <a:t>Takeaways</a:t>
            </a:r>
            <a:r>
              <a:rPr lang="en-US" sz="5000" dirty="0"/>
              <a:t> From This Example?</a:t>
            </a:r>
          </a:p>
        </p:txBody>
      </p:sp>
    </p:spTree>
    <p:extLst>
      <p:ext uri="{BB962C8B-B14F-4D97-AF65-F5344CB8AC3E}">
        <p14:creationId xmlns:p14="http://schemas.microsoft.com/office/powerpoint/2010/main" val="18405298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738BE-FC4A-850E-2CE4-EB75D562E41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3D33A94-F167-9F6B-B168-4FE06F60B990}"/>
              </a:ext>
            </a:extLst>
          </p:cNvPr>
          <p:cNvSpPr>
            <a:spLocks noGrp="1"/>
          </p:cNvSpPr>
          <p:nvPr>
            <p:ph type="title"/>
          </p:nvPr>
        </p:nvSpPr>
        <p:spPr/>
        <p:txBody>
          <a:bodyPr/>
          <a:lstStyle/>
          <a:p>
            <a:r>
              <a:rPr lang="en-US" dirty="0"/>
              <a:t>Quiz 6: Multiple Choice</a:t>
            </a:r>
          </a:p>
        </p:txBody>
      </p:sp>
      <p:sp>
        <p:nvSpPr>
          <p:cNvPr id="7" name="Content Placeholder 6">
            <a:extLst>
              <a:ext uri="{FF2B5EF4-FFF2-40B4-BE49-F238E27FC236}">
                <a16:creationId xmlns:a16="http://schemas.microsoft.com/office/drawing/2014/main" id="{B222389E-6C99-09C8-84D9-F498DFB3E8D3}"/>
              </a:ext>
            </a:extLst>
          </p:cNvPr>
          <p:cNvSpPr>
            <a:spLocks noGrp="1"/>
          </p:cNvSpPr>
          <p:nvPr>
            <p:ph idx="1"/>
          </p:nvPr>
        </p:nvSpPr>
        <p:spPr/>
        <p:txBody>
          <a:bodyPr>
            <a:normAutofit/>
          </a:bodyPr>
          <a:lstStyle/>
          <a:p>
            <a:pPr marL="0" indent="0">
              <a:spcAft>
                <a:spcPts val="2400"/>
              </a:spcAft>
              <a:buNone/>
            </a:pPr>
            <a:r>
              <a:rPr lang="en-US" sz="2800" dirty="0"/>
              <a:t>Which of the following are important elements in repairing inequities?</a:t>
            </a:r>
          </a:p>
          <a:p>
            <a:pPr marL="914400" lvl="1" indent="-457200">
              <a:buFont typeface="+mj-lt"/>
              <a:buAutoNum type="alphaUcPeriod"/>
            </a:pPr>
            <a:r>
              <a:rPr lang="en-US" sz="2400" dirty="0"/>
              <a:t>Addressing the root causes of poor health</a:t>
            </a:r>
          </a:p>
          <a:p>
            <a:pPr marL="914400" lvl="1" indent="-457200">
              <a:buFont typeface="+mj-lt"/>
              <a:buAutoNum type="alphaUcPeriod"/>
            </a:pPr>
            <a:r>
              <a:rPr lang="en-US" sz="2400" dirty="0"/>
              <a:t>Supporting community resilience</a:t>
            </a:r>
          </a:p>
          <a:p>
            <a:pPr marL="914400" lvl="1" indent="-457200">
              <a:buFont typeface="+mj-lt"/>
              <a:buAutoNum type="alphaUcPeriod"/>
            </a:pPr>
            <a:r>
              <a:rPr lang="en-US" sz="2400" dirty="0"/>
              <a:t>Acknowledging past harms</a:t>
            </a:r>
          </a:p>
          <a:p>
            <a:pPr marL="914400" lvl="1" indent="-457200">
              <a:buFont typeface="+mj-lt"/>
              <a:buAutoNum type="alphaUcPeriod"/>
            </a:pPr>
            <a:r>
              <a:rPr lang="en-US" sz="2400" dirty="0"/>
              <a:t>A and C</a:t>
            </a:r>
          </a:p>
          <a:p>
            <a:pPr marL="914400" lvl="1" indent="-457200">
              <a:buFont typeface="+mj-lt"/>
              <a:buAutoNum type="alphaUcPeriod"/>
            </a:pPr>
            <a:r>
              <a:rPr lang="en-US" sz="2400" dirty="0"/>
              <a:t>A, B, and C</a:t>
            </a:r>
          </a:p>
        </p:txBody>
      </p:sp>
    </p:spTree>
    <p:extLst>
      <p:ext uri="{BB962C8B-B14F-4D97-AF65-F5344CB8AC3E}">
        <p14:creationId xmlns:p14="http://schemas.microsoft.com/office/powerpoint/2010/main" val="35813052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6E3B8-1E71-0634-D120-925B1138D48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05CB735-5949-791C-FA0A-D4077CF52857}"/>
              </a:ext>
            </a:extLst>
          </p:cNvPr>
          <p:cNvSpPr>
            <a:spLocks noGrp="1"/>
          </p:cNvSpPr>
          <p:nvPr>
            <p:ph type="title"/>
          </p:nvPr>
        </p:nvSpPr>
        <p:spPr/>
        <p:txBody>
          <a:bodyPr/>
          <a:lstStyle/>
          <a:p>
            <a:r>
              <a:rPr lang="en-US" dirty="0"/>
              <a:t>Quiz 6: Answer</a:t>
            </a:r>
          </a:p>
        </p:txBody>
      </p:sp>
      <p:sp>
        <p:nvSpPr>
          <p:cNvPr id="7" name="Content Placeholder 6">
            <a:extLst>
              <a:ext uri="{FF2B5EF4-FFF2-40B4-BE49-F238E27FC236}">
                <a16:creationId xmlns:a16="http://schemas.microsoft.com/office/drawing/2014/main" id="{134F7816-033C-4E37-328C-45657C3BFE1F}"/>
              </a:ext>
            </a:extLst>
          </p:cNvPr>
          <p:cNvSpPr>
            <a:spLocks noGrp="1"/>
          </p:cNvSpPr>
          <p:nvPr>
            <p:ph idx="1"/>
          </p:nvPr>
        </p:nvSpPr>
        <p:spPr/>
        <p:txBody>
          <a:bodyPr>
            <a:normAutofit/>
          </a:bodyPr>
          <a:lstStyle/>
          <a:p>
            <a:pPr marL="0" indent="0">
              <a:spcAft>
                <a:spcPts val="2400"/>
              </a:spcAft>
              <a:buNone/>
            </a:pPr>
            <a:r>
              <a:rPr lang="en-US" sz="2800" dirty="0"/>
              <a:t>Which of the following are important elements in repairing inequities?</a:t>
            </a:r>
          </a:p>
          <a:p>
            <a:pPr marL="914400" lvl="1" indent="-457200">
              <a:buFont typeface="+mj-lt"/>
              <a:buAutoNum type="alphaUcPeriod"/>
            </a:pPr>
            <a:r>
              <a:rPr lang="en-US" sz="2400" dirty="0"/>
              <a:t>Addressing the root causes of poor health</a:t>
            </a:r>
          </a:p>
          <a:p>
            <a:pPr marL="914400" lvl="1" indent="-457200">
              <a:buFont typeface="+mj-lt"/>
              <a:buAutoNum type="alphaUcPeriod"/>
            </a:pPr>
            <a:r>
              <a:rPr lang="en-US" sz="2400" dirty="0"/>
              <a:t>Supporting community resilience</a:t>
            </a:r>
          </a:p>
          <a:p>
            <a:pPr marL="914400" lvl="1" indent="-457200">
              <a:buFont typeface="+mj-lt"/>
              <a:buAutoNum type="alphaUcPeriod"/>
            </a:pPr>
            <a:r>
              <a:rPr lang="en-US" sz="2400" dirty="0"/>
              <a:t>Acknowledging past harms</a:t>
            </a:r>
          </a:p>
          <a:p>
            <a:pPr marL="914400" lvl="1" indent="-457200">
              <a:buFont typeface="+mj-lt"/>
              <a:buAutoNum type="alphaUcPeriod"/>
            </a:pPr>
            <a:r>
              <a:rPr lang="en-US" sz="2400" dirty="0"/>
              <a:t>A and C</a:t>
            </a:r>
          </a:p>
          <a:p>
            <a:pPr marL="914400" lvl="1" indent="-457200">
              <a:buFont typeface="+mj-lt"/>
              <a:buAutoNum type="alphaUcPeriod"/>
            </a:pPr>
            <a:r>
              <a:rPr lang="en-US" sz="2400" b="1" dirty="0"/>
              <a:t>A, B, and C – CORRECT ANSWER</a:t>
            </a:r>
          </a:p>
        </p:txBody>
      </p:sp>
    </p:spTree>
    <p:extLst>
      <p:ext uri="{BB962C8B-B14F-4D97-AF65-F5344CB8AC3E}">
        <p14:creationId xmlns:p14="http://schemas.microsoft.com/office/powerpoint/2010/main" val="12955084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7E8AB-0920-E088-47E1-25951E107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C165E-B69B-AE16-240E-20FEC1BFC8B4}"/>
              </a:ext>
            </a:extLst>
          </p:cNvPr>
          <p:cNvSpPr>
            <a:spLocks noGrp="1"/>
          </p:cNvSpPr>
          <p:nvPr>
            <p:ph type="title"/>
          </p:nvPr>
        </p:nvSpPr>
        <p:spPr>
          <a:xfrm>
            <a:off x="838200" y="681038"/>
            <a:ext cx="10515600" cy="1009650"/>
          </a:xfrm>
        </p:spPr>
        <p:txBody>
          <a:bodyPr anchor="b"/>
          <a:lstStyle/>
          <a:p>
            <a:r>
              <a:rPr lang="en-US" dirty="0"/>
              <a:t>Recap: What We Discussed</a:t>
            </a:r>
            <a:endParaRPr lang="en-US" dirty="0">
              <a:solidFill>
                <a:schemeClr val="bg1"/>
              </a:solidFill>
            </a:endParaRPr>
          </a:p>
        </p:txBody>
      </p:sp>
      <p:sp>
        <p:nvSpPr>
          <p:cNvPr id="3" name="Content Placeholder 2">
            <a:extLst>
              <a:ext uri="{FF2B5EF4-FFF2-40B4-BE49-F238E27FC236}">
                <a16:creationId xmlns:a16="http://schemas.microsoft.com/office/drawing/2014/main" id="{DE14CB80-BB01-6214-B17E-5678B67A3846}"/>
              </a:ext>
            </a:extLst>
          </p:cNvPr>
          <p:cNvSpPr>
            <a:spLocks noGrp="1"/>
          </p:cNvSpPr>
          <p:nvPr>
            <p:ph idx="1"/>
          </p:nvPr>
        </p:nvSpPr>
        <p:spPr>
          <a:xfrm>
            <a:off x="838200" y="1892105"/>
            <a:ext cx="10515600" cy="4284857"/>
          </a:xfrm>
        </p:spPr>
        <p:txBody>
          <a:bodyPr anchor="ctr">
            <a:normAutofit/>
          </a:bodyPr>
          <a:lstStyle/>
          <a:p>
            <a:pPr marL="514350" indent="-514350">
              <a:buFont typeface="+mj-lt"/>
              <a:buAutoNum type="arabicPeriod"/>
            </a:pPr>
            <a:r>
              <a:rPr lang="en-US" dirty="0"/>
              <a:t>What is </a:t>
            </a:r>
            <a:r>
              <a:rPr lang="en-US" i="1" dirty="0"/>
              <a:t>health equity?</a:t>
            </a:r>
          </a:p>
          <a:p>
            <a:pPr marL="514350" indent="-514350">
              <a:buFont typeface="+mj-lt"/>
              <a:buAutoNum type="arabicPeriod"/>
            </a:pPr>
            <a:r>
              <a:rPr lang="en-US" dirty="0"/>
              <a:t>What can history teach us about </a:t>
            </a:r>
            <a:r>
              <a:rPr lang="en-US" i="1" dirty="0"/>
              <a:t>structural discrimination? </a:t>
            </a:r>
          </a:p>
          <a:p>
            <a:pPr marL="514350" indent="-514350">
              <a:buFont typeface="+mj-lt"/>
              <a:buAutoNum type="arabicPeriod"/>
            </a:pPr>
            <a:r>
              <a:rPr lang="en-US" dirty="0"/>
              <a:t>How does the law contribute to </a:t>
            </a:r>
            <a:r>
              <a:rPr lang="en-US" i="1" dirty="0"/>
              <a:t>health inequity?</a:t>
            </a:r>
          </a:p>
          <a:p>
            <a:pPr marL="514350" indent="-514350">
              <a:buFont typeface="+mj-lt"/>
              <a:buAutoNum type="arabicPeriod"/>
            </a:pPr>
            <a:r>
              <a:rPr lang="en-US" dirty="0"/>
              <a:t>How can inequities be </a:t>
            </a:r>
            <a:r>
              <a:rPr lang="en-US" i="1" dirty="0"/>
              <a:t>repaired?</a:t>
            </a:r>
          </a:p>
        </p:txBody>
      </p:sp>
    </p:spTree>
    <p:extLst>
      <p:ext uri="{BB962C8B-B14F-4D97-AF65-F5344CB8AC3E}">
        <p14:creationId xmlns:p14="http://schemas.microsoft.com/office/powerpoint/2010/main" val="985930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152DE1-51B9-AF71-1333-C56B505F3ACD}"/>
              </a:ext>
            </a:extLst>
          </p:cNvPr>
          <p:cNvSpPr>
            <a:spLocks noGrp="1"/>
          </p:cNvSpPr>
          <p:nvPr>
            <p:ph type="title"/>
          </p:nvPr>
        </p:nvSpPr>
        <p:spPr>
          <a:xfrm>
            <a:off x="831850" y="822325"/>
            <a:ext cx="10515600" cy="4981575"/>
          </a:xfrm>
        </p:spPr>
        <p:txBody>
          <a:bodyPr anchor="ctr">
            <a:normAutofit/>
          </a:bodyPr>
          <a:lstStyle/>
          <a:p>
            <a:r>
              <a:rPr lang="en-US" sz="5000" dirty="0"/>
              <a:t>Healthy Communities For All </a:t>
            </a:r>
            <a:br>
              <a:rPr lang="en-US" sz="5000" dirty="0"/>
            </a:br>
            <a:r>
              <a:rPr lang="en-US" sz="5000" dirty="0"/>
              <a:t>Through Equitable </a:t>
            </a:r>
            <a:r>
              <a:rPr lang="en-US" sz="5000" u="sng" dirty="0"/>
              <a:t>Laws &amp; Policies</a:t>
            </a:r>
          </a:p>
        </p:txBody>
      </p:sp>
    </p:spTree>
    <p:extLst>
      <p:ext uri="{BB962C8B-B14F-4D97-AF65-F5344CB8AC3E}">
        <p14:creationId xmlns:p14="http://schemas.microsoft.com/office/powerpoint/2010/main" val="16810947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FFBF87-8A70-406E-ACB5-80E56D2FFFEE}"/>
              </a:ext>
            </a:extLst>
          </p:cNvPr>
          <p:cNvSpPr>
            <a:spLocks noGrp="1"/>
          </p:cNvSpPr>
          <p:nvPr>
            <p:ph type="title"/>
          </p:nvPr>
        </p:nvSpPr>
        <p:spPr>
          <a:xfrm>
            <a:off x="838200" y="681038"/>
            <a:ext cx="10515600" cy="1009650"/>
          </a:xfrm>
        </p:spPr>
        <p:txBody>
          <a:bodyPr/>
          <a:lstStyle/>
          <a:p>
            <a:r>
              <a:rPr lang="en-US" dirty="0"/>
              <a:t>CDC’s Public Health Law Program</a:t>
            </a:r>
          </a:p>
        </p:txBody>
      </p:sp>
      <p:sp>
        <p:nvSpPr>
          <p:cNvPr id="5" name="Content Placeholder 4">
            <a:extLst>
              <a:ext uri="{FF2B5EF4-FFF2-40B4-BE49-F238E27FC236}">
                <a16:creationId xmlns:a16="http://schemas.microsoft.com/office/drawing/2014/main" id="{BE641AD6-80AA-D136-EDC0-7250AAE0EF00}"/>
              </a:ext>
            </a:extLst>
          </p:cNvPr>
          <p:cNvSpPr>
            <a:spLocks noGrp="1"/>
          </p:cNvSpPr>
          <p:nvPr>
            <p:ph idx="1"/>
          </p:nvPr>
        </p:nvSpPr>
        <p:spPr>
          <a:xfrm>
            <a:off x="838200" y="1892105"/>
            <a:ext cx="10515600" cy="4284857"/>
          </a:xfrm>
        </p:spPr>
        <p:txBody>
          <a:bodyPr anchor="t">
            <a:noAutofit/>
          </a:bodyPr>
          <a:lstStyle/>
          <a:p>
            <a:pPr marL="0" lvl="0" indent="0">
              <a:spcBef>
                <a:spcPts val="500"/>
              </a:spcBef>
              <a:buNone/>
            </a:pPr>
            <a:r>
              <a:rPr lang="en-US" sz="2200" b="1" noProof="0" dirty="0"/>
              <a:t>What we do</a:t>
            </a:r>
          </a:p>
          <a:p>
            <a:pPr lvl="1">
              <a:spcBef>
                <a:spcPts val="500"/>
              </a:spcBef>
            </a:pPr>
            <a:r>
              <a:rPr lang="en-US" sz="1800" noProof="0" dirty="0"/>
              <a:t>Advance the use of law as a public health tool </a:t>
            </a:r>
          </a:p>
          <a:p>
            <a:pPr marL="0" lvl="0" indent="0">
              <a:spcBef>
                <a:spcPts val="500"/>
              </a:spcBef>
              <a:buNone/>
            </a:pPr>
            <a:r>
              <a:rPr lang="en-US" sz="2200" b="1" noProof="0" dirty="0"/>
              <a:t>How we do it</a:t>
            </a:r>
          </a:p>
          <a:p>
            <a:pPr lvl="1">
              <a:spcBef>
                <a:spcPts val="500"/>
              </a:spcBef>
            </a:pPr>
            <a:r>
              <a:rPr lang="en-US" sz="1800" noProof="0" dirty="0"/>
              <a:t>Training and workforce development</a:t>
            </a:r>
          </a:p>
          <a:p>
            <a:pPr lvl="1">
              <a:spcBef>
                <a:spcPts val="500"/>
              </a:spcBef>
            </a:pPr>
            <a:r>
              <a:rPr lang="en-US" sz="1800" noProof="0" dirty="0"/>
              <a:t>Communication and partnerships</a:t>
            </a:r>
          </a:p>
          <a:p>
            <a:pPr lvl="1">
              <a:spcBef>
                <a:spcPts val="500"/>
              </a:spcBef>
            </a:pPr>
            <a:r>
              <a:rPr lang="en-US" sz="1800" noProof="0" dirty="0"/>
              <a:t>Legal epidemiology</a:t>
            </a:r>
          </a:p>
          <a:p>
            <a:pPr lvl="1">
              <a:spcBef>
                <a:spcPts val="500"/>
              </a:spcBef>
            </a:pPr>
            <a:r>
              <a:rPr lang="en-US" sz="1800" noProof="0" dirty="0"/>
              <a:t>Research and translation</a:t>
            </a:r>
          </a:p>
          <a:p>
            <a:pPr marL="0" lvl="0" indent="0">
              <a:spcBef>
                <a:spcPts val="500"/>
              </a:spcBef>
              <a:buNone/>
            </a:pPr>
            <a:r>
              <a:rPr lang="en-US" sz="2200" b="1" noProof="0" dirty="0"/>
              <a:t>Whom we serve</a:t>
            </a:r>
          </a:p>
          <a:p>
            <a:pPr lvl="1">
              <a:spcBef>
                <a:spcPts val="500"/>
              </a:spcBef>
              <a:spcAft>
                <a:spcPts val="1200"/>
              </a:spcAft>
            </a:pPr>
            <a:r>
              <a:rPr lang="en-US" sz="1800" noProof="0" dirty="0"/>
              <a:t>CDC programs and state, tribal, local, and territorial communities</a:t>
            </a:r>
          </a:p>
          <a:p>
            <a:pPr marL="0" indent="0" algn="ctr">
              <a:spcBef>
                <a:spcPts val="500"/>
              </a:spcBef>
              <a:spcAft>
                <a:spcPts val="1200"/>
              </a:spcAft>
              <a:buNone/>
            </a:pPr>
            <a:r>
              <a:rPr lang="en-US" sz="2200" b="1" noProof="0" dirty="0"/>
              <a:t>To submit a request or learn more about public health law, </a:t>
            </a:r>
            <a:br>
              <a:rPr lang="en-US" sz="2200" b="1" dirty="0"/>
            </a:br>
            <a:r>
              <a:rPr lang="en-US" sz="2200" b="1" noProof="0" dirty="0"/>
              <a:t>visit us at </a:t>
            </a:r>
            <a:r>
              <a:rPr lang="en-US" sz="2200" b="1" noProof="0" dirty="0">
                <a:hlinkClick r:id="rId2"/>
              </a:rPr>
              <a:t>www.cdc.gov/phlp</a:t>
            </a:r>
            <a:r>
              <a:rPr lang="en-US" sz="2200" b="1" noProof="0" dirty="0"/>
              <a:t> </a:t>
            </a:r>
          </a:p>
        </p:txBody>
      </p:sp>
    </p:spTree>
    <p:extLst>
      <p:ext uri="{BB962C8B-B14F-4D97-AF65-F5344CB8AC3E}">
        <p14:creationId xmlns:p14="http://schemas.microsoft.com/office/powerpoint/2010/main" val="15229041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5A40A-20B7-C7EF-5987-69E508F9C008}"/>
              </a:ext>
            </a:extLst>
          </p:cNvPr>
          <p:cNvSpPr>
            <a:spLocks noGrp="1"/>
          </p:cNvSpPr>
          <p:nvPr>
            <p:ph type="title"/>
          </p:nvPr>
        </p:nvSpPr>
        <p:spPr>
          <a:xfrm>
            <a:off x="838200" y="681038"/>
            <a:ext cx="10515600" cy="1009650"/>
          </a:xfrm>
        </p:spPr>
        <p:txBody>
          <a:bodyPr/>
          <a:lstStyle/>
          <a:p>
            <a:r>
              <a:rPr lang="en-US" dirty="0"/>
              <a:t>Public Health Law Competencies</a:t>
            </a:r>
          </a:p>
        </p:txBody>
      </p:sp>
      <p:sp>
        <p:nvSpPr>
          <p:cNvPr id="5" name="Content Placeholder 4">
            <a:extLst>
              <a:ext uri="{FF2B5EF4-FFF2-40B4-BE49-F238E27FC236}">
                <a16:creationId xmlns:a16="http://schemas.microsoft.com/office/drawing/2014/main" id="{106ABC33-4708-2652-67AD-F48D5DCA1AD2}"/>
              </a:ext>
            </a:extLst>
          </p:cNvPr>
          <p:cNvSpPr>
            <a:spLocks noGrp="1"/>
          </p:cNvSpPr>
          <p:nvPr>
            <p:ph idx="1"/>
          </p:nvPr>
        </p:nvSpPr>
        <p:spPr>
          <a:xfrm>
            <a:off x="838200" y="1892105"/>
            <a:ext cx="10515600" cy="4284857"/>
          </a:xfrm>
        </p:spPr>
        <p:txBody>
          <a:bodyPr>
            <a:normAutofit/>
          </a:bodyPr>
          <a:lstStyle/>
          <a:p>
            <a:pPr marL="514350" indent="-514350">
              <a:buFont typeface="+mj-lt"/>
              <a:buAutoNum type="arabicPeriod"/>
            </a:pPr>
            <a:r>
              <a:rPr lang="en-US" sz="2500" noProof="0" dirty="0"/>
              <a:t>Define basic constitutional concepts framing the practice of public health.</a:t>
            </a:r>
          </a:p>
          <a:p>
            <a:pPr marL="514350" indent="-514350">
              <a:buFont typeface="+mj-lt"/>
              <a:buAutoNum type="arabicPeriod"/>
            </a:pPr>
            <a:r>
              <a:rPr lang="en-US" sz="2500" noProof="0" dirty="0"/>
              <a:t>Describe public health agency authority and limits on </a:t>
            </a:r>
            <a:br>
              <a:rPr lang="en-US" sz="2500" noProof="0" dirty="0"/>
            </a:br>
            <a:r>
              <a:rPr lang="en-US" sz="2500" noProof="0" dirty="0"/>
              <a:t>that authority.</a:t>
            </a:r>
          </a:p>
          <a:p>
            <a:pPr marL="514350" indent="-514350">
              <a:buFont typeface="+mj-lt"/>
              <a:buAutoNum type="arabicPeriod"/>
            </a:pPr>
            <a:r>
              <a:rPr lang="en-US" sz="2500" noProof="0" dirty="0"/>
              <a:t>Identify legal tools and enforcement procedures to address day-to-day public health issues.</a:t>
            </a:r>
          </a:p>
          <a:p>
            <a:pPr marL="514350" indent="-514350">
              <a:buFont typeface="+mj-lt"/>
              <a:buAutoNum type="arabicPeriod"/>
            </a:pPr>
            <a:r>
              <a:rPr lang="en-US" sz="2500" noProof="0" dirty="0"/>
              <a:t>Distinguish public health agency powers from those of other agencies, legislatures, and courts. </a:t>
            </a:r>
          </a:p>
        </p:txBody>
      </p:sp>
    </p:spTree>
    <p:extLst>
      <p:ext uri="{BB962C8B-B14F-4D97-AF65-F5344CB8AC3E}">
        <p14:creationId xmlns:p14="http://schemas.microsoft.com/office/powerpoint/2010/main" val="948645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924A0-37C4-4509-3710-BFF3FA6CB44E}"/>
              </a:ext>
            </a:extLst>
          </p:cNvPr>
          <p:cNvSpPr>
            <a:spLocks noGrp="1"/>
          </p:cNvSpPr>
          <p:nvPr>
            <p:ph type="title"/>
          </p:nvPr>
        </p:nvSpPr>
        <p:spPr>
          <a:xfrm>
            <a:off x="838200" y="365125"/>
            <a:ext cx="10515600" cy="1325563"/>
          </a:xfrm>
        </p:spPr>
        <p:txBody>
          <a:bodyPr/>
          <a:lstStyle/>
          <a:p>
            <a:r>
              <a:rPr lang="en-US" dirty="0"/>
              <a:t>The Law as a Determinant</a:t>
            </a:r>
          </a:p>
        </p:txBody>
      </p:sp>
      <p:pic>
        <p:nvPicPr>
          <p:cNvPr id="7" name="Content Placeholder 6" descr="Diagram illustrating that equity is at the center of the social determinants of health; shaped like a wheel. At the center of the wheel is “Equity,” emphasizing its foundational role. The five spokes each represent a social determinant of health: economic stability, education access and quality, health care access and quality, neighborhood and built environment, and social and community context. &#10;&#10;Encircling the entire wheel is a circle labeled “Law,” showing that law affects the social determinants of health, which in term affects equity.&#10;&#10;The purpose of the diagram is to show how the law affects people’s health, well-being, and quality of life. ">
            <a:extLst>
              <a:ext uri="{FF2B5EF4-FFF2-40B4-BE49-F238E27FC236}">
                <a16:creationId xmlns:a16="http://schemas.microsoft.com/office/drawing/2014/main" id="{B0A0CF44-FA56-BF70-4764-421E2206F107}"/>
              </a:ext>
              <a:ext uri="{C183D7F6-B498-43B3-948B-1728B52AA6E4}">
                <adec:decorative xmlns:adec="http://schemas.microsoft.com/office/drawing/2017/decorative" val="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1253331" y="2176529"/>
            <a:ext cx="4000433" cy="4000433"/>
          </a:xfrm>
        </p:spPr>
      </p:pic>
      <p:sp>
        <p:nvSpPr>
          <p:cNvPr id="6" name="Content Placeholder 5">
            <a:extLst>
              <a:ext uri="{FF2B5EF4-FFF2-40B4-BE49-F238E27FC236}">
                <a16:creationId xmlns:a16="http://schemas.microsoft.com/office/drawing/2014/main" id="{97FEB50A-3856-0209-660C-83E5BB1FA463}"/>
              </a:ext>
            </a:extLst>
          </p:cNvPr>
          <p:cNvSpPr>
            <a:spLocks noGrp="1"/>
          </p:cNvSpPr>
          <p:nvPr>
            <p:ph sz="half" idx="2"/>
          </p:nvPr>
        </p:nvSpPr>
        <p:spPr>
          <a:xfrm>
            <a:off x="6172200" y="1825625"/>
            <a:ext cx="5181600" cy="4351338"/>
          </a:xfrm>
        </p:spPr>
        <p:txBody>
          <a:bodyPr anchor="ctr">
            <a:normAutofit/>
          </a:bodyPr>
          <a:lstStyle/>
          <a:p>
            <a:r>
              <a:rPr lang="en-US" sz="2600" dirty="0"/>
              <a:t>Law plays a powerful role in determining the distribution of money, power, and resources.</a:t>
            </a:r>
          </a:p>
          <a:p>
            <a:r>
              <a:rPr lang="en-US" sz="2600" dirty="0"/>
              <a:t>This role shapes the social determinants of health.</a:t>
            </a:r>
          </a:p>
          <a:p>
            <a:r>
              <a:rPr lang="en-US" sz="2600" dirty="0"/>
              <a:t>We will explore how the law, past and present, has shaped differences in health outcomes and continues to do so.</a:t>
            </a:r>
          </a:p>
        </p:txBody>
      </p:sp>
    </p:spTree>
    <p:extLst>
      <p:ext uri="{BB962C8B-B14F-4D97-AF65-F5344CB8AC3E}">
        <p14:creationId xmlns:p14="http://schemas.microsoft.com/office/powerpoint/2010/main" val="3685785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DA7C-B90D-0FE1-DC83-F48F2F97DF01}"/>
              </a:ext>
            </a:extLst>
          </p:cNvPr>
          <p:cNvSpPr>
            <a:spLocks noGrp="1"/>
          </p:cNvSpPr>
          <p:nvPr>
            <p:ph type="title"/>
          </p:nvPr>
        </p:nvSpPr>
        <p:spPr>
          <a:xfrm>
            <a:off x="838200" y="681038"/>
            <a:ext cx="10515600" cy="1009650"/>
          </a:xfrm>
        </p:spPr>
        <p:txBody>
          <a:bodyPr/>
          <a:lstStyle/>
          <a:p>
            <a:r>
              <a:rPr lang="en-US" dirty="0"/>
              <a:t>Funding Acknowledgment</a:t>
            </a:r>
          </a:p>
        </p:txBody>
      </p:sp>
      <p:sp>
        <p:nvSpPr>
          <p:cNvPr id="3" name="Content Placeholder 2">
            <a:extLst>
              <a:ext uri="{FF2B5EF4-FFF2-40B4-BE49-F238E27FC236}">
                <a16:creationId xmlns:a16="http://schemas.microsoft.com/office/drawing/2014/main" id="{B3827AC6-064D-EF41-F361-3DD59DDB5533}"/>
              </a:ext>
            </a:extLst>
          </p:cNvPr>
          <p:cNvSpPr>
            <a:spLocks noGrp="1"/>
          </p:cNvSpPr>
          <p:nvPr>
            <p:ph idx="1"/>
          </p:nvPr>
        </p:nvSpPr>
        <p:spPr>
          <a:xfrm>
            <a:off x="838200" y="1892105"/>
            <a:ext cx="10515600" cy="4284857"/>
          </a:xfrm>
        </p:spPr>
        <p:txBody>
          <a:bodyPr/>
          <a:lstStyle/>
          <a:p>
            <a:pPr marL="0" indent="0">
              <a:buNone/>
            </a:pPr>
            <a:r>
              <a:rPr lang="en-US" dirty="0"/>
              <a:t>This training was supported by the Centers for Disease Control and Prevention of the US Department of Health and Human Services (HHS) as part of a financial assistance award totaling $250,000, with 100 percent funded by CDC/HHS. </a:t>
            </a:r>
          </a:p>
          <a:p>
            <a:pPr marL="0" indent="0">
              <a:buNone/>
            </a:pPr>
            <a:r>
              <a:rPr lang="en-US" dirty="0"/>
              <a:t>The contents are those of the author(s) and do not necessarily represent the official views of, or an endorsement by, CDC/HHS or the US Government. </a:t>
            </a:r>
          </a:p>
        </p:txBody>
      </p:sp>
    </p:spTree>
    <p:extLst>
      <p:ext uri="{BB962C8B-B14F-4D97-AF65-F5344CB8AC3E}">
        <p14:creationId xmlns:p14="http://schemas.microsoft.com/office/powerpoint/2010/main" val="21122936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4463-196D-83FF-6266-1217692AD98B}"/>
              </a:ext>
            </a:extLst>
          </p:cNvPr>
          <p:cNvSpPr>
            <a:spLocks noGrp="1"/>
          </p:cNvSpPr>
          <p:nvPr>
            <p:ph type="title"/>
          </p:nvPr>
        </p:nvSpPr>
        <p:spPr>
          <a:xfrm>
            <a:off x="838200" y="681038"/>
            <a:ext cx="10515600" cy="1009650"/>
          </a:xfrm>
        </p:spPr>
        <p:txBody>
          <a:bodyPr/>
          <a:lstStyle/>
          <a:p>
            <a:r>
              <a:rPr lang="en-US" dirty="0"/>
              <a:t>Credits</a:t>
            </a:r>
          </a:p>
        </p:txBody>
      </p:sp>
      <p:sp>
        <p:nvSpPr>
          <p:cNvPr id="3" name="Content Placeholder 2">
            <a:extLst>
              <a:ext uri="{FF2B5EF4-FFF2-40B4-BE49-F238E27FC236}">
                <a16:creationId xmlns:a16="http://schemas.microsoft.com/office/drawing/2014/main" id="{BBC1DD36-00EE-5DD6-BB7E-327F4E03E8D4}"/>
              </a:ext>
            </a:extLst>
          </p:cNvPr>
          <p:cNvSpPr>
            <a:spLocks noGrp="1"/>
          </p:cNvSpPr>
          <p:nvPr>
            <p:ph idx="1"/>
          </p:nvPr>
        </p:nvSpPr>
        <p:spPr>
          <a:xfrm>
            <a:off x="838200" y="1892105"/>
            <a:ext cx="10515600" cy="4284857"/>
          </a:xfrm>
        </p:spPr>
        <p:txBody>
          <a:bodyPr/>
          <a:lstStyle/>
          <a:p>
            <a:r>
              <a:rPr lang="en-US" b="1" dirty="0"/>
              <a:t>Narration: </a:t>
            </a:r>
            <a:r>
              <a:rPr lang="en-US" dirty="0"/>
              <a:t>Cia Court</a:t>
            </a:r>
          </a:p>
          <a:p>
            <a:r>
              <a:rPr lang="en-US" b="1" dirty="0"/>
              <a:t>Illustrations: </a:t>
            </a:r>
            <a:r>
              <a:rPr lang="en-US" dirty="0"/>
              <a:t>Karen Parry | Black Graphics</a:t>
            </a:r>
          </a:p>
          <a:p>
            <a:endParaRPr lang="en-US" dirty="0"/>
          </a:p>
        </p:txBody>
      </p:sp>
    </p:spTree>
    <p:extLst>
      <p:ext uri="{BB962C8B-B14F-4D97-AF65-F5344CB8AC3E}">
        <p14:creationId xmlns:p14="http://schemas.microsoft.com/office/powerpoint/2010/main" val="35091603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60BA-15C6-8933-8A69-46E49DC7C359}"/>
              </a:ext>
            </a:extLst>
          </p:cNvPr>
          <p:cNvSpPr>
            <a:spLocks noGrp="1"/>
          </p:cNvSpPr>
          <p:nvPr>
            <p:ph type="ctrTitle"/>
          </p:nvPr>
        </p:nvSpPr>
        <p:spPr>
          <a:xfrm>
            <a:off x="1524000" y="1122363"/>
            <a:ext cx="9144000" cy="2184980"/>
          </a:xfrm>
        </p:spPr>
        <p:txBody>
          <a:bodyPr/>
          <a:lstStyle/>
          <a:p>
            <a:r>
              <a:rPr lang="en-US" dirty="0"/>
              <a:t>Thank you!</a:t>
            </a:r>
          </a:p>
        </p:txBody>
      </p:sp>
    </p:spTree>
    <p:extLst>
      <p:ext uri="{BB962C8B-B14F-4D97-AF65-F5344CB8AC3E}">
        <p14:creationId xmlns:p14="http://schemas.microsoft.com/office/powerpoint/2010/main" val="564089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D9530-F727-4E91-A0A2-3E69C324B572}"/>
              </a:ext>
            </a:extLst>
          </p:cNvPr>
          <p:cNvSpPr>
            <a:spLocks noGrp="1"/>
          </p:cNvSpPr>
          <p:nvPr>
            <p:ph type="title"/>
          </p:nvPr>
        </p:nvSpPr>
        <p:spPr/>
        <p:txBody>
          <a:bodyPr>
            <a:normAutofit fontScale="90000"/>
          </a:bodyPr>
          <a:lstStyle/>
          <a:p>
            <a:r>
              <a:rPr lang="en-US" sz="2400" noProof="0" dirty="0"/>
              <a:t>10 Essential Public Health Services:</a:t>
            </a:r>
            <a:br>
              <a:rPr lang="en-US" noProof="0" dirty="0"/>
            </a:br>
            <a:r>
              <a:rPr lang="en-US" noProof="0" dirty="0"/>
              <a:t>Core Functions</a:t>
            </a:r>
            <a:endParaRPr lang="en-US" dirty="0"/>
          </a:p>
        </p:txBody>
      </p:sp>
      <p:pic>
        <p:nvPicPr>
          <p:cNvPr id="12" name="Content Placeholder 26" descr="Diagram illustrating the 10 Essential Public Health Services. At the center is “EQUITY,”  emphasizing its foundational role. Surrounding “EQUITY” are 10 spokes representing the essential public health services. The services are divided into 3 categories: assessment, policy development, and assurance.&#10;&#10;The “ASSESSMENT” section includes:&#10;&#10;1. Assess and monitor population health; and&#10;2. investigate, diagnose and address health hazards and root causes.&#10;&#10;The “POLICY DEVELOPMENT” section includes:&#10;&#10;3. Communicate effectively to inform and education; &#10;4. Strengthen, support, and mobilize communities and partnerships;&#10;5. Create, champion, and implement policies, plan, and laws; and&#10;6. Utilize legal and regulatory actions.&#10;&#10;The “ASSURANCE” section includes:&#10;&#10;7. Enable equitable access;&#10;8. Build a diverse and skilled workforce;&#10;9. Improve and innovate through evaluation, research, and quality improvement; and&#10;10. Build and maintain a strong organization infrastructure for public health.&#10;&#10;The purpose of the diagram is to provide a framework for describing and assessing the quality of public health practice in the United States.">
            <a:extLst>
              <a:ext uri="{FF2B5EF4-FFF2-40B4-BE49-F238E27FC236}">
                <a16:creationId xmlns:a16="http://schemas.microsoft.com/office/drawing/2014/main" id="{164E1472-F6E4-B53F-59C5-75A587AFD77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934793" y="1892300"/>
            <a:ext cx="4322413" cy="4284663"/>
          </a:xfrm>
        </p:spPr>
      </p:pic>
    </p:spTree>
    <p:extLst>
      <p:ext uri="{BB962C8B-B14F-4D97-AF65-F5344CB8AC3E}">
        <p14:creationId xmlns:p14="http://schemas.microsoft.com/office/powerpoint/2010/main" val="78246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3DB74-15BF-B456-5284-5EAF4581E784}"/>
              </a:ext>
            </a:extLst>
          </p:cNvPr>
          <p:cNvSpPr>
            <a:spLocks noGrp="1"/>
          </p:cNvSpPr>
          <p:nvPr>
            <p:ph type="title"/>
          </p:nvPr>
        </p:nvSpPr>
        <p:spPr>
          <a:xfrm>
            <a:off x="838200" y="681038"/>
            <a:ext cx="10515600" cy="1009650"/>
          </a:xfrm>
        </p:spPr>
        <p:txBody>
          <a:bodyPr>
            <a:normAutofit fontScale="90000"/>
          </a:bodyPr>
          <a:lstStyle/>
          <a:p>
            <a:r>
              <a:rPr lang="en-US" sz="2400" noProof="0" dirty="0"/>
              <a:t>10 Essential Public Health Services:</a:t>
            </a:r>
            <a:br>
              <a:rPr lang="en-US" noProof="0" dirty="0"/>
            </a:br>
            <a:r>
              <a:rPr lang="en-US" noProof="0" dirty="0"/>
              <a:t>Assessment</a:t>
            </a:r>
            <a:endParaRPr lang="en-US" dirty="0"/>
          </a:p>
        </p:txBody>
      </p:sp>
      <p:pic>
        <p:nvPicPr>
          <p:cNvPr id="6" name="Content Placeholder 10" descr="Diagram showing the 10 Essential Public Health Services, with the “Assessment” spokes highlighted:&#10;1. Assess and monitor population health; and&#10;2. investigate, diagnose and address health hazards and root causes.">
            <a:extLst>
              <a:ext uri="{FF2B5EF4-FFF2-40B4-BE49-F238E27FC236}">
                <a16:creationId xmlns:a16="http://schemas.microsoft.com/office/drawing/2014/main" id="{A3F02571-82B6-06D1-AAC6-FE4B243D8E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4793" y="1892300"/>
            <a:ext cx="4322413" cy="4284663"/>
          </a:xfrm>
        </p:spPr>
      </p:pic>
    </p:spTree>
    <p:extLst>
      <p:ext uri="{BB962C8B-B14F-4D97-AF65-F5344CB8AC3E}">
        <p14:creationId xmlns:p14="http://schemas.microsoft.com/office/powerpoint/2010/main" val="2270713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E5FD-1EE3-04E8-7FEE-54738D0B8C50}"/>
              </a:ext>
            </a:extLst>
          </p:cNvPr>
          <p:cNvSpPr>
            <a:spLocks noGrp="1"/>
          </p:cNvSpPr>
          <p:nvPr>
            <p:ph type="title"/>
          </p:nvPr>
        </p:nvSpPr>
        <p:spPr>
          <a:xfrm>
            <a:off x="838200" y="681038"/>
            <a:ext cx="10515600" cy="1009650"/>
          </a:xfrm>
        </p:spPr>
        <p:txBody>
          <a:bodyPr>
            <a:normAutofit fontScale="90000"/>
          </a:bodyPr>
          <a:lstStyle/>
          <a:p>
            <a:r>
              <a:rPr lang="en-US" sz="2400" noProof="0" dirty="0"/>
              <a:t>10 Essential Public Health Services:</a:t>
            </a:r>
            <a:br>
              <a:rPr lang="en-US" noProof="0" dirty="0"/>
            </a:br>
            <a:r>
              <a:rPr lang="en-US" noProof="0" dirty="0"/>
              <a:t>Policy Development</a:t>
            </a:r>
            <a:endParaRPr lang="en-US" dirty="0"/>
          </a:p>
        </p:txBody>
      </p:sp>
      <p:pic>
        <p:nvPicPr>
          <p:cNvPr id="6" name="Content Placeholder 13" descr="Diagram showing the 10 Essential Public Health Services, with the “Policy Development” spokes highlighted:&#10;3. Communicate effectively to inform and education; &#10;4. Strengthen, support, and mobilize communities and partnerships;&#10;5. Create, champion, and implement policies, plan, and laws; and&#10;6. Utilize legal and regulatory actions.">
            <a:extLst>
              <a:ext uri="{FF2B5EF4-FFF2-40B4-BE49-F238E27FC236}">
                <a16:creationId xmlns:a16="http://schemas.microsoft.com/office/drawing/2014/main" id="{25F1786D-1E88-6B23-E462-0CD19480FE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4793" y="1892300"/>
            <a:ext cx="4322413" cy="4284663"/>
          </a:xfrm>
        </p:spPr>
      </p:pic>
    </p:spTree>
    <p:extLst>
      <p:ext uri="{BB962C8B-B14F-4D97-AF65-F5344CB8AC3E}">
        <p14:creationId xmlns:p14="http://schemas.microsoft.com/office/powerpoint/2010/main" val="381766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FDB4-94C9-21A3-C29F-3F5030214649}"/>
              </a:ext>
            </a:extLst>
          </p:cNvPr>
          <p:cNvSpPr>
            <a:spLocks noGrp="1"/>
          </p:cNvSpPr>
          <p:nvPr>
            <p:ph type="title"/>
          </p:nvPr>
        </p:nvSpPr>
        <p:spPr>
          <a:xfrm>
            <a:off x="838200" y="681038"/>
            <a:ext cx="10515600" cy="1009650"/>
          </a:xfrm>
        </p:spPr>
        <p:txBody>
          <a:bodyPr>
            <a:normAutofit fontScale="90000"/>
          </a:bodyPr>
          <a:lstStyle/>
          <a:p>
            <a:r>
              <a:rPr lang="en-US" sz="2400" noProof="0" dirty="0"/>
              <a:t>10 Essential Public Health Services:</a:t>
            </a:r>
            <a:br>
              <a:rPr lang="en-US" noProof="0" dirty="0"/>
            </a:br>
            <a:r>
              <a:rPr lang="en-US" noProof="0" dirty="0"/>
              <a:t>Assurance</a:t>
            </a:r>
            <a:endParaRPr lang="en-US" dirty="0"/>
          </a:p>
        </p:txBody>
      </p:sp>
      <p:pic>
        <p:nvPicPr>
          <p:cNvPr id="6" name="Content Placeholder 9" descr="Diagram showing the 10 Essential Public Health Services, with the “Assurance” spokes highlighted:&#10;7. Enable equitable access;&#10;8. Build a diverse and skilled workforce;&#10;9. Improve and innovate through evaluation, research, and quality improvement; and&#10;10. Build and maintain a strong organization infrastructure for public health.">
            <a:extLst>
              <a:ext uri="{FF2B5EF4-FFF2-40B4-BE49-F238E27FC236}">
                <a16:creationId xmlns:a16="http://schemas.microsoft.com/office/drawing/2014/main" id="{38A194C8-1EDC-9C68-087A-84B975800A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4793" y="1892300"/>
            <a:ext cx="4322413" cy="4284663"/>
          </a:xfrm>
        </p:spPr>
      </p:pic>
    </p:spTree>
    <p:extLst>
      <p:ext uri="{BB962C8B-B14F-4D97-AF65-F5344CB8AC3E}">
        <p14:creationId xmlns:p14="http://schemas.microsoft.com/office/powerpoint/2010/main" val="1647212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11DB1-B053-9492-1B10-2DF995299AF4}"/>
              </a:ext>
            </a:extLst>
          </p:cNvPr>
          <p:cNvSpPr>
            <a:spLocks noGrp="1"/>
          </p:cNvSpPr>
          <p:nvPr>
            <p:ph type="title"/>
          </p:nvPr>
        </p:nvSpPr>
        <p:spPr>
          <a:xfrm>
            <a:off x="838200" y="681038"/>
            <a:ext cx="10515600" cy="1009650"/>
          </a:xfrm>
        </p:spPr>
        <p:txBody>
          <a:bodyPr>
            <a:normAutofit fontScale="90000"/>
          </a:bodyPr>
          <a:lstStyle/>
          <a:p>
            <a:r>
              <a:rPr lang="en-US" sz="2400" noProof="0" dirty="0"/>
              <a:t>10 Essential Public Health Services:</a:t>
            </a:r>
            <a:br>
              <a:rPr lang="en-US" noProof="0" dirty="0"/>
            </a:br>
            <a:r>
              <a:rPr lang="en-US" noProof="0" dirty="0"/>
              <a:t>Equity</a:t>
            </a:r>
            <a:endParaRPr lang="en-US" dirty="0"/>
          </a:p>
        </p:txBody>
      </p:sp>
      <p:pic>
        <p:nvPicPr>
          <p:cNvPr id="6" name="Content Placeholder 26" descr="Diagram illustrating the 10 Essential Public Health Services. The purpose of the diagram is to provide a framework for describing and assessing the quality of public health practice in the United States.">
            <a:extLst>
              <a:ext uri="{FF2B5EF4-FFF2-40B4-BE49-F238E27FC236}">
                <a16:creationId xmlns:a16="http://schemas.microsoft.com/office/drawing/2014/main" id="{C89D4FDB-E205-CBE3-4DC3-3FB8E8A8477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934793" y="1892300"/>
            <a:ext cx="4322413" cy="4284663"/>
          </a:xfrm>
        </p:spPr>
      </p:pic>
    </p:spTree>
    <p:extLst>
      <p:ext uri="{BB962C8B-B14F-4D97-AF65-F5344CB8AC3E}">
        <p14:creationId xmlns:p14="http://schemas.microsoft.com/office/powerpoint/2010/main" val="2416733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2B2F-CDE2-E70F-6172-40D29846483B}"/>
              </a:ext>
            </a:extLst>
          </p:cNvPr>
          <p:cNvSpPr>
            <a:spLocks noGrp="1"/>
          </p:cNvSpPr>
          <p:nvPr>
            <p:ph type="title"/>
          </p:nvPr>
        </p:nvSpPr>
        <p:spPr/>
        <p:txBody>
          <a:bodyPr/>
          <a:lstStyle/>
          <a:p>
            <a:r>
              <a:rPr lang="en-US" dirty="0"/>
              <a:t>Law as a Factor That Affects Health</a:t>
            </a:r>
          </a:p>
        </p:txBody>
      </p:sp>
      <p:pic>
        <p:nvPicPr>
          <p:cNvPr id="7" name="Picture Placeholder 33" descr="Map illustrating life expectancy along a highway in California with multiple freeway exits that illustrate a wide range of life spans, ranging from 75 years to 87 years. The purpose of the graphic is to show that there can be health disparities across jurisdictions.">
            <a:extLst>
              <a:ext uri="{FF2B5EF4-FFF2-40B4-BE49-F238E27FC236}">
                <a16:creationId xmlns:a16="http://schemas.microsoft.com/office/drawing/2014/main" id="{0C6B097C-5BAD-5878-78AB-F19C6E541F74}"/>
              </a:ext>
              <a:ext uri="{C183D7F6-B498-43B3-948B-1728B52AA6E4}">
                <adec:decorative xmlns:adec="http://schemas.microsoft.com/office/drawing/2017/decorative" val="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4327" t="-229" r="20479" b="229"/>
          <a:stretch/>
        </p:blipFill>
        <p:spPr>
          <a:xfrm>
            <a:off x="1519299" y="1825625"/>
            <a:ext cx="3819402" cy="4351338"/>
          </a:xfrm>
          <a:noFill/>
        </p:spPr>
      </p:pic>
      <p:sp>
        <p:nvSpPr>
          <p:cNvPr id="4" name="Content Placeholder 3">
            <a:extLst>
              <a:ext uri="{FF2B5EF4-FFF2-40B4-BE49-F238E27FC236}">
                <a16:creationId xmlns:a16="http://schemas.microsoft.com/office/drawing/2014/main" id="{5DB3AF5E-46F6-28C1-7EC2-82EC963065C5}"/>
              </a:ext>
            </a:extLst>
          </p:cNvPr>
          <p:cNvSpPr>
            <a:spLocks noGrp="1"/>
          </p:cNvSpPr>
          <p:nvPr>
            <p:ph sz="half" idx="2"/>
          </p:nvPr>
        </p:nvSpPr>
        <p:spPr>
          <a:xfrm>
            <a:off x="5645020" y="1825625"/>
            <a:ext cx="5708780" cy="4351338"/>
          </a:xfrm>
        </p:spPr>
        <p:txBody>
          <a:bodyPr anchor="ctr">
            <a:normAutofit/>
          </a:bodyPr>
          <a:lstStyle/>
          <a:p>
            <a:pPr marL="233363" indent="-233363">
              <a:buFont typeface="Arial" panose="020B0604020202020204" pitchFamily="34" charset="0"/>
              <a:buChar char="•"/>
            </a:pPr>
            <a:r>
              <a:rPr lang="en-US" sz="2200" dirty="0"/>
              <a:t>This map shows life expectancy along a highway in California with multiple freeway exits that illustrate a wide range of life spans, ranging from 75 years to 87 years. </a:t>
            </a:r>
          </a:p>
          <a:p>
            <a:pPr marL="233363" indent="-233363">
              <a:buFont typeface="Arial" panose="020B0604020202020204" pitchFamily="34" charset="0"/>
              <a:buChar char="•"/>
            </a:pPr>
            <a:r>
              <a:rPr lang="en-US" sz="2200" dirty="0"/>
              <a:t>What accounts for these differences across jurisdictions?</a:t>
            </a:r>
          </a:p>
          <a:p>
            <a:pPr marL="233363" indent="-233363">
              <a:buFont typeface="Arial" panose="020B0604020202020204" pitchFamily="34" charset="0"/>
              <a:buChar char="•"/>
            </a:pPr>
            <a:r>
              <a:rPr lang="en-US" sz="2200" b="1" dirty="0"/>
              <a:t>Possible factors: </a:t>
            </a:r>
            <a:r>
              <a:rPr lang="en-US" sz="2200" dirty="0"/>
              <a:t>laws and policies affecting housing, zoning, smoking, road safety, or clean water</a:t>
            </a:r>
          </a:p>
        </p:txBody>
      </p:sp>
    </p:spTree>
    <p:extLst>
      <p:ext uri="{BB962C8B-B14F-4D97-AF65-F5344CB8AC3E}">
        <p14:creationId xmlns:p14="http://schemas.microsoft.com/office/powerpoint/2010/main" val="753063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C1D7-A93B-CDD9-1A35-D43C0E082341}"/>
              </a:ext>
            </a:extLst>
          </p:cNvPr>
          <p:cNvSpPr>
            <a:spLocks noGrp="1"/>
          </p:cNvSpPr>
          <p:nvPr>
            <p:ph type="title"/>
          </p:nvPr>
        </p:nvSpPr>
        <p:spPr>
          <a:xfrm>
            <a:off x="838199" y="365125"/>
            <a:ext cx="10937033" cy="1325563"/>
          </a:xfrm>
        </p:spPr>
        <p:txBody>
          <a:bodyPr/>
          <a:lstStyle/>
          <a:p>
            <a:r>
              <a:rPr lang="en-US" dirty="0"/>
              <a:t>Law as a Factor That Affects Health </a:t>
            </a:r>
            <a:r>
              <a:rPr lang="en-US" sz="2400" dirty="0">
                <a:solidFill>
                  <a:schemeClr val="bg1"/>
                </a:solidFill>
              </a:rPr>
              <a:t>(Continued)</a:t>
            </a:r>
          </a:p>
        </p:txBody>
      </p:sp>
      <p:pic>
        <p:nvPicPr>
          <p:cNvPr id="5" name="Picture Placeholder 33" descr="Map illustrating life expectancy along a highway in California, highlighting Fresno County. Exit 140’s expected life expectancy is 84, while Exit 132 is 75 years. The purpose of the graphic is to show that there can be health disparities within—not just across—jurisdictions.">
            <a:extLst>
              <a:ext uri="{FF2B5EF4-FFF2-40B4-BE49-F238E27FC236}">
                <a16:creationId xmlns:a16="http://schemas.microsoft.com/office/drawing/2014/main" id="{6D8944AB-9511-7A9A-83C3-6556F688FB3B}"/>
              </a:ext>
              <a:ext uri="{C183D7F6-B498-43B3-948B-1728B52AA6E4}">
                <adec:decorative xmlns:adec="http://schemas.microsoft.com/office/drawing/2017/decorative" val="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9670" t="321" r="15115" b="-321"/>
          <a:stretch/>
        </p:blipFill>
        <p:spPr>
          <a:xfrm>
            <a:off x="1519315" y="1825625"/>
            <a:ext cx="3819370" cy="4351338"/>
          </a:xfrm>
          <a:noFill/>
        </p:spPr>
      </p:pic>
      <p:sp>
        <p:nvSpPr>
          <p:cNvPr id="4" name="Content Placeholder 3">
            <a:extLst>
              <a:ext uri="{FF2B5EF4-FFF2-40B4-BE49-F238E27FC236}">
                <a16:creationId xmlns:a16="http://schemas.microsoft.com/office/drawing/2014/main" id="{54B14F2C-DF07-655F-9914-1313D23D8707}"/>
              </a:ext>
            </a:extLst>
          </p:cNvPr>
          <p:cNvSpPr>
            <a:spLocks noGrp="1"/>
          </p:cNvSpPr>
          <p:nvPr>
            <p:ph sz="half" idx="2"/>
          </p:nvPr>
        </p:nvSpPr>
        <p:spPr>
          <a:xfrm>
            <a:off x="5645019" y="1825625"/>
            <a:ext cx="5831633" cy="4351338"/>
          </a:xfrm>
        </p:spPr>
        <p:txBody>
          <a:bodyPr anchor="ctr">
            <a:normAutofit/>
          </a:bodyPr>
          <a:lstStyle/>
          <a:p>
            <a:pPr marL="233363" indent="-233363">
              <a:buFont typeface="Arial" panose="020B0604020202020204" pitchFamily="34" charset="0"/>
              <a:buChar char="•"/>
            </a:pPr>
            <a:r>
              <a:rPr lang="en-US" sz="2200" dirty="0"/>
              <a:t>Stark differences exist within jurisdictions, too. </a:t>
            </a:r>
          </a:p>
          <a:p>
            <a:pPr marL="233363" indent="-233363">
              <a:buFont typeface="Arial" panose="020B0604020202020204" pitchFamily="34" charset="0"/>
              <a:buChar char="•"/>
            </a:pPr>
            <a:r>
              <a:rPr lang="en-US" sz="2200" dirty="0"/>
              <a:t>In Fresno County the life expectancy for residents living off exit 140 is nine years more than residents living off exit 132.</a:t>
            </a:r>
          </a:p>
          <a:p>
            <a:pPr marL="233363" indent="-233363">
              <a:buFont typeface="Arial" panose="020B0604020202020204" pitchFamily="34" charset="0"/>
              <a:buChar char="•"/>
            </a:pPr>
            <a:r>
              <a:rPr lang="en-US" sz="2200" dirty="0"/>
              <a:t>Why?</a:t>
            </a:r>
          </a:p>
          <a:p>
            <a:pPr marL="233363" indent="-233363">
              <a:buFont typeface="Arial" panose="020B0604020202020204" pitchFamily="34" charset="0"/>
              <a:buChar char="•"/>
            </a:pPr>
            <a:r>
              <a:rPr lang="en-US" sz="2200" b="1" dirty="0"/>
              <a:t>Possible factors: </a:t>
            </a:r>
            <a:r>
              <a:rPr lang="en-US" sz="2200" dirty="0"/>
              <a:t>Historical (e.g. redlining policies), environmental (e.g. air quality), and socioeconomic (e.g. poverty rates or educational disparities)</a:t>
            </a:r>
          </a:p>
        </p:txBody>
      </p:sp>
    </p:spTree>
    <p:extLst>
      <p:ext uri="{BB962C8B-B14F-4D97-AF65-F5344CB8AC3E}">
        <p14:creationId xmlns:p14="http://schemas.microsoft.com/office/powerpoint/2010/main" val="3009985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BAC435-97CB-9DEA-FD70-E26755C084AF}"/>
              </a:ext>
            </a:extLst>
          </p:cNvPr>
          <p:cNvSpPr>
            <a:spLocks noGrp="1"/>
          </p:cNvSpPr>
          <p:nvPr>
            <p:ph type="title"/>
          </p:nvPr>
        </p:nvSpPr>
        <p:spPr/>
        <p:txBody>
          <a:bodyPr/>
          <a:lstStyle/>
          <a:p>
            <a:r>
              <a:rPr lang="en-US" dirty="0"/>
              <a:t>Quiz 1: True or False?</a:t>
            </a:r>
          </a:p>
        </p:txBody>
      </p:sp>
      <p:sp>
        <p:nvSpPr>
          <p:cNvPr id="7" name="Content Placeholder 6">
            <a:extLst>
              <a:ext uri="{FF2B5EF4-FFF2-40B4-BE49-F238E27FC236}">
                <a16:creationId xmlns:a16="http://schemas.microsoft.com/office/drawing/2014/main" id="{44938C43-8921-F486-A40F-262B70870A05}"/>
              </a:ext>
            </a:extLst>
          </p:cNvPr>
          <p:cNvSpPr>
            <a:spLocks noGrp="1"/>
          </p:cNvSpPr>
          <p:nvPr>
            <p:ph idx="1"/>
          </p:nvPr>
        </p:nvSpPr>
        <p:spPr/>
        <p:txBody>
          <a:bodyPr>
            <a:normAutofit/>
          </a:bodyPr>
          <a:lstStyle/>
          <a:p>
            <a:pPr marL="0" indent="0">
              <a:spcAft>
                <a:spcPts val="2400"/>
              </a:spcAft>
              <a:buNone/>
            </a:pPr>
            <a:r>
              <a:rPr lang="en-US" sz="3400" dirty="0"/>
              <a:t>Individual choices determine our health outcomes far less than we think.</a:t>
            </a:r>
          </a:p>
          <a:p>
            <a:pPr marL="1143000" lvl="1" indent="-685800">
              <a:buFont typeface="Wingdings" panose="05000000000000000000" pitchFamily="2" charset="2"/>
              <a:buChar char="q"/>
            </a:pPr>
            <a:r>
              <a:rPr lang="en-US" sz="4000" dirty="0"/>
              <a:t>True</a:t>
            </a:r>
          </a:p>
          <a:p>
            <a:pPr marL="1143000" lvl="1" indent="-685800">
              <a:buFont typeface="Wingdings" panose="05000000000000000000" pitchFamily="2" charset="2"/>
              <a:buChar char="q"/>
            </a:pPr>
            <a:r>
              <a:rPr lang="en-US" sz="4000" dirty="0"/>
              <a:t>False</a:t>
            </a:r>
          </a:p>
        </p:txBody>
      </p:sp>
    </p:spTree>
    <p:extLst>
      <p:ext uri="{BB962C8B-B14F-4D97-AF65-F5344CB8AC3E}">
        <p14:creationId xmlns:p14="http://schemas.microsoft.com/office/powerpoint/2010/main" val="409642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9913-05B5-73B0-6DCA-459AF9358A11}"/>
              </a:ext>
            </a:extLst>
          </p:cNvPr>
          <p:cNvSpPr>
            <a:spLocks noGrp="1"/>
          </p:cNvSpPr>
          <p:nvPr>
            <p:ph type="title"/>
          </p:nvPr>
        </p:nvSpPr>
        <p:spPr>
          <a:xfrm>
            <a:off x="838200" y="681038"/>
            <a:ext cx="10515600" cy="1009650"/>
          </a:xfrm>
        </p:spPr>
        <p:txBody>
          <a:bodyPr/>
          <a:lstStyle/>
          <a:p>
            <a:r>
              <a:rPr lang="en-US" dirty="0"/>
              <a:t>ChangeLab Solutions Disclaimer</a:t>
            </a:r>
          </a:p>
        </p:txBody>
      </p:sp>
      <p:sp>
        <p:nvSpPr>
          <p:cNvPr id="3" name="Content Placeholder 2">
            <a:extLst>
              <a:ext uri="{FF2B5EF4-FFF2-40B4-BE49-F238E27FC236}">
                <a16:creationId xmlns:a16="http://schemas.microsoft.com/office/drawing/2014/main" id="{DB96CDB7-834A-C158-957C-F862C2B76402}"/>
              </a:ext>
            </a:extLst>
          </p:cNvPr>
          <p:cNvSpPr>
            <a:spLocks noGrp="1"/>
          </p:cNvSpPr>
          <p:nvPr>
            <p:ph idx="1"/>
          </p:nvPr>
        </p:nvSpPr>
        <p:spPr>
          <a:xfrm>
            <a:off x="838200" y="1892105"/>
            <a:ext cx="10515600" cy="4284857"/>
          </a:xfrm>
        </p:spPr>
        <p:txBody>
          <a:bodyPr>
            <a:normAutofit/>
          </a:bodyPr>
          <a:lstStyle/>
          <a:p>
            <a:pPr marL="0" indent="0">
              <a:buNone/>
            </a:pPr>
            <a:r>
              <a:rPr lang="en-US" dirty="0"/>
              <a:t>The information provided in this discussion is for informational purposes only and does not constitute legal advice. ChangeLab Solutions does not enter into attorney-client relationships.</a:t>
            </a:r>
          </a:p>
          <a:p>
            <a:pPr marL="0" indent="0">
              <a:buNone/>
            </a:pPr>
            <a:r>
              <a:rPr lang="en-US" dirty="0"/>
              <a:t>ChangeLab Solutions is a nonpartisan nonprofit organization that educates and informs the public through objective, nonpartisan analysis, study, and research. The primary purpose of this discussion is to address legal and policy options to improve public health. There is no intent to reflect a view on specific legislation.</a:t>
            </a:r>
          </a:p>
          <a:p>
            <a:pPr marL="0" indent="0">
              <a:buNone/>
            </a:pPr>
            <a:r>
              <a:rPr lang="en-US" dirty="0"/>
              <a:t>© 2024 ChangeLab Solutions</a:t>
            </a:r>
          </a:p>
        </p:txBody>
      </p:sp>
    </p:spTree>
    <p:extLst>
      <p:ext uri="{BB962C8B-B14F-4D97-AF65-F5344CB8AC3E}">
        <p14:creationId xmlns:p14="http://schemas.microsoft.com/office/powerpoint/2010/main" val="14285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BAC435-97CB-9DEA-FD70-E26755C084AF}"/>
              </a:ext>
            </a:extLst>
          </p:cNvPr>
          <p:cNvSpPr>
            <a:spLocks noGrp="1"/>
          </p:cNvSpPr>
          <p:nvPr>
            <p:ph type="title"/>
          </p:nvPr>
        </p:nvSpPr>
        <p:spPr/>
        <p:txBody>
          <a:bodyPr/>
          <a:lstStyle/>
          <a:p>
            <a:r>
              <a:rPr lang="en-US" dirty="0"/>
              <a:t>Quiz 1: Answer</a:t>
            </a:r>
          </a:p>
        </p:txBody>
      </p:sp>
      <p:sp>
        <p:nvSpPr>
          <p:cNvPr id="7" name="Content Placeholder 6">
            <a:extLst>
              <a:ext uri="{FF2B5EF4-FFF2-40B4-BE49-F238E27FC236}">
                <a16:creationId xmlns:a16="http://schemas.microsoft.com/office/drawing/2014/main" id="{44938C43-8921-F486-A40F-262B70870A05}"/>
              </a:ext>
            </a:extLst>
          </p:cNvPr>
          <p:cNvSpPr>
            <a:spLocks noGrp="1"/>
          </p:cNvSpPr>
          <p:nvPr>
            <p:ph idx="1"/>
          </p:nvPr>
        </p:nvSpPr>
        <p:spPr/>
        <p:txBody>
          <a:bodyPr>
            <a:normAutofit/>
          </a:bodyPr>
          <a:lstStyle/>
          <a:p>
            <a:pPr marL="0" indent="0">
              <a:spcAft>
                <a:spcPts val="2400"/>
              </a:spcAft>
              <a:buNone/>
            </a:pPr>
            <a:r>
              <a:rPr lang="en-US" sz="3400" dirty="0"/>
              <a:t>Individual choices determine our health outcomes far less than we think.</a:t>
            </a:r>
          </a:p>
          <a:p>
            <a:pPr marL="1143000" lvl="1" indent="-685800">
              <a:buFont typeface="Wingdings" panose="05000000000000000000" pitchFamily="2" charset="2"/>
              <a:buChar char="ü"/>
            </a:pPr>
            <a:r>
              <a:rPr lang="en-US" sz="4000" b="1" dirty="0"/>
              <a:t>True – CORRECT ANSWER</a:t>
            </a:r>
          </a:p>
          <a:p>
            <a:pPr marL="1143000" lvl="1" indent="-685800">
              <a:buFont typeface="Wingdings" panose="05000000000000000000" pitchFamily="2" charset="2"/>
              <a:buChar char="q"/>
            </a:pPr>
            <a:r>
              <a:rPr lang="en-US" sz="4000" dirty="0"/>
              <a:t>False</a:t>
            </a:r>
          </a:p>
        </p:txBody>
      </p:sp>
    </p:spTree>
    <p:extLst>
      <p:ext uri="{BB962C8B-B14F-4D97-AF65-F5344CB8AC3E}">
        <p14:creationId xmlns:p14="http://schemas.microsoft.com/office/powerpoint/2010/main" val="2813989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9536F-CE35-E828-1B53-C17C500CED22}"/>
              </a:ext>
            </a:extLst>
          </p:cNvPr>
          <p:cNvSpPr>
            <a:spLocks noGrp="1"/>
          </p:cNvSpPr>
          <p:nvPr>
            <p:ph type="title"/>
          </p:nvPr>
        </p:nvSpPr>
        <p:spPr/>
        <p:txBody>
          <a:bodyPr>
            <a:normAutofit/>
          </a:bodyPr>
          <a:lstStyle/>
          <a:p>
            <a:r>
              <a:rPr lang="en-US" noProof="0" dirty="0"/>
              <a:t>What Do We Mean By</a:t>
            </a:r>
            <a:br>
              <a:rPr lang="en-US" noProof="0" dirty="0"/>
            </a:br>
            <a:r>
              <a:rPr lang="en-US" noProof="0" dirty="0"/>
              <a:t>Health Disparities?</a:t>
            </a:r>
            <a:endParaRPr lang="en-US" dirty="0"/>
          </a:p>
        </p:txBody>
      </p:sp>
      <p:sp>
        <p:nvSpPr>
          <p:cNvPr id="3" name="Content Placeholder 2">
            <a:extLst>
              <a:ext uri="{FF2B5EF4-FFF2-40B4-BE49-F238E27FC236}">
                <a16:creationId xmlns:a16="http://schemas.microsoft.com/office/drawing/2014/main" id="{55E69E54-5A7E-2B88-23FC-468047031E21}"/>
              </a:ext>
            </a:extLst>
          </p:cNvPr>
          <p:cNvSpPr>
            <a:spLocks noGrp="1"/>
          </p:cNvSpPr>
          <p:nvPr>
            <p:ph type="body" idx="1"/>
          </p:nvPr>
        </p:nvSpPr>
        <p:spPr/>
        <p:txBody>
          <a:bodyPr/>
          <a:lstStyle/>
          <a:p>
            <a:r>
              <a:rPr lang="en-US" b="1" noProof="0" dirty="0"/>
              <a:t>Preventable</a:t>
            </a:r>
            <a:r>
              <a:rPr lang="en-US" noProof="0" dirty="0"/>
              <a:t> differences in health outcomes</a:t>
            </a:r>
          </a:p>
        </p:txBody>
      </p:sp>
    </p:spTree>
    <p:extLst>
      <p:ext uri="{BB962C8B-B14F-4D97-AF65-F5344CB8AC3E}">
        <p14:creationId xmlns:p14="http://schemas.microsoft.com/office/powerpoint/2010/main" val="623029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E05D6-CDD0-3E21-928C-862F47BC29B3}"/>
              </a:ext>
            </a:extLst>
          </p:cNvPr>
          <p:cNvSpPr>
            <a:spLocks noGrp="1"/>
          </p:cNvSpPr>
          <p:nvPr>
            <p:ph type="title"/>
          </p:nvPr>
        </p:nvSpPr>
        <p:spPr>
          <a:xfrm>
            <a:off x="831850" y="822960"/>
            <a:ext cx="10515600" cy="2792437"/>
          </a:xfrm>
        </p:spPr>
        <p:txBody>
          <a:bodyPr/>
          <a:lstStyle/>
          <a:p>
            <a:r>
              <a:rPr lang="en-US" noProof="0" dirty="0"/>
              <a:t>What Do We Mean By</a:t>
            </a:r>
            <a:br>
              <a:rPr lang="en-US" noProof="0" dirty="0"/>
            </a:br>
            <a:r>
              <a:rPr lang="en-US" noProof="0" dirty="0"/>
              <a:t>Health Inequity? </a:t>
            </a:r>
            <a:endParaRPr lang="en-US" dirty="0"/>
          </a:p>
        </p:txBody>
      </p:sp>
      <p:sp>
        <p:nvSpPr>
          <p:cNvPr id="5" name="Text Placeholder 4">
            <a:extLst>
              <a:ext uri="{FF2B5EF4-FFF2-40B4-BE49-F238E27FC236}">
                <a16:creationId xmlns:a16="http://schemas.microsoft.com/office/drawing/2014/main" id="{73B2020F-A744-E3BB-E1AB-E195B53E5E9C}"/>
              </a:ext>
            </a:extLst>
          </p:cNvPr>
          <p:cNvSpPr>
            <a:spLocks noGrp="1"/>
          </p:cNvSpPr>
          <p:nvPr>
            <p:ph type="body" idx="1"/>
          </p:nvPr>
        </p:nvSpPr>
        <p:spPr>
          <a:xfrm>
            <a:off x="831850" y="4107767"/>
            <a:ext cx="10515600" cy="1981884"/>
          </a:xfrm>
        </p:spPr>
        <p:txBody>
          <a:bodyPr>
            <a:normAutofit lnSpcReduction="10000"/>
          </a:bodyPr>
          <a:lstStyle/>
          <a:p>
            <a:pPr lvl="0"/>
            <a:r>
              <a:rPr lang="en-US" noProof="0" dirty="0"/>
              <a:t>“…differences in health that are not only avoidable and unnecessary but, in addition, are considered </a:t>
            </a:r>
            <a:r>
              <a:rPr lang="en-US" b="1" noProof="0" dirty="0"/>
              <a:t>unjust and unfair </a:t>
            </a:r>
            <a:r>
              <a:rPr lang="en-US" dirty="0"/>
              <a:t>[emphasis</a:t>
            </a:r>
            <a:r>
              <a:rPr lang="en-US" noProof="0" dirty="0"/>
              <a:t> added].”</a:t>
            </a:r>
          </a:p>
          <a:p>
            <a:pPr lvl="0" algn="r"/>
            <a:r>
              <a:rPr lang="en-US" altLang="en-US" dirty="0"/>
              <a:t>—</a:t>
            </a:r>
            <a:r>
              <a:rPr lang="en-US" noProof="0" dirty="0"/>
              <a:t>Margaret Whitehead</a:t>
            </a:r>
          </a:p>
        </p:txBody>
      </p:sp>
    </p:spTree>
    <p:extLst>
      <p:ext uri="{BB962C8B-B14F-4D97-AF65-F5344CB8AC3E}">
        <p14:creationId xmlns:p14="http://schemas.microsoft.com/office/powerpoint/2010/main" val="940952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F0A50-9D6E-A1A9-377B-1D991D6E7765}"/>
              </a:ext>
            </a:extLst>
          </p:cNvPr>
          <p:cNvSpPr>
            <a:spLocks noGrp="1"/>
          </p:cNvSpPr>
          <p:nvPr>
            <p:ph type="title"/>
          </p:nvPr>
        </p:nvSpPr>
        <p:spPr/>
        <p:txBody>
          <a:bodyPr/>
          <a:lstStyle/>
          <a:p>
            <a:r>
              <a:rPr lang="en-US" dirty="0"/>
              <a:t>The Cumulative Health Effects</a:t>
            </a:r>
          </a:p>
        </p:txBody>
      </p:sp>
      <p:sp>
        <p:nvSpPr>
          <p:cNvPr id="3" name="Text Placeholder 2">
            <a:extLst>
              <a:ext uri="{FF2B5EF4-FFF2-40B4-BE49-F238E27FC236}">
                <a16:creationId xmlns:a16="http://schemas.microsoft.com/office/drawing/2014/main" id="{C18415E3-96E0-A8A2-22B7-3E032F29B0E9}"/>
              </a:ext>
            </a:extLst>
          </p:cNvPr>
          <p:cNvSpPr>
            <a:spLocks noGrp="1"/>
          </p:cNvSpPr>
          <p:nvPr>
            <p:ph idx="1"/>
          </p:nvPr>
        </p:nvSpPr>
        <p:spPr/>
        <p:txBody>
          <a:bodyPr>
            <a:normAutofit/>
          </a:bodyPr>
          <a:lstStyle/>
          <a:p>
            <a:pPr marL="228600" lvl="0" indent="-228600" algn="l" rtl="0">
              <a:lnSpc>
                <a:spcPct val="90000"/>
              </a:lnSpc>
              <a:spcBef>
                <a:spcPts val="0"/>
              </a:spcBef>
              <a:spcAft>
                <a:spcPts val="0"/>
              </a:spcAft>
              <a:buClr>
                <a:schemeClr val="dk1"/>
              </a:buClr>
              <a:buSzPts val="3000"/>
              <a:buChar char="•"/>
            </a:pPr>
            <a:r>
              <a:rPr lang="en-US" sz="3000" b="1" dirty="0"/>
              <a:t>Weathering: </a:t>
            </a:r>
            <a:r>
              <a:rPr lang="en-US" sz="3000" dirty="0"/>
              <a:t>The health effects that result from coping with ongoing social adversity and marginalization</a:t>
            </a:r>
            <a:endParaRPr lang="en-US" sz="1000" dirty="0"/>
          </a:p>
          <a:p>
            <a:pPr marL="228600" lvl="0" indent="-228600" algn="l" rtl="0">
              <a:lnSpc>
                <a:spcPct val="90000"/>
              </a:lnSpc>
              <a:spcBef>
                <a:spcPts val="1700"/>
              </a:spcBef>
              <a:spcAft>
                <a:spcPts val="0"/>
              </a:spcAft>
              <a:buClr>
                <a:schemeClr val="dk1"/>
              </a:buClr>
              <a:buSzPts val="3000"/>
              <a:buChar char="•"/>
            </a:pPr>
            <a:r>
              <a:rPr lang="en-US" sz="3000" b="1" dirty="0"/>
              <a:t>Allostatic load: </a:t>
            </a:r>
            <a:r>
              <a:rPr lang="en-US" sz="3000" dirty="0"/>
              <a:t>The physiological cost of chronic, or repeated, exposure to stress, which can stem from adverse childhood experiences (ACEs), intergenerational trauma, or racism.</a:t>
            </a:r>
            <a:endParaRPr lang="en-US" sz="3200" dirty="0"/>
          </a:p>
        </p:txBody>
      </p:sp>
    </p:spTree>
    <p:extLst>
      <p:ext uri="{BB962C8B-B14F-4D97-AF65-F5344CB8AC3E}">
        <p14:creationId xmlns:p14="http://schemas.microsoft.com/office/powerpoint/2010/main" val="3804989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2EE24-6991-F894-8071-A5C98C2034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6DBDF5-2D30-2AD0-1790-C5566F9BB0C8}"/>
              </a:ext>
            </a:extLst>
          </p:cNvPr>
          <p:cNvSpPr>
            <a:spLocks noGrp="1"/>
          </p:cNvSpPr>
          <p:nvPr>
            <p:ph type="title"/>
          </p:nvPr>
        </p:nvSpPr>
        <p:spPr>
          <a:xfrm>
            <a:off x="831850" y="822325"/>
            <a:ext cx="10515600" cy="5153472"/>
          </a:xfrm>
        </p:spPr>
        <p:txBody>
          <a:bodyPr anchor="ctr">
            <a:normAutofit/>
          </a:bodyPr>
          <a:lstStyle/>
          <a:p>
            <a:r>
              <a:rPr lang="en-US" sz="3000" dirty="0"/>
              <a:t>Example: </a:t>
            </a:r>
            <a:br>
              <a:rPr lang="en-US" sz="4000" dirty="0"/>
            </a:br>
            <a:r>
              <a:rPr lang="en-US" sz="5000" dirty="0"/>
              <a:t>Double Jeopardy</a:t>
            </a:r>
          </a:p>
        </p:txBody>
      </p:sp>
    </p:spTree>
    <p:extLst>
      <p:ext uri="{BB962C8B-B14F-4D97-AF65-F5344CB8AC3E}">
        <p14:creationId xmlns:p14="http://schemas.microsoft.com/office/powerpoint/2010/main" val="3684845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CCD8-11A4-4A5E-92A5-C800A0C1A3FA}"/>
              </a:ext>
            </a:extLst>
          </p:cNvPr>
          <p:cNvSpPr>
            <a:spLocks noGrp="1"/>
          </p:cNvSpPr>
          <p:nvPr>
            <p:ph type="title"/>
          </p:nvPr>
        </p:nvSpPr>
        <p:spPr>
          <a:xfrm>
            <a:off x="831850" y="822960"/>
            <a:ext cx="10515600" cy="2792437"/>
          </a:xfrm>
        </p:spPr>
        <p:txBody>
          <a:bodyPr/>
          <a:lstStyle/>
          <a:p>
            <a:r>
              <a:rPr lang="en-US" dirty="0"/>
              <a:t>What is Health Equity?</a:t>
            </a:r>
          </a:p>
        </p:txBody>
      </p:sp>
      <p:sp>
        <p:nvSpPr>
          <p:cNvPr id="5" name="Text Placeholder 4">
            <a:extLst>
              <a:ext uri="{FF2B5EF4-FFF2-40B4-BE49-F238E27FC236}">
                <a16:creationId xmlns:a16="http://schemas.microsoft.com/office/drawing/2014/main" id="{EC71EBF1-18E4-A21C-786A-D8E76235C2EC}"/>
              </a:ext>
            </a:extLst>
          </p:cNvPr>
          <p:cNvSpPr>
            <a:spLocks noGrp="1"/>
          </p:cNvSpPr>
          <p:nvPr>
            <p:ph type="body" idx="1"/>
          </p:nvPr>
        </p:nvSpPr>
        <p:spPr>
          <a:xfrm>
            <a:off x="831850" y="4107767"/>
            <a:ext cx="10515600" cy="1981884"/>
          </a:xfrm>
        </p:spPr>
        <p:txBody>
          <a:bodyPr>
            <a:normAutofit fontScale="92500" lnSpcReduction="10000"/>
          </a:bodyPr>
          <a:lstStyle/>
          <a:p>
            <a:r>
              <a:rPr lang="en-US" altLang="en-US" dirty="0"/>
              <a:t>“Health equity means that everyone has </a:t>
            </a:r>
            <a:r>
              <a:rPr lang="en-US" altLang="en-US" b="1" dirty="0"/>
              <a:t>a fair and just opportunity </a:t>
            </a:r>
            <a:r>
              <a:rPr lang="en-US" altLang="en-US" dirty="0"/>
              <a:t>to be </a:t>
            </a:r>
            <a:r>
              <a:rPr lang="en-US" altLang="en-US" b="1" dirty="0"/>
              <a:t>as healthy as possible</a:t>
            </a:r>
            <a:r>
              <a:rPr lang="en-US" altLang="en-US" dirty="0"/>
              <a:t>. This requires removing obstacles to health such as poverty, discrimination, and their consequences. . . . ”</a:t>
            </a:r>
          </a:p>
          <a:p>
            <a:pPr algn="r"/>
            <a:r>
              <a:rPr lang="en-US" altLang="en-US" dirty="0"/>
              <a:t>—Paula Braveman</a:t>
            </a:r>
          </a:p>
          <a:p>
            <a:endParaRPr lang="en-US" dirty="0"/>
          </a:p>
        </p:txBody>
      </p:sp>
    </p:spTree>
    <p:extLst>
      <p:ext uri="{BB962C8B-B14F-4D97-AF65-F5344CB8AC3E}">
        <p14:creationId xmlns:p14="http://schemas.microsoft.com/office/powerpoint/2010/main" val="2377365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A9606-7A05-C25C-CD6C-A4381715314E}"/>
              </a:ext>
            </a:extLst>
          </p:cNvPr>
          <p:cNvSpPr>
            <a:spLocks noGrp="1"/>
          </p:cNvSpPr>
          <p:nvPr>
            <p:ph type="title"/>
          </p:nvPr>
        </p:nvSpPr>
        <p:spPr/>
        <p:txBody>
          <a:bodyPr/>
          <a:lstStyle/>
          <a:p>
            <a:r>
              <a:rPr lang="en-US" dirty="0"/>
              <a:t>Moving Towards True Equity</a:t>
            </a:r>
          </a:p>
        </p:txBody>
      </p:sp>
      <p:pic>
        <p:nvPicPr>
          <p:cNvPr id="7" name="Content Placeholder 10" descr="Illustration comparing equality and equity with a bicycle metaphor. In equality, diverse individuals have the same bicycle, regardless if they can use them. In equity, individuals have bicycles adapted to their needs, such as a wheelchair user using a handcycle or a child using a small bike. This shows how an equal approach — even a well-intentioned one — doesn’t necessarily benefit everyone equally.">
            <a:extLst>
              <a:ext uri="{FF2B5EF4-FFF2-40B4-BE49-F238E27FC236}">
                <a16:creationId xmlns:a16="http://schemas.microsoft.com/office/drawing/2014/main" id="{BE296C2F-8B52-53E6-5C34-A417C21142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9220" y="1892300"/>
            <a:ext cx="9313560" cy="4284663"/>
          </a:xfrm>
        </p:spPr>
      </p:pic>
    </p:spTree>
    <p:extLst>
      <p:ext uri="{BB962C8B-B14F-4D97-AF65-F5344CB8AC3E}">
        <p14:creationId xmlns:p14="http://schemas.microsoft.com/office/powerpoint/2010/main" val="3912191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E1BA0-7EA9-CCE2-3A45-A2F636402537}"/>
              </a:ext>
            </a:extLst>
          </p:cNvPr>
          <p:cNvSpPr>
            <a:spLocks noGrp="1"/>
          </p:cNvSpPr>
          <p:nvPr>
            <p:ph type="title"/>
          </p:nvPr>
        </p:nvSpPr>
        <p:spPr>
          <a:xfrm>
            <a:off x="831850" y="822960"/>
            <a:ext cx="10515600" cy="5157710"/>
          </a:xfrm>
        </p:spPr>
        <p:txBody>
          <a:bodyPr anchor="ctr"/>
          <a:lstStyle/>
          <a:p>
            <a:r>
              <a:rPr lang="en-US" sz="4400" dirty="0"/>
              <a:t>Why Do These Definitions Matter?</a:t>
            </a:r>
            <a:endParaRPr lang="en-US" dirty="0"/>
          </a:p>
        </p:txBody>
      </p:sp>
    </p:spTree>
    <p:extLst>
      <p:ext uri="{BB962C8B-B14F-4D97-AF65-F5344CB8AC3E}">
        <p14:creationId xmlns:p14="http://schemas.microsoft.com/office/powerpoint/2010/main" val="4090824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F98F2-C4EF-061F-7421-E346DC0C382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C7A17FA-CFF7-548B-B11D-69AD4D51892A}"/>
              </a:ext>
            </a:extLst>
          </p:cNvPr>
          <p:cNvSpPr>
            <a:spLocks noGrp="1"/>
          </p:cNvSpPr>
          <p:nvPr>
            <p:ph type="title"/>
          </p:nvPr>
        </p:nvSpPr>
        <p:spPr/>
        <p:txBody>
          <a:bodyPr/>
          <a:lstStyle/>
          <a:p>
            <a:r>
              <a:rPr lang="en-US" dirty="0"/>
              <a:t>Quiz 2: True or False?</a:t>
            </a:r>
          </a:p>
        </p:txBody>
      </p:sp>
      <p:sp>
        <p:nvSpPr>
          <p:cNvPr id="7" name="Content Placeholder 6">
            <a:extLst>
              <a:ext uri="{FF2B5EF4-FFF2-40B4-BE49-F238E27FC236}">
                <a16:creationId xmlns:a16="http://schemas.microsoft.com/office/drawing/2014/main" id="{C32074C9-CF19-370A-A94C-7C6227E67E9D}"/>
              </a:ext>
            </a:extLst>
          </p:cNvPr>
          <p:cNvSpPr>
            <a:spLocks noGrp="1"/>
          </p:cNvSpPr>
          <p:nvPr>
            <p:ph idx="1"/>
          </p:nvPr>
        </p:nvSpPr>
        <p:spPr/>
        <p:txBody>
          <a:bodyPr>
            <a:normAutofit/>
          </a:bodyPr>
          <a:lstStyle/>
          <a:p>
            <a:pPr marL="0" indent="0">
              <a:spcAft>
                <a:spcPts val="2400"/>
              </a:spcAft>
              <a:buNone/>
            </a:pPr>
            <a:r>
              <a:rPr lang="en-US" sz="3400" dirty="0"/>
              <a:t>Adopting an equal approach to health benefits everyone equally.</a:t>
            </a:r>
          </a:p>
          <a:p>
            <a:pPr marL="1143000" lvl="1" indent="-685800">
              <a:buFont typeface="Wingdings" panose="05000000000000000000" pitchFamily="2" charset="2"/>
              <a:buChar char="q"/>
            </a:pPr>
            <a:r>
              <a:rPr lang="en-US" sz="4000" dirty="0"/>
              <a:t>True</a:t>
            </a:r>
          </a:p>
          <a:p>
            <a:pPr marL="1143000" lvl="1" indent="-685800">
              <a:buFont typeface="Wingdings" panose="05000000000000000000" pitchFamily="2" charset="2"/>
              <a:buChar char="q"/>
            </a:pPr>
            <a:r>
              <a:rPr lang="en-US" sz="4000" dirty="0"/>
              <a:t>False</a:t>
            </a:r>
          </a:p>
        </p:txBody>
      </p:sp>
    </p:spTree>
    <p:extLst>
      <p:ext uri="{BB962C8B-B14F-4D97-AF65-F5344CB8AC3E}">
        <p14:creationId xmlns:p14="http://schemas.microsoft.com/office/powerpoint/2010/main" val="1084510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DF0EB-696A-637D-9700-D0C78B6EF69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9C427B-4F2A-503F-23D6-DCF1D0F58FFC}"/>
              </a:ext>
            </a:extLst>
          </p:cNvPr>
          <p:cNvSpPr>
            <a:spLocks noGrp="1"/>
          </p:cNvSpPr>
          <p:nvPr>
            <p:ph type="title"/>
          </p:nvPr>
        </p:nvSpPr>
        <p:spPr/>
        <p:txBody>
          <a:bodyPr/>
          <a:lstStyle/>
          <a:p>
            <a:r>
              <a:rPr lang="en-US" dirty="0"/>
              <a:t>Quiz 2: Answer</a:t>
            </a:r>
          </a:p>
        </p:txBody>
      </p:sp>
      <p:sp>
        <p:nvSpPr>
          <p:cNvPr id="7" name="Content Placeholder 6">
            <a:extLst>
              <a:ext uri="{FF2B5EF4-FFF2-40B4-BE49-F238E27FC236}">
                <a16:creationId xmlns:a16="http://schemas.microsoft.com/office/drawing/2014/main" id="{4EE2F90C-B148-ECE3-CCE4-EAB95D7BEF9D}"/>
              </a:ext>
            </a:extLst>
          </p:cNvPr>
          <p:cNvSpPr>
            <a:spLocks noGrp="1"/>
          </p:cNvSpPr>
          <p:nvPr>
            <p:ph idx="1"/>
          </p:nvPr>
        </p:nvSpPr>
        <p:spPr/>
        <p:txBody>
          <a:bodyPr>
            <a:normAutofit/>
          </a:bodyPr>
          <a:lstStyle/>
          <a:p>
            <a:pPr marL="0" indent="0">
              <a:spcAft>
                <a:spcPts val="2400"/>
              </a:spcAft>
              <a:buNone/>
            </a:pPr>
            <a:r>
              <a:rPr lang="en-US" sz="3400" dirty="0"/>
              <a:t>Adopting an equal approach to health benefits everyone equally.</a:t>
            </a:r>
          </a:p>
          <a:p>
            <a:pPr marL="1147763" lvl="1" indent="-690563">
              <a:buFont typeface="Wingdings" panose="05000000000000000000" pitchFamily="2" charset="2"/>
              <a:buChar char="q"/>
            </a:pPr>
            <a:r>
              <a:rPr lang="en-US" sz="4000" dirty="0"/>
              <a:t>True</a:t>
            </a:r>
          </a:p>
          <a:p>
            <a:pPr marL="1143000" lvl="1" indent="-685800">
              <a:buFont typeface="Wingdings" panose="05000000000000000000" pitchFamily="2" charset="2"/>
              <a:buChar char="ü"/>
            </a:pPr>
            <a:r>
              <a:rPr lang="en-US" sz="4000" b="1" dirty="0"/>
              <a:t>False – CORRECT ANSWER</a:t>
            </a:r>
          </a:p>
        </p:txBody>
      </p:sp>
    </p:spTree>
    <p:extLst>
      <p:ext uri="{BB962C8B-B14F-4D97-AF65-F5344CB8AC3E}">
        <p14:creationId xmlns:p14="http://schemas.microsoft.com/office/powerpoint/2010/main" val="3818673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57A3A-A870-94E3-CFBD-D7CA3FA2127C}"/>
              </a:ext>
            </a:extLst>
          </p:cNvPr>
          <p:cNvSpPr>
            <a:spLocks noGrp="1"/>
          </p:cNvSpPr>
          <p:nvPr>
            <p:ph type="title"/>
          </p:nvPr>
        </p:nvSpPr>
        <p:spPr>
          <a:xfrm>
            <a:off x="838200" y="681038"/>
            <a:ext cx="10515600" cy="1009650"/>
          </a:xfrm>
        </p:spPr>
        <p:txBody>
          <a:bodyPr/>
          <a:lstStyle/>
          <a:p>
            <a:r>
              <a:rPr lang="en-US" dirty="0"/>
              <a:t>CDC Disclaimer</a:t>
            </a:r>
          </a:p>
        </p:txBody>
      </p:sp>
      <p:sp>
        <p:nvSpPr>
          <p:cNvPr id="3" name="Content Placeholder 2">
            <a:extLst>
              <a:ext uri="{FF2B5EF4-FFF2-40B4-BE49-F238E27FC236}">
                <a16:creationId xmlns:a16="http://schemas.microsoft.com/office/drawing/2014/main" id="{C8FFB771-A3DC-616C-CDDE-5D4308D2118F}"/>
              </a:ext>
            </a:extLst>
          </p:cNvPr>
          <p:cNvSpPr>
            <a:spLocks noGrp="1"/>
          </p:cNvSpPr>
          <p:nvPr>
            <p:ph idx="1"/>
          </p:nvPr>
        </p:nvSpPr>
        <p:spPr>
          <a:xfrm>
            <a:off x="838200" y="1892105"/>
            <a:ext cx="10515600" cy="4284857"/>
          </a:xfrm>
        </p:spPr>
        <p:txBody>
          <a:bodyPr>
            <a:normAutofit lnSpcReduction="10000"/>
          </a:bodyPr>
          <a:lstStyle/>
          <a:p>
            <a:pPr marL="0" lvl="0" indent="0">
              <a:buNone/>
            </a:pPr>
            <a:r>
              <a:rPr lang="en-US" dirty="0">
                <a:sym typeface="Calibri"/>
              </a:rPr>
              <a:t>These course materials are for instructional use only and are not intended as a substitute for professional legal or other advice. While every effort has been made to verify the accuracy of these materials, legal authorities and requirements may vary from jurisdiction to jurisdiction. Always seek the advice of an attorney or other qualified professional on any questions you may have regarding a legal matter.</a:t>
            </a:r>
          </a:p>
          <a:p>
            <a:pPr marL="0" lvl="0" indent="0">
              <a:buNone/>
            </a:pPr>
            <a:r>
              <a:rPr lang="en-US" dirty="0">
                <a:sym typeface="Calibri"/>
              </a:rPr>
              <a:t>The findings and conclusions in this training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976251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45CB0-3767-7DFD-277F-DAFB19F6B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9671F-53D5-D284-B727-8225B61EA4EA}"/>
              </a:ext>
            </a:extLst>
          </p:cNvPr>
          <p:cNvSpPr>
            <a:spLocks noGrp="1"/>
          </p:cNvSpPr>
          <p:nvPr>
            <p:ph type="title"/>
          </p:nvPr>
        </p:nvSpPr>
        <p:spPr>
          <a:xfrm>
            <a:off x="831850" y="822960"/>
            <a:ext cx="10515600" cy="5157710"/>
          </a:xfrm>
        </p:spPr>
        <p:txBody>
          <a:bodyPr anchor="ctr"/>
          <a:lstStyle/>
          <a:p>
            <a:r>
              <a:rPr lang="en-US" sz="4400" dirty="0"/>
              <a:t>Why is Health Equity Important to Public Health Practice?</a:t>
            </a:r>
            <a:endParaRPr lang="en-US" dirty="0"/>
          </a:p>
        </p:txBody>
      </p:sp>
    </p:spTree>
    <p:extLst>
      <p:ext uri="{BB962C8B-B14F-4D97-AF65-F5344CB8AC3E}">
        <p14:creationId xmlns:p14="http://schemas.microsoft.com/office/powerpoint/2010/main" val="2461081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062A9-2D15-8710-3253-2E9FA447963A}"/>
              </a:ext>
            </a:extLst>
          </p:cNvPr>
          <p:cNvSpPr>
            <a:spLocks noGrp="1"/>
          </p:cNvSpPr>
          <p:nvPr>
            <p:ph type="title"/>
          </p:nvPr>
        </p:nvSpPr>
        <p:spPr/>
        <p:txBody>
          <a:bodyPr/>
          <a:lstStyle/>
          <a:p>
            <a:r>
              <a:rPr lang="en-US" dirty="0"/>
              <a:t>Pause and Process</a:t>
            </a:r>
          </a:p>
        </p:txBody>
      </p:sp>
      <p:sp>
        <p:nvSpPr>
          <p:cNvPr id="3" name="Text Placeholder 2">
            <a:extLst>
              <a:ext uri="{FF2B5EF4-FFF2-40B4-BE49-F238E27FC236}">
                <a16:creationId xmlns:a16="http://schemas.microsoft.com/office/drawing/2014/main" id="{F954386D-0F1C-CB1A-25C7-4C26873CB9B4}"/>
              </a:ext>
            </a:extLst>
          </p:cNvPr>
          <p:cNvSpPr>
            <a:spLocks noGrp="1"/>
          </p:cNvSpPr>
          <p:nvPr>
            <p:ph idx="1"/>
          </p:nvPr>
        </p:nvSpPr>
        <p:spPr/>
        <p:txBody>
          <a:bodyPr>
            <a:normAutofit/>
          </a:bodyPr>
          <a:lstStyle/>
          <a:p>
            <a:r>
              <a:rPr lang="en-US" sz="3000" dirty="0"/>
              <a:t>Health equity means social justice in health.</a:t>
            </a:r>
          </a:p>
          <a:p>
            <a:r>
              <a:rPr lang="en-US" sz="3000" dirty="0"/>
              <a:t>Individual choices determine our health outcomes far less than we think. </a:t>
            </a:r>
          </a:p>
          <a:p>
            <a:r>
              <a:rPr lang="en-US" sz="3000" dirty="0"/>
              <a:t>Law and policy are key determinants of health.</a:t>
            </a:r>
          </a:p>
          <a:p>
            <a:r>
              <a:rPr lang="en-US" sz="3000" dirty="0"/>
              <a:t>Designing and implementing laws and policies  with health equity in mind is vital.</a:t>
            </a:r>
          </a:p>
        </p:txBody>
      </p:sp>
    </p:spTree>
    <p:extLst>
      <p:ext uri="{BB962C8B-B14F-4D97-AF65-F5344CB8AC3E}">
        <p14:creationId xmlns:p14="http://schemas.microsoft.com/office/powerpoint/2010/main" val="849781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FBFBD-F6F8-B8D2-4905-7E0696D44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CAD60-1626-C5AB-3F64-2106C472EB48}"/>
              </a:ext>
            </a:extLst>
          </p:cNvPr>
          <p:cNvSpPr>
            <a:spLocks noGrp="1"/>
          </p:cNvSpPr>
          <p:nvPr>
            <p:ph type="title"/>
          </p:nvPr>
        </p:nvSpPr>
        <p:spPr>
          <a:xfrm>
            <a:off x="838200" y="681038"/>
            <a:ext cx="10515600" cy="1009650"/>
          </a:xfrm>
        </p:spPr>
        <p:txBody>
          <a:bodyPr anchor="b"/>
          <a:lstStyle/>
          <a:p>
            <a:r>
              <a:rPr lang="en-US" dirty="0"/>
              <a:t>What We’ll Discuss</a:t>
            </a:r>
            <a:r>
              <a:rPr lang="en-US" dirty="0">
                <a:solidFill>
                  <a:schemeClr val="bg1"/>
                </a:solidFill>
              </a:rPr>
              <a:t>: </a:t>
            </a:r>
            <a:r>
              <a:rPr lang="en-US" sz="1000" dirty="0">
                <a:solidFill>
                  <a:schemeClr val="bg1"/>
                </a:solidFill>
              </a:rPr>
              <a:t>What History Teaches Us About Structural Discrimination</a:t>
            </a:r>
          </a:p>
        </p:txBody>
      </p:sp>
      <p:sp>
        <p:nvSpPr>
          <p:cNvPr id="3" name="Content Placeholder 2">
            <a:extLst>
              <a:ext uri="{FF2B5EF4-FFF2-40B4-BE49-F238E27FC236}">
                <a16:creationId xmlns:a16="http://schemas.microsoft.com/office/drawing/2014/main" id="{8424D164-9C18-BA1A-211C-4275C8A73AF0}"/>
              </a:ext>
              <a:ext uri="{C183D7F6-B498-43B3-948B-1728B52AA6E4}">
                <adec:decorative xmlns:adec="http://schemas.microsoft.com/office/drawing/2017/decorative" val="1"/>
              </a:ext>
            </a:extLst>
          </p:cNvPr>
          <p:cNvSpPr>
            <a:spLocks noGrp="1"/>
          </p:cNvSpPr>
          <p:nvPr>
            <p:ph idx="1"/>
          </p:nvPr>
        </p:nvSpPr>
        <p:spPr>
          <a:xfrm>
            <a:off x="838200" y="1892105"/>
            <a:ext cx="10515600" cy="4284857"/>
          </a:xfrm>
        </p:spPr>
        <p:txBody>
          <a:bodyPr anchor="ctr">
            <a:normAutofit/>
          </a:bodyPr>
          <a:lstStyle/>
          <a:p>
            <a:pPr marL="514350" indent="-514350">
              <a:buFont typeface="+mj-lt"/>
              <a:buAutoNum type="arabicPeriod"/>
            </a:pPr>
            <a:r>
              <a:rPr lang="en-US" dirty="0"/>
              <a:t>What is </a:t>
            </a:r>
            <a:r>
              <a:rPr lang="en-US" i="1" dirty="0"/>
              <a:t>health equity?</a:t>
            </a:r>
          </a:p>
          <a:p>
            <a:pPr marL="514350" indent="-514350">
              <a:buFont typeface="+mj-lt"/>
              <a:buAutoNum type="arabicPeriod"/>
            </a:pPr>
            <a:r>
              <a:rPr lang="en-US" b="1" u="sng" dirty="0"/>
              <a:t>What can history teach us about </a:t>
            </a:r>
            <a:r>
              <a:rPr lang="en-US" b="1" i="1" u="sng" dirty="0"/>
              <a:t>structural discrimination? </a:t>
            </a:r>
          </a:p>
          <a:p>
            <a:pPr marL="514350" indent="-514350">
              <a:buFont typeface="+mj-lt"/>
              <a:buAutoNum type="arabicPeriod"/>
            </a:pPr>
            <a:r>
              <a:rPr lang="en-US" dirty="0"/>
              <a:t>How does the law contribute to </a:t>
            </a:r>
            <a:r>
              <a:rPr lang="en-US" i="1" dirty="0"/>
              <a:t>health inequity?</a:t>
            </a:r>
          </a:p>
          <a:p>
            <a:pPr marL="514350" indent="-514350">
              <a:buFont typeface="+mj-lt"/>
              <a:buAutoNum type="arabicPeriod"/>
            </a:pPr>
            <a:r>
              <a:rPr lang="en-US" dirty="0"/>
              <a:t>How can inequities be </a:t>
            </a:r>
            <a:r>
              <a:rPr lang="en-US" i="1" dirty="0"/>
              <a:t>repaired?</a:t>
            </a:r>
          </a:p>
        </p:txBody>
      </p:sp>
    </p:spTree>
    <p:extLst>
      <p:ext uri="{BB962C8B-B14F-4D97-AF65-F5344CB8AC3E}">
        <p14:creationId xmlns:p14="http://schemas.microsoft.com/office/powerpoint/2010/main" val="3797405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4F0E4-A5E1-676C-0443-BCE70B3701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D85B08-D978-0F01-86EA-31C7B8C105AA}"/>
              </a:ext>
            </a:extLst>
          </p:cNvPr>
          <p:cNvSpPr>
            <a:spLocks noGrp="1"/>
          </p:cNvSpPr>
          <p:nvPr>
            <p:ph type="title"/>
          </p:nvPr>
        </p:nvSpPr>
        <p:spPr>
          <a:xfrm>
            <a:off x="831850" y="822960"/>
            <a:ext cx="10515600" cy="2792437"/>
          </a:xfrm>
        </p:spPr>
        <p:txBody>
          <a:bodyPr/>
          <a:lstStyle/>
          <a:p>
            <a:r>
              <a:rPr lang="en-US" dirty="0"/>
              <a:t>The Role of Law</a:t>
            </a:r>
          </a:p>
        </p:txBody>
      </p:sp>
      <p:sp>
        <p:nvSpPr>
          <p:cNvPr id="3" name="Content Placeholder 2">
            <a:extLst>
              <a:ext uri="{FF2B5EF4-FFF2-40B4-BE49-F238E27FC236}">
                <a16:creationId xmlns:a16="http://schemas.microsoft.com/office/drawing/2014/main" id="{E728F307-62FE-934D-A5D5-FF41E97657AF}"/>
              </a:ext>
            </a:extLst>
          </p:cNvPr>
          <p:cNvSpPr>
            <a:spLocks noGrp="1"/>
          </p:cNvSpPr>
          <p:nvPr>
            <p:ph type="body" idx="1"/>
          </p:nvPr>
        </p:nvSpPr>
        <p:spPr>
          <a:xfrm>
            <a:off x="831850" y="3854548"/>
            <a:ext cx="10515600" cy="906057"/>
          </a:xfrm>
        </p:spPr>
        <p:txBody>
          <a:bodyPr>
            <a:normAutofit/>
          </a:bodyPr>
          <a:lstStyle/>
          <a:p>
            <a:pPr marL="0" indent="0">
              <a:buNone/>
            </a:pPr>
            <a:r>
              <a:rPr lang="en-US" sz="2600" dirty="0"/>
              <a:t>We’ll use this icon to illustrate how certain laws and policies have influenced health outcomes.</a:t>
            </a:r>
          </a:p>
        </p:txBody>
      </p:sp>
      <p:pic>
        <p:nvPicPr>
          <p:cNvPr id="7" name="Picture Placeholder 16" descr="gavel icon">
            <a:extLst>
              <a:ext uri="{FF2B5EF4-FFF2-40B4-BE49-F238E27FC236}">
                <a16:creationId xmlns:a16="http://schemas.microsoft.com/office/drawing/2014/main" id="{ABFF1CA8-2A50-5F34-6647-2ED868F096DC}"/>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31850" y="4999756"/>
            <a:ext cx="906056" cy="906056"/>
          </a:xfrm>
          <a:prstGeom prst="rect">
            <a:avLst/>
          </a:prstGeom>
        </p:spPr>
      </p:pic>
    </p:spTree>
    <p:extLst>
      <p:ext uri="{BB962C8B-B14F-4D97-AF65-F5344CB8AC3E}">
        <p14:creationId xmlns:p14="http://schemas.microsoft.com/office/powerpoint/2010/main" val="2261331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7322E-7C8B-FE87-A96C-13986396D2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A9EB750-E0D9-3C5A-34B0-93136A8F5104}"/>
              </a:ext>
            </a:extLst>
          </p:cNvPr>
          <p:cNvSpPr>
            <a:spLocks noGrp="1"/>
          </p:cNvSpPr>
          <p:nvPr>
            <p:ph type="title"/>
          </p:nvPr>
        </p:nvSpPr>
        <p:spPr/>
        <p:txBody>
          <a:bodyPr/>
          <a:lstStyle/>
          <a:p>
            <a:r>
              <a:rPr lang="en-US" dirty="0"/>
              <a:t>Quiz 3: True or False?</a:t>
            </a:r>
          </a:p>
        </p:txBody>
      </p:sp>
      <p:sp>
        <p:nvSpPr>
          <p:cNvPr id="7" name="Content Placeholder 6">
            <a:extLst>
              <a:ext uri="{FF2B5EF4-FFF2-40B4-BE49-F238E27FC236}">
                <a16:creationId xmlns:a16="http://schemas.microsoft.com/office/drawing/2014/main" id="{CE3E9963-E04A-693F-4631-BF621577E6B0}"/>
              </a:ext>
            </a:extLst>
          </p:cNvPr>
          <p:cNvSpPr>
            <a:spLocks noGrp="1"/>
          </p:cNvSpPr>
          <p:nvPr>
            <p:ph idx="1"/>
          </p:nvPr>
        </p:nvSpPr>
        <p:spPr/>
        <p:txBody>
          <a:bodyPr>
            <a:normAutofit/>
          </a:bodyPr>
          <a:lstStyle/>
          <a:p>
            <a:pPr marL="0" indent="0">
              <a:spcAft>
                <a:spcPts val="2400"/>
              </a:spcAft>
              <a:buNone/>
            </a:pPr>
            <a:r>
              <a:rPr lang="en-US" sz="3400" dirty="0"/>
              <a:t>While understanding the legal legacy of structural discrimination is important, it is not directly related to public health practice today.</a:t>
            </a:r>
          </a:p>
          <a:p>
            <a:pPr marL="1143000" lvl="1" indent="-685800">
              <a:buFont typeface="Wingdings" panose="05000000000000000000" pitchFamily="2" charset="2"/>
              <a:buChar char="q"/>
            </a:pPr>
            <a:r>
              <a:rPr lang="en-US" sz="4000" dirty="0"/>
              <a:t>True</a:t>
            </a:r>
          </a:p>
          <a:p>
            <a:pPr marL="1143000" lvl="1" indent="-685800">
              <a:buFont typeface="Wingdings" panose="05000000000000000000" pitchFamily="2" charset="2"/>
              <a:buChar char="q"/>
            </a:pPr>
            <a:r>
              <a:rPr lang="en-US" sz="4000" dirty="0"/>
              <a:t>False</a:t>
            </a:r>
          </a:p>
        </p:txBody>
      </p:sp>
    </p:spTree>
    <p:extLst>
      <p:ext uri="{BB962C8B-B14F-4D97-AF65-F5344CB8AC3E}">
        <p14:creationId xmlns:p14="http://schemas.microsoft.com/office/powerpoint/2010/main" val="3802709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2D1-7A96-B812-8EAC-4A4A713C9DA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BF6BE93-EC38-512A-F1BE-FBE739555AD4}"/>
              </a:ext>
            </a:extLst>
          </p:cNvPr>
          <p:cNvSpPr>
            <a:spLocks noGrp="1"/>
          </p:cNvSpPr>
          <p:nvPr>
            <p:ph type="title"/>
          </p:nvPr>
        </p:nvSpPr>
        <p:spPr/>
        <p:txBody>
          <a:bodyPr/>
          <a:lstStyle/>
          <a:p>
            <a:r>
              <a:rPr lang="en-US" dirty="0"/>
              <a:t>Quiz 3: Answer</a:t>
            </a:r>
          </a:p>
        </p:txBody>
      </p:sp>
      <p:sp>
        <p:nvSpPr>
          <p:cNvPr id="7" name="Content Placeholder 6">
            <a:extLst>
              <a:ext uri="{FF2B5EF4-FFF2-40B4-BE49-F238E27FC236}">
                <a16:creationId xmlns:a16="http://schemas.microsoft.com/office/drawing/2014/main" id="{7A9E1FE7-46F6-4466-4F10-7D1AA6DAA88E}"/>
              </a:ext>
            </a:extLst>
          </p:cNvPr>
          <p:cNvSpPr>
            <a:spLocks noGrp="1"/>
          </p:cNvSpPr>
          <p:nvPr>
            <p:ph idx="1"/>
          </p:nvPr>
        </p:nvSpPr>
        <p:spPr/>
        <p:txBody>
          <a:bodyPr>
            <a:normAutofit/>
          </a:bodyPr>
          <a:lstStyle/>
          <a:p>
            <a:pPr marL="0" indent="0">
              <a:spcAft>
                <a:spcPts val="2400"/>
              </a:spcAft>
              <a:buNone/>
            </a:pPr>
            <a:r>
              <a:rPr lang="en-US" sz="3400" dirty="0"/>
              <a:t>While understanding the legal legacy of structural discrimination is important, it is not directly related to public health practice today.</a:t>
            </a:r>
          </a:p>
          <a:p>
            <a:pPr marL="1147763" lvl="1" indent="-690563">
              <a:buFont typeface="Wingdings" panose="05000000000000000000" pitchFamily="2" charset="2"/>
              <a:buChar char="q"/>
            </a:pPr>
            <a:r>
              <a:rPr lang="en-US" sz="4000" dirty="0"/>
              <a:t>True</a:t>
            </a:r>
          </a:p>
          <a:p>
            <a:pPr marL="1143000" lvl="1" indent="-685800">
              <a:buFont typeface="Wingdings" panose="05000000000000000000" pitchFamily="2" charset="2"/>
              <a:buChar char="ü"/>
            </a:pPr>
            <a:r>
              <a:rPr lang="en-US" sz="4000" b="1" dirty="0"/>
              <a:t>False – CORRECT ANSWER</a:t>
            </a:r>
          </a:p>
        </p:txBody>
      </p:sp>
    </p:spTree>
    <p:extLst>
      <p:ext uri="{BB962C8B-B14F-4D97-AF65-F5344CB8AC3E}">
        <p14:creationId xmlns:p14="http://schemas.microsoft.com/office/powerpoint/2010/main" val="3757475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9FE4B-494B-1FF3-4B63-336D1DE42807}"/>
              </a:ext>
            </a:extLst>
          </p:cNvPr>
          <p:cNvSpPr>
            <a:spLocks noGrp="1"/>
          </p:cNvSpPr>
          <p:nvPr>
            <p:ph type="title"/>
          </p:nvPr>
        </p:nvSpPr>
        <p:spPr>
          <a:xfrm>
            <a:off x="838200" y="681038"/>
            <a:ext cx="10515600" cy="1009650"/>
          </a:xfrm>
        </p:spPr>
        <p:txBody>
          <a:bodyPr/>
          <a:lstStyle/>
          <a:p>
            <a:r>
              <a:rPr lang="en-US" dirty="0"/>
              <a:t>Why is the History Important?</a:t>
            </a:r>
          </a:p>
        </p:txBody>
      </p:sp>
      <p:sp>
        <p:nvSpPr>
          <p:cNvPr id="3" name="Content Placeholder 2">
            <a:extLst>
              <a:ext uri="{FF2B5EF4-FFF2-40B4-BE49-F238E27FC236}">
                <a16:creationId xmlns:a16="http://schemas.microsoft.com/office/drawing/2014/main" id="{07B1D2A7-68F8-962F-99EC-45593942B4BE}"/>
              </a:ext>
            </a:extLst>
          </p:cNvPr>
          <p:cNvSpPr>
            <a:spLocks noGrp="1"/>
          </p:cNvSpPr>
          <p:nvPr>
            <p:ph idx="1"/>
          </p:nvPr>
        </p:nvSpPr>
        <p:spPr>
          <a:xfrm>
            <a:off x="838200" y="1892105"/>
            <a:ext cx="10515600" cy="4284857"/>
          </a:xfrm>
        </p:spPr>
        <p:txBody>
          <a:bodyPr/>
          <a:lstStyle/>
          <a:p>
            <a:r>
              <a:rPr lang="en-US" dirty="0"/>
              <a:t>The legacy of unfair and unjust laws and policies is still with us today and contributes to growing health inequity.</a:t>
            </a:r>
          </a:p>
          <a:p>
            <a:r>
              <a:rPr lang="en-US" dirty="0"/>
              <a:t>The communities that many health departments work with face deep challenges. </a:t>
            </a:r>
          </a:p>
          <a:p>
            <a:r>
              <a:rPr lang="en-US" dirty="0"/>
              <a:t>Understanding and acknowledging this history is essential to redressing structural discrimination and achieving health equity.</a:t>
            </a:r>
          </a:p>
        </p:txBody>
      </p:sp>
    </p:spTree>
    <p:extLst>
      <p:ext uri="{BB962C8B-B14F-4D97-AF65-F5344CB8AC3E}">
        <p14:creationId xmlns:p14="http://schemas.microsoft.com/office/powerpoint/2010/main" val="2110330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5BD20-3FCC-DB6A-6C7A-38FFB20A0D2D}"/>
              </a:ext>
            </a:extLst>
          </p:cNvPr>
          <p:cNvSpPr>
            <a:spLocks noGrp="1"/>
          </p:cNvSpPr>
          <p:nvPr>
            <p:ph type="title"/>
          </p:nvPr>
        </p:nvSpPr>
        <p:spPr>
          <a:xfrm>
            <a:off x="838200" y="681038"/>
            <a:ext cx="10515600" cy="1009650"/>
          </a:xfrm>
        </p:spPr>
        <p:txBody>
          <a:bodyPr/>
          <a:lstStyle/>
          <a:p>
            <a:r>
              <a:rPr lang="en-US" dirty="0"/>
              <a:t>Structural Discrimination</a:t>
            </a:r>
          </a:p>
        </p:txBody>
      </p:sp>
      <p:sp>
        <p:nvSpPr>
          <p:cNvPr id="3" name="Content Placeholder 2">
            <a:extLst>
              <a:ext uri="{FF2B5EF4-FFF2-40B4-BE49-F238E27FC236}">
                <a16:creationId xmlns:a16="http://schemas.microsoft.com/office/drawing/2014/main" id="{B2A6E4F5-1E6D-8594-EEBA-F69A59E719A3}"/>
              </a:ext>
            </a:extLst>
          </p:cNvPr>
          <p:cNvSpPr>
            <a:spLocks noGrp="1"/>
          </p:cNvSpPr>
          <p:nvPr>
            <p:ph idx="1"/>
          </p:nvPr>
        </p:nvSpPr>
        <p:spPr>
          <a:xfrm>
            <a:off x="838200" y="1892105"/>
            <a:ext cx="10515600" cy="4284857"/>
          </a:xfrm>
        </p:spPr>
        <p:txBody>
          <a:bodyPr/>
          <a:lstStyle/>
          <a:p>
            <a:pPr marL="0" indent="0">
              <a:buNone/>
            </a:pPr>
            <a:r>
              <a:rPr lang="en-US" dirty="0"/>
              <a:t>Structural discrimination occurs when systems (rather than individuals) unjustly deny wealth, opportunity, power, or government representation on the basis of characteristics such as race, gender, sexual orientation, social class, and immigration status. </a:t>
            </a:r>
          </a:p>
        </p:txBody>
      </p:sp>
    </p:spTree>
    <p:extLst>
      <p:ext uri="{BB962C8B-B14F-4D97-AF65-F5344CB8AC3E}">
        <p14:creationId xmlns:p14="http://schemas.microsoft.com/office/powerpoint/2010/main" val="2279042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9262A-C655-597B-8945-05EAEAC17D48}"/>
              </a:ext>
            </a:extLst>
          </p:cNvPr>
          <p:cNvSpPr>
            <a:spLocks noGrp="1"/>
          </p:cNvSpPr>
          <p:nvPr>
            <p:ph type="title"/>
          </p:nvPr>
        </p:nvSpPr>
        <p:spPr/>
        <p:txBody>
          <a:bodyPr/>
          <a:lstStyle/>
          <a:p>
            <a:r>
              <a:rPr lang="en-US" dirty="0"/>
              <a:t>Guiding Questions</a:t>
            </a:r>
          </a:p>
        </p:txBody>
      </p:sp>
      <p:sp>
        <p:nvSpPr>
          <p:cNvPr id="3" name="Content Placeholder 2">
            <a:extLst>
              <a:ext uri="{FF2B5EF4-FFF2-40B4-BE49-F238E27FC236}">
                <a16:creationId xmlns:a16="http://schemas.microsoft.com/office/drawing/2014/main" id="{0648907C-C42A-337F-58B3-F73AE2DB3E69}"/>
              </a:ext>
            </a:extLst>
          </p:cNvPr>
          <p:cNvSpPr>
            <a:spLocks noGrp="1"/>
          </p:cNvSpPr>
          <p:nvPr>
            <p:ph idx="1"/>
          </p:nvPr>
        </p:nvSpPr>
        <p:spPr/>
        <p:txBody>
          <a:bodyPr/>
          <a:lstStyle/>
          <a:p>
            <a:r>
              <a:rPr lang="en-US" dirty="0"/>
              <a:t>Who has been harmed or omitted?</a:t>
            </a:r>
          </a:p>
          <a:p>
            <a:r>
              <a:rPr lang="en-US" dirty="0"/>
              <a:t>Who stands to benefit, and how?</a:t>
            </a:r>
          </a:p>
          <a:p>
            <a:r>
              <a:rPr lang="en-US" dirty="0"/>
              <a:t>How can inequity be repaired?</a:t>
            </a:r>
          </a:p>
        </p:txBody>
      </p:sp>
      <p:grpSp>
        <p:nvGrpSpPr>
          <p:cNvPr id="6" name="Group 5" descr="Equity practice tip! icon">
            <a:extLst>
              <a:ext uri="{FF2B5EF4-FFF2-40B4-BE49-F238E27FC236}">
                <a16:creationId xmlns:a16="http://schemas.microsoft.com/office/drawing/2014/main" id="{651D55E3-3A23-B8A7-E770-5689F6645DF3}"/>
              </a:ext>
              <a:ext uri="{C183D7F6-B498-43B3-948B-1728B52AA6E4}">
                <adec:decorative xmlns:adec="http://schemas.microsoft.com/office/drawing/2017/decorative" val="0"/>
              </a:ext>
            </a:extLst>
          </p:cNvPr>
          <p:cNvGrpSpPr/>
          <p:nvPr/>
        </p:nvGrpSpPr>
        <p:grpSpPr>
          <a:xfrm>
            <a:off x="8567713" y="800540"/>
            <a:ext cx="2955663" cy="890148"/>
            <a:chOff x="180623" y="5831725"/>
            <a:chExt cx="2955663" cy="890148"/>
          </a:xfrm>
        </p:grpSpPr>
        <p:sp>
          <p:nvSpPr>
            <p:cNvPr id="7" name="Rectangle 6">
              <a:extLst>
                <a:ext uri="{FF2B5EF4-FFF2-40B4-BE49-F238E27FC236}">
                  <a16:creationId xmlns:a16="http://schemas.microsoft.com/office/drawing/2014/main" id="{72FFE71A-E3EC-DB0D-AFBF-DDDBBA4B15FC}"/>
                </a:ext>
              </a:extLst>
            </p:cNvPr>
            <p:cNvSpPr/>
            <p:nvPr/>
          </p:nvSpPr>
          <p:spPr>
            <a:xfrm>
              <a:off x="1098721" y="5861300"/>
              <a:ext cx="2037565" cy="83099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entury Gothic"/>
                  <a:ea typeface="+mn-ea"/>
                  <a:cs typeface="Segoe Script"/>
                </a:rPr>
                <a:t>Equity practice tip!</a:t>
              </a:r>
              <a:endParaRPr kumimoji="0" lang="en-US" sz="2400" b="1" i="0" u="none" strike="noStrike" kern="1200" cap="none" spc="0" normalizeH="0" baseline="0" noProof="0" dirty="0">
                <a:ln>
                  <a:noFill/>
                </a:ln>
                <a:solidFill>
                  <a:schemeClr val="accent1"/>
                </a:solidFill>
                <a:effectLst/>
                <a:uLnTx/>
                <a:uFillTx/>
                <a:latin typeface="Segoe Print" panose="02000600000000000000" pitchFamily="2" charset="0"/>
                <a:ea typeface="+mn-ea"/>
                <a:cs typeface="Segoe Script"/>
              </a:endParaRPr>
            </a:p>
          </p:txBody>
        </p:sp>
        <p:pic>
          <p:nvPicPr>
            <p:cNvPr id="8" name="Picture 7" descr="Icon&#10;&#10;Description automatically generated">
              <a:extLst>
                <a:ext uri="{FF2B5EF4-FFF2-40B4-BE49-F238E27FC236}">
                  <a16:creationId xmlns:a16="http://schemas.microsoft.com/office/drawing/2014/main" id="{5F74060A-A60C-0707-6CEB-5B658160C4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3" y="5831725"/>
              <a:ext cx="906056" cy="890148"/>
            </a:xfrm>
            <a:prstGeom prst="rect">
              <a:avLst/>
            </a:prstGeom>
          </p:spPr>
        </p:pic>
      </p:grpSp>
    </p:spTree>
    <p:extLst>
      <p:ext uri="{BB962C8B-B14F-4D97-AF65-F5344CB8AC3E}">
        <p14:creationId xmlns:p14="http://schemas.microsoft.com/office/powerpoint/2010/main" val="4096607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98E1-128B-9E52-C78D-FFB808D97847}"/>
              </a:ext>
            </a:extLst>
          </p:cNvPr>
          <p:cNvSpPr>
            <a:spLocks noGrp="1"/>
          </p:cNvSpPr>
          <p:nvPr>
            <p:ph type="title"/>
          </p:nvPr>
        </p:nvSpPr>
        <p:spPr>
          <a:xfrm>
            <a:off x="838200" y="681038"/>
            <a:ext cx="10515600" cy="1009650"/>
          </a:xfrm>
        </p:spPr>
        <p:txBody>
          <a:bodyPr/>
          <a:lstStyle/>
          <a:p>
            <a:r>
              <a:rPr lang="en-US" dirty="0"/>
              <a:t>Content Warning </a:t>
            </a:r>
          </a:p>
        </p:txBody>
      </p:sp>
      <p:sp>
        <p:nvSpPr>
          <p:cNvPr id="3" name="Content Placeholder 2">
            <a:extLst>
              <a:ext uri="{FF2B5EF4-FFF2-40B4-BE49-F238E27FC236}">
                <a16:creationId xmlns:a16="http://schemas.microsoft.com/office/drawing/2014/main" id="{475EF447-FEF6-FBD8-DB4B-8ECE5EEFD751}"/>
              </a:ext>
            </a:extLst>
          </p:cNvPr>
          <p:cNvSpPr>
            <a:spLocks noGrp="1"/>
          </p:cNvSpPr>
          <p:nvPr>
            <p:ph idx="1"/>
          </p:nvPr>
        </p:nvSpPr>
        <p:spPr>
          <a:xfrm>
            <a:off x="838200" y="1892105"/>
            <a:ext cx="10515600" cy="4284857"/>
          </a:xfrm>
        </p:spPr>
        <p:txBody>
          <a:bodyPr>
            <a:normAutofit/>
          </a:bodyPr>
          <a:lstStyle/>
          <a:p>
            <a:r>
              <a:rPr lang="en-US" sz="2400" dirty="0"/>
              <a:t>We are about to cover historical events such as:</a:t>
            </a:r>
          </a:p>
          <a:p>
            <a:pPr lvl="1"/>
            <a:r>
              <a:rPr lang="en-US" sz="2000" dirty="0"/>
              <a:t>the Indian Removal Act of 1830 (and Trail of Tears), </a:t>
            </a:r>
          </a:p>
          <a:p>
            <a:pPr lvl="1"/>
            <a:r>
              <a:rPr lang="en-US" sz="2000" dirty="0"/>
              <a:t>assimilationist and elimination policies of the 19th and 20th century (including the Boarding School Experiences), </a:t>
            </a:r>
          </a:p>
          <a:p>
            <a:pPr lvl="1"/>
            <a:r>
              <a:rPr lang="en-US" sz="2000" dirty="0"/>
              <a:t>Jim Crow era laws and violence, as well as other examples. </a:t>
            </a:r>
          </a:p>
          <a:p>
            <a:r>
              <a:rPr lang="en-US" sz="2400" dirty="0"/>
              <a:t>The content is graphic and intense. </a:t>
            </a:r>
          </a:p>
          <a:p>
            <a:r>
              <a:rPr lang="en-US" sz="2400" dirty="0"/>
              <a:t>We encourage you to take breaks or step away as needed, and to move through this material at a comfortable pace. </a:t>
            </a:r>
          </a:p>
        </p:txBody>
      </p:sp>
    </p:spTree>
    <p:extLst>
      <p:ext uri="{BB962C8B-B14F-4D97-AF65-F5344CB8AC3E}">
        <p14:creationId xmlns:p14="http://schemas.microsoft.com/office/powerpoint/2010/main" val="2085946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8D7D-C4FC-3D13-C3B1-854BF91301F9}"/>
              </a:ext>
            </a:extLst>
          </p:cNvPr>
          <p:cNvSpPr>
            <a:spLocks noGrp="1"/>
          </p:cNvSpPr>
          <p:nvPr>
            <p:ph type="title"/>
          </p:nvPr>
        </p:nvSpPr>
        <p:spPr>
          <a:xfrm>
            <a:off x="838200" y="681038"/>
            <a:ext cx="10515600" cy="1009650"/>
          </a:xfrm>
        </p:spPr>
        <p:txBody>
          <a:bodyPr/>
          <a:lstStyle/>
          <a:p>
            <a:r>
              <a:rPr lang="en-US" dirty="0"/>
              <a:t>Content Warning</a:t>
            </a:r>
          </a:p>
        </p:txBody>
      </p:sp>
      <p:sp>
        <p:nvSpPr>
          <p:cNvPr id="3" name="Content Placeholder 2">
            <a:extLst>
              <a:ext uri="{FF2B5EF4-FFF2-40B4-BE49-F238E27FC236}">
                <a16:creationId xmlns:a16="http://schemas.microsoft.com/office/drawing/2014/main" id="{2DDE06AE-9A9B-080C-7725-2970DBA9E5E7}"/>
              </a:ext>
            </a:extLst>
          </p:cNvPr>
          <p:cNvSpPr>
            <a:spLocks noGrp="1"/>
          </p:cNvSpPr>
          <p:nvPr>
            <p:ph idx="1"/>
          </p:nvPr>
        </p:nvSpPr>
        <p:spPr>
          <a:xfrm>
            <a:off x="838200" y="1892105"/>
            <a:ext cx="10515600" cy="4284857"/>
          </a:xfrm>
        </p:spPr>
        <p:txBody>
          <a:bodyPr anchor="ctr"/>
          <a:lstStyle/>
          <a:p>
            <a:pPr marL="0" indent="0">
              <a:buNone/>
            </a:pPr>
            <a:r>
              <a:rPr lang="en-US" b="1" dirty="0"/>
              <a:t>This training contains sensitive topics.</a:t>
            </a:r>
          </a:p>
          <a:p>
            <a:pPr marL="0" indent="0">
              <a:buNone/>
            </a:pPr>
            <a:r>
              <a:rPr lang="en-US" dirty="0"/>
              <a:t>Some of the material in this training discusses violence, racism, and violations of civil rights.</a:t>
            </a:r>
          </a:p>
          <a:p>
            <a:pPr marL="0" indent="0">
              <a:buNone/>
            </a:pPr>
            <a:r>
              <a:rPr lang="en-US" dirty="0"/>
              <a:t>We encourage you to take breaks or step away as needed, and to move through this material at a comfortable pace. </a:t>
            </a:r>
          </a:p>
        </p:txBody>
      </p:sp>
    </p:spTree>
    <p:extLst>
      <p:ext uri="{BB962C8B-B14F-4D97-AF65-F5344CB8AC3E}">
        <p14:creationId xmlns:p14="http://schemas.microsoft.com/office/powerpoint/2010/main" val="3092928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47FAF-48C4-5C4B-CAE5-9EA7B565C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47A20D-AFD4-123B-CB02-176C16E88A69}"/>
              </a:ext>
            </a:extLst>
          </p:cNvPr>
          <p:cNvSpPr>
            <a:spLocks noGrp="1"/>
          </p:cNvSpPr>
          <p:nvPr>
            <p:ph type="title"/>
          </p:nvPr>
        </p:nvSpPr>
        <p:spPr>
          <a:xfrm>
            <a:off x="831850" y="822960"/>
            <a:ext cx="10515600" cy="5157710"/>
          </a:xfrm>
        </p:spPr>
        <p:txBody>
          <a:bodyPr anchor="ctr"/>
          <a:lstStyle/>
          <a:p>
            <a:r>
              <a:rPr lang="en-US" sz="4400" dirty="0"/>
              <a:t>Colonialism and Origins of Structural Discrimination</a:t>
            </a:r>
            <a:endParaRPr lang="en-US" dirty="0"/>
          </a:p>
        </p:txBody>
      </p:sp>
    </p:spTree>
    <p:extLst>
      <p:ext uri="{BB962C8B-B14F-4D97-AF65-F5344CB8AC3E}">
        <p14:creationId xmlns:p14="http://schemas.microsoft.com/office/powerpoint/2010/main" val="3451035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3C6C1-8FE9-AC19-FEFC-9E05668B2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92A25-3972-8FAE-7A83-9CD2FED3D05B}"/>
              </a:ext>
            </a:extLst>
          </p:cNvPr>
          <p:cNvSpPr>
            <a:spLocks noGrp="1"/>
          </p:cNvSpPr>
          <p:nvPr>
            <p:ph type="title"/>
          </p:nvPr>
        </p:nvSpPr>
        <p:spPr>
          <a:xfrm>
            <a:off x="831850" y="822960"/>
            <a:ext cx="10515600" cy="5157710"/>
          </a:xfrm>
        </p:spPr>
        <p:txBody>
          <a:bodyPr anchor="ctr"/>
          <a:lstStyle/>
          <a:p>
            <a:r>
              <a:rPr lang="en-US" sz="4400" dirty="0"/>
              <a:t>Indian Removal Act of 1830</a:t>
            </a:r>
            <a:endParaRPr lang="en-US" dirty="0"/>
          </a:p>
        </p:txBody>
      </p:sp>
      <p:pic>
        <p:nvPicPr>
          <p:cNvPr id="3" name="Picture Placeholder 16" descr="gavel icon">
            <a:extLst>
              <a:ext uri="{FF2B5EF4-FFF2-40B4-BE49-F238E27FC236}">
                <a16:creationId xmlns:a16="http://schemas.microsoft.com/office/drawing/2014/main" id="{78E7A476-A345-4CA6-5B98-4959CD97F86E}"/>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617320" y="681038"/>
            <a:ext cx="906056" cy="906056"/>
          </a:xfrm>
          <a:prstGeom prst="rect">
            <a:avLst/>
          </a:prstGeom>
        </p:spPr>
      </p:pic>
    </p:spTree>
    <p:extLst>
      <p:ext uri="{BB962C8B-B14F-4D97-AF65-F5344CB8AC3E}">
        <p14:creationId xmlns:p14="http://schemas.microsoft.com/office/powerpoint/2010/main" val="1605972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9CE9F-38F2-E604-78FE-C1278C7BA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55AF6-9337-E79E-B2A0-4FE4E53C052E}"/>
              </a:ext>
            </a:extLst>
          </p:cNvPr>
          <p:cNvSpPr>
            <a:spLocks noGrp="1"/>
          </p:cNvSpPr>
          <p:nvPr>
            <p:ph type="title"/>
          </p:nvPr>
        </p:nvSpPr>
        <p:spPr>
          <a:xfrm>
            <a:off x="831850" y="822960"/>
            <a:ext cx="7360428" cy="5157710"/>
          </a:xfrm>
        </p:spPr>
        <p:txBody>
          <a:bodyPr anchor="ctr"/>
          <a:lstStyle/>
          <a:p>
            <a:r>
              <a:rPr lang="en-US" sz="4400" dirty="0"/>
              <a:t>Assimilationist Policies of the 19th and 20th Centuries</a:t>
            </a:r>
            <a:endParaRPr lang="en-US" dirty="0"/>
          </a:p>
        </p:txBody>
      </p:sp>
      <p:pic>
        <p:nvPicPr>
          <p:cNvPr id="3" name="Picture Placeholder 16" descr="gavel icon">
            <a:extLst>
              <a:ext uri="{FF2B5EF4-FFF2-40B4-BE49-F238E27FC236}">
                <a16:creationId xmlns:a16="http://schemas.microsoft.com/office/drawing/2014/main" id="{58BE366D-2A23-E9F6-76A1-F9AD89B1BF53}"/>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617320" y="681038"/>
            <a:ext cx="906056" cy="906056"/>
          </a:xfrm>
          <a:prstGeom prst="rect">
            <a:avLst/>
          </a:prstGeom>
        </p:spPr>
      </p:pic>
    </p:spTree>
    <p:extLst>
      <p:ext uri="{BB962C8B-B14F-4D97-AF65-F5344CB8AC3E}">
        <p14:creationId xmlns:p14="http://schemas.microsoft.com/office/powerpoint/2010/main" val="2580061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64D95-3572-E0DE-BBDA-1974F86D02A5}"/>
              </a:ext>
            </a:extLst>
          </p:cNvPr>
          <p:cNvSpPr>
            <a:spLocks noGrp="1"/>
          </p:cNvSpPr>
          <p:nvPr>
            <p:ph type="title"/>
          </p:nvPr>
        </p:nvSpPr>
        <p:spPr>
          <a:xfrm>
            <a:off x="831850" y="822960"/>
            <a:ext cx="10515600" cy="2792437"/>
          </a:xfrm>
        </p:spPr>
        <p:txBody>
          <a:bodyPr/>
          <a:lstStyle/>
          <a:p>
            <a:r>
              <a:rPr lang="en-US" dirty="0"/>
              <a:t>The Federal Trust Responsibility</a:t>
            </a:r>
          </a:p>
        </p:txBody>
      </p:sp>
      <p:sp>
        <p:nvSpPr>
          <p:cNvPr id="3" name="Text Placeholder 2">
            <a:extLst>
              <a:ext uri="{FF2B5EF4-FFF2-40B4-BE49-F238E27FC236}">
                <a16:creationId xmlns:a16="http://schemas.microsoft.com/office/drawing/2014/main" id="{B8394800-EB25-B0D1-998F-460B068BEC4A}"/>
              </a:ext>
            </a:extLst>
          </p:cNvPr>
          <p:cNvSpPr>
            <a:spLocks noGrp="1"/>
          </p:cNvSpPr>
          <p:nvPr>
            <p:ph type="body" idx="1"/>
          </p:nvPr>
        </p:nvSpPr>
        <p:spPr>
          <a:xfrm>
            <a:off x="831850" y="4107767"/>
            <a:ext cx="10515600" cy="1981884"/>
          </a:xfrm>
        </p:spPr>
        <p:txBody>
          <a:bodyPr/>
          <a:lstStyle/>
          <a:p>
            <a:r>
              <a:rPr lang="en-US" dirty="0"/>
              <a:t>“The United States expects all nations to live up to their treaty obligations; it should live up to its own.”</a:t>
            </a:r>
          </a:p>
          <a:p>
            <a:pPr algn="r"/>
            <a:r>
              <a:rPr lang="en-US" sz="2600" dirty="0"/>
              <a:t>–The United States Commission on Civil Rights, 2018</a:t>
            </a:r>
          </a:p>
        </p:txBody>
      </p:sp>
    </p:spTree>
    <p:extLst>
      <p:ext uri="{BB962C8B-B14F-4D97-AF65-F5344CB8AC3E}">
        <p14:creationId xmlns:p14="http://schemas.microsoft.com/office/powerpoint/2010/main" val="4167173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2E8EF-7D7F-ED78-095E-0FA10F2FC5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0105DD-0069-C345-CFE2-6E23A9DEC679}"/>
              </a:ext>
            </a:extLst>
          </p:cNvPr>
          <p:cNvSpPr>
            <a:spLocks noGrp="1"/>
          </p:cNvSpPr>
          <p:nvPr>
            <p:ph type="title"/>
          </p:nvPr>
        </p:nvSpPr>
        <p:spPr>
          <a:xfrm>
            <a:off x="831850" y="822960"/>
            <a:ext cx="7360428" cy="5157710"/>
          </a:xfrm>
        </p:spPr>
        <p:txBody>
          <a:bodyPr anchor="ctr"/>
          <a:lstStyle/>
          <a:p>
            <a:r>
              <a:rPr lang="en-US" sz="4400" dirty="0"/>
              <a:t>Boarding School Experiences</a:t>
            </a:r>
            <a:endParaRPr lang="en-US" dirty="0"/>
          </a:p>
        </p:txBody>
      </p:sp>
    </p:spTree>
    <p:extLst>
      <p:ext uri="{BB962C8B-B14F-4D97-AF65-F5344CB8AC3E}">
        <p14:creationId xmlns:p14="http://schemas.microsoft.com/office/powerpoint/2010/main" val="248939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A75FB6-15D2-064C-D2D9-C722B09B8E15}"/>
              </a:ext>
            </a:extLst>
          </p:cNvPr>
          <p:cNvSpPr>
            <a:spLocks noGrp="1"/>
          </p:cNvSpPr>
          <p:nvPr>
            <p:ph type="title"/>
          </p:nvPr>
        </p:nvSpPr>
        <p:spPr>
          <a:xfrm>
            <a:off x="838200" y="365125"/>
            <a:ext cx="10515600" cy="1325563"/>
          </a:xfrm>
        </p:spPr>
        <p:txBody>
          <a:bodyPr/>
          <a:lstStyle/>
          <a:p>
            <a:r>
              <a:rPr lang="en-US" dirty="0"/>
              <a:t>Intergenerational Trauma</a:t>
            </a:r>
          </a:p>
        </p:txBody>
      </p:sp>
      <p:pic>
        <p:nvPicPr>
          <p:cNvPr id="16" name="Content Placeholder 15" descr="Model: Intergenerational Bias for Chronic Disease Disparities Among American Indians and Alaska Natives by Warne D. and Lajimodiere D. (2015)">
            <a:extLst>
              <a:ext uri="{FF2B5EF4-FFF2-40B4-BE49-F238E27FC236}">
                <a16:creationId xmlns:a16="http://schemas.microsoft.com/office/drawing/2014/main" id="{6DF07236-42AF-7BA6-8410-FDC9754DEC6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05892"/>
            <a:ext cx="5181600" cy="3790804"/>
          </a:xfrm>
        </p:spPr>
      </p:pic>
      <p:sp>
        <p:nvSpPr>
          <p:cNvPr id="7" name="Content Placeholder 6">
            <a:extLst>
              <a:ext uri="{FF2B5EF4-FFF2-40B4-BE49-F238E27FC236}">
                <a16:creationId xmlns:a16="http://schemas.microsoft.com/office/drawing/2014/main" id="{D57FAE21-1EFD-D87F-F59D-08FA9870CAFE}"/>
              </a:ext>
            </a:extLst>
          </p:cNvPr>
          <p:cNvSpPr>
            <a:spLocks noGrp="1"/>
          </p:cNvSpPr>
          <p:nvPr>
            <p:ph sz="half" idx="2"/>
          </p:nvPr>
        </p:nvSpPr>
        <p:spPr>
          <a:xfrm>
            <a:off x="6172200" y="1825625"/>
            <a:ext cx="5181600" cy="3063616"/>
          </a:xfrm>
        </p:spPr>
        <p:txBody>
          <a:bodyPr anchor="ctr">
            <a:noAutofit/>
          </a:bodyPr>
          <a:lstStyle/>
          <a:p>
            <a:pPr marL="0" indent="0">
              <a:buNone/>
            </a:pPr>
            <a:r>
              <a:rPr lang="en-US" sz="2600" dirty="0"/>
              <a:t>This model shows how </a:t>
            </a:r>
            <a:r>
              <a:rPr lang="en-US" sz="2600" b="1" dirty="0"/>
              <a:t>intergenerational trauma </a:t>
            </a:r>
            <a:r>
              <a:rPr lang="en-US" sz="2600" dirty="0"/>
              <a:t>has contributed to the chronic disease inequity among American Indian and Alaska Native communities today. </a:t>
            </a:r>
          </a:p>
        </p:txBody>
      </p:sp>
      <p:sp>
        <p:nvSpPr>
          <p:cNvPr id="18" name="TextBox 17">
            <a:extLst>
              <a:ext uri="{FF2B5EF4-FFF2-40B4-BE49-F238E27FC236}">
                <a16:creationId xmlns:a16="http://schemas.microsoft.com/office/drawing/2014/main" id="{E1D2BC5D-F8A9-B85D-A0B3-1A22C332BB01}"/>
              </a:ext>
            </a:extLst>
          </p:cNvPr>
          <p:cNvSpPr txBox="1"/>
          <p:nvPr/>
        </p:nvSpPr>
        <p:spPr>
          <a:xfrm>
            <a:off x="6172199" y="6185098"/>
            <a:ext cx="5639577" cy="307777"/>
          </a:xfrm>
          <a:prstGeom prst="rect">
            <a:avLst/>
          </a:prstGeom>
          <a:noFill/>
        </p:spPr>
        <p:txBody>
          <a:bodyPr wrap="square">
            <a:spAutoFit/>
          </a:bodyPr>
          <a:lstStyle/>
          <a:p>
            <a:pPr marL="0" indent="0" algn="r">
              <a:buNone/>
            </a:pPr>
            <a:r>
              <a:rPr lang="en-US" sz="1400" dirty="0">
                <a:latin typeface="Calibri" panose="020F0502020204030204" pitchFamily="34" charset="0"/>
                <a:ea typeface="Calibri" panose="020F0502020204030204" pitchFamily="34" charset="0"/>
                <a:cs typeface="Calibri" panose="020F0502020204030204" pitchFamily="34" charset="0"/>
              </a:rPr>
              <a:t>Source: Warne D. and Lajimodiere D. (2015)</a:t>
            </a:r>
          </a:p>
        </p:txBody>
      </p:sp>
    </p:spTree>
    <p:extLst>
      <p:ext uri="{BB962C8B-B14F-4D97-AF65-F5344CB8AC3E}">
        <p14:creationId xmlns:p14="http://schemas.microsoft.com/office/powerpoint/2010/main" val="3669242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4AB81-898B-3315-014A-14D18DD2F6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6C243-2915-E77D-FB59-0573CFB0DDEB}"/>
              </a:ext>
            </a:extLst>
          </p:cNvPr>
          <p:cNvSpPr>
            <a:spLocks noGrp="1"/>
          </p:cNvSpPr>
          <p:nvPr>
            <p:ph type="title"/>
          </p:nvPr>
        </p:nvSpPr>
        <p:spPr>
          <a:xfrm>
            <a:off x="838200" y="365125"/>
            <a:ext cx="10515600" cy="1325563"/>
          </a:xfrm>
        </p:spPr>
        <p:txBody>
          <a:bodyPr/>
          <a:lstStyle/>
          <a:p>
            <a:r>
              <a:rPr lang="en-US" dirty="0"/>
              <a:t>Adverse Childhood Experiences</a:t>
            </a:r>
          </a:p>
        </p:txBody>
      </p:sp>
      <p:pic>
        <p:nvPicPr>
          <p:cNvPr id="6" name="Content Placeholder 5" descr="Model: Intergenerational Bias for Chronic Disease Disparities Among American Indians and Alaska Natives by Warne D. and Lajimodiere D. (2015)">
            <a:extLst>
              <a:ext uri="{FF2B5EF4-FFF2-40B4-BE49-F238E27FC236}">
                <a16:creationId xmlns:a16="http://schemas.microsoft.com/office/drawing/2014/main" id="{17DD0C41-86EE-9783-9858-67750CFA508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05892"/>
            <a:ext cx="5181600" cy="3790804"/>
          </a:xfrm>
        </p:spPr>
      </p:pic>
      <p:sp>
        <p:nvSpPr>
          <p:cNvPr id="7" name="Content Placeholder 6" descr="Model illustrating that poor mental health outcomes — including adverse childhood experiences — are a strong predictor of risk for numerous chronic and behavioral health conditions, including heart disease, diabetes, cancer, depression, suicide attempts, and tobacco use.">
            <a:extLst>
              <a:ext uri="{FF2B5EF4-FFF2-40B4-BE49-F238E27FC236}">
                <a16:creationId xmlns:a16="http://schemas.microsoft.com/office/drawing/2014/main" id="{0397491C-09DF-610C-1567-DCC53D5C41B0}"/>
              </a:ext>
            </a:extLst>
          </p:cNvPr>
          <p:cNvSpPr>
            <a:spLocks noGrp="1"/>
          </p:cNvSpPr>
          <p:nvPr>
            <p:ph sz="half" idx="2"/>
          </p:nvPr>
        </p:nvSpPr>
        <p:spPr>
          <a:xfrm>
            <a:off x="6172200" y="1825625"/>
            <a:ext cx="5181600" cy="3790804"/>
          </a:xfrm>
        </p:spPr>
        <p:txBody>
          <a:bodyPr anchor="ctr">
            <a:noAutofit/>
          </a:bodyPr>
          <a:lstStyle/>
          <a:p>
            <a:pPr marL="0" indent="0">
              <a:buNone/>
            </a:pPr>
            <a:r>
              <a:rPr lang="en-US" sz="2600" b="1" dirty="0"/>
              <a:t>Poor mental health outcomes </a:t>
            </a:r>
            <a:r>
              <a:rPr lang="en-US" sz="2600" dirty="0"/>
              <a:t>— including adverse childhood experiences — are a </a:t>
            </a:r>
            <a:r>
              <a:rPr lang="en-US" sz="2600" b="1" dirty="0"/>
              <a:t>strong predictor of risk for numerous chronic and behavioral health conditions</a:t>
            </a:r>
            <a:r>
              <a:rPr lang="en-US" sz="2600" dirty="0"/>
              <a:t>, including heart disease, diabetes, cancer, depression, suicide attempts, and tobacco use.</a:t>
            </a:r>
          </a:p>
        </p:txBody>
      </p:sp>
      <p:sp>
        <p:nvSpPr>
          <p:cNvPr id="11" name="TextBox 10">
            <a:extLst>
              <a:ext uri="{FF2B5EF4-FFF2-40B4-BE49-F238E27FC236}">
                <a16:creationId xmlns:a16="http://schemas.microsoft.com/office/drawing/2014/main" id="{057ECC98-CE1B-5AAF-B386-CD9D2605490B}"/>
              </a:ext>
            </a:extLst>
          </p:cNvPr>
          <p:cNvSpPr txBox="1"/>
          <p:nvPr/>
        </p:nvSpPr>
        <p:spPr>
          <a:xfrm>
            <a:off x="6172199" y="6185098"/>
            <a:ext cx="5639577" cy="307777"/>
          </a:xfrm>
          <a:prstGeom prst="rect">
            <a:avLst/>
          </a:prstGeom>
          <a:noFill/>
        </p:spPr>
        <p:txBody>
          <a:bodyPr wrap="square">
            <a:spAutoFit/>
          </a:bodyPr>
          <a:lstStyle/>
          <a:p>
            <a:pPr marL="0" indent="0" algn="r">
              <a:buNone/>
            </a:pPr>
            <a:r>
              <a:rPr lang="en-US" sz="1400" dirty="0">
                <a:latin typeface="Calibri" panose="020F0502020204030204" pitchFamily="34" charset="0"/>
                <a:ea typeface="Calibri" panose="020F0502020204030204" pitchFamily="34" charset="0"/>
                <a:cs typeface="Calibri" panose="020F0502020204030204" pitchFamily="34" charset="0"/>
              </a:rPr>
              <a:t>Source: Warne D. and Lajimodiere D. (2015)</a:t>
            </a:r>
          </a:p>
        </p:txBody>
      </p:sp>
    </p:spTree>
    <p:extLst>
      <p:ext uri="{BB962C8B-B14F-4D97-AF65-F5344CB8AC3E}">
        <p14:creationId xmlns:p14="http://schemas.microsoft.com/office/powerpoint/2010/main" val="3297533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024A-C5D5-7238-095D-33CD458CDF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9E6FE-9574-B030-1140-1A1708895D94}"/>
              </a:ext>
            </a:extLst>
          </p:cNvPr>
          <p:cNvSpPr>
            <a:spLocks noGrp="1"/>
          </p:cNvSpPr>
          <p:nvPr>
            <p:ph type="title"/>
          </p:nvPr>
        </p:nvSpPr>
        <p:spPr>
          <a:xfrm>
            <a:off x="831849" y="822960"/>
            <a:ext cx="10588819" cy="5157710"/>
          </a:xfrm>
        </p:spPr>
        <p:txBody>
          <a:bodyPr anchor="ctr"/>
          <a:lstStyle/>
          <a:p>
            <a:r>
              <a:rPr lang="en-US" sz="4400" dirty="0"/>
              <a:t>Education as a Social Determinant of Health</a:t>
            </a:r>
            <a:endParaRPr lang="en-US" dirty="0"/>
          </a:p>
        </p:txBody>
      </p:sp>
    </p:spTree>
    <p:extLst>
      <p:ext uri="{BB962C8B-B14F-4D97-AF65-F5344CB8AC3E}">
        <p14:creationId xmlns:p14="http://schemas.microsoft.com/office/powerpoint/2010/main" val="2213936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E0CB6-C966-9D8A-6ED1-452065249B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21C142-3777-05FB-E070-6965F8CD9584}"/>
              </a:ext>
            </a:extLst>
          </p:cNvPr>
          <p:cNvSpPr>
            <a:spLocks noGrp="1"/>
          </p:cNvSpPr>
          <p:nvPr>
            <p:ph type="title"/>
          </p:nvPr>
        </p:nvSpPr>
        <p:spPr>
          <a:xfrm>
            <a:off x="838200" y="365125"/>
            <a:ext cx="10515600" cy="1325563"/>
          </a:xfrm>
        </p:spPr>
        <p:txBody>
          <a:bodyPr/>
          <a:lstStyle/>
          <a:p>
            <a:r>
              <a:rPr lang="en-US" dirty="0"/>
              <a:t>Food Policies and Chronic Disease</a:t>
            </a:r>
          </a:p>
        </p:txBody>
      </p:sp>
      <p:pic>
        <p:nvPicPr>
          <p:cNvPr id="8" name="Content Placeholder 7" descr="Model: Intergenerational Bias for Chronic Disease Disparities Among American Indians and Alaska Natives by Warne D. and Lajimodiere D. (2015)">
            <a:extLst>
              <a:ext uri="{FF2B5EF4-FFF2-40B4-BE49-F238E27FC236}">
                <a16:creationId xmlns:a16="http://schemas.microsoft.com/office/drawing/2014/main" id="{84774168-2B26-AE9B-751F-928D783B179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05892"/>
            <a:ext cx="5181600" cy="3790804"/>
          </a:xfrm>
        </p:spPr>
      </p:pic>
      <p:sp>
        <p:nvSpPr>
          <p:cNvPr id="7" name="Content Placeholder 6">
            <a:extLst>
              <a:ext uri="{FF2B5EF4-FFF2-40B4-BE49-F238E27FC236}">
                <a16:creationId xmlns:a16="http://schemas.microsoft.com/office/drawing/2014/main" id="{B31A751B-EC41-396B-F72F-8C1D7A5F2D9F}"/>
              </a:ext>
            </a:extLst>
          </p:cNvPr>
          <p:cNvSpPr>
            <a:spLocks noGrp="1"/>
          </p:cNvSpPr>
          <p:nvPr>
            <p:ph sz="half" idx="2"/>
          </p:nvPr>
        </p:nvSpPr>
        <p:spPr>
          <a:xfrm>
            <a:off x="6172200" y="1825625"/>
            <a:ext cx="5181600" cy="4164628"/>
          </a:xfrm>
        </p:spPr>
        <p:txBody>
          <a:bodyPr>
            <a:noAutofit/>
          </a:bodyPr>
          <a:lstStyle/>
          <a:p>
            <a:pPr lvl="0"/>
            <a:r>
              <a:rPr lang="en-US" sz="2200" dirty="0"/>
              <a:t>Genocide, land displacement, and continually broken promises from the US government have forced many American Indian communities and people into poverty.</a:t>
            </a:r>
          </a:p>
          <a:p>
            <a:pPr lvl="0"/>
            <a:r>
              <a:rPr lang="en-US" sz="2200" dirty="0"/>
              <a:t>This has led to increased dependence on federal food programs, which historically has not offered healthy food choices.</a:t>
            </a:r>
          </a:p>
          <a:p>
            <a:pPr lvl="0"/>
            <a:r>
              <a:rPr lang="en-US" sz="2200" dirty="0"/>
              <a:t>Researchers believe the poor food choices contributed to the rise of chronic disease and mortality rates among American Indian populations.</a:t>
            </a:r>
            <a:endParaRPr lang="en-US" sz="1400" dirty="0"/>
          </a:p>
        </p:txBody>
      </p:sp>
      <p:sp>
        <p:nvSpPr>
          <p:cNvPr id="12" name="TextBox 11">
            <a:extLst>
              <a:ext uri="{FF2B5EF4-FFF2-40B4-BE49-F238E27FC236}">
                <a16:creationId xmlns:a16="http://schemas.microsoft.com/office/drawing/2014/main" id="{5B0E9B9C-B636-D71B-F369-45A99D133413}"/>
              </a:ext>
            </a:extLst>
          </p:cNvPr>
          <p:cNvSpPr txBox="1"/>
          <p:nvPr/>
        </p:nvSpPr>
        <p:spPr>
          <a:xfrm>
            <a:off x="6172199" y="6185098"/>
            <a:ext cx="5639577" cy="307777"/>
          </a:xfrm>
          <a:prstGeom prst="rect">
            <a:avLst/>
          </a:prstGeom>
          <a:noFill/>
        </p:spPr>
        <p:txBody>
          <a:bodyPr wrap="square">
            <a:spAutoFit/>
          </a:bodyPr>
          <a:lstStyle/>
          <a:p>
            <a:pPr marL="0" indent="0" algn="r">
              <a:buNone/>
            </a:pPr>
            <a:r>
              <a:rPr lang="en-US" sz="1400" dirty="0">
                <a:latin typeface="Calibri" panose="020F0502020204030204" pitchFamily="34" charset="0"/>
                <a:ea typeface="Calibri" panose="020F0502020204030204" pitchFamily="34" charset="0"/>
                <a:cs typeface="Calibri" panose="020F0502020204030204" pitchFamily="34" charset="0"/>
              </a:rPr>
              <a:t>Source: Warne D. and Lajimodiere D. (2015)</a:t>
            </a:r>
          </a:p>
        </p:txBody>
      </p:sp>
    </p:spTree>
    <p:extLst>
      <p:ext uri="{BB962C8B-B14F-4D97-AF65-F5344CB8AC3E}">
        <p14:creationId xmlns:p14="http://schemas.microsoft.com/office/powerpoint/2010/main" val="4129080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57B04-68FC-161F-9E83-040F477A5D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059A8AB-789B-F737-484A-43BD3F92CAC0}"/>
              </a:ext>
            </a:extLst>
          </p:cNvPr>
          <p:cNvSpPr>
            <a:spLocks noGrp="1"/>
          </p:cNvSpPr>
          <p:nvPr>
            <p:ph type="title"/>
          </p:nvPr>
        </p:nvSpPr>
        <p:spPr>
          <a:xfrm>
            <a:off x="838200" y="365125"/>
            <a:ext cx="10515600" cy="1325563"/>
          </a:xfrm>
        </p:spPr>
        <p:txBody>
          <a:bodyPr/>
          <a:lstStyle/>
          <a:p>
            <a:r>
              <a:rPr lang="en-US" dirty="0"/>
              <a:t>Adverse Adulthood Experiences</a:t>
            </a:r>
          </a:p>
        </p:txBody>
      </p:sp>
      <p:pic>
        <p:nvPicPr>
          <p:cNvPr id="8" name="Content Placeholder 7" descr="Model: Intergenerational Bias for Chronic Disease Disparities Among American Indians and Alaska Natives by Warne D. and Lajimodiere D. (2015)">
            <a:extLst>
              <a:ext uri="{FF2B5EF4-FFF2-40B4-BE49-F238E27FC236}">
                <a16:creationId xmlns:a16="http://schemas.microsoft.com/office/drawing/2014/main" id="{D3259C1C-690D-BBC6-0028-A6067ACAA15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05892"/>
            <a:ext cx="5181600" cy="3790804"/>
          </a:xfrm>
        </p:spPr>
      </p:pic>
      <p:sp>
        <p:nvSpPr>
          <p:cNvPr id="7" name="Content Placeholder 6">
            <a:extLst>
              <a:ext uri="{FF2B5EF4-FFF2-40B4-BE49-F238E27FC236}">
                <a16:creationId xmlns:a16="http://schemas.microsoft.com/office/drawing/2014/main" id="{E8C6DBEB-F0B1-459E-88C9-B237968C09CE}"/>
              </a:ext>
            </a:extLst>
          </p:cNvPr>
          <p:cNvSpPr>
            <a:spLocks noGrp="1"/>
          </p:cNvSpPr>
          <p:nvPr>
            <p:ph sz="half" idx="2"/>
          </p:nvPr>
        </p:nvSpPr>
        <p:spPr>
          <a:xfrm>
            <a:off x="6172200" y="1825625"/>
            <a:ext cx="5181600" cy="4071071"/>
          </a:xfrm>
        </p:spPr>
        <p:txBody>
          <a:bodyPr anchor="ctr">
            <a:noAutofit/>
          </a:bodyPr>
          <a:lstStyle/>
          <a:p>
            <a:pPr lvl="0"/>
            <a:r>
              <a:rPr lang="en-US" sz="2000" dirty="0"/>
              <a:t>Adverse childhood experiences are strongly linked to adverse adulthood experiences.</a:t>
            </a:r>
          </a:p>
          <a:p>
            <a:pPr lvl="0"/>
            <a:r>
              <a:rPr lang="en-US" sz="2000" dirty="0"/>
              <a:t>98% of people incarcerated in US prisons experienced at least one adverse childhood experience  (ACE). </a:t>
            </a:r>
          </a:p>
          <a:p>
            <a:pPr lvl="0"/>
            <a:r>
              <a:rPr lang="en-US" sz="2000" dirty="0"/>
              <a:t>This and adverse adult experiences lead to poor health outcomes. </a:t>
            </a:r>
          </a:p>
          <a:p>
            <a:pPr lvl="0"/>
            <a:r>
              <a:rPr lang="en-US" sz="2000" dirty="0"/>
              <a:t>These social circumstances also weaken the social fabric of families, leading to continued intergenerational health inequity. </a:t>
            </a:r>
          </a:p>
        </p:txBody>
      </p:sp>
      <p:sp>
        <p:nvSpPr>
          <p:cNvPr id="9" name="TextBox 8">
            <a:extLst>
              <a:ext uri="{FF2B5EF4-FFF2-40B4-BE49-F238E27FC236}">
                <a16:creationId xmlns:a16="http://schemas.microsoft.com/office/drawing/2014/main" id="{72387224-AAD3-A5CA-B571-B8324E57022F}"/>
              </a:ext>
            </a:extLst>
          </p:cNvPr>
          <p:cNvSpPr txBox="1"/>
          <p:nvPr/>
        </p:nvSpPr>
        <p:spPr>
          <a:xfrm>
            <a:off x="6172199" y="6185098"/>
            <a:ext cx="5639577" cy="307777"/>
          </a:xfrm>
          <a:prstGeom prst="rect">
            <a:avLst/>
          </a:prstGeom>
          <a:noFill/>
        </p:spPr>
        <p:txBody>
          <a:bodyPr wrap="square">
            <a:spAutoFit/>
          </a:bodyPr>
          <a:lstStyle/>
          <a:p>
            <a:pPr marL="0" indent="0" algn="r">
              <a:buNone/>
            </a:pPr>
            <a:r>
              <a:rPr lang="en-US" sz="1400" dirty="0">
                <a:latin typeface="Calibri" panose="020F0502020204030204" pitchFamily="34" charset="0"/>
                <a:ea typeface="Calibri" panose="020F0502020204030204" pitchFamily="34" charset="0"/>
                <a:cs typeface="Calibri" panose="020F0502020204030204" pitchFamily="34" charset="0"/>
              </a:rPr>
              <a:t>Source: Warne D. and Lajimodiere D. (2015)</a:t>
            </a:r>
          </a:p>
        </p:txBody>
      </p:sp>
    </p:spTree>
    <p:extLst>
      <p:ext uri="{BB962C8B-B14F-4D97-AF65-F5344CB8AC3E}">
        <p14:creationId xmlns:p14="http://schemas.microsoft.com/office/powerpoint/2010/main" val="120056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7DD9-5205-0C92-4F5A-EA2D390BF4E5}"/>
              </a:ext>
            </a:extLst>
          </p:cNvPr>
          <p:cNvSpPr>
            <a:spLocks noGrp="1"/>
          </p:cNvSpPr>
          <p:nvPr>
            <p:ph type="title"/>
          </p:nvPr>
        </p:nvSpPr>
        <p:spPr>
          <a:xfrm>
            <a:off x="838200" y="681038"/>
            <a:ext cx="10515600" cy="1009650"/>
          </a:xfrm>
        </p:spPr>
        <p:txBody>
          <a:bodyPr anchor="b"/>
          <a:lstStyle/>
          <a:p>
            <a:r>
              <a:rPr lang="en-US" dirty="0"/>
              <a:t>What We’ll Discuss</a:t>
            </a:r>
          </a:p>
        </p:txBody>
      </p:sp>
      <p:sp>
        <p:nvSpPr>
          <p:cNvPr id="3" name="Content Placeholder 2">
            <a:extLst>
              <a:ext uri="{FF2B5EF4-FFF2-40B4-BE49-F238E27FC236}">
                <a16:creationId xmlns:a16="http://schemas.microsoft.com/office/drawing/2014/main" id="{68C29717-C55A-D513-2453-92B8A3FA9B75}"/>
              </a:ext>
              <a:ext uri="{C183D7F6-B498-43B3-948B-1728B52AA6E4}">
                <adec:decorative xmlns:adec="http://schemas.microsoft.com/office/drawing/2017/decorative" val="1"/>
              </a:ext>
            </a:extLst>
          </p:cNvPr>
          <p:cNvSpPr>
            <a:spLocks noGrp="1"/>
          </p:cNvSpPr>
          <p:nvPr>
            <p:ph idx="1"/>
          </p:nvPr>
        </p:nvSpPr>
        <p:spPr>
          <a:xfrm>
            <a:off x="838200" y="1892105"/>
            <a:ext cx="10515600" cy="4284857"/>
          </a:xfrm>
        </p:spPr>
        <p:txBody>
          <a:bodyPr anchor="ctr">
            <a:normAutofit/>
          </a:bodyPr>
          <a:lstStyle/>
          <a:p>
            <a:pPr marL="514350" indent="-514350">
              <a:buFont typeface="+mj-lt"/>
              <a:buAutoNum type="arabicPeriod"/>
            </a:pPr>
            <a:r>
              <a:rPr lang="en-US" dirty="0"/>
              <a:t>What is </a:t>
            </a:r>
            <a:r>
              <a:rPr lang="en-US" i="1" dirty="0"/>
              <a:t>health equity?</a:t>
            </a:r>
          </a:p>
          <a:p>
            <a:pPr marL="514350" indent="-514350">
              <a:buFont typeface="+mj-lt"/>
              <a:buAutoNum type="arabicPeriod"/>
            </a:pPr>
            <a:r>
              <a:rPr lang="en-US" dirty="0"/>
              <a:t>What can history teach us about </a:t>
            </a:r>
            <a:r>
              <a:rPr lang="en-US" i="1" dirty="0"/>
              <a:t>structural discrimination? </a:t>
            </a:r>
          </a:p>
          <a:p>
            <a:pPr marL="514350" indent="-514350">
              <a:buFont typeface="+mj-lt"/>
              <a:buAutoNum type="arabicPeriod"/>
            </a:pPr>
            <a:r>
              <a:rPr lang="en-US" dirty="0"/>
              <a:t>How does the law contribute to </a:t>
            </a:r>
            <a:r>
              <a:rPr lang="en-US" i="1" dirty="0"/>
              <a:t>health inequity?</a:t>
            </a:r>
          </a:p>
          <a:p>
            <a:pPr marL="514350" indent="-514350">
              <a:buFont typeface="+mj-lt"/>
              <a:buAutoNum type="arabicPeriod"/>
            </a:pPr>
            <a:r>
              <a:rPr lang="en-US" dirty="0"/>
              <a:t>How can inequities be </a:t>
            </a:r>
            <a:r>
              <a:rPr lang="en-US" i="1" dirty="0"/>
              <a:t>repaired?</a:t>
            </a:r>
          </a:p>
        </p:txBody>
      </p:sp>
    </p:spTree>
    <p:extLst>
      <p:ext uri="{BB962C8B-B14F-4D97-AF65-F5344CB8AC3E}">
        <p14:creationId xmlns:p14="http://schemas.microsoft.com/office/powerpoint/2010/main" val="1221661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BE39A-3D2E-B9E0-13A9-648F2C2B0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33BF8-7AAC-AB19-0D52-BDE852AAFF52}"/>
              </a:ext>
            </a:extLst>
          </p:cNvPr>
          <p:cNvSpPr>
            <a:spLocks noGrp="1"/>
          </p:cNvSpPr>
          <p:nvPr>
            <p:ph type="title"/>
          </p:nvPr>
        </p:nvSpPr>
        <p:spPr>
          <a:xfrm>
            <a:off x="831849" y="822960"/>
            <a:ext cx="10430199" cy="5157710"/>
          </a:xfrm>
        </p:spPr>
        <p:txBody>
          <a:bodyPr anchor="ctr"/>
          <a:lstStyle/>
          <a:p>
            <a:r>
              <a:rPr lang="en-US" sz="4400" dirty="0"/>
              <a:t>1619 and the Origins of Slavery</a:t>
            </a:r>
            <a:endParaRPr lang="en-US" dirty="0"/>
          </a:p>
        </p:txBody>
      </p:sp>
    </p:spTree>
    <p:extLst>
      <p:ext uri="{BB962C8B-B14F-4D97-AF65-F5344CB8AC3E}">
        <p14:creationId xmlns:p14="http://schemas.microsoft.com/office/powerpoint/2010/main" val="3617512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498B-86E6-9293-2A08-9706FC1D4288}"/>
              </a:ext>
            </a:extLst>
          </p:cNvPr>
          <p:cNvSpPr>
            <a:spLocks noGrp="1"/>
          </p:cNvSpPr>
          <p:nvPr>
            <p:ph type="title"/>
          </p:nvPr>
        </p:nvSpPr>
        <p:spPr>
          <a:xfrm>
            <a:off x="838200" y="681038"/>
            <a:ext cx="10515600" cy="1009650"/>
          </a:xfrm>
        </p:spPr>
        <p:txBody>
          <a:bodyPr>
            <a:normAutofit/>
          </a:bodyPr>
          <a:lstStyle/>
          <a:p>
            <a:r>
              <a:rPr lang="en-US" dirty="0"/>
              <a:t>Reconstruction Era Laws (1865–1877)</a:t>
            </a:r>
          </a:p>
        </p:txBody>
      </p:sp>
      <p:pic>
        <p:nvPicPr>
          <p:cNvPr id="9" name="Picture Placeholder 16" descr="gavel icon">
            <a:extLst>
              <a:ext uri="{FF2B5EF4-FFF2-40B4-BE49-F238E27FC236}">
                <a16:creationId xmlns:a16="http://schemas.microsoft.com/office/drawing/2014/main" id="{F3C1DE19-73B4-934F-E08E-E6BD3074E3AC}"/>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617320" y="681038"/>
            <a:ext cx="906056" cy="906056"/>
          </a:xfrm>
          <a:prstGeom prst="rect">
            <a:avLst/>
          </a:prstGeom>
        </p:spPr>
      </p:pic>
      <p:sp>
        <p:nvSpPr>
          <p:cNvPr id="7" name="Rectangle 6">
            <a:extLst>
              <a:ext uri="{FF2B5EF4-FFF2-40B4-BE49-F238E27FC236}">
                <a16:creationId xmlns:a16="http://schemas.microsoft.com/office/drawing/2014/main" id="{C032C70C-A2E2-8523-505E-1DA7FB04DA28}"/>
              </a:ext>
            </a:extLst>
          </p:cNvPr>
          <p:cNvSpPr/>
          <p:nvPr/>
        </p:nvSpPr>
        <p:spPr>
          <a:xfrm>
            <a:off x="767297" y="1931819"/>
            <a:ext cx="4606289" cy="2410575"/>
          </a:xfrm>
          <a:prstGeom prst="rect">
            <a:avLst/>
          </a:prstGeom>
          <a:solidFill>
            <a:schemeClr val="bg1">
              <a:lumMod val="95000"/>
              <a:alpha val="50000"/>
            </a:schemeClr>
          </a:solidFill>
        </p:spPr>
        <p:txBody>
          <a:bodyPr wrap="square">
            <a:noAutofit/>
          </a:bodyPr>
          <a:lstStyle/>
          <a:p>
            <a:pPr marL="0" marR="0" lvl="0" indent="0" algn="l" rtl="0">
              <a:spcBef>
                <a:spcPts val="0"/>
              </a:spcBef>
              <a:spcAft>
                <a:spcPts val="0"/>
              </a:spcAft>
              <a:buNone/>
            </a:pPr>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sym typeface="Century Gothic"/>
              </a:rPr>
              <a:t>1865</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1200"/>
              </a:spcBef>
              <a:spcAft>
                <a:spcPts val="0"/>
              </a:spcAft>
              <a:buNone/>
            </a:pP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End of the Civil War and adoption of the </a:t>
            </a:r>
            <a:r>
              <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13th Amendment </a:t>
            </a: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abolishing slavery and involuntary servitude except for those convicted of a crime.</a:t>
            </a:r>
            <a:endPar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8" name="Rectangle 7">
            <a:extLst>
              <a:ext uri="{FF2B5EF4-FFF2-40B4-BE49-F238E27FC236}">
                <a16:creationId xmlns:a16="http://schemas.microsoft.com/office/drawing/2014/main" id="{84C2EF94-DA2C-ECF3-9AEB-32B384EF3625}"/>
              </a:ext>
            </a:extLst>
          </p:cNvPr>
          <p:cNvSpPr/>
          <p:nvPr/>
        </p:nvSpPr>
        <p:spPr>
          <a:xfrm>
            <a:off x="2401130" y="5163880"/>
            <a:ext cx="6194938" cy="1536840"/>
          </a:xfrm>
          <a:prstGeom prst="rect">
            <a:avLst/>
          </a:prstGeom>
          <a:solidFill>
            <a:schemeClr val="bg1">
              <a:lumMod val="85000"/>
              <a:alpha val="50000"/>
            </a:schemeClr>
          </a:solidFill>
          <a:ln w="25400">
            <a:noFill/>
          </a:ln>
        </p:spPr>
        <p:txBody>
          <a:bodyPr wrap="square">
            <a:noAutofit/>
          </a:bodyPr>
          <a:lstStyle/>
          <a:p>
            <a:pPr marL="57150" marR="0" lvl="1" indent="0" algn="l" rtl="0">
              <a:spcBef>
                <a:spcPts val="0"/>
              </a:spcBef>
              <a:spcAft>
                <a:spcPts val="0"/>
              </a:spcAft>
              <a:buNone/>
            </a:pPr>
            <a:r>
              <a:rPr lang="en-US" sz="2400" b="1" i="0" u="none" strike="noStrike" cap="none" dirty="0">
                <a:solidFill>
                  <a:schemeClr val="accent1"/>
                </a:solidFill>
                <a:latin typeface="Calibri" panose="020F0502020204030204" pitchFamily="34" charset="0"/>
                <a:ea typeface="Calibri" panose="020F0502020204030204" pitchFamily="34" charset="0"/>
                <a:cs typeface="Calibri" panose="020F0502020204030204" pitchFamily="34" charset="0"/>
                <a:sym typeface="Century Gothic"/>
              </a:rPr>
              <a:t>1866</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57150" marR="0" lvl="1" indent="0" algn="l" rtl="0">
              <a:spcBef>
                <a:spcPts val="1200"/>
              </a:spcBef>
              <a:spcAft>
                <a:spcPts val="0"/>
              </a:spcAft>
              <a:buNone/>
            </a:pP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The </a:t>
            </a:r>
            <a:r>
              <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a:t>
            </a: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ivil </a:t>
            </a:r>
            <a:r>
              <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R</a:t>
            </a: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ights </a:t>
            </a:r>
            <a:r>
              <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a:t>
            </a:r>
            <a:r>
              <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ct of 1866 </a:t>
            </a: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prohibiting not only legal bondage but any </a:t>
            </a: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t>
            </a: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badge or servitude.</a:t>
            </a: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t>
            </a:r>
            <a:endParaRPr lang="en-US" sz="24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0" name="Rectangle 9">
            <a:extLst>
              <a:ext uri="{FF2B5EF4-FFF2-40B4-BE49-F238E27FC236}">
                <a16:creationId xmlns:a16="http://schemas.microsoft.com/office/drawing/2014/main" id="{7038ADF7-FE92-4121-C411-A17FF3D3A90E}"/>
              </a:ext>
            </a:extLst>
          </p:cNvPr>
          <p:cNvSpPr/>
          <p:nvPr/>
        </p:nvSpPr>
        <p:spPr>
          <a:xfrm>
            <a:off x="6993387" y="2044794"/>
            <a:ext cx="4431316" cy="2377536"/>
          </a:xfrm>
          <a:prstGeom prst="rect">
            <a:avLst/>
          </a:prstGeom>
          <a:solidFill>
            <a:schemeClr val="bg1">
              <a:lumMod val="95000"/>
              <a:alpha val="50000"/>
            </a:schemeClr>
          </a:solidFill>
        </p:spPr>
        <p:txBody>
          <a:bodyPr wrap="square">
            <a:noAutofit/>
          </a:bodyPr>
          <a:lstStyle/>
          <a:p>
            <a:pPr marL="0" marR="0" lvl="0" indent="0" algn="l" rtl="0">
              <a:spcBef>
                <a:spcPts val="0"/>
              </a:spcBef>
              <a:spcAft>
                <a:spcPts val="0"/>
              </a:spcAft>
              <a:buNone/>
            </a:pPr>
            <a:r>
              <a:rPr lang="en-US" sz="2400" b="1" dirty="0">
                <a:solidFill>
                  <a:schemeClr val="accent1"/>
                </a:solidFill>
                <a:latin typeface="Calibri" panose="020F0502020204030204" pitchFamily="34" charset="0"/>
                <a:ea typeface="Calibri" panose="020F0502020204030204" pitchFamily="34" charset="0"/>
                <a:cs typeface="Calibri" panose="020F0502020204030204" pitchFamily="34" charset="0"/>
                <a:sym typeface="Century Gothic"/>
              </a:rPr>
              <a:t>1870</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Adoption of the </a:t>
            </a:r>
            <a:r>
              <a:rPr lang="en-US" sz="24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15th Amendment </a:t>
            </a: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prohibiting any state from depriving a male citizen of his vote because of race, color, or previous condition of servitude.</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045995D5-8725-78D9-E22B-C046AB75D239}"/>
              </a:ext>
              <a:ext uri="{C183D7F6-B498-43B3-948B-1728B52AA6E4}">
                <adec:decorative xmlns:adec="http://schemas.microsoft.com/office/drawing/2017/decorative" val="1"/>
              </a:ext>
            </a:extLst>
          </p:cNvPr>
          <p:cNvGrpSpPr/>
          <p:nvPr/>
        </p:nvGrpSpPr>
        <p:grpSpPr>
          <a:xfrm>
            <a:off x="767298" y="4376684"/>
            <a:ext cx="10627505" cy="708588"/>
            <a:chOff x="767298" y="4376684"/>
            <a:chExt cx="10627505" cy="708588"/>
          </a:xfrm>
        </p:grpSpPr>
        <p:cxnSp>
          <p:nvCxnSpPr>
            <p:cNvPr id="12" name="Straight Connector 11">
              <a:extLst>
                <a:ext uri="{FF2B5EF4-FFF2-40B4-BE49-F238E27FC236}">
                  <a16:creationId xmlns:a16="http://schemas.microsoft.com/office/drawing/2014/main" id="{684CD26A-94D5-6888-AD2C-CA82F58EA6C7}"/>
                </a:ext>
              </a:extLst>
            </p:cNvPr>
            <p:cNvCxnSpPr/>
            <p:nvPr/>
          </p:nvCxnSpPr>
          <p:spPr>
            <a:xfrm>
              <a:off x="767298" y="4719511"/>
              <a:ext cx="10627505" cy="0"/>
            </a:xfrm>
            <a:prstGeom prst="line">
              <a:avLst/>
            </a:prstGeom>
            <a:ln w="127000" cap="rnd">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9335EB6-0959-3ED1-23C6-1F84D9CF441C}"/>
                </a:ext>
              </a:extLst>
            </p:cNvPr>
            <p:cNvCxnSpPr>
              <a:cxnSpLocks/>
            </p:cNvCxnSpPr>
            <p:nvPr/>
          </p:nvCxnSpPr>
          <p:spPr>
            <a:xfrm>
              <a:off x="1588770" y="4422330"/>
              <a:ext cx="0" cy="297181"/>
            </a:xfrm>
            <a:prstGeom prst="line">
              <a:avLst/>
            </a:prstGeom>
            <a:ln w="38100">
              <a:head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786294-CD1D-3D85-198F-F0DD7DE4C144}"/>
                </a:ext>
              </a:extLst>
            </p:cNvPr>
            <p:cNvCxnSpPr>
              <a:cxnSpLocks/>
            </p:cNvCxnSpPr>
            <p:nvPr/>
          </p:nvCxnSpPr>
          <p:spPr>
            <a:xfrm>
              <a:off x="2849880" y="4719511"/>
              <a:ext cx="0" cy="365761"/>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C94F24A-5959-2912-E9C2-6CDAACC28404}"/>
                </a:ext>
              </a:extLst>
            </p:cNvPr>
            <p:cNvCxnSpPr>
              <a:cxnSpLocks/>
            </p:cNvCxnSpPr>
            <p:nvPr/>
          </p:nvCxnSpPr>
          <p:spPr>
            <a:xfrm>
              <a:off x="10725150" y="4376684"/>
              <a:ext cx="0" cy="342827"/>
            </a:xfrm>
            <a:prstGeom prst="line">
              <a:avLst/>
            </a:prstGeom>
            <a:ln w="38100">
              <a:head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7470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CCEE3-A5A5-689B-CEB0-2569E423E4BD}"/>
              </a:ext>
            </a:extLst>
          </p:cNvPr>
          <p:cNvSpPr>
            <a:spLocks noGrp="1"/>
          </p:cNvSpPr>
          <p:nvPr>
            <p:ph type="title"/>
          </p:nvPr>
        </p:nvSpPr>
        <p:spPr/>
        <p:txBody>
          <a:bodyPr>
            <a:normAutofit/>
          </a:bodyPr>
          <a:lstStyle/>
          <a:p>
            <a:r>
              <a:rPr lang="en-US" sz="5000" dirty="0"/>
              <a:t>Reconstruction Era Laws (1865–1877) </a:t>
            </a:r>
            <a:r>
              <a:rPr lang="en-US" sz="1000" dirty="0">
                <a:solidFill>
                  <a:schemeClr val="bg1"/>
                </a:solidFill>
              </a:rPr>
              <a:t>(continued)</a:t>
            </a:r>
          </a:p>
        </p:txBody>
      </p:sp>
      <p:sp>
        <p:nvSpPr>
          <p:cNvPr id="3" name="Content Placeholder 2">
            <a:extLst>
              <a:ext uri="{FF2B5EF4-FFF2-40B4-BE49-F238E27FC236}">
                <a16:creationId xmlns:a16="http://schemas.microsoft.com/office/drawing/2014/main" id="{88CA1C98-A4A6-E906-C62C-069C74926F1E}"/>
              </a:ext>
            </a:extLst>
          </p:cNvPr>
          <p:cNvSpPr>
            <a:spLocks noGrp="1"/>
          </p:cNvSpPr>
          <p:nvPr>
            <p:ph type="body" idx="1"/>
          </p:nvPr>
        </p:nvSpPr>
        <p:spPr>
          <a:xfrm>
            <a:off x="831850" y="3760237"/>
            <a:ext cx="10515600" cy="2329414"/>
          </a:xfrm>
        </p:spPr>
        <p:txBody>
          <a:bodyPr>
            <a:normAutofit fontScale="92500"/>
          </a:bodyPr>
          <a:lstStyle/>
          <a:p>
            <a:pPr marL="0" indent="0">
              <a:buNone/>
            </a:pPr>
            <a:r>
              <a:rPr lang="en-US" dirty="0"/>
              <a:t>“We are not prodded to contemplate what it means</a:t>
            </a:r>
            <a:br>
              <a:rPr lang="en-US" dirty="0"/>
            </a:br>
            <a:r>
              <a:rPr lang="en-US" dirty="0"/>
              <a:t>to achieve freedom without a home to live in, without food to eat, a bed to sleep on, clothes for your children or money to buy any of it.”</a:t>
            </a:r>
          </a:p>
          <a:p>
            <a:pPr marL="0" indent="0" algn="r">
              <a:buNone/>
            </a:pPr>
            <a:r>
              <a:rPr lang="en-US" sz="2800" dirty="0"/>
              <a:t>—Nikole Hannah-Jones</a:t>
            </a:r>
          </a:p>
        </p:txBody>
      </p:sp>
    </p:spTree>
    <p:extLst>
      <p:ext uri="{BB962C8B-B14F-4D97-AF65-F5344CB8AC3E}">
        <p14:creationId xmlns:p14="http://schemas.microsoft.com/office/powerpoint/2010/main" val="2803290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C59309-4575-E278-04C2-7E345A97DCA0}"/>
              </a:ext>
            </a:extLst>
          </p:cNvPr>
          <p:cNvSpPr>
            <a:spLocks noGrp="1"/>
          </p:cNvSpPr>
          <p:nvPr>
            <p:ph type="title"/>
          </p:nvPr>
        </p:nvSpPr>
        <p:spPr/>
        <p:txBody>
          <a:bodyPr/>
          <a:lstStyle/>
          <a:p>
            <a:r>
              <a:rPr lang="en-US" dirty="0"/>
              <a:t>Homestead Act (1862)</a:t>
            </a:r>
          </a:p>
        </p:txBody>
      </p:sp>
      <p:sp>
        <p:nvSpPr>
          <p:cNvPr id="11" name="Content Placeholder 10">
            <a:extLst>
              <a:ext uri="{FF2B5EF4-FFF2-40B4-BE49-F238E27FC236}">
                <a16:creationId xmlns:a16="http://schemas.microsoft.com/office/drawing/2014/main" id="{FDF600DA-E6F8-4D09-E266-A3B4411746DD}"/>
              </a:ext>
            </a:extLst>
          </p:cNvPr>
          <p:cNvSpPr>
            <a:spLocks noGrp="1"/>
          </p:cNvSpPr>
          <p:nvPr>
            <p:ph type="body" idx="1"/>
          </p:nvPr>
        </p:nvSpPr>
        <p:spPr/>
        <p:txBody>
          <a:bodyPr/>
          <a:lstStyle/>
          <a:p>
            <a:r>
              <a:rPr lang="en-US" sz="3000" dirty="0">
                <a:cs typeface="Century Gothic"/>
              </a:rPr>
              <a:t>Under the Homestead Act of 1862, more than 1.5 million white families received a total of 246 acres of land – approximately 10% of all the land in the US – for free. </a:t>
            </a:r>
          </a:p>
        </p:txBody>
      </p:sp>
    </p:spTree>
    <p:extLst>
      <p:ext uri="{BB962C8B-B14F-4D97-AF65-F5344CB8AC3E}">
        <p14:creationId xmlns:p14="http://schemas.microsoft.com/office/powerpoint/2010/main" val="5402580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A366A-C1CB-BED5-D84E-DCCCACA22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978FD-4837-D271-0777-ABB2F23EFE9A}"/>
              </a:ext>
            </a:extLst>
          </p:cNvPr>
          <p:cNvSpPr>
            <a:spLocks noGrp="1"/>
          </p:cNvSpPr>
          <p:nvPr>
            <p:ph type="title"/>
          </p:nvPr>
        </p:nvSpPr>
        <p:spPr>
          <a:xfrm>
            <a:off x="831849" y="822960"/>
            <a:ext cx="10430199" cy="5157710"/>
          </a:xfrm>
        </p:spPr>
        <p:txBody>
          <a:bodyPr anchor="ctr"/>
          <a:lstStyle/>
          <a:p>
            <a:r>
              <a:rPr lang="en-US" sz="3000" dirty="0"/>
              <a:t>Throughout the 1900s: </a:t>
            </a:r>
            <a:br>
              <a:rPr lang="en-US" sz="4400" dirty="0"/>
            </a:br>
            <a:r>
              <a:rPr lang="en-US" sz="4400" dirty="0"/>
              <a:t>Government-sanctioned </a:t>
            </a:r>
            <a:br>
              <a:rPr lang="en-US" sz="4400" dirty="0"/>
            </a:br>
            <a:r>
              <a:rPr lang="en-US" sz="4400" dirty="0"/>
              <a:t>Violence and Theft</a:t>
            </a:r>
            <a:endParaRPr lang="en-US" dirty="0"/>
          </a:p>
        </p:txBody>
      </p:sp>
    </p:spTree>
    <p:extLst>
      <p:ext uri="{BB962C8B-B14F-4D97-AF65-F5344CB8AC3E}">
        <p14:creationId xmlns:p14="http://schemas.microsoft.com/office/powerpoint/2010/main" val="14931971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5DC32-9018-E0E9-3C3C-6F7ED6821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7A0E60-DF86-55EF-DFEE-626311EC87E4}"/>
              </a:ext>
            </a:extLst>
          </p:cNvPr>
          <p:cNvSpPr>
            <a:spLocks noGrp="1"/>
          </p:cNvSpPr>
          <p:nvPr>
            <p:ph type="title"/>
          </p:nvPr>
        </p:nvSpPr>
        <p:spPr>
          <a:xfrm>
            <a:off x="831849" y="822960"/>
            <a:ext cx="10430199" cy="5157710"/>
          </a:xfrm>
        </p:spPr>
        <p:txBody>
          <a:bodyPr anchor="ctr">
            <a:normAutofit/>
          </a:bodyPr>
          <a:lstStyle/>
          <a:p>
            <a:r>
              <a:rPr lang="en-US" sz="5000" dirty="0"/>
              <a:t>Jim Crow Laws (1877–1950s)</a:t>
            </a:r>
          </a:p>
        </p:txBody>
      </p:sp>
      <p:pic>
        <p:nvPicPr>
          <p:cNvPr id="3" name="Picture Placeholder 16" descr="gavel icon">
            <a:extLst>
              <a:ext uri="{FF2B5EF4-FFF2-40B4-BE49-F238E27FC236}">
                <a16:creationId xmlns:a16="http://schemas.microsoft.com/office/drawing/2014/main" id="{7B23A563-C11C-1176-0300-7D37DD2E839F}"/>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617320" y="681038"/>
            <a:ext cx="906056" cy="906056"/>
          </a:xfrm>
          <a:prstGeom prst="rect">
            <a:avLst/>
          </a:prstGeom>
        </p:spPr>
      </p:pic>
    </p:spTree>
    <p:extLst>
      <p:ext uri="{BB962C8B-B14F-4D97-AF65-F5344CB8AC3E}">
        <p14:creationId xmlns:p14="http://schemas.microsoft.com/office/powerpoint/2010/main" val="1239843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E0AC6-944C-3AB4-6C75-EAFB337A3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0C237-FCD1-5159-F11E-B326EC914390}"/>
              </a:ext>
            </a:extLst>
          </p:cNvPr>
          <p:cNvSpPr>
            <a:spLocks noGrp="1"/>
          </p:cNvSpPr>
          <p:nvPr>
            <p:ph type="title"/>
          </p:nvPr>
        </p:nvSpPr>
        <p:spPr>
          <a:xfrm>
            <a:off x="831849" y="822960"/>
            <a:ext cx="10430199" cy="5157710"/>
          </a:xfrm>
        </p:spPr>
        <p:txBody>
          <a:bodyPr anchor="ctr">
            <a:normAutofit/>
          </a:bodyPr>
          <a:lstStyle/>
          <a:p>
            <a:r>
              <a:rPr lang="en-US" sz="5000" dirty="0"/>
              <a:t>Violence and Segregation in the South Led to the Great Migration </a:t>
            </a:r>
            <a:br>
              <a:rPr lang="en-US" sz="5000" dirty="0"/>
            </a:br>
            <a:r>
              <a:rPr lang="en-US" sz="5000" dirty="0"/>
              <a:t>(1916–1970)</a:t>
            </a:r>
          </a:p>
        </p:txBody>
      </p:sp>
    </p:spTree>
    <p:extLst>
      <p:ext uri="{BB962C8B-B14F-4D97-AF65-F5344CB8AC3E}">
        <p14:creationId xmlns:p14="http://schemas.microsoft.com/office/powerpoint/2010/main" val="3137881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DC095-D8DB-6241-E5F3-5844718BC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F228E-7965-F5BD-868B-0335EF143433}"/>
              </a:ext>
            </a:extLst>
          </p:cNvPr>
          <p:cNvSpPr>
            <a:spLocks noGrp="1"/>
          </p:cNvSpPr>
          <p:nvPr>
            <p:ph type="title"/>
          </p:nvPr>
        </p:nvSpPr>
        <p:spPr>
          <a:xfrm>
            <a:off x="831849" y="822960"/>
            <a:ext cx="10430199" cy="5157710"/>
          </a:xfrm>
        </p:spPr>
        <p:txBody>
          <a:bodyPr anchor="ctr">
            <a:normAutofit/>
          </a:bodyPr>
          <a:lstStyle/>
          <a:p>
            <a:r>
              <a:rPr lang="en-US" sz="5000" dirty="0"/>
              <a:t>Racial Zoning Codes in the North</a:t>
            </a:r>
          </a:p>
        </p:txBody>
      </p:sp>
    </p:spTree>
    <p:extLst>
      <p:ext uri="{BB962C8B-B14F-4D97-AF65-F5344CB8AC3E}">
        <p14:creationId xmlns:p14="http://schemas.microsoft.com/office/powerpoint/2010/main" val="2858587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48E45-DB4A-B9B8-31FC-C8049E852D4A}"/>
              </a:ext>
            </a:extLst>
          </p:cNvPr>
          <p:cNvSpPr>
            <a:spLocks noGrp="1"/>
          </p:cNvSpPr>
          <p:nvPr>
            <p:ph type="title"/>
          </p:nvPr>
        </p:nvSpPr>
        <p:spPr/>
        <p:txBody>
          <a:bodyPr/>
          <a:lstStyle/>
          <a:p>
            <a:r>
              <a:rPr lang="en-US" dirty="0"/>
              <a:t>The Role of Public Health</a:t>
            </a:r>
          </a:p>
        </p:txBody>
      </p:sp>
      <p:sp>
        <p:nvSpPr>
          <p:cNvPr id="3" name="Text Placeholder 2">
            <a:extLst>
              <a:ext uri="{FF2B5EF4-FFF2-40B4-BE49-F238E27FC236}">
                <a16:creationId xmlns:a16="http://schemas.microsoft.com/office/drawing/2014/main" id="{E6DCA50D-1C16-63F7-7B24-688CCB6675F6}"/>
              </a:ext>
            </a:extLst>
          </p:cNvPr>
          <p:cNvSpPr>
            <a:spLocks noGrp="1"/>
          </p:cNvSpPr>
          <p:nvPr>
            <p:ph type="body" idx="1"/>
          </p:nvPr>
        </p:nvSpPr>
        <p:spPr/>
        <p:txBody>
          <a:bodyPr>
            <a:normAutofit/>
          </a:bodyPr>
          <a:lstStyle/>
          <a:p>
            <a:pPr marL="0" indent="0">
              <a:buNone/>
            </a:pPr>
            <a:r>
              <a:rPr lang="en-US" sz="2800" dirty="0">
                <a:sym typeface="Century Gothic"/>
              </a:rPr>
              <a:t>Just as </a:t>
            </a:r>
            <a:r>
              <a:rPr lang="en-US" sz="2800" b="1" dirty="0">
                <a:sym typeface="Quattrocento Sans"/>
              </a:rPr>
              <a:t>public health </a:t>
            </a:r>
            <a:r>
              <a:rPr lang="en-US" sz="2800" dirty="0">
                <a:sym typeface="Century Gothic"/>
              </a:rPr>
              <a:t>played</a:t>
            </a:r>
            <a:r>
              <a:rPr lang="en-US" sz="2800" dirty="0">
                <a:sym typeface="Quattrocento Sans"/>
              </a:rPr>
              <a:t> </a:t>
            </a:r>
            <a:r>
              <a:rPr lang="en-US" sz="2800" dirty="0">
                <a:sym typeface="Century Gothic"/>
              </a:rPr>
              <a:t>an essential role in the housing policy of the 19th and 20th centuries, it needs to play an essential role today.</a:t>
            </a:r>
          </a:p>
        </p:txBody>
      </p:sp>
    </p:spTree>
    <p:extLst>
      <p:ext uri="{BB962C8B-B14F-4D97-AF65-F5344CB8AC3E}">
        <p14:creationId xmlns:p14="http://schemas.microsoft.com/office/powerpoint/2010/main" val="2599460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1DB6-0A56-B917-83CB-0E870D0B6B49}"/>
              </a:ext>
            </a:extLst>
          </p:cNvPr>
          <p:cNvSpPr>
            <a:spLocks noGrp="1"/>
          </p:cNvSpPr>
          <p:nvPr>
            <p:ph type="title"/>
          </p:nvPr>
        </p:nvSpPr>
        <p:spPr>
          <a:xfrm>
            <a:off x="831850" y="822960"/>
            <a:ext cx="10515600" cy="2792437"/>
          </a:xfrm>
        </p:spPr>
        <p:txBody>
          <a:bodyPr/>
          <a:lstStyle/>
          <a:p>
            <a:r>
              <a:rPr lang="en-US" dirty="0"/>
              <a:t>Weaponization of Public Health</a:t>
            </a:r>
          </a:p>
        </p:txBody>
      </p:sp>
      <p:sp>
        <p:nvSpPr>
          <p:cNvPr id="3" name="Text Placeholder 2">
            <a:extLst>
              <a:ext uri="{FF2B5EF4-FFF2-40B4-BE49-F238E27FC236}">
                <a16:creationId xmlns:a16="http://schemas.microsoft.com/office/drawing/2014/main" id="{DE81DE53-7D05-C6E3-740F-842B7A7619D0}"/>
              </a:ext>
            </a:extLst>
          </p:cNvPr>
          <p:cNvSpPr>
            <a:spLocks noGrp="1"/>
          </p:cNvSpPr>
          <p:nvPr>
            <p:ph type="body" idx="1"/>
          </p:nvPr>
        </p:nvSpPr>
        <p:spPr>
          <a:xfrm>
            <a:off x="831850" y="4107767"/>
            <a:ext cx="10515600" cy="1981884"/>
          </a:xfrm>
        </p:spPr>
        <p:txBody>
          <a:bodyPr/>
          <a:lstStyle/>
          <a:p>
            <a:pPr lvl="0"/>
            <a:r>
              <a:rPr lang="en-US" b="1" dirty="0">
                <a:sym typeface="Calibri"/>
              </a:rPr>
              <a:t>Example: </a:t>
            </a:r>
            <a:endParaRPr lang="en-US" b="1" dirty="0"/>
          </a:p>
          <a:p>
            <a:pPr lvl="0"/>
            <a:r>
              <a:rPr lang="en-US" dirty="0">
                <a:sym typeface="Calibri"/>
              </a:rPr>
              <a:t>Los Angeles, California</a:t>
            </a:r>
            <a:endParaRPr lang="en-US" dirty="0"/>
          </a:p>
          <a:p>
            <a:pPr lvl="0"/>
            <a:r>
              <a:rPr lang="en-US" dirty="0">
                <a:sym typeface="Calibri"/>
              </a:rPr>
              <a:t>Late 19th–early 20th century</a:t>
            </a:r>
            <a:endParaRPr lang="en-US" dirty="0"/>
          </a:p>
        </p:txBody>
      </p:sp>
      <p:pic>
        <p:nvPicPr>
          <p:cNvPr id="6" name="Picture Placeholder 16" descr="gavel icon">
            <a:extLst>
              <a:ext uri="{FF2B5EF4-FFF2-40B4-BE49-F238E27FC236}">
                <a16:creationId xmlns:a16="http://schemas.microsoft.com/office/drawing/2014/main" id="{7A283A57-D17F-CF34-E6CF-409675F9267A}"/>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617320" y="681038"/>
            <a:ext cx="906056" cy="906056"/>
          </a:xfrm>
          <a:prstGeom prst="rect">
            <a:avLst/>
          </a:prstGeom>
        </p:spPr>
      </p:pic>
    </p:spTree>
    <p:extLst>
      <p:ext uri="{BB962C8B-B14F-4D97-AF65-F5344CB8AC3E}">
        <p14:creationId xmlns:p14="http://schemas.microsoft.com/office/powerpoint/2010/main" val="2678119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D2C1-4662-2E3C-73B9-C998BD2CE663}"/>
              </a:ext>
            </a:extLst>
          </p:cNvPr>
          <p:cNvSpPr>
            <a:spLocks noGrp="1"/>
          </p:cNvSpPr>
          <p:nvPr>
            <p:ph type="title"/>
          </p:nvPr>
        </p:nvSpPr>
        <p:spPr>
          <a:xfrm>
            <a:off x="831850" y="822960"/>
            <a:ext cx="10515600" cy="2792437"/>
          </a:xfrm>
        </p:spPr>
        <p:txBody>
          <a:bodyPr/>
          <a:lstStyle/>
          <a:p>
            <a:r>
              <a:rPr lang="en-US" dirty="0"/>
              <a:t>Centering Equity</a:t>
            </a:r>
          </a:p>
        </p:txBody>
      </p:sp>
      <p:sp>
        <p:nvSpPr>
          <p:cNvPr id="3" name="Content Placeholder 2">
            <a:extLst>
              <a:ext uri="{FF2B5EF4-FFF2-40B4-BE49-F238E27FC236}">
                <a16:creationId xmlns:a16="http://schemas.microsoft.com/office/drawing/2014/main" id="{B91FD8D1-63D5-9B1A-230D-15C5CD3FB743}"/>
              </a:ext>
            </a:extLst>
          </p:cNvPr>
          <p:cNvSpPr>
            <a:spLocks noGrp="1"/>
          </p:cNvSpPr>
          <p:nvPr>
            <p:ph type="body" idx="1"/>
          </p:nvPr>
        </p:nvSpPr>
        <p:spPr>
          <a:xfrm>
            <a:off x="831850" y="4107767"/>
            <a:ext cx="10515600" cy="1981884"/>
          </a:xfrm>
        </p:spPr>
        <p:txBody>
          <a:bodyPr>
            <a:normAutofit/>
          </a:bodyPr>
          <a:lstStyle/>
          <a:p>
            <a:pPr marL="0" indent="0">
              <a:buNone/>
            </a:pPr>
            <a:r>
              <a:rPr lang="en-US" sz="2600" dirty="0"/>
              <a:t>We’ll use this icon to highlight opportunities to center equity in your work.</a:t>
            </a:r>
          </a:p>
        </p:txBody>
      </p:sp>
      <p:grpSp>
        <p:nvGrpSpPr>
          <p:cNvPr id="4" name="Group 3" descr="Equity practice tip! icon">
            <a:extLst>
              <a:ext uri="{FF2B5EF4-FFF2-40B4-BE49-F238E27FC236}">
                <a16:creationId xmlns:a16="http://schemas.microsoft.com/office/drawing/2014/main" id="{607881AF-64A9-EF95-C344-F32691FB8A46}"/>
              </a:ext>
              <a:ext uri="{C183D7F6-B498-43B3-948B-1728B52AA6E4}">
                <adec:decorative xmlns:adec="http://schemas.microsoft.com/office/drawing/2017/decorative" val="0"/>
              </a:ext>
            </a:extLst>
          </p:cNvPr>
          <p:cNvGrpSpPr/>
          <p:nvPr/>
        </p:nvGrpSpPr>
        <p:grpSpPr>
          <a:xfrm>
            <a:off x="844550" y="5099050"/>
            <a:ext cx="2955663" cy="890148"/>
            <a:chOff x="180623" y="5831725"/>
            <a:chExt cx="2955663" cy="890148"/>
          </a:xfrm>
        </p:grpSpPr>
        <p:sp>
          <p:nvSpPr>
            <p:cNvPr id="5" name="Rectangle 4">
              <a:extLst>
                <a:ext uri="{FF2B5EF4-FFF2-40B4-BE49-F238E27FC236}">
                  <a16:creationId xmlns:a16="http://schemas.microsoft.com/office/drawing/2014/main" id="{32F26F1F-4B89-D2E8-6232-26E5C638019E}"/>
                </a:ext>
              </a:extLst>
            </p:cNvPr>
            <p:cNvSpPr/>
            <p:nvPr/>
          </p:nvSpPr>
          <p:spPr>
            <a:xfrm>
              <a:off x="1098721" y="5861300"/>
              <a:ext cx="2037565" cy="83099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entury Gothic"/>
                  <a:ea typeface="+mn-ea"/>
                  <a:cs typeface="Segoe Script"/>
                </a:rPr>
                <a:t>Equity practice tip!</a:t>
              </a:r>
              <a:endParaRPr kumimoji="0" lang="en-US" sz="2400" b="1" i="0" u="none" strike="noStrike" kern="1200" cap="none" spc="0" normalizeH="0" baseline="0" noProof="0" dirty="0">
                <a:ln>
                  <a:noFill/>
                </a:ln>
                <a:solidFill>
                  <a:schemeClr val="accent1"/>
                </a:solidFill>
                <a:effectLst/>
                <a:uLnTx/>
                <a:uFillTx/>
                <a:latin typeface="Segoe Print" panose="02000600000000000000" pitchFamily="2" charset="0"/>
                <a:ea typeface="+mn-ea"/>
                <a:cs typeface="Segoe Script"/>
              </a:endParaRPr>
            </a:p>
          </p:txBody>
        </p:sp>
        <p:pic>
          <p:nvPicPr>
            <p:cNvPr id="6" name="Picture 5" descr="Icon&#10;&#10;Description automatically generated">
              <a:extLst>
                <a:ext uri="{FF2B5EF4-FFF2-40B4-BE49-F238E27FC236}">
                  <a16:creationId xmlns:a16="http://schemas.microsoft.com/office/drawing/2014/main" id="{708FEA58-3F07-B5D3-3030-3EB1D99F62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3" y="5831725"/>
              <a:ext cx="906056" cy="890148"/>
            </a:xfrm>
            <a:prstGeom prst="rect">
              <a:avLst/>
            </a:prstGeom>
          </p:spPr>
        </p:pic>
      </p:grpSp>
    </p:spTree>
    <p:extLst>
      <p:ext uri="{BB962C8B-B14F-4D97-AF65-F5344CB8AC3E}">
        <p14:creationId xmlns:p14="http://schemas.microsoft.com/office/powerpoint/2010/main" val="914514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926DEC-91BF-67DD-BA4F-81F8624E1114}"/>
              </a:ext>
            </a:extLst>
          </p:cNvPr>
          <p:cNvSpPr>
            <a:spLocks noGrp="1"/>
          </p:cNvSpPr>
          <p:nvPr>
            <p:ph type="title"/>
          </p:nvPr>
        </p:nvSpPr>
        <p:spPr>
          <a:xfrm>
            <a:off x="839788" y="365125"/>
            <a:ext cx="10515600" cy="1325563"/>
          </a:xfrm>
        </p:spPr>
        <p:txBody>
          <a:bodyPr/>
          <a:lstStyle/>
          <a:p>
            <a:r>
              <a:rPr lang="en-US" dirty="0"/>
              <a:t>Buchanan v. Warley (1917)</a:t>
            </a:r>
          </a:p>
        </p:txBody>
      </p:sp>
      <p:sp>
        <p:nvSpPr>
          <p:cNvPr id="12" name="Text Placeholder 11">
            <a:extLst>
              <a:ext uri="{FF2B5EF4-FFF2-40B4-BE49-F238E27FC236}">
                <a16:creationId xmlns:a16="http://schemas.microsoft.com/office/drawing/2014/main" id="{3BCD5775-3CDB-4989-CC28-47A0CA736A18}"/>
              </a:ext>
            </a:extLst>
          </p:cNvPr>
          <p:cNvSpPr>
            <a:spLocks noGrp="1"/>
          </p:cNvSpPr>
          <p:nvPr>
            <p:ph type="body" idx="1"/>
          </p:nvPr>
        </p:nvSpPr>
        <p:spPr>
          <a:xfrm>
            <a:off x="839788" y="1681163"/>
            <a:ext cx="5157787" cy="1325562"/>
          </a:xfrm>
        </p:spPr>
        <p:txBody>
          <a:bodyPr>
            <a:normAutofit/>
          </a:bodyPr>
          <a:lstStyle/>
          <a:p>
            <a:r>
              <a:rPr lang="en-US" sz="3000" dirty="0">
                <a:sym typeface="Calibri"/>
              </a:rPr>
              <a:t>RULING </a:t>
            </a:r>
            <a:endParaRPr lang="en-US" sz="3000" dirty="0"/>
          </a:p>
        </p:txBody>
      </p:sp>
      <p:sp>
        <p:nvSpPr>
          <p:cNvPr id="6" name="Content Placeholder 5">
            <a:extLst>
              <a:ext uri="{FF2B5EF4-FFF2-40B4-BE49-F238E27FC236}">
                <a16:creationId xmlns:a16="http://schemas.microsoft.com/office/drawing/2014/main" id="{AE7A7632-985A-BED9-B7A6-7DEFFD803810}"/>
              </a:ext>
            </a:extLst>
          </p:cNvPr>
          <p:cNvSpPr>
            <a:spLocks noGrp="1"/>
          </p:cNvSpPr>
          <p:nvPr>
            <p:ph sz="half" idx="2"/>
          </p:nvPr>
        </p:nvSpPr>
        <p:spPr>
          <a:xfrm>
            <a:off x="839788" y="3097763"/>
            <a:ext cx="5157787" cy="3091900"/>
          </a:xfrm>
        </p:spPr>
        <p:txBody>
          <a:bodyPr>
            <a:normAutofit/>
          </a:bodyPr>
          <a:lstStyle/>
          <a:p>
            <a:pPr marL="0" lvl="0" indent="0">
              <a:buNone/>
            </a:pPr>
            <a:r>
              <a:rPr lang="en-US" sz="2600" dirty="0">
                <a:sym typeface="Calibri"/>
              </a:rPr>
              <a:t>Supreme Court struck down explicitly race-based zoning as unconstitutional</a:t>
            </a:r>
            <a:endParaRPr lang="en-US" sz="2600" dirty="0"/>
          </a:p>
        </p:txBody>
      </p:sp>
      <p:sp>
        <p:nvSpPr>
          <p:cNvPr id="13" name="Text Placeholder 12">
            <a:extLst>
              <a:ext uri="{FF2B5EF4-FFF2-40B4-BE49-F238E27FC236}">
                <a16:creationId xmlns:a16="http://schemas.microsoft.com/office/drawing/2014/main" id="{3F7648FC-5164-7588-362E-348A798FFC72}"/>
              </a:ext>
            </a:extLst>
          </p:cNvPr>
          <p:cNvSpPr>
            <a:spLocks noGrp="1"/>
          </p:cNvSpPr>
          <p:nvPr>
            <p:ph type="body" sz="quarter" idx="3"/>
          </p:nvPr>
        </p:nvSpPr>
        <p:spPr>
          <a:xfrm>
            <a:off x="6172200" y="1681163"/>
            <a:ext cx="5183188" cy="1325562"/>
          </a:xfrm>
        </p:spPr>
        <p:txBody>
          <a:bodyPr>
            <a:normAutofit/>
          </a:bodyPr>
          <a:lstStyle/>
          <a:p>
            <a:r>
              <a:rPr lang="en-US" sz="3000" dirty="0">
                <a:sym typeface="Calibri"/>
              </a:rPr>
              <a:t>REALITY</a:t>
            </a:r>
            <a:endParaRPr lang="en-US" sz="3000" dirty="0"/>
          </a:p>
        </p:txBody>
      </p:sp>
      <p:sp>
        <p:nvSpPr>
          <p:cNvPr id="8" name="Content Placeholder 7">
            <a:extLst>
              <a:ext uri="{FF2B5EF4-FFF2-40B4-BE49-F238E27FC236}">
                <a16:creationId xmlns:a16="http://schemas.microsoft.com/office/drawing/2014/main" id="{6D7A83B2-6BE9-FB1F-AEB3-70FFB32FE451}"/>
              </a:ext>
            </a:extLst>
          </p:cNvPr>
          <p:cNvSpPr>
            <a:spLocks noGrp="1"/>
          </p:cNvSpPr>
          <p:nvPr>
            <p:ph sz="quarter" idx="4"/>
          </p:nvPr>
        </p:nvSpPr>
        <p:spPr>
          <a:xfrm>
            <a:off x="6172200" y="3097763"/>
            <a:ext cx="5183188" cy="3091900"/>
          </a:xfrm>
        </p:spPr>
        <p:txBody>
          <a:bodyPr>
            <a:normAutofit/>
          </a:bodyPr>
          <a:lstStyle/>
          <a:p>
            <a:pPr marL="0" lvl="0" indent="0">
              <a:buNone/>
            </a:pPr>
            <a:r>
              <a:rPr lang="en-US" sz="2600" dirty="0">
                <a:sym typeface="Calibri"/>
              </a:rPr>
              <a:t>Localities continued to create new ways to perpetuate residential segregation</a:t>
            </a:r>
            <a:endParaRPr lang="en-US" sz="2600" dirty="0"/>
          </a:p>
        </p:txBody>
      </p:sp>
    </p:spTree>
    <p:extLst>
      <p:ext uri="{BB962C8B-B14F-4D97-AF65-F5344CB8AC3E}">
        <p14:creationId xmlns:p14="http://schemas.microsoft.com/office/powerpoint/2010/main" val="1745955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C1CD6C-FEB3-0F8F-29F5-CD33FE3AA549}"/>
              </a:ext>
            </a:extLst>
          </p:cNvPr>
          <p:cNvSpPr>
            <a:spLocks noGrp="1"/>
          </p:cNvSpPr>
          <p:nvPr>
            <p:ph type="title"/>
          </p:nvPr>
        </p:nvSpPr>
        <p:spPr>
          <a:xfrm>
            <a:off x="831850" y="822325"/>
            <a:ext cx="10515600" cy="2443389"/>
          </a:xfrm>
        </p:spPr>
        <p:txBody>
          <a:bodyPr/>
          <a:lstStyle/>
          <a:p>
            <a:r>
              <a:rPr lang="en-US" dirty="0"/>
              <a:t>Racial Covenants</a:t>
            </a:r>
          </a:p>
        </p:txBody>
      </p:sp>
      <p:sp>
        <p:nvSpPr>
          <p:cNvPr id="10" name="Text Placeholder 9">
            <a:extLst>
              <a:ext uri="{FF2B5EF4-FFF2-40B4-BE49-F238E27FC236}">
                <a16:creationId xmlns:a16="http://schemas.microsoft.com/office/drawing/2014/main" id="{768708E4-A6FE-9D10-51C4-1D3F85E6AEF5}"/>
              </a:ext>
            </a:extLst>
          </p:cNvPr>
          <p:cNvSpPr>
            <a:spLocks noGrp="1"/>
          </p:cNvSpPr>
          <p:nvPr>
            <p:ph type="body" idx="1"/>
          </p:nvPr>
        </p:nvSpPr>
        <p:spPr>
          <a:xfrm>
            <a:off x="831850" y="3429000"/>
            <a:ext cx="10515600" cy="2660650"/>
          </a:xfrm>
        </p:spPr>
        <p:txBody>
          <a:bodyPr>
            <a:normAutofit/>
          </a:bodyPr>
          <a:lstStyle/>
          <a:p>
            <a:pPr lvl="0"/>
            <a:r>
              <a:rPr lang="en-US" dirty="0">
                <a:sym typeface="Century Gothic"/>
              </a:rPr>
              <a:t>“No property… shall at any time be sold, conveyed, rented, or leased in whole or in part to any person or persons not of the White or Caucasian race.”</a:t>
            </a:r>
            <a:endParaRPr lang="en-US" dirty="0"/>
          </a:p>
          <a:p>
            <a:pPr lvl="0" algn="r"/>
            <a:r>
              <a:rPr lang="en-US" dirty="0">
                <a:sym typeface="Century Gothic"/>
              </a:rPr>
              <a:t>—Protective Restrictions, Hugh Russell Realty Company (1941)</a:t>
            </a:r>
            <a:endParaRPr lang="en-US" dirty="0"/>
          </a:p>
        </p:txBody>
      </p:sp>
    </p:spTree>
    <p:extLst>
      <p:ext uri="{BB962C8B-B14F-4D97-AF65-F5344CB8AC3E}">
        <p14:creationId xmlns:p14="http://schemas.microsoft.com/office/powerpoint/2010/main" val="3789880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8F4D-BB15-D25B-98AF-5432B53E251A}"/>
              </a:ext>
            </a:extLst>
          </p:cNvPr>
          <p:cNvSpPr>
            <a:spLocks noGrp="1"/>
          </p:cNvSpPr>
          <p:nvPr>
            <p:ph type="title"/>
          </p:nvPr>
        </p:nvSpPr>
        <p:spPr>
          <a:xfrm>
            <a:off x="831850" y="822960"/>
            <a:ext cx="10515600" cy="2792437"/>
          </a:xfrm>
        </p:spPr>
        <p:txBody>
          <a:bodyPr/>
          <a:lstStyle/>
          <a:p>
            <a:r>
              <a:rPr lang="en-US" dirty="0"/>
              <a:t>Residential Segregation</a:t>
            </a:r>
          </a:p>
        </p:txBody>
      </p:sp>
      <p:sp>
        <p:nvSpPr>
          <p:cNvPr id="5" name="Text Placeholder 4">
            <a:extLst>
              <a:ext uri="{FF2B5EF4-FFF2-40B4-BE49-F238E27FC236}">
                <a16:creationId xmlns:a16="http://schemas.microsoft.com/office/drawing/2014/main" id="{5855297E-B1DF-C042-3EBE-222C63BF540B}"/>
              </a:ext>
            </a:extLst>
          </p:cNvPr>
          <p:cNvSpPr>
            <a:spLocks noGrp="1"/>
          </p:cNvSpPr>
          <p:nvPr>
            <p:ph type="body" idx="1"/>
          </p:nvPr>
        </p:nvSpPr>
        <p:spPr>
          <a:xfrm>
            <a:off x="831850" y="4107767"/>
            <a:ext cx="10515600" cy="1981884"/>
          </a:xfrm>
        </p:spPr>
        <p:txBody>
          <a:bodyPr/>
          <a:lstStyle/>
          <a:p>
            <a:r>
              <a:rPr lang="en-US" dirty="0"/>
              <a:t>At the same time, the federal government was implementing New Deal loan programs, which fueled residential segregation and furthered structural discrimination in northern cities. </a:t>
            </a:r>
          </a:p>
        </p:txBody>
      </p:sp>
    </p:spTree>
    <p:extLst>
      <p:ext uri="{BB962C8B-B14F-4D97-AF65-F5344CB8AC3E}">
        <p14:creationId xmlns:p14="http://schemas.microsoft.com/office/powerpoint/2010/main" val="3730467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E7F63-537A-FF91-3EB8-8D8187A14A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42D704-662A-FF79-67B8-B7AA338EBD70}"/>
              </a:ext>
            </a:extLst>
          </p:cNvPr>
          <p:cNvSpPr>
            <a:spLocks noGrp="1"/>
          </p:cNvSpPr>
          <p:nvPr>
            <p:ph type="title"/>
          </p:nvPr>
        </p:nvSpPr>
        <p:spPr>
          <a:xfrm>
            <a:off x="831850" y="822960"/>
            <a:ext cx="8330812" cy="5157710"/>
          </a:xfrm>
        </p:spPr>
        <p:txBody>
          <a:bodyPr anchor="ctr">
            <a:normAutofit/>
          </a:bodyPr>
          <a:lstStyle/>
          <a:p>
            <a:r>
              <a:rPr lang="en-US" sz="5000" dirty="0"/>
              <a:t>The Federal Housing Administration and Redlining</a:t>
            </a:r>
          </a:p>
        </p:txBody>
      </p:sp>
      <p:pic>
        <p:nvPicPr>
          <p:cNvPr id="3" name="Picture Placeholder 16" descr="gavel icon">
            <a:extLst>
              <a:ext uri="{FF2B5EF4-FFF2-40B4-BE49-F238E27FC236}">
                <a16:creationId xmlns:a16="http://schemas.microsoft.com/office/drawing/2014/main" id="{C4A7E867-D932-CD34-59D2-7858C7E77C71}"/>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617320" y="681038"/>
            <a:ext cx="906056" cy="906056"/>
          </a:xfrm>
          <a:prstGeom prst="rect">
            <a:avLst/>
          </a:prstGeom>
        </p:spPr>
      </p:pic>
    </p:spTree>
    <p:extLst>
      <p:ext uri="{BB962C8B-B14F-4D97-AF65-F5344CB8AC3E}">
        <p14:creationId xmlns:p14="http://schemas.microsoft.com/office/powerpoint/2010/main" val="3175747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370FB-3187-0C77-5247-AB664A974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E0D06A-A57E-4F6E-D914-F86FC214B4F8}"/>
              </a:ext>
            </a:extLst>
          </p:cNvPr>
          <p:cNvSpPr>
            <a:spLocks noGrp="1"/>
          </p:cNvSpPr>
          <p:nvPr>
            <p:ph type="title"/>
          </p:nvPr>
        </p:nvSpPr>
        <p:spPr>
          <a:xfrm>
            <a:off x="831850" y="822960"/>
            <a:ext cx="6987203" cy="5157710"/>
          </a:xfrm>
        </p:spPr>
        <p:txBody>
          <a:bodyPr anchor="ctr">
            <a:normAutofit/>
          </a:bodyPr>
          <a:lstStyle/>
          <a:p>
            <a:r>
              <a:rPr lang="en-US" sz="5400" dirty="0"/>
              <a:t>The End of World War II and the GI Bill</a:t>
            </a:r>
            <a:endParaRPr lang="en-US" sz="5000" dirty="0"/>
          </a:p>
        </p:txBody>
      </p:sp>
      <p:pic>
        <p:nvPicPr>
          <p:cNvPr id="3" name="Picture Placeholder 16" descr="gavel icon">
            <a:extLst>
              <a:ext uri="{FF2B5EF4-FFF2-40B4-BE49-F238E27FC236}">
                <a16:creationId xmlns:a16="http://schemas.microsoft.com/office/drawing/2014/main" id="{E3692C49-0BE2-9628-30F2-3E03C9F5D1F1}"/>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617320" y="681038"/>
            <a:ext cx="906056" cy="906056"/>
          </a:xfrm>
          <a:prstGeom prst="rect">
            <a:avLst/>
          </a:prstGeom>
        </p:spPr>
      </p:pic>
    </p:spTree>
    <p:extLst>
      <p:ext uri="{BB962C8B-B14F-4D97-AF65-F5344CB8AC3E}">
        <p14:creationId xmlns:p14="http://schemas.microsoft.com/office/powerpoint/2010/main" val="1496283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8A4D6-5D3E-FD48-1EB2-AC034908B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61479-4401-E27A-78FA-8CAA38F09D92}"/>
              </a:ext>
            </a:extLst>
          </p:cNvPr>
          <p:cNvSpPr>
            <a:spLocks noGrp="1"/>
          </p:cNvSpPr>
          <p:nvPr>
            <p:ph type="title"/>
          </p:nvPr>
        </p:nvSpPr>
        <p:spPr>
          <a:xfrm>
            <a:off x="831850" y="822960"/>
            <a:ext cx="10243587" cy="5157710"/>
          </a:xfrm>
        </p:spPr>
        <p:txBody>
          <a:bodyPr anchor="ctr">
            <a:normAutofit/>
          </a:bodyPr>
          <a:lstStyle/>
          <a:p>
            <a:r>
              <a:rPr lang="en-US" sz="5400" dirty="0"/>
              <a:t>The Civil Rights Movement</a:t>
            </a:r>
            <a:endParaRPr lang="en-US" sz="5000" dirty="0"/>
          </a:p>
        </p:txBody>
      </p:sp>
    </p:spTree>
    <p:extLst>
      <p:ext uri="{BB962C8B-B14F-4D97-AF65-F5344CB8AC3E}">
        <p14:creationId xmlns:p14="http://schemas.microsoft.com/office/powerpoint/2010/main" val="416852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893C-E5A9-C536-A15B-1AC3720C9F4A}"/>
              </a:ext>
            </a:extLst>
          </p:cNvPr>
          <p:cNvSpPr>
            <a:spLocks noGrp="1"/>
          </p:cNvSpPr>
          <p:nvPr>
            <p:ph type="title"/>
          </p:nvPr>
        </p:nvSpPr>
        <p:spPr>
          <a:xfrm>
            <a:off x="838200" y="681038"/>
            <a:ext cx="10515600" cy="1009650"/>
          </a:xfrm>
        </p:spPr>
        <p:txBody>
          <a:bodyPr/>
          <a:lstStyle/>
          <a:p>
            <a:r>
              <a:rPr lang="en-US" dirty="0"/>
              <a:t>Kerner Commission Final Report (1967) </a:t>
            </a:r>
          </a:p>
        </p:txBody>
      </p:sp>
      <p:sp>
        <p:nvSpPr>
          <p:cNvPr id="6" name="Content Placeholder 5">
            <a:extLst>
              <a:ext uri="{FF2B5EF4-FFF2-40B4-BE49-F238E27FC236}">
                <a16:creationId xmlns:a16="http://schemas.microsoft.com/office/drawing/2014/main" id="{05F57B1D-C607-067F-F675-FA8DC463DAE3}"/>
              </a:ext>
            </a:extLst>
          </p:cNvPr>
          <p:cNvSpPr>
            <a:spLocks noGrp="1"/>
          </p:cNvSpPr>
          <p:nvPr>
            <p:ph idx="1"/>
          </p:nvPr>
        </p:nvSpPr>
        <p:spPr>
          <a:xfrm>
            <a:off x="838200" y="1892105"/>
            <a:ext cx="10515600" cy="4284857"/>
          </a:xfrm>
        </p:spPr>
        <p:txBody>
          <a:bodyPr/>
          <a:lstStyle/>
          <a:p>
            <a:r>
              <a:rPr lang="en-US" dirty="0"/>
              <a:t>“Segregation and poverty have created in the racial ghetto a destructive environment totally unknown to most white Americans.” </a:t>
            </a:r>
          </a:p>
          <a:p>
            <a:r>
              <a:rPr lang="en-US" dirty="0"/>
              <a:t>“.…white society is deeply implicated in the ghetto. White institutions created it, white institutions maintain it, and white society condones it.”</a:t>
            </a:r>
          </a:p>
          <a:p>
            <a:r>
              <a:rPr lang="en-US" dirty="0"/>
              <a:t>“This is our basic conclusion: Our nation is moving toward two societies, one black, one white — separate and unequal.”</a:t>
            </a:r>
          </a:p>
        </p:txBody>
      </p:sp>
    </p:spTree>
    <p:extLst>
      <p:ext uri="{BB962C8B-B14F-4D97-AF65-F5344CB8AC3E}">
        <p14:creationId xmlns:p14="http://schemas.microsoft.com/office/powerpoint/2010/main" val="10106492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29337-F09F-BA5E-AC11-C8C63E5F2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2A23C-C99B-6138-B5B1-95014F7B28EE}"/>
              </a:ext>
            </a:extLst>
          </p:cNvPr>
          <p:cNvSpPr>
            <a:spLocks noGrp="1"/>
          </p:cNvSpPr>
          <p:nvPr>
            <p:ph type="title"/>
          </p:nvPr>
        </p:nvSpPr>
        <p:spPr>
          <a:xfrm>
            <a:off x="831850" y="822960"/>
            <a:ext cx="10243587" cy="5157710"/>
          </a:xfrm>
        </p:spPr>
        <p:txBody>
          <a:bodyPr anchor="ctr">
            <a:normAutofit/>
          </a:bodyPr>
          <a:lstStyle/>
          <a:p>
            <a:r>
              <a:rPr lang="en-US" sz="5400" dirty="0"/>
              <a:t>Fair Housing Act of 1968</a:t>
            </a:r>
            <a:endParaRPr lang="en-US" sz="5000" dirty="0"/>
          </a:p>
        </p:txBody>
      </p:sp>
    </p:spTree>
    <p:extLst>
      <p:ext uri="{BB962C8B-B14F-4D97-AF65-F5344CB8AC3E}">
        <p14:creationId xmlns:p14="http://schemas.microsoft.com/office/powerpoint/2010/main" val="4224964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A599-0352-CC99-1132-59566504D998}"/>
              </a:ext>
            </a:extLst>
          </p:cNvPr>
          <p:cNvSpPr>
            <a:spLocks noGrp="1"/>
          </p:cNvSpPr>
          <p:nvPr>
            <p:ph type="title"/>
          </p:nvPr>
        </p:nvSpPr>
        <p:spPr>
          <a:xfrm>
            <a:off x="838200" y="681038"/>
            <a:ext cx="10515600" cy="1009650"/>
          </a:xfrm>
        </p:spPr>
        <p:txBody>
          <a:bodyPr/>
          <a:lstStyle/>
          <a:p>
            <a:r>
              <a:rPr lang="en-US" dirty="0"/>
              <a:t>From 1960s to Today</a:t>
            </a:r>
          </a:p>
        </p:txBody>
      </p:sp>
      <p:sp>
        <p:nvSpPr>
          <p:cNvPr id="3" name="Text Placeholder 2">
            <a:extLst>
              <a:ext uri="{FF2B5EF4-FFF2-40B4-BE49-F238E27FC236}">
                <a16:creationId xmlns:a16="http://schemas.microsoft.com/office/drawing/2014/main" id="{993F9CEB-D8D2-DD0F-ABD4-FFC9E819624E}"/>
              </a:ext>
            </a:extLst>
          </p:cNvPr>
          <p:cNvSpPr>
            <a:spLocks noGrp="1"/>
          </p:cNvSpPr>
          <p:nvPr>
            <p:ph idx="1"/>
          </p:nvPr>
        </p:nvSpPr>
        <p:spPr>
          <a:xfrm>
            <a:off x="838200" y="1892105"/>
            <a:ext cx="10515600" cy="4284857"/>
          </a:xfrm>
        </p:spPr>
        <p:txBody>
          <a:bodyPr>
            <a:normAutofit/>
          </a:bodyPr>
          <a:lstStyle/>
          <a:p>
            <a:r>
              <a:rPr lang="en-US" sz="2400" dirty="0"/>
              <a:t>Many social, economic, and health inequity still look the same today.</a:t>
            </a:r>
          </a:p>
          <a:p>
            <a:r>
              <a:rPr lang="en-US" sz="2400" dirty="0"/>
              <a:t>Black, indigenous, and people of color continue to face discrimination, social exclusion, poverty, disenfranchisement, structural violence, and inequity in opportunities for education, jobs, and housing. </a:t>
            </a:r>
          </a:p>
          <a:p>
            <a:r>
              <a:rPr lang="en-US" sz="2400" dirty="0"/>
              <a:t>This continued inequity was illuminated by the COVID-19 pandemic, which disproportionately killed and sickened people of color.</a:t>
            </a:r>
          </a:p>
        </p:txBody>
      </p:sp>
    </p:spTree>
    <p:extLst>
      <p:ext uri="{BB962C8B-B14F-4D97-AF65-F5344CB8AC3E}">
        <p14:creationId xmlns:p14="http://schemas.microsoft.com/office/powerpoint/2010/main" val="2716872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7ECED-EEEC-16D4-EB42-F0A46B9E08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D62DC82-B005-5569-0703-4CA1C3492A63}"/>
              </a:ext>
            </a:extLst>
          </p:cNvPr>
          <p:cNvSpPr>
            <a:spLocks noGrp="1"/>
          </p:cNvSpPr>
          <p:nvPr>
            <p:ph type="title"/>
          </p:nvPr>
        </p:nvSpPr>
        <p:spPr/>
        <p:txBody>
          <a:bodyPr/>
          <a:lstStyle/>
          <a:p>
            <a:r>
              <a:rPr lang="en-US" dirty="0"/>
              <a:t>Quiz 4: True or False?</a:t>
            </a:r>
          </a:p>
        </p:txBody>
      </p:sp>
      <p:sp>
        <p:nvSpPr>
          <p:cNvPr id="7" name="Content Placeholder 6">
            <a:extLst>
              <a:ext uri="{FF2B5EF4-FFF2-40B4-BE49-F238E27FC236}">
                <a16:creationId xmlns:a16="http://schemas.microsoft.com/office/drawing/2014/main" id="{F280F57D-FA05-1D58-3839-E43185CF9D07}"/>
              </a:ext>
            </a:extLst>
          </p:cNvPr>
          <p:cNvSpPr>
            <a:spLocks noGrp="1"/>
          </p:cNvSpPr>
          <p:nvPr>
            <p:ph idx="1"/>
          </p:nvPr>
        </p:nvSpPr>
        <p:spPr/>
        <p:txBody>
          <a:bodyPr>
            <a:normAutofit/>
          </a:bodyPr>
          <a:lstStyle/>
          <a:p>
            <a:pPr marL="0" indent="0">
              <a:spcAft>
                <a:spcPts val="2400"/>
              </a:spcAft>
              <a:buNone/>
            </a:pPr>
            <a:r>
              <a:rPr lang="en-US" sz="3400" dirty="0"/>
              <a:t>The legacy of unfair and unjust laws and policies is still with us today and contributes to growing health inequity.</a:t>
            </a:r>
          </a:p>
          <a:p>
            <a:pPr marL="1143000" lvl="1" indent="-685800">
              <a:buFont typeface="Wingdings" panose="05000000000000000000" pitchFamily="2" charset="2"/>
              <a:buChar char="q"/>
            </a:pPr>
            <a:r>
              <a:rPr lang="en-US" sz="4000" dirty="0"/>
              <a:t>True</a:t>
            </a:r>
          </a:p>
          <a:p>
            <a:pPr marL="1143000" lvl="1" indent="-685800">
              <a:buFont typeface="Wingdings" panose="05000000000000000000" pitchFamily="2" charset="2"/>
              <a:buChar char="q"/>
            </a:pPr>
            <a:r>
              <a:rPr lang="en-US" sz="4000" dirty="0"/>
              <a:t>False</a:t>
            </a:r>
          </a:p>
        </p:txBody>
      </p:sp>
    </p:spTree>
    <p:extLst>
      <p:ext uri="{BB962C8B-B14F-4D97-AF65-F5344CB8AC3E}">
        <p14:creationId xmlns:p14="http://schemas.microsoft.com/office/powerpoint/2010/main" val="1706266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7DD9-5205-0C92-4F5A-EA2D390BF4E5}"/>
              </a:ext>
            </a:extLst>
          </p:cNvPr>
          <p:cNvSpPr>
            <a:spLocks noGrp="1"/>
          </p:cNvSpPr>
          <p:nvPr>
            <p:ph type="title"/>
          </p:nvPr>
        </p:nvSpPr>
        <p:spPr>
          <a:xfrm>
            <a:off x="838200" y="681038"/>
            <a:ext cx="10515600" cy="1009650"/>
          </a:xfrm>
        </p:spPr>
        <p:txBody>
          <a:bodyPr anchor="b"/>
          <a:lstStyle/>
          <a:p>
            <a:pPr rtl="0" eaLnBrk="1" latinLnBrk="0" hangingPunct="1"/>
            <a:r>
              <a:rPr lang="en-US" dirty="0"/>
              <a:t>What We’ll Discuss</a:t>
            </a:r>
            <a:r>
              <a:rPr lang="en-US" b="0" i="0" u="none" dirty="0">
                <a:solidFill>
                  <a:schemeClr val="bg1"/>
                </a:solidFill>
              </a:rPr>
              <a:t>: </a:t>
            </a:r>
            <a:r>
              <a:rPr lang="en-US" sz="4400" b="0" i="0" u="none"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What is Health Equity?</a:t>
            </a:r>
            <a:endParaRPr lang="en-US" sz="4400" b="0" i="0" u="none" dirty="0">
              <a:solidFill>
                <a:schemeClr val="bg1"/>
              </a:solidFill>
              <a:effectLst/>
            </a:endParaRPr>
          </a:p>
        </p:txBody>
      </p:sp>
      <p:sp>
        <p:nvSpPr>
          <p:cNvPr id="3" name="Content Placeholder 2">
            <a:extLst>
              <a:ext uri="{FF2B5EF4-FFF2-40B4-BE49-F238E27FC236}">
                <a16:creationId xmlns:a16="http://schemas.microsoft.com/office/drawing/2014/main" id="{68C29717-C55A-D513-2453-92B8A3FA9B75}"/>
              </a:ext>
              <a:ext uri="{C183D7F6-B498-43B3-948B-1728B52AA6E4}">
                <adec:decorative xmlns:adec="http://schemas.microsoft.com/office/drawing/2017/decorative" val="1"/>
              </a:ext>
            </a:extLst>
          </p:cNvPr>
          <p:cNvSpPr>
            <a:spLocks noGrp="1"/>
          </p:cNvSpPr>
          <p:nvPr>
            <p:ph idx="1"/>
          </p:nvPr>
        </p:nvSpPr>
        <p:spPr>
          <a:xfrm>
            <a:off x="838200" y="1892105"/>
            <a:ext cx="10515600" cy="4284857"/>
          </a:xfrm>
        </p:spPr>
        <p:txBody>
          <a:bodyPr anchor="ctr">
            <a:normAutofit/>
          </a:bodyPr>
          <a:lstStyle/>
          <a:p>
            <a:pPr marL="514350" indent="-514350">
              <a:buFont typeface="+mj-lt"/>
              <a:buAutoNum type="arabicPeriod"/>
            </a:pPr>
            <a:r>
              <a:rPr lang="en-US" b="1" u="sng" dirty="0"/>
              <a:t>What is </a:t>
            </a:r>
            <a:r>
              <a:rPr lang="en-US" b="1" i="1" u="sng" dirty="0"/>
              <a:t>health equity?</a:t>
            </a:r>
          </a:p>
          <a:p>
            <a:pPr marL="514350" indent="-514350">
              <a:buFont typeface="+mj-lt"/>
              <a:buAutoNum type="arabicPeriod"/>
            </a:pPr>
            <a:r>
              <a:rPr lang="en-US" dirty="0"/>
              <a:t>What can history teach us about </a:t>
            </a:r>
            <a:r>
              <a:rPr lang="en-US" i="1" dirty="0"/>
              <a:t>structural discrimination?</a:t>
            </a:r>
            <a:r>
              <a:rPr lang="en-US" dirty="0"/>
              <a:t> </a:t>
            </a:r>
          </a:p>
          <a:p>
            <a:pPr marL="514350" indent="-514350">
              <a:buFont typeface="+mj-lt"/>
              <a:buAutoNum type="arabicPeriod"/>
            </a:pPr>
            <a:r>
              <a:rPr lang="en-US" dirty="0"/>
              <a:t>How does the law contribute to </a:t>
            </a:r>
            <a:r>
              <a:rPr lang="en-US" i="1" dirty="0"/>
              <a:t>health inequity?</a:t>
            </a:r>
          </a:p>
          <a:p>
            <a:pPr marL="514350" indent="-514350">
              <a:buFont typeface="+mj-lt"/>
              <a:buAutoNum type="arabicPeriod"/>
            </a:pPr>
            <a:r>
              <a:rPr lang="en-US" dirty="0"/>
              <a:t>How can inequities be </a:t>
            </a:r>
            <a:r>
              <a:rPr lang="en-US" i="1" dirty="0"/>
              <a:t>repaired?</a:t>
            </a:r>
          </a:p>
        </p:txBody>
      </p:sp>
    </p:spTree>
    <p:extLst>
      <p:ext uri="{BB962C8B-B14F-4D97-AF65-F5344CB8AC3E}">
        <p14:creationId xmlns:p14="http://schemas.microsoft.com/office/powerpoint/2010/main" val="952264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956D9-01CD-EB28-660E-A5A28669B4D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27C389-ECD2-F4BD-DBB1-583B60D705A8}"/>
              </a:ext>
            </a:extLst>
          </p:cNvPr>
          <p:cNvSpPr>
            <a:spLocks noGrp="1"/>
          </p:cNvSpPr>
          <p:nvPr>
            <p:ph type="title"/>
          </p:nvPr>
        </p:nvSpPr>
        <p:spPr/>
        <p:txBody>
          <a:bodyPr/>
          <a:lstStyle/>
          <a:p>
            <a:r>
              <a:rPr lang="en-US" dirty="0"/>
              <a:t>Quiz 4: Answer</a:t>
            </a:r>
          </a:p>
        </p:txBody>
      </p:sp>
      <p:sp>
        <p:nvSpPr>
          <p:cNvPr id="7" name="Content Placeholder 6">
            <a:extLst>
              <a:ext uri="{FF2B5EF4-FFF2-40B4-BE49-F238E27FC236}">
                <a16:creationId xmlns:a16="http://schemas.microsoft.com/office/drawing/2014/main" id="{C8E47F0F-E656-34F9-4DE9-67486740A7B9}"/>
              </a:ext>
            </a:extLst>
          </p:cNvPr>
          <p:cNvSpPr>
            <a:spLocks noGrp="1"/>
          </p:cNvSpPr>
          <p:nvPr>
            <p:ph idx="1"/>
          </p:nvPr>
        </p:nvSpPr>
        <p:spPr/>
        <p:txBody>
          <a:bodyPr>
            <a:normAutofit/>
          </a:bodyPr>
          <a:lstStyle/>
          <a:p>
            <a:pPr marL="0" indent="0">
              <a:spcAft>
                <a:spcPts val="2400"/>
              </a:spcAft>
              <a:buNone/>
            </a:pPr>
            <a:r>
              <a:rPr lang="en-US" sz="3400" dirty="0"/>
              <a:t>The legacy of unfair and unjust laws and policies is still with us today and contributes to growing health inequity.</a:t>
            </a:r>
          </a:p>
          <a:p>
            <a:pPr marL="1143000" lvl="1" indent="-685800">
              <a:buFont typeface="Wingdings" panose="05000000000000000000" pitchFamily="2" charset="2"/>
              <a:buChar char="ü"/>
            </a:pPr>
            <a:r>
              <a:rPr lang="en-US" sz="4000" b="1" dirty="0"/>
              <a:t>True – CORRECT ANSWER</a:t>
            </a:r>
          </a:p>
          <a:p>
            <a:pPr marL="1143000" lvl="1" indent="-685800">
              <a:buFont typeface="Wingdings" panose="05000000000000000000" pitchFamily="2" charset="2"/>
              <a:buChar char="q"/>
            </a:pPr>
            <a:r>
              <a:rPr lang="en-US" sz="4000" dirty="0"/>
              <a:t>False</a:t>
            </a:r>
          </a:p>
        </p:txBody>
      </p:sp>
    </p:spTree>
    <p:extLst>
      <p:ext uri="{BB962C8B-B14F-4D97-AF65-F5344CB8AC3E}">
        <p14:creationId xmlns:p14="http://schemas.microsoft.com/office/powerpoint/2010/main" val="448638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6CEF4-D17F-4C6E-D9D5-F1456BCB51E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D53D06D-0E31-2B3F-8586-F2D8DD322D32}"/>
              </a:ext>
            </a:extLst>
          </p:cNvPr>
          <p:cNvSpPr>
            <a:spLocks noGrp="1"/>
          </p:cNvSpPr>
          <p:nvPr>
            <p:ph type="title"/>
          </p:nvPr>
        </p:nvSpPr>
        <p:spPr/>
        <p:txBody>
          <a:bodyPr/>
          <a:lstStyle/>
          <a:p>
            <a:r>
              <a:rPr lang="en-US" dirty="0"/>
              <a:t>Quiz 5: Multiple Choice</a:t>
            </a:r>
          </a:p>
        </p:txBody>
      </p:sp>
      <p:sp>
        <p:nvSpPr>
          <p:cNvPr id="7" name="Content Placeholder 6">
            <a:extLst>
              <a:ext uri="{FF2B5EF4-FFF2-40B4-BE49-F238E27FC236}">
                <a16:creationId xmlns:a16="http://schemas.microsoft.com/office/drawing/2014/main" id="{0354981B-156F-D0CF-14C4-9AA46484E717}"/>
              </a:ext>
            </a:extLst>
          </p:cNvPr>
          <p:cNvSpPr>
            <a:spLocks noGrp="1"/>
          </p:cNvSpPr>
          <p:nvPr>
            <p:ph idx="1"/>
          </p:nvPr>
        </p:nvSpPr>
        <p:spPr/>
        <p:txBody>
          <a:bodyPr>
            <a:normAutofit/>
          </a:bodyPr>
          <a:lstStyle/>
          <a:p>
            <a:pPr marL="0" indent="0">
              <a:spcAft>
                <a:spcPts val="2400"/>
              </a:spcAft>
              <a:buNone/>
            </a:pPr>
            <a:r>
              <a:rPr lang="en-US" sz="2800" dirty="0"/>
              <a:t>Which of the following are examples of structural discrimination?</a:t>
            </a:r>
          </a:p>
          <a:p>
            <a:pPr marL="914400" lvl="1" indent="-457200">
              <a:buFont typeface="+mj-lt"/>
              <a:buAutoNum type="alphaUcPeriod"/>
            </a:pPr>
            <a:r>
              <a:rPr lang="en-US" sz="2400" dirty="0"/>
              <a:t>Indian Boarding Schools</a:t>
            </a:r>
          </a:p>
          <a:p>
            <a:pPr marL="914400" lvl="1" indent="-457200">
              <a:buFont typeface="+mj-lt"/>
              <a:buAutoNum type="alphaUcPeriod"/>
            </a:pPr>
            <a:r>
              <a:rPr lang="en-US" sz="2400" dirty="0"/>
              <a:t>Jim Crow Laws</a:t>
            </a:r>
          </a:p>
          <a:p>
            <a:pPr marL="914400" lvl="1" indent="-457200">
              <a:buFont typeface="+mj-lt"/>
              <a:buAutoNum type="alphaUcPeriod"/>
            </a:pPr>
            <a:r>
              <a:rPr lang="en-US" sz="2400" dirty="0"/>
              <a:t>New Deal Loan Programs</a:t>
            </a:r>
          </a:p>
          <a:p>
            <a:pPr marL="914400" lvl="1" indent="-457200">
              <a:buFont typeface="+mj-lt"/>
              <a:buAutoNum type="alphaUcPeriod"/>
            </a:pPr>
            <a:r>
              <a:rPr lang="en-US" sz="2400" dirty="0"/>
              <a:t>A and B</a:t>
            </a:r>
          </a:p>
          <a:p>
            <a:pPr marL="914400" lvl="1" indent="-457200">
              <a:buFont typeface="+mj-lt"/>
              <a:buAutoNum type="alphaUcPeriod"/>
            </a:pPr>
            <a:r>
              <a:rPr lang="en-US" sz="2400" dirty="0"/>
              <a:t>A, B, and C</a:t>
            </a:r>
          </a:p>
        </p:txBody>
      </p:sp>
    </p:spTree>
    <p:extLst>
      <p:ext uri="{BB962C8B-B14F-4D97-AF65-F5344CB8AC3E}">
        <p14:creationId xmlns:p14="http://schemas.microsoft.com/office/powerpoint/2010/main" val="1103496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6ED21-B3C9-6D2F-2E69-36B53569DBB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DFB224B-69DC-6542-01A1-8113B3DFC635}"/>
              </a:ext>
            </a:extLst>
          </p:cNvPr>
          <p:cNvSpPr>
            <a:spLocks noGrp="1"/>
          </p:cNvSpPr>
          <p:nvPr>
            <p:ph type="title"/>
          </p:nvPr>
        </p:nvSpPr>
        <p:spPr/>
        <p:txBody>
          <a:bodyPr/>
          <a:lstStyle/>
          <a:p>
            <a:r>
              <a:rPr lang="en-US" dirty="0"/>
              <a:t>Quiz 5: Answer</a:t>
            </a:r>
          </a:p>
        </p:txBody>
      </p:sp>
      <p:sp>
        <p:nvSpPr>
          <p:cNvPr id="7" name="Content Placeholder 6">
            <a:extLst>
              <a:ext uri="{FF2B5EF4-FFF2-40B4-BE49-F238E27FC236}">
                <a16:creationId xmlns:a16="http://schemas.microsoft.com/office/drawing/2014/main" id="{474186AC-E201-4D99-F8C9-06954B06514A}"/>
              </a:ext>
            </a:extLst>
          </p:cNvPr>
          <p:cNvSpPr>
            <a:spLocks noGrp="1"/>
          </p:cNvSpPr>
          <p:nvPr>
            <p:ph idx="1"/>
          </p:nvPr>
        </p:nvSpPr>
        <p:spPr/>
        <p:txBody>
          <a:bodyPr>
            <a:normAutofit/>
          </a:bodyPr>
          <a:lstStyle/>
          <a:p>
            <a:pPr marL="0" indent="0">
              <a:spcAft>
                <a:spcPts val="2400"/>
              </a:spcAft>
              <a:buNone/>
            </a:pPr>
            <a:r>
              <a:rPr lang="en-US" sz="2800" dirty="0"/>
              <a:t>Which of the following are examples of structural discrimination?</a:t>
            </a:r>
          </a:p>
          <a:p>
            <a:pPr marL="914400" lvl="1" indent="-457200">
              <a:buFont typeface="+mj-lt"/>
              <a:buAutoNum type="alphaUcPeriod"/>
            </a:pPr>
            <a:r>
              <a:rPr lang="en-US" sz="2400" dirty="0"/>
              <a:t>Indian Boarding Schools</a:t>
            </a:r>
          </a:p>
          <a:p>
            <a:pPr marL="914400" lvl="1" indent="-457200">
              <a:buFont typeface="+mj-lt"/>
              <a:buAutoNum type="alphaUcPeriod"/>
            </a:pPr>
            <a:r>
              <a:rPr lang="en-US" sz="2400" dirty="0"/>
              <a:t>Jim Crow Laws</a:t>
            </a:r>
          </a:p>
          <a:p>
            <a:pPr marL="914400" lvl="1" indent="-457200">
              <a:buFont typeface="+mj-lt"/>
              <a:buAutoNum type="alphaUcPeriod"/>
            </a:pPr>
            <a:r>
              <a:rPr lang="en-US" sz="2400" dirty="0"/>
              <a:t>New Deal Loan Programs</a:t>
            </a:r>
          </a:p>
          <a:p>
            <a:pPr marL="914400" lvl="1" indent="-457200">
              <a:buFont typeface="+mj-lt"/>
              <a:buAutoNum type="alphaUcPeriod"/>
            </a:pPr>
            <a:r>
              <a:rPr lang="en-US" sz="2400" dirty="0"/>
              <a:t>A and B</a:t>
            </a:r>
          </a:p>
          <a:p>
            <a:pPr marL="914400" lvl="1" indent="-457200">
              <a:buFont typeface="+mj-lt"/>
              <a:buAutoNum type="alphaUcPeriod"/>
            </a:pPr>
            <a:r>
              <a:rPr lang="en-US" sz="2400" b="1" dirty="0"/>
              <a:t>A, B, and C – CORRECT ANSWER</a:t>
            </a:r>
          </a:p>
        </p:txBody>
      </p:sp>
    </p:spTree>
    <p:extLst>
      <p:ext uri="{BB962C8B-B14F-4D97-AF65-F5344CB8AC3E}">
        <p14:creationId xmlns:p14="http://schemas.microsoft.com/office/powerpoint/2010/main" val="17966133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6039-16A0-E864-9018-33B5885C2618}"/>
              </a:ext>
            </a:extLst>
          </p:cNvPr>
          <p:cNvSpPr>
            <a:spLocks noGrp="1"/>
          </p:cNvSpPr>
          <p:nvPr>
            <p:ph type="title"/>
          </p:nvPr>
        </p:nvSpPr>
        <p:spPr/>
        <p:txBody>
          <a:bodyPr/>
          <a:lstStyle/>
          <a:p>
            <a:r>
              <a:rPr lang="en-US" dirty="0"/>
              <a:t>Pause and Process: Review</a:t>
            </a:r>
          </a:p>
        </p:txBody>
      </p:sp>
      <p:sp>
        <p:nvSpPr>
          <p:cNvPr id="3" name="Content Placeholder 2">
            <a:extLst>
              <a:ext uri="{FF2B5EF4-FFF2-40B4-BE49-F238E27FC236}">
                <a16:creationId xmlns:a16="http://schemas.microsoft.com/office/drawing/2014/main" id="{78117E04-7F10-6D7E-D592-545611D4B272}"/>
              </a:ext>
            </a:extLst>
          </p:cNvPr>
          <p:cNvSpPr>
            <a:spLocks noGrp="1"/>
          </p:cNvSpPr>
          <p:nvPr>
            <p:ph idx="1"/>
          </p:nvPr>
        </p:nvSpPr>
        <p:spPr/>
        <p:txBody>
          <a:bodyPr/>
          <a:lstStyle/>
          <a:p>
            <a:pPr>
              <a:spcAft>
                <a:spcPts val="1200"/>
              </a:spcAft>
            </a:pPr>
            <a:r>
              <a:rPr lang="en-US" sz="2400" dirty="0"/>
              <a:t>Structural discrimination in our laws is pervasive throughout our history. </a:t>
            </a:r>
          </a:p>
          <a:p>
            <a:pPr>
              <a:spcAft>
                <a:spcPts val="1200"/>
              </a:spcAft>
            </a:pPr>
            <a:r>
              <a:rPr lang="en-US" sz="2400" dirty="0">
                <a:ea typeface="Calibri"/>
                <a:cs typeface="Calibri"/>
                <a:sym typeface="Calibri"/>
              </a:rPr>
              <a:t>What have seemed like legal “wins” on their face have not been enough to stop other forms of structural discrimination in our laws to take shape. </a:t>
            </a:r>
          </a:p>
          <a:p>
            <a:r>
              <a:rPr lang="en-US" sz="2400" dirty="0">
                <a:ea typeface="Calibri"/>
                <a:cs typeface="Calibri"/>
                <a:sym typeface="Calibri"/>
              </a:rPr>
              <a:t>Our history reveals that we live in a vastly unfair — yet legal — system that has benefited white Americans for generations at the cost of oppressing communities of color.</a:t>
            </a:r>
          </a:p>
        </p:txBody>
      </p:sp>
    </p:spTree>
    <p:extLst>
      <p:ext uri="{BB962C8B-B14F-4D97-AF65-F5344CB8AC3E}">
        <p14:creationId xmlns:p14="http://schemas.microsoft.com/office/powerpoint/2010/main" val="55054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3C8EE-45F9-32E3-9425-B787818CD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DA696-6D78-C6F2-0D31-A208F16A83DB}"/>
              </a:ext>
            </a:extLst>
          </p:cNvPr>
          <p:cNvSpPr>
            <a:spLocks noGrp="1"/>
          </p:cNvSpPr>
          <p:nvPr>
            <p:ph type="title"/>
          </p:nvPr>
        </p:nvSpPr>
        <p:spPr>
          <a:xfrm>
            <a:off x="838200" y="681038"/>
            <a:ext cx="10515600" cy="1009650"/>
          </a:xfrm>
        </p:spPr>
        <p:txBody>
          <a:bodyPr anchor="b"/>
          <a:lstStyle/>
          <a:p>
            <a:r>
              <a:rPr lang="en-US" dirty="0"/>
              <a:t>What We’ll Discuss</a:t>
            </a:r>
            <a:r>
              <a:rPr lang="en-US" sz="1000" dirty="0">
                <a:solidFill>
                  <a:schemeClr val="bg1"/>
                </a:solidFill>
              </a:rPr>
              <a:t>: How the Law Contributes to Health Inequity</a:t>
            </a:r>
          </a:p>
        </p:txBody>
      </p:sp>
      <p:sp>
        <p:nvSpPr>
          <p:cNvPr id="3" name="Content Placeholder 2">
            <a:extLst>
              <a:ext uri="{FF2B5EF4-FFF2-40B4-BE49-F238E27FC236}">
                <a16:creationId xmlns:a16="http://schemas.microsoft.com/office/drawing/2014/main" id="{08935582-6E86-F209-84CD-5E082061FDA5}"/>
              </a:ext>
              <a:ext uri="{C183D7F6-B498-43B3-948B-1728B52AA6E4}">
                <adec:decorative xmlns:adec="http://schemas.microsoft.com/office/drawing/2017/decorative" val="1"/>
              </a:ext>
            </a:extLst>
          </p:cNvPr>
          <p:cNvSpPr>
            <a:spLocks noGrp="1"/>
          </p:cNvSpPr>
          <p:nvPr>
            <p:ph idx="1"/>
          </p:nvPr>
        </p:nvSpPr>
        <p:spPr>
          <a:xfrm>
            <a:off x="838200" y="1892105"/>
            <a:ext cx="10515600" cy="4284857"/>
          </a:xfrm>
        </p:spPr>
        <p:txBody>
          <a:bodyPr anchor="ctr">
            <a:normAutofit/>
          </a:bodyPr>
          <a:lstStyle/>
          <a:p>
            <a:pPr marL="514350" indent="-514350">
              <a:buFont typeface="+mj-lt"/>
              <a:buAutoNum type="arabicPeriod"/>
            </a:pPr>
            <a:r>
              <a:rPr lang="en-US"/>
              <a:t>What is </a:t>
            </a:r>
            <a:r>
              <a:rPr lang="en-US" i="1"/>
              <a:t>health equity?</a:t>
            </a:r>
          </a:p>
          <a:p>
            <a:pPr marL="514350" indent="-514350">
              <a:buFont typeface="+mj-lt"/>
              <a:buAutoNum type="arabicPeriod"/>
            </a:pPr>
            <a:r>
              <a:rPr lang="en-US"/>
              <a:t>What can history teach us about </a:t>
            </a:r>
            <a:r>
              <a:rPr lang="en-US" i="1"/>
              <a:t>structural discrimination? </a:t>
            </a:r>
          </a:p>
          <a:p>
            <a:pPr marL="514350" indent="-514350">
              <a:buFont typeface="+mj-lt"/>
              <a:buAutoNum type="arabicPeriod"/>
            </a:pPr>
            <a:r>
              <a:rPr lang="en-US" b="1" u="sng"/>
              <a:t>How does the law contribute to </a:t>
            </a:r>
            <a:r>
              <a:rPr lang="en-US" b="1" i="1" u="sng"/>
              <a:t>health inequity?</a:t>
            </a:r>
          </a:p>
          <a:p>
            <a:pPr marL="514350" indent="-514350">
              <a:buFont typeface="+mj-lt"/>
              <a:buAutoNum type="arabicPeriod"/>
            </a:pPr>
            <a:r>
              <a:rPr lang="en-US"/>
              <a:t>How can inequities be </a:t>
            </a:r>
            <a:r>
              <a:rPr lang="en-US" i="1"/>
              <a:t>repaired?</a:t>
            </a:r>
            <a:endParaRPr lang="en-US" i="1" dirty="0"/>
          </a:p>
        </p:txBody>
      </p:sp>
    </p:spTree>
    <p:extLst>
      <p:ext uri="{BB962C8B-B14F-4D97-AF65-F5344CB8AC3E}">
        <p14:creationId xmlns:p14="http://schemas.microsoft.com/office/powerpoint/2010/main" val="1733785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CDEB0-98FD-A72E-0DB2-9D5D14105A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C9294F-A612-A520-CA61-01611C148336}"/>
              </a:ext>
            </a:extLst>
          </p:cNvPr>
          <p:cNvSpPr>
            <a:spLocks noGrp="1"/>
          </p:cNvSpPr>
          <p:nvPr>
            <p:ph type="title"/>
          </p:nvPr>
        </p:nvSpPr>
        <p:spPr>
          <a:xfrm>
            <a:off x="831850" y="822325"/>
            <a:ext cx="3003032" cy="5153472"/>
          </a:xfrm>
        </p:spPr>
        <p:txBody>
          <a:bodyPr anchor="ctr">
            <a:normAutofit/>
          </a:bodyPr>
          <a:lstStyle/>
          <a:p>
            <a:r>
              <a:rPr lang="en-US" sz="2000" dirty="0"/>
              <a:t>Baltimore Case Study: </a:t>
            </a:r>
            <a:br>
              <a:rPr lang="en-US" sz="2000" dirty="0"/>
            </a:br>
            <a:r>
              <a:rPr lang="en-US" sz="3600" dirty="0"/>
              <a:t>Structural Discrimination</a:t>
            </a:r>
          </a:p>
        </p:txBody>
      </p:sp>
      <p:pic>
        <p:nvPicPr>
          <p:cNvPr id="11" name="Picture Placeholder 10" descr="Residential Security Map of Baltimore, Maryland Home Owners Loan Corporation, 1937">
            <a:extLst>
              <a:ext uri="{FF2B5EF4-FFF2-40B4-BE49-F238E27FC236}">
                <a16:creationId xmlns:a16="http://schemas.microsoft.com/office/drawing/2014/main" id="{724D2D43-6AA8-A172-8FF3-D16AD671DF8A}"/>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891" t="18496" r="5024" b="20540"/>
          <a:stretch/>
        </p:blipFill>
        <p:spPr>
          <a:xfrm>
            <a:off x="4320760" y="852264"/>
            <a:ext cx="7180775" cy="5153472"/>
          </a:xfrm>
          <a:prstGeom prst="rect">
            <a:avLst/>
          </a:prstGeom>
          <a:solidFill>
            <a:srgbClr val="E4D9BD"/>
          </a:solidFill>
        </p:spPr>
      </p:pic>
    </p:spTree>
    <p:extLst>
      <p:ext uri="{BB962C8B-B14F-4D97-AF65-F5344CB8AC3E}">
        <p14:creationId xmlns:p14="http://schemas.microsoft.com/office/powerpoint/2010/main" val="15495705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0F56C-8F7E-32E0-E915-1A36A9B592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62A689-F086-0EE1-2411-C3E44CBEF496}"/>
              </a:ext>
            </a:extLst>
          </p:cNvPr>
          <p:cNvSpPr>
            <a:spLocks noGrp="1"/>
          </p:cNvSpPr>
          <p:nvPr>
            <p:ph type="title"/>
          </p:nvPr>
        </p:nvSpPr>
        <p:spPr>
          <a:xfrm>
            <a:off x="831849" y="822325"/>
            <a:ext cx="3049685" cy="5153472"/>
          </a:xfrm>
        </p:spPr>
        <p:txBody>
          <a:bodyPr anchor="ctr">
            <a:normAutofit/>
          </a:bodyPr>
          <a:lstStyle/>
          <a:p>
            <a:r>
              <a:rPr lang="en-US" sz="4000" dirty="0"/>
              <a:t>Redlining Maps</a:t>
            </a:r>
          </a:p>
        </p:txBody>
      </p:sp>
      <p:pic>
        <p:nvPicPr>
          <p:cNvPr id="2" name="Picture Placeholder 4" descr="Zoomed in Legend for the Residential Security Map of Baltimore, Maryland Home Owners Loan Corporation, 1937">
            <a:extLst>
              <a:ext uri="{FF2B5EF4-FFF2-40B4-BE49-F238E27FC236}">
                <a16:creationId xmlns:a16="http://schemas.microsoft.com/office/drawing/2014/main" id="{F030A49B-3719-034D-4F5A-9FD282F8F901}"/>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5565" t="70062" r="81106" b="21005"/>
          <a:stretch/>
        </p:blipFill>
        <p:spPr>
          <a:xfrm>
            <a:off x="4320760" y="852264"/>
            <a:ext cx="7180774" cy="5153472"/>
          </a:xfrm>
          <a:prstGeom prst="rect">
            <a:avLst/>
          </a:prstGeom>
        </p:spPr>
      </p:pic>
    </p:spTree>
    <p:extLst>
      <p:ext uri="{BB962C8B-B14F-4D97-AF65-F5344CB8AC3E}">
        <p14:creationId xmlns:p14="http://schemas.microsoft.com/office/powerpoint/2010/main" val="7116309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93508-AC49-7324-1937-35216100C8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487BE9-992D-8038-E08A-AA4B1DD08C5B}"/>
              </a:ext>
            </a:extLst>
          </p:cNvPr>
          <p:cNvSpPr>
            <a:spLocks noGrp="1"/>
          </p:cNvSpPr>
          <p:nvPr>
            <p:ph type="title"/>
          </p:nvPr>
        </p:nvSpPr>
        <p:spPr>
          <a:xfrm>
            <a:off x="831849" y="822325"/>
            <a:ext cx="3049685" cy="5153472"/>
          </a:xfrm>
        </p:spPr>
        <p:txBody>
          <a:bodyPr anchor="ctr">
            <a:normAutofit/>
          </a:bodyPr>
          <a:lstStyle/>
          <a:p>
            <a:r>
              <a:rPr lang="en-US" sz="3800" dirty="0"/>
              <a:t>Policy-Driven Disinvestment</a:t>
            </a:r>
          </a:p>
        </p:txBody>
      </p:sp>
      <p:pic>
        <p:nvPicPr>
          <p:cNvPr id="3" name="Picture Placeholder 10" descr="Residential Security Map of Baltimore, Maryland Home Owners Loan Corporation, 1937">
            <a:extLst>
              <a:ext uri="{FF2B5EF4-FFF2-40B4-BE49-F238E27FC236}">
                <a16:creationId xmlns:a16="http://schemas.microsoft.com/office/drawing/2014/main" id="{7FA6D7AE-AFA8-0995-A1DF-4AED449D35F5}"/>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3891" t="18496" r="5024" b="20540"/>
          <a:stretch/>
        </p:blipFill>
        <p:spPr>
          <a:xfrm>
            <a:off x="4320760" y="852264"/>
            <a:ext cx="7180775" cy="5153472"/>
          </a:xfrm>
          <a:prstGeom prst="rect">
            <a:avLst/>
          </a:prstGeom>
          <a:solidFill>
            <a:srgbClr val="E4D9BD"/>
          </a:solidFill>
        </p:spPr>
      </p:pic>
    </p:spTree>
    <p:extLst>
      <p:ext uri="{BB962C8B-B14F-4D97-AF65-F5344CB8AC3E}">
        <p14:creationId xmlns:p14="http://schemas.microsoft.com/office/powerpoint/2010/main" val="29134811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6FE9-E818-4A42-4854-89405485A69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094AEF-FA50-F44A-F578-CBA1A0364F32}"/>
              </a:ext>
            </a:extLst>
          </p:cNvPr>
          <p:cNvSpPr>
            <a:spLocks noGrp="1"/>
          </p:cNvSpPr>
          <p:nvPr>
            <p:ph type="title"/>
          </p:nvPr>
        </p:nvSpPr>
        <p:spPr>
          <a:xfrm>
            <a:off x="838200" y="681038"/>
            <a:ext cx="10515600" cy="1009650"/>
          </a:xfrm>
        </p:spPr>
        <p:txBody>
          <a:bodyPr/>
          <a:lstStyle/>
          <a:p>
            <a:r>
              <a:rPr lang="en-US" dirty="0">
                <a:sym typeface="Century Gothic"/>
              </a:rPr>
              <a:t>Desirable </a:t>
            </a:r>
            <a:r>
              <a:rPr lang="en-US" dirty="0"/>
              <a:t>versus</a:t>
            </a:r>
            <a:r>
              <a:rPr lang="en-US" dirty="0">
                <a:sym typeface="Century Gothic"/>
              </a:rPr>
              <a:t> </a:t>
            </a:r>
            <a:r>
              <a:rPr lang="en-US" dirty="0"/>
              <a:t>D</a:t>
            </a:r>
            <a:r>
              <a:rPr lang="en-US" dirty="0">
                <a:sym typeface="Century Gothic"/>
              </a:rPr>
              <a:t>eclining Areas</a:t>
            </a:r>
            <a:endParaRPr lang="en-US" dirty="0"/>
          </a:p>
        </p:txBody>
      </p:sp>
      <p:pic>
        <p:nvPicPr>
          <p:cNvPr id="17" name="Content Placeholder 9" descr="Simplified color-graded 1937 residential security map of Baltimore showing how redlining advanced discrimination.">
            <a:extLst>
              <a:ext uri="{FF2B5EF4-FFF2-40B4-BE49-F238E27FC236}">
                <a16:creationId xmlns:a16="http://schemas.microsoft.com/office/drawing/2014/main" id="{1919B304-2F88-94BC-63A9-92BE5DAA2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46418"/>
            <a:ext cx="9602755" cy="4176427"/>
          </a:xfrm>
          <a:prstGeom prst="rect">
            <a:avLst/>
          </a:prstGeom>
        </p:spPr>
      </p:pic>
    </p:spTree>
    <p:extLst>
      <p:ext uri="{BB962C8B-B14F-4D97-AF65-F5344CB8AC3E}">
        <p14:creationId xmlns:p14="http://schemas.microsoft.com/office/powerpoint/2010/main" val="23129835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FA98-620D-A24A-4E10-63B1ACCCA6EE}"/>
              </a:ext>
            </a:extLst>
          </p:cNvPr>
          <p:cNvSpPr>
            <a:spLocks noGrp="1"/>
          </p:cNvSpPr>
          <p:nvPr>
            <p:ph type="title"/>
          </p:nvPr>
        </p:nvSpPr>
        <p:spPr>
          <a:xfrm>
            <a:off x="838200" y="681038"/>
            <a:ext cx="10515600" cy="1009650"/>
          </a:xfrm>
        </p:spPr>
        <p:txBody>
          <a:bodyPr/>
          <a:lstStyle/>
          <a:p>
            <a:r>
              <a:rPr lang="en-US" dirty="0"/>
              <a:t>Discrimination</a:t>
            </a:r>
          </a:p>
        </p:txBody>
      </p:sp>
      <p:pic>
        <p:nvPicPr>
          <p:cNvPr id="7" name="Content Placeholder 6" descr="Simplified color-graded 1937 residential security map of Baltimore showing how neighborhoods that were predominantly communities of color were redlined and therefore denied access to capital investment, limiting economic opportunities for residents.">
            <a:extLst>
              <a:ext uri="{FF2B5EF4-FFF2-40B4-BE49-F238E27FC236}">
                <a16:creationId xmlns:a16="http://schemas.microsoft.com/office/drawing/2014/main" id="{1DB89351-8A21-74B5-A3EE-F73E79B4C8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46418"/>
            <a:ext cx="10515600" cy="4176427"/>
          </a:xfrm>
        </p:spPr>
      </p:pic>
    </p:spTree>
    <p:extLst>
      <p:ext uri="{BB962C8B-B14F-4D97-AF65-F5344CB8AC3E}">
        <p14:creationId xmlns:p14="http://schemas.microsoft.com/office/powerpoint/2010/main" val="98490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7A2D5A-D135-1BA8-9563-594BDAB9AEA4}"/>
              </a:ext>
            </a:extLst>
          </p:cNvPr>
          <p:cNvSpPr>
            <a:spLocks noGrp="1"/>
          </p:cNvSpPr>
          <p:nvPr>
            <p:ph type="title"/>
          </p:nvPr>
        </p:nvSpPr>
        <p:spPr>
          <a:xfrm>
            <a:off x="831850" y="822325"/>
            <a:ext cx="10515600" cy="5153472"/>
          </a:xfrm>
        </p:spPr>
        <p:txBody>
          <a:bodyPr anchor="ctr">
            <a:normAutofit/>
          </a:bodyPr>
          <a:lstStyle/>
          <a:p>
            <a:r>
              <a:rPr lang="en-US" sz="3000" dirty="0"/>
              <a:t>Example: </a:t>
            </a:r>
            <a:br>
              <a:rPr lang="en-US" sz="4000" dirty="0"/>
            </a:br>
            <a:r>
              <a:rPr lang="en-US" sz="5000" dirty="0"/>
              <a:t>Maternal and Infant Health </a:t>
            </a:r>
          </a:p>
        </p:txBody>
      </p:sp>
    </p:spTree>
    <p:extLst>
      <p:ext uri="{BB962C8B-B14F-4D97-AF65-F5344CB8AC3E}">
        <p14:creationId xmlns:p14="http://schemas.microsoft.com/office/powerpoint/2010/main" val="1607358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E2C34-AFB8-633B-B949-76386DA9E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BD108-6886-0E47-1EC5-C313738C8C08}"/>
              </a:ext>
            </a:extLst>
          </p:cNvPr>
          <p:cNvSpPr>
            <a:spLocks noGrp="1"/>
          </p:cNvSpPr>
          <p:nvPr>
            <p:ph type="title"/>
          </p:nvPr>
        </p:nvSpPr>
        <p:spPr>
          <a:xfrm>
            <a:off x="838200" y="681038"/>
            <a:ext cx="10515600" cy="1009650"/>
          </a:xfrm>
        </p:spPr>
        <p:txBody>
          <a:bodyPr/>
          <a:lstStyle/>
          <a:p>
            <a:r>
              <a:rPr lang="en-US" dirty="0"/>
              <a:t>Highway Development</a:t>
            </a:r>
          </a:p>
        </p:txBody>
      </p:sp>
      <p:pic>
        <p:nvPicPr>
          <p:cNvPr id="7" name="Content Placeholder 6" descr="Simplified color-graded 1937 residential security map of Baltimore, showing how highway construction physically separated neighborhoods that were predominantly communities of color from white neighborhoods.">
            <a:extLst>
              <a:ext uri="{FF2B5EF4-FFF2-40B4-BE49-F238E27FC236}">
                <a16:creationId xmlns:a16="http://schemas.microsoft.com/office/drawing/2014/main" id="{D9B80554-CB8A-AE76-B1D8-107FE2C1DC0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38200" y="1948546"/>
            <a:ext cx="10515600" cy="4172170"/>
          </a:xfrm>
        </p:spPr>
      </p:pic>
    </p:spTree>
    <p:extLst>
      <p:ext uri="{BB962C8B-B14F-4D97-AF65-F5344CB8AC3E}">
        <p14:creationId xmlns:p14="http://schemas.microsoft.com/office/powerpoint/2010/main" val="25995834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6181-A947-71B8-F88F-05745AB99618}"/>
              </a:ext>
            </a:extLst>
          </p:cNvPr>
          <p:cNvSpPr>
            <a:spLocks noGrp="1"/>
          </p:cNvSpPr>
          <p:nvPr>
            <p:ph type="title"/>
          </p:nvPr>
        </p:nvSpPr>
        <p:spPr>
          <a:xfrm>
            <a:off x="838200" y="681038"/>
            <a:ext cx="10515600" cy="1009650"/>
          </a:xfrm>
        </p:spPr>
        <p:txBody>
          <a:bodyPr/>
          <a:lstStyle/>
          <a:p>
            <a:r>
              <a:rPr lang="en-US" dirty="0"/>
              <a:t>Segregation</a:t>
            </a:r>
          </a:p>
        </p:txBody>
      </p:sp>
      <p:pic>
        <p:nvPicPr>
          <p:cNvPr id="7" name="Content Placeholder 6" descr="Simplified color-graded 1937 residential security map of Baltimore with a racial dot map underlay, illustrating how neighborhoods regarded as desirable (outlined in green) were predominantly white (74.9%), while the neighborhoods outside of the desirable green area were predominantly Black (87.4%). The map shows how redlining policies reinforced segregation across the city.">
            <a:extLst>
              <a:ext uri="{FF2B5EF4-FFF2-40B4-BE49-F238E27FC236}">
                <a16:creationId xmlns:a16="http://schemas.microsoft.com/office/drawing/2014/main" id="{D3297902-BB88-B03A-068C-422809FA5D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05723"/>
            <a:ext cx="10515600" cy="4257816"/>
          </a:xfrm>
        </p:spPr>
      </p:pic>
    </p:spTree>
    <p:extLst>
      <p:ext uri="{BB962C8B-B14F-4D97-AF65-F5344CB8AC3E}">
        <p14:creationId xmlns:p14="http://schemas.microsoft.com/office/powerpoint/2010/main" val="1177210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3FA4A-7E6C-E87E-7CBF-64B16372DB72}"/>
              </a:ext>
            </a:extLst>
          </p:cNvPr>
          <p:cNvSpPr>
            <a:spLocks noGrp="1"/>
          </p:cNvSpPr>
          <p:nvPr>
            <p:ph type="title"/>
          </p:nvPr>
        </p:nvSpPr>
        <p:spPr>
          <a:xfrm>
            <a:off x="838200" y="681038"/>
            <a:ext cx="10515600" cy="1009650"/>
          </a:xfrm>
        </p:spPr>
        <p:txBody>
          <a:bodyPr/>
          <a:lstStyle/>
          <a:p>
            <a:r>
              <a:rPr lang="en-US" dirty="0"/>
              <a:t>Property-based Wealth</a:t>
            </a:r>
          </a:p>
        </p:txBody>
      </p:sp>
      <p:pic>
        <p:nvPicPr>
          <p:cNvPr id="7" name="Content Placeholder 6" descr="Simplified color-graded 1937 residential security map of Baltimore with a racial dot map underlay, illustrating how the median home price was higher in desirable green areas. The map shows how policies affected property values, increasing resources going to mostly white neighborhoods instead of mostly Black neighborhoods.">
            <a:extLst>
              <a:ext uri="{FF2B5EF4-FFF2-40B4-BE49-F238E27FC236}">
                <a16:creationId xmlns:a16="http://schemas.microsoft.com/office/drawing/2014/main" id="{94580464-BE81-A1D2-30F6-10B5A22400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04351"/>
            <a:ext cx="10515600" cy="4260560"/>
          </a:xfrm>
        </p:spPr>
      </p:pic>
    </p:spTree>
    <p:extLst>
      <p:ext uri="{BB962C8B-B14F-4D97-AF65-F5344CB8AC3E}">
        <p14:creationId xmlns:p14="http://schemas.microsoft.com/office/powerpoint/2010/main" val="33173557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1F74-9BAD-2036-2E23-FEB664D13149}"/>
              </a:ext>
            </a:extLst>
          </p:cNvPr>
          <p:cNvSpPr>
            <a:spLocks noGrp="1"/>
          </p:cNvSpPr>
          <p:nvPr>
            <p:ph type="title"/>
          </p:nvPr>
        </p:nvSpPr>
        <p:spPr>
          <a:xfrm>
            <a:off x="838200" y="681038"/>
            <a:ext cx="10515600" cy="1009650"/>
          </a:xfrm>
        </p:spPr>
        <p:txBody>
          <a:bodyPr/>
          <a:lstStyle/>
          <a:p>
            <a:r>
              <a:rPr lang="en-US" dirty="0"/>
              <a:t>Employment &amp; Opportunity:</a:t>
            </a:r>
            <a:br>
              <a:rPr lang="en-US" dirty="0"/>
            </a:br>
            <a:r>
              <a:rPr lang="en-US" sz="2400" dirty="0"/>
              <a:t>Income &amp; Unemployment</a:t>
            </a:r>
          </a:p>
        </p:txBody>
      </p:sp>
      <p:pic>
        <p:nvPicPr>
          <p:cNvPr id="7" name="Content Placeholder 6" descr="Simplified color-graded 1937 residential security map of Baltimore with a racial dot map underlay, illustrating the difference income and unemployment in different neighborhoods. In the mostly Black neighborhood just outside the green desirable area, average annual income is less than $40,000 and the unemployment rate is between 13.3% and 17%. In the mostly white neighborhood within the green desirable area, average annual income is greater than $120,000 and the unemployment rate is between 2.8% and 5.4%. This shows how policies can affect access to employment and income.">
            <a:extLst>
              <a:ext uri="{FF2B5EF4-FFF2-40B4-BE49-F238E27FC236}">
                <a16:creationId xmlns:a16="http://schemas.microsoft.com/office/drawing/2014/main" id="{18970E61-F9DE-21A5-D3BA-28657035321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12655"/>
            <a:ext cx="10515600" cy="4243952"/>
          </a:xfrm>
        </p:spPr>
      </p:pic>
    </p:spTree>
    <p:extLst>
      <p:ext uri="{BB962C8B-B14F-4D97-AF65-F5344CB8AC3E}">
        <p14:creationId xmlns:p14="http://schemas.microsoft.com/office/powerpoint/2010/main" val="105853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DF663-B9CB-17CF-7161-F02F4B790318}"/>
              </a:ext>
            </a:extLst>
          </p:cNvPr>
          <p:cNvSpPr>
            <a:spLocks noGrp="1"/>
          </p:cNvSpPr>
          <p:nvPr>
            <p:ph type="title"/>
          </p:nvPr>
        </p:nvSpPr>
        <p:spPr>
          <a:xfrm>
            <a:off x="838200" y="681038"/>
            <a:ext cx="10515600" cy="1009650"/>
          </a:xfrm>
        </p:spPr>
        <p:txBody>
          <a:bodyPr/>
          <a:lstStyle/>
          <a:p>
            <a:r>
              <a:rPr lang="en-US" dirty="0"/>
              <a:t>Employment &amp; Opportunity:</a:t>
            </a:r>
            <a:br>
              <a:rPr lang="en-US" dirty="0"/>
            </a:br>
            <a:r>
              <a:rPr lang="en-US" sz="2400" dirty="0"/>
              <a:t>Suspensions &amp; Education</a:t>
            </a:r>
          </a:p>
        </p:txBody>
      </p:sp>
      <p:pic>
        <p:nvPicPr>
          <p:cNvPr id="7" name="Content Placeholder 6" descr="Simplified color-graded 1937 residential security map of Baltimore with a racial dot map underlay, illustrating the difference in student suspensions and bachelor’s degrees in different neighborhoods. In the desirable green area, 1.4% of students have a suspension and 33.4% of adults hold a bachelor’s degree. Meanwhile, in the mostly Black neighborhood just outside that area, 6.6% of students have a suspension and 14.3% of adults hold a bachelor’s degree. The map shows how policies can affect access to education and opportunity.">
            <a:extLst>
              <a:ext uri="{FF2B5EF4-FFF2-40B4-BE49-F238E27FC236}">
                <a16:creationId xmlns:a16="http://schemas.microsoft.com/office/drawing/2014/main" id="{26113413-EC0D-85A3-178B-9627F3F808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17607"/>
            <a:ext cx="10515600" cy="4234049"/>
          </a:xfrm>
        </p:spPr>
      </p:pic>
    </p:spTree>
    <p:extLst>
      <p:ext uri="{BB962C8B-B14F-4D97-AF65-F5344CB8AC3E}">
        <p14:creationId xmlns:p14="http://schemas.microsoft.com/office/powerpoint/2010/main" val="2930257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2B22-1152-4F39-1D7F-168E5B6C274F}"/>
              </a:ext>
            </a:extLst>
          </p:cNvPr>
          <p:cNvSpPr>
            <a:spLocks noGrp="1"/>
          </p:cNvSpPr>
          <p:nvPr>
            <p:ph type="title"/>
          </p:nvPr>
        </p:nvSpPr>
        <p:spPr>
          <a:xfrm>
            <a:off x="838200" y="681038"/>
            <a:ext cx="10515600" cy="1009650"/>
          </a:xfrm>
        </p:spPr>
        <p:txBody>
          <a:bodyPr/>
          <a:lstStyle/>
          <a:p>
            <a:r>
              <a:rPr lang="en-US" dirty="0"/>
              <a:t>Exposure to Violence</a:t>
            </a:r>
          </a:p>
        </p:txBody>
      </p:sp>
      <p:pic>
        <p:nvPicPr>
          <p:cNvPr id="7" name="Content Placeholder 6" descr="Simplified color-graded 1937 residential security map of Baltimore with a racial dot map underlay, showing sites of gun-related shootings between 2011-2015 (marked with red dots). The red dots overlap two to three times over to form large clusters. The map shows that people who live in those clusters experience double the rate of being victimized by violence. ">
            <a:extLst>
              <a:ext uri="{FF2B5EF4-FFF2-40B4-BE49-F238E27FC236}">
                <a16:creationId xmlns:a16="http://schemas.microsoft.com/office/drawing/2014/main" id="{692FA350-0346-9085-F830-8A8CD7D7B3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55883"/>
            <a:ext cx="10515600" cy="4157497"/>
          </a:xfrm>
        </p:spPr>
      </p:pic>
    </p:spTree>
    <p:extLst>
      <p:ext uri="{BB962C8B-B14F-4D97-AF65-F5344CB8AC3E}">
        <p14:creationId xmlns:p14="http://schemas.microsoft.com/office/powerpoint/2010/main" val="2878302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94AB02-C99D-E440-4BC8-89E24048AAFD}"/>
              </a:ext>
            </a:extLst>
          </p:cNvPr>
          <p:cNvSpPr>
            <a:spLocks noGrp="1"/>
          </p:cNvSpPr>
          <p:nvPr>
            <p:ph type="title"/>
          </p:nvPr>
        </p:nvSpPr>
        <p:spPr>
          <a:xfrm>
            <a:off x="838200" y="681037"/>
            <a:ext cx="10515600" cy="1274845"/>
          </a:xfrm>
        </p:spPr>
        <p:txBody>
          <a:bodyPr/>
          <a:lstStyle/>
          <a:p>
            <a:r>
              <a:rPr lang="en-US" dirty="0"/>
              <a:t>Health Disparities:</a:t>
            </a:r>
            <a:br>
              <a:rPr lang="en-US" dirty="0"/>
            </a:br>
            <a:r>
              <a:rPr lang="en-US" sz="2400" dirty="0"/>
              <a:t>Chronic Obstructive Pulmonary Disease (COPD), Coronary Heart Disease (CHD), and Life Expectancy</a:t>
            </a:r>
          </a:p>
        </p:txBody>
      </p:sp>
      <p:pic>
        <p:nvPicPr>
          <p:cNvPr id="7" name="Content Placeholder 6" descr="Simplified color-graded 1937 residential security map of Baltimore with a racial dot map underlay, showing the rates of chronic obstructive pulmonary disease (COPD), coronary heart disease (CHD), and life expectancy. In the mostly Black neighborhood just outside the green desirable area, 10.4% of residents are diagnosed with COPD, 8.7% are diagnosed with coronary heart disease, and life expectancy is between 67.2 and 68.8 years. In the mostly white neighborhood within the green desirable area, 4.5% of residents are diagnosed with COPD, 4.2% are diagnosed with CHD, and life expectancy is between 79 and 89.6 years. The map shows the strong correlation between neighborhood and health. Individual lifestyle choices are not enough to explain or overcome structural inequity, and public health strategies that target only individual choice and ignore the social determinants of health will inevitably fail to sustain change on a systemic level.">
            <a:extLst>
              <a:ext uri="{FF2B5EF4-FFF2-40B4-BE49-F238E27FC236}">
                <a16:creationId xmlns:a16="http://schemas.microsoft.com/office/drawing/2014/main" id="{7ED7D8D7-295C-5EAB-4FE2-FD9932C9E5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55883"/>
            <a:ext cx="10515600" cy="4157497"/>
          </a:xfrm>
        </p:spPr>
      </p:pic>
    </p:spTree>
    <p:extLst>
      <p:ext uri="{BB962C8B-B14F-4D97-AF65-F5344CB8AC3E}">
        <p14:creationId xmlns:p14="http://schemas.microsoft.com/office/powerpoint/2010/main" val="8268161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83AA8-F3EE-34DC-1BF3-FDC4EB9841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E7844-F0E7-6DCD-9337-A65BF870E3E1}"/>
              </a:ext>
            </a:extLst>
          </p:cNvPr>
          <p:cNvSpPr>
            <a:spLocks noGrp="1"/>
          </p:cNvSpPr>
          <p:nvPr>
            <p:ph type="title"/>
          </p:nvPr>
        </p:nvSpPr>
        <p:spPr>
          <a:xfrm>
            <a:off x="831849" y="822325"/>
            <a:ext cx="5250712" cy="5153472"/>
          </a:xfrm>
        </p:spPr>
        <p:txBody>
          <a:bodyPr anchor="ctr">
            <a:normAutofit/>
          </a:bodyPr>
          <a:lstStyle/>
          <a:p>
            <a:r>
              <a:rPr lang="en-US" sz="3000" dirty="0"/>
              <a:t>Let’s Revisit: </a:t>
            </a:r>
            <a:br>
              <a:rPr lang="en-US" sz="4000" dirty="0"/>
            </a:br>
            <a:r>
              <a:rPr lang="en-US" sz="4000" dirty="0"/>
              <a:t>Law as a Factor That Affects Health</a:t>
            </a:r>
            <a:endParaRPr lang="en-US" sz="3800" dirty="0"/>
          </a:p>
        </p:txBody>
      </p:sp>
      <p:pic>
        <p:nvPicPr>
          <p:cNvPr id="5" name="Picture Placeholder 33" descr="Map illustrating life expectancy along a highway in California, highlighting Fresno County. Exit 140’s expected life expectancy is 84, while Exit 132 is 75 years. The purpose of the graphic is to show that there can be health disparities within—not just across—jurisdictions.">
            <a:extLst>
              <a:ext uri="{FF2B5EF4-FFF2-40B4-BE49-F238E27FC236}">
                <a16:creationId xmlns:a16="http://schemas.microsoft.com/office/drawing/2014/main" id="{A0286C7D-FEEB-0A8C-8BB6-E11CF5489383}"/>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l="19670" t="321" r="15115" b="-321"/>
          <a:stretch/>
        </p:blipFill>
        <p:spPr>
          <a:xfrm>
            <a:off x="6596743" y="437980"/>
            <a:ext cx="5250712" cy="5982040"/>
          </a:xfrm>
          <a:prstGeom prst="rect">
            <a:avLst/>
          </a:prstGeom>
          <a:noFill/>
        </p:spPr>
      </p:pic>
    </p:spTree>
    <p:extLst>
      <p:ext uri="{BB962C8B-B14F-4D97-AF65-F5344CB8AC3E}">
        <p14:creationId xmlns:p14="http://schemas.microsoft.com/office/powerpoint/2010/main" val="2383834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B324D-7E5D-5F18-190F-CFA2B7D6CB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51A667-2E83-FD9D-2652-92302EDE1076}"/>
              </a:ext>
            </a:extLst>
          </p:cNvPr>
          <p:cNvSpPr>
            <a:spLocks noGrp="1"/>
          </p:cNvSpPr>
          <p:nvPr>
            <p:ph type="title"/>
          </p:nvPr>
        </p:nvSpPr>
        <p:spPr>
          <a:xfrm>
            <a:off x="831848" y="822325"/>
            <a:ext cx="10570159" cy="5153472"/>
          </a:xfrm>
        </p:spPr>
        <p:txBody>
          <a:bodyPr anchor="ctr">
            <a:normAutofit/>
          </a:bodyPr>
          <a:lstStyle/>
          <a:p>
            <a:r>
              <a:rPr lang="en-US" sz="5000" dirty="0"/>
              <a:t>How Does This All Fit Together?</a:t>
            </a:r>
          </a:p>
        </p:txBody>
      </p:sp>
    </p:spTree>
    <p:extLst>
      <p:ext uri="{BB962C8B-B14F-4D97-AF65-F5344CB8AC3E}">
        <p14:creationId xmlns:p14="http://schemas.microsoft.com/office/powerpoint/2010/main" val="10845289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5623F-22E3-2192-01D5-30D58A59EC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24157B-A78F-7D68-F601-8D053F3CF53C}"/>
              </a:ext>
            </a:extLst>
          </p:cNvPr>
          <p:cNvSpPr>
            <a:spLocks noGrp="1"/>
          </p:cNvSpPr>
          <p:nvPr>
            <p:ph type="title"/>
          </p:nvPr>
        </p:nvSpPr>
        <p:spPr>
          <a:xfrm>
            <a:off x="831848" y="822325"/>
            <a:ext cx="10570159" cy="5153472"/>
          </a:xfrm>
        </p:spPr>
        <p:txBody>
          <a:bodyPr anchor="ctr">
            <a:normAutofit/>
          </a:bodyPr>
          <a:lstStyle/>
          <a:p>
            <a:r>
              <a:rPr lang="en-US" sz="5000" dirty="0"/>
              <a:t>Addressing Structural Racism to Achieve Health Equity</a:t>
            </a:r>
          </a:p>
        </p:txBody>
      </p:sp>
    </p:spTree>
    <p:extLst>
      <p:ext uri="{BB962C8B-B14F-4D97-AF65-F5344CB8AC3E}">
        <p14:creationId xmlns:p14="http://schemas.microsoft.com/office/powerpoint/2010/main" val="1605467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6BC323-EFE8-97BF-47D1-2C117EE14C66}"/>
              </a:ext>
            </a:extLst>
          </p:cNvPr>
          <p:cNvSpPr>
            <a:spLocks noGrp="1"/>
          </p:cNvSpPr>
          <p:nvPr>
            <p:ph type="title"/>
          </p:nvPr>
        </p:nvSpPr>
        <p:spPr>
          <a:xfrm>
            <a:off x="838200" y="681038"/>
            <a:ext cx="10515600" cy="2178072"/>
          </a:xfrm>
        </p:spPr>
        <p:txBody>
          <a:bodyPr>
            <a:noAutofit/>
          </a:bodyPr>
          <a:lstStyle/>
          <a:p>
            <a:r>
              <a:rPr lang="en-US" sz="5000" noProof="0" dirty="0"/>
              <a:t>What Do We Mean by the Social Determinants Of Health?</a:t>
            </a:r>
            <a:endParaRPr lang="en-US" sz="5000" dirty="0"/>
          </a:p>
        </p:txBody>
      </p:sp>
      <p:sp>
        <p:nvSpPr>
          <p:cNvPr id="7" name="Content Placeholder 6">
            <a:extLst>
              <a:ext uri="{FF2B5EF4-FFF2-40B4-BE49-F238E27FC236}">
                <a16:creationId xmlns:a16="http://schemas.microsoft.com/office/drawing/2014/main" id="{379B115E-29BB-3BB7-79DD-EDB7F2FE2B4E}"/>
              </a:ext>
            </a:extLst>
          </p:cNvPr>
          <p:cNvSpPr>
            <a:spLocks noGrp="1"/>
          </p:cNvSpPr>
          <p:nvPr>
            <p:ph idx="1"/>
          </p:nvPr>
        </p:nvSpPr>
        <p:spPr>
          <a:xfrm>
            <a:off x="838200" y="3309870"/>
            <a:ext cx="10515600" cy="2867092"/>
          </a:xfrm>
        </p:spPr>
        <p:txBody>
          <a:bodyPr anchor="t">
            <a:normAutofit/>
          </a:bodyPr>
          <a:lstStyle/>
          <a:p>
            <a:pPr marL="0" lvl="0" indent="0">
              <a:buNone/>
            </a:pPr>
            <a:r>
              <a:rPr lang="en-US" sz="2600" noProof="0" dirty="0"/>
              <a:t>“</a:t>
            </a:r>
            <a:r>
              <a:rPr lang="en-US" sz="2600" dirty="0"/>
              <a:t>the nonmedical factors that influence health outcomes. They are the conditions in which people are born, grow, work, live, and age, and the wider set of forces and systems shaping the conditions of daily life. These forces and systems include economic policies and systems, development agendas, social norms, social policies, racism, climate change, and political systems.”</a:t>
            </a:r>
          </a:p>
          <a:p>
            <a:pPr marL="0" lvl="0" indent="0" algn="r">
              <a:buNone/>
            </a:pPr>
            <a:r>
              <a:rPr lang="en-US" altLang="en-US" sz="2800" dirty="0"/>
              <a:t>—</a:t>
            </a:r>
            <a:r>
              <a:rPr lang="en-US" sz="2600" noProof="0" dirty="0"/>
              <a:t>Centers for Disease Control and Prevention (CDC)</a:t>
            </a:r>
          </a:p>
        </p:txBody>
      </p:sp>
    </p:spTree>
    <p:extLst>
      <p:ext uri="{BB962C8B-B14F-4D97-AF65-F5344CB8AC3E}">
        <p14:creationId xmlns:p14="http://schemas.microsoft.com/office/powerpoint/2010/main" val="3589536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E2B1E-CA29-AE4E-8819-2544CEEC0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6C516-DA08-DDF4-C6A5-E4B60D7FD2EB}"/>
              </a:ext>
            </a:extLst>
          </p:cNvPr>
          <p:cNvSpPr>
            <a:spLocks noGrp="1"/>
          </p:cNvSpPr>
          <p:nvPr>
            <p:ph type="title"/>
          </p:nvPr>
        </p:nvSpPr>
        <p:spPr>
          <a:xfrm>
            <a:off x="838200" y="681038"/>
            <a:ext cx="10515600" cy="1009650"/>
          </a:xfrm>
        </p:spPr>
        <p:txBody>
          <a:bodyPr anchor="b"/>
          <a:lstStyle/>
          <a:p>
            <a:r>
              <a:rPr lang="en-US" dirty="0"/>
              <a:t>What We’ll Discuss</a:t>
            </a:r>
            <a:r>
              <a:rPr lang="en-US" sz="1000" dirty="0">
                <a:solidFill>
                  <a:schemeClr val="bg1"/>
                </a:solidFill>
              </a:rPr>
              <a:t>: How Can Inequities Be Repaired</a:t>
            </a:r>
          </a:p>
        </p:txBody>
      </p:sp>
      <p:sp>
        <p:nvSpPr>
          <p:cNvPr id="3" name="Content Placeholder 2">
            <a:extLst>
              <a:ext uri="{FF2B5EF4-FFF2-40B4-BE49-F238E27FC236}">
                <a16:creationId xmlns:a16="http://schemas.microsoft.com/office/drawing/2014/main" id="{74500E03-5F02-1E5A-DB26-396F23BFCFFE}"/>
              </a:ext>
              <a:ext uri="{C183D7F6-B498-43B3-948B-1728B52AA6E4}">
                <adec:decorative xmlns:adec="http://schemas.microsoft.com/office/drawing/2017/decorative" val="1"/>
              </a:ext>
            </a:extLst>
          </p:cNvPr>
          <p:cNvSpPr>
            <a:spLocks noGrp="1"/>
          </p:cNvSpPr>
          <p:nvPr>
            <p:ph idx="1"/>
          </p:nvPr>
        </p:nvSpPr>
        <p:spPr>
          <a:xfrm>
            <a:off x="838200" y="1892105"/>
            <a:ext cx="10515600" cy="4284857"/>
          </a:xfrm>
        </p:spPr>
        <p:txBody>
          <a:bodyPr anchor="ctr">
            <a:normAutofit/>
          </a:bodyPr>
          <a:lstStyle/>
          <a:p>
            <a:pPr marL="514350" indent="-514350">
              <a:buFont typeface="+mj-lt"/>
              <a:buAutoNum type="arabicPeriod"/>
            </a:pPr>
            <a:r>
              <a:rPr lang="en-US" dirty="0"/>
              <a:t>What is </a:t>
            </a:r>
            <a:r>
              <a:rPr lang="en-US" i="1" dirty="0"/>
              <a:t>health equity?</a:t>
            </a:r>
          </a:p>
          <a:p>
            <a:pPr marL="514350" indent="-514350">
              <a:buFont typeface="+mj-lt"/>
              <a:buAutoNum type="arabicPeriod"/>
            </a:pPr>
            <a:r>
              <a:rPr lang="en-US" dirty="0"/>
              <a:t>What can history teach us about </a:t>
            </a:r>
            <a:r>
              <a:rPr lang="en-US" i="1" dirty="0"/>
              <a:t>structural discrimination? </a:t>
            </a:r>
          </a:p>
          <a:p>
            <a:pPr marL="514350" indent="-514350">
              <a:buFont typeface="+mj-lt"/>
              <a:buAutoNum type="arabicPeriod"/>
            </a:pPr>
            <a:r>
              <a:rPr lang="en-US" dirty="0"/>
              <a:t>How does the law contribute to </a:t>
            </a:r>
            <a:r>
              <a:rPr lang="en-US" i="1" dirty="0"/>
              <a:t>health inequity?</a:t>
            </a:r>
          </a:p>
          <a:p>
            <a:pPr marL="514350" indent="-514350">
              <a:buFont typeface="+mj-lt"/>
              <a:buAutoNum type="arabicPeriod"/>
            </a:pPr>
            <a:r>
              <a:rPr lang="en-US" b="1" u="sng" dirty="0"/>
              <a:t>How can inequities be </a:t>
            </a:r>
            <a:r>
              <a:rPr lang="en-US" b="1" i="1" u="sng" dirty="0"/>
              <a:t>repaired?</a:t>
            </a:r>
          </a:p>
        </p:txBody>
      </p:sp>
    </p:spTree>
    <p:extLst>
      <p:ext uri="{BB962C8B-B14F-4D97-AF65-F5344CB8AC3E}">
        <p14:creationId xmlns:p14="http://schemas.microsoft.com/office/powerpoint/2010/main" val="37924424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47B9-2D33-6594-3979-37C73A3E2E35}"/>
              </a:ext>
            </a:extLst>
          </p:cNvPr>
          <p:cNvSpPr>
            <a:spLocks noGrp="1"/>
          </p:cNvSpPr>
          <p:nvPr>
            <p:ph type="title"/>
          </p:nvPr>
        </p:nvSpPr>
        <p:spPr>
          <a:xfrm>
            <a:off x="838200" y="681038"/>
            <a:ext cx="10515600" cy="1009650"/>
          </a:xfrm>
        </p:spPr>
        <p:txBody>
          <a:bodyPr/>
          <a:lstStyle/>
          <a:p>
            <a:r>
              <a:rPr lang="en-US" dirty="0"/>
              <a:t>Guiding Questions</a:t>
            </a:r>
            <a:r>
              <a:rPr lang="en-US" dirty="0">
                <a:solidFill>
                  <a:schemeClr val="bg1"/>
                </a:solidFill>
              </a:rPr>
              <a:t>: Review</a:t>
            </a:r>
          </a:p>
        </p:txBody>
      </p:sp>
      <p:grpSp>
        <p:nvGrpSpPr>
          <p:cNvPr id="6" name="Group 5" descr="Equity practice tip! icon">
            <a:extLst>
              <a:ext uri="{FF2B5EF4-FFF2-40B4-BE49-F238E27FC236}">
                <a16:creationId xmlns:a16="http://schemas.microsoft.com/office/drawing/2014/main" id="{95D91905-6C46-7071-1651-5120CCC4B0E7}"/>
              </a:ext>
              <a:ext uri="{C183D7F6-B498-43B3-948B-1728B52AA6E4}">
                <adec:decorative xmlns:adec="http://schemas.microsoft.com/office/drawing/2017/decorative" val="0"/>
              </a:ext>
            </a:extLst>
          </p:cNvPr>
          <p:cNvGrpSpPr/>
          <p:nvPr/>
        </p:nvGrpSpPr>
        <p:grpSpPr>
          <a:xfrm>
            <a:off x="8567713" y="800540"/>
            <a:ext cx="2955663" cy="890148"/>
            <a:chOff x="180623" y="5831725"/>
            <a:chExt cx="2955663" cy="890148"/>
          </a:xfrm>
        </p:grpSpPr>
        <p:sp>
          <p:nvSpPr>
            <p:cNvPr id="7" name="Rectangle 6">
              <a:extLst>
                <a:ext uri="{FF2B5EF4-FFF2-40B4-BE49-F238E27FC236}">
                  <a16:creationId xmlns:a16="http://schemas.microsoft.com/office/drawing/2014/main" id="{1E291DDC-305B-0FC4-398A-523CF9CDDFA3}"/>
                </a:ext>
              </a:extLst>
            </p:cNvPr>
            <p:cNvSpPr/>
            <p:nvPr/>
          </p:nvSpPr>
          <p:spPr>
            <a:xfrm>
              <a:off x="1098721" y="5861300"/>
              <a:ext cx="2037565" cy="83099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entury Gothic"/>
                  <a:ea typeface="+mn-ea"/>
                  <a:cs typeface="Segoe Script"/>
                </a:rPr>
                <a:t>Equity practice tip!</a:t>
              </a:r>
              <a:endParaRPr kumimoji="0" lang="en-US" sz="2400" b="1" i="0" u="none" strike="noStrike" kern="1200" cap="none" spc="0" normalizeH="0" baseline="0" noProof="0" dirty="0">
                <a:ln>
                  <a:noFill/>
                </a:ln>
                <a:solidFill>
                  <a:schemeClr val="accent1"/>
                </a:solidFill>
                <a:effectLst/>
                <a:uLnTx/>
                <a:uFillTx/>
                <a:latin typeface="Segoe Print" panose="02000600000000000000" pitchFamily="2" charset="0"/>
                <a:ea typeface="+mn-ea"/>
                <a:cs typeface="Segoe Script"/>
              </a:endParaRPr>
            </a:p>
          </p:txBody>
        </p:sp>
        <p:pic>
          <p:nvPicPr>
            <p:cNvPr id="8" name="Picture 7" descr="Icon&#10;&#10;Description automatically generated">
              <a:extLst>
                <a:ext uri="{FF2B5EF4-FFF2-40B4-BE49-F238E27FC236}">
                  <a16:creationId xmlns:a16="http://schemas.microsoft.com/office/drawing/2014/main" id="{ECCEA5D0-26F6-B57D-66DB-64F3BCB3C5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3" y="5831725"/>
              <a:ext cx="906056" cy="890148"/>
            </a:xfrm>
            <a:prstGeom prst="rect">
              <a:avLst/>
            </a:prstGeom>
          </p:spPr>
        </p:pic>
      </p:grpSp>
      <p:sp>
        <p:nvSpPr>
          <p:cNvPr id="3" name="Content Placeholder 2">
            <a:extLst>
              <a:ext uri="{FF2B5EF4-FFF2-40B4-BE49-F238E27FC236}">
                <a16:creationId xmlns:a16="http://schemas.microsoft.com/office/drawing/2014/main" id="{F1738DF3-23C1-BA40-881E-230961E215BB}"/>
              </a:ext>
            </a:extLst>
          </p:cNvPr>
          <p:cNvSpPr>
            <a:spLocks noGrp="1"/>
          </p:cNvSpPr>
          <p:nvPr>
            <p:ph idx="1"/>
          </p:nvPr>
        </p:nvSpPr>
        <p:spPr>
          <a:xfrm>
            <a:off x="838200" y="1892105"/>
            <a:ext cx="10515600" cy="4284857"/>
          </a:xfrm>
        </p:spPr>
        <p:txBody>
          <a:bodyPr/>
          <a:lstStyle/>
          <a:p>
            <a:r>
              <a:rPr lang="en-US" dirty="0"/>
              <a:t>Who has been harmed or omitted?</a:t>
            </a:r>
          </a:p>
          <a:p>
            <a:r>
              <a:rPr lang="en-US" dirty="0"/>
              <a:t>Who stands to benefit, and how?</a:t>
            </a:r>
          </a:p>
          <a:p>
            <a:r>
              <a:rPr lang="en-US" dirty="0"/>
              <a:t>How can inequity be repaired?</a:t>
            </a:r>
          </a:p>
        </p:txBody>
      </p:sp>
    </p:spTree>
    <p:extLst>
      <p:ext uri="{BB962C8B-B14F-4D97-AF65-F5344CB8AC3E}">
        <p14:creationId xmlns:p14="http://schemas.microsoft.com/office/powerpoint/2010/main" val="25666275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CCF2-68FF-9669-3CAA-94D57CF0C7EE}"/>
              </a:ext>
            </a:extLst>
          </p:cNvPr>
          <p:cNvSpPr>
            <a:spLocks noGrp="1"/>
          </p:cNvSpPr>
          <p:nvPr>
            <p:ph type="title"/>
          </p:nvPr>
        </p:nvSpPr>
        <p:spPr>
          <a:xfrm>
            <a:off x="838200" y="681037"/>
            <a:ext cx="6756918" cy="1399689"/>
          </a:xfrm>
        </p:spPr>
        <p:txBody>
          <a:bodyPr/>
          <a:lstStyle/>
          <a:p>
            <a:r>
              <a:rPr lang="en-US" sz="3500" dirty="0"/>
              <a:t>An Effective and Anti-racist Health Equity Approach</a:t>
            </a:r>
          </a:p>
        </p:txBody>
      </p:sp>
      <p:sp>
        <p:nvSpPr>
          <p:cNvPr id="5" name="Content Placeholder 4">
            <a:extLst>
              <a:ext uri="{FF2B5EF4-FFF2-40B4-BE49-F238E27FC236}">
                <a16:creationId xmlns:a16="http://schemas.microsoft.com/office/drawing/2014/main" id="{98A9365C-4A58-AC35-11B2-B7AB5C7698E7}"/>
              </a:ext>
            </a:extLst>
          </p:cNvPr>
          <p:cNvSpPr>
            <a:spLocks noGrp="1"/>
          </p:cNvSpPr>
          <p:nvPr>
            <p:ph idx="1"/>
          </p:nvPr>
        </p:nvSpPr>
        <p:spPr>
          <a:xfrm>
            <a:off x="838200" y="2407298"/>
            <a:ext cx="10515600" cy="3769665"/>
          </a:xfrm>
        </p:spPr>
        <p:txBody>
          <a:bodyPr/>
          <a:lstStyle/>
          <a:p>
            <a:r>
              <a:rPr lang="en-US" sz="2400" dirty="0"/>
              <a:t>Addresses the </a:t>
            </a:r>
            <a:r>
              <a:rPr lang="en-US" sz="2400" u="sng" dirty="0"/>
              <a:t>root causes</a:t>
            </a:r>
            <a:r>
              <a:rPr lang="en-US" sz="2400" dirty="0"/>
              <a:t> of poor health</a:t>
            </a:r>
          </a:p>
          <a:p>
            <a:r>
              <a:rPr lang="en-US" sz="2400" dirty="0"/>
              <a:t>Names </a:t>
            </a:r>
            <a:r>
              <a:rPr lang="en-US" sz="2400" u="sng" dirty="0"/>
              <a:t>racism</a:t>
            </a:r>
            <a:r>
              <a:rPr lang="en-US" sz="2400" dirty="0"/>
              <a:t> and identifies the levels in which it operates</a:t>
            </a:r>
          </a:p>
          <a:p>
            <a:r>
              <a:rPr lang="en-US" sz="2400" dirty="0"/>
              <a:t>Promotes systems-thinking  </a:t>
            </a:r>
          </a:p>
          <a:p>
            <a:r>
              <a:rPr lang="en-US" sz="2400" dirty="0"/>
              <a:t>Acknowledges </a:t>
            </a:r>
            <a:r>
              <a:rPr lang="en-US" sz="2400" u="sng" dirty="0"/>
              <a:t>our role in creating and perpetuating inequities</a:t>
            </a:r>
          </a:p>
          <a:p>
            <a:r>
              <a:rPr lang="en-US" sz="2400" dirty="0"/>
              <a:t>Centers </a:t>
            </a:r>
            <a:r>
              <a:rPr lang="en-US" sz="2400" u="sng" dirty="0"/>
              <a:t>healing</a:t>
            </a:r>
            <a:r>
              <a:rPr lang="en-US" sz="2400" dirty="0"/>
              <a:t> and supports </a:t>
            </a:r>
            <a:r>
              <a:rPr lang="en-US" sz="2400" u="sng" dirty="0"/>
              <a:t>community resilience</a:t>
            </a:r>
          </a:p>
        </p:txBody>
      </p:sp>
      <p:grpSp>
        <p:nvGrpSpPr>
          <p:cNvPr id="8" name="Group 7" descr="Equity practice tip! icon">
            <a:extLst>
              <a:ext uri="{FF2B5EF4-FFF2-40B4-BE49-F238E27FC236}">
                <a16:creationId xmlns:a16="http://schemas.microsoft.com/office/drawing/2014/main" id="{72437623-F67F-D0BE-70F8-647F9C3E9E56}"/>
              </a:ext>
              <a:ext uri="{C183D7F6-B498-43B3-948B-1728B52AA6E4}">
                <adec:decorative xmlns:adec="http://schemas.microsoft.com/office/drawing/2017/decorative" val="0"/>
              </a:ext>
            </a:extLst>
          </p:cNvPr>
          <p:cNvGrpSpPr/>
          <p:nvPr/>
        </p:nvGrpSpPr>
        <p:grpSpPr>
          <a:xfrm>
            <a:off x="8567713" y="800540"/>
            <a:ext cx="2955663" cy="890148"/>
            <a:chOff x="180623" y="5831725"/>
            <a:chExt cx="2955663" cy="890148"/>
          </a:xfrm>
        </p:grpSpPr>
        <p:sp>
          <p:nvSpPr>
            <p:cNvPr id="9" name="Rectangle 8">
              <a:extLst>
                <a:ext uri="{FF2B5EF4-FFF2-40B4-BE49-F238E27FC236}">
                  <a16:creationId xmlns:a16="http://schemas.microsoft.com/office/drawing/2014/main" id="{59B4BC75-9E62-B237-CFEA-32AFE3E70630}"/>
                </a:ext>
              </a:extLst>
            </p:cNvPr>
            <p:cNvSpPr/>
            <p:nvPr/>
          </p:nvSpPr>
          <p:spPr>
            <a:xfrm>
              <a:off x="1098721" y="5861300"/>
              <a:ext cx="2037565" cy="83099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entury Gothic"/>
                  <a:ea typeface="+mn-ea"/>
                  <a:cs typeface="Segoe Script"/>
                </a:rPr>
                <a:t>Equity practice tip!</a:t>
              </a:r>
              <a:endParaRPr kumimoji="0" lang="en-US" sz="2400" b="1" i="0" u="none" strike="noStrike" kern="1200" cap="none" spc="0" normalizeH="0" baseline="0" noProof="0" dirty="0">
                <a:ln>
                  <a:noFill/>
                </a:ln>
                <a:solidFill>
                  <a:schemeClr val="accent1"/>
                </a:solidFill>
                <a:effectLst/>
                <a:uLnTx/>
                <a:uFillTx/>
                <a:latin typeface="Segoe Print" panose="02000600000000000000" pitchFamily="2" charset="0"/>
                <a:ea typeface="+mn-ea"/>
                <a:cs typeface="Segoe Script"/>
              </a:endParaRPr>
            </a:p>
          </p:txBody>
        </p:sp>
        <p:pic>
          <p:nvPicPr>
            <p:cNvPr id="10" name="Picture 9" descr="Icon&#10;&#10;Description automatically generated">
              <a:extLst>
                <a:ext uri="{FF2B5EF4-FFF2-40B4-BE49-F238E27FC236}">
                  <a16:creationId xmlns:a16="http://schemas.microsoft.com/office/drawing/2014/main" id="{4876719A-D4F4-51F1-4774-C97B481EDF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3" y="5831725"/>
              <a:ext cx="906056" cy="890148"/>
            </a:xfrm>
            <a:prstGeom prst="rect">
              <a:avLst/>
            </a:prstGeom>
          </p:spPr>
        </p:pic>
      </p:grpSp>
    </p:spTree>
    <p:extLst>
      <p:ext uri="{BB962C8B-B14F-4D97-AF65-F5344CB8AC3E}">
        <p14:creationId xmlns:p14="http://schemas.microsoft.com/office/powerpoint/2010/main" val="4097868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EF9051-9A10-6321-F018-7C77047642C7}"/>
              </a:ext>
            </a:extLst>
          </p:cNvPr>
          <p:cNvSpPr>
            <a:spLocks noGrp="1"/>
          </p:cNvSpPr>
          <p:nvPr>
            <p:ph type="title"/>
          </p:nvPr>
        </p:nvSpPr>
        <p:spPr>
          <a:xfrm>
            <a:off x="831850" y="822960"/>
            <a:ext cx="10515600" cy="2792437"/>
          </a:xfrm>
        </p:spPr>
        <p:txBody>
          <a:bodyPr/>
          <a:lstStyle/>
          <a:p>
            <a:r>
              <a:rPr lang="en-US" dirty="0"/>
              <a:t>Meet Omari, </a:t>
            </a:r>
            <a:br>
              <a:rPr lang="en-US" dirty="0"/>
            </a:br>
            <a:r>
              <a:rPr lang="en-US" dirty="0"/>
              <a:t>a county health official</a:t>
            </a:r>
          </a:p>
        </p:txBody>
      </p:sp>
      <p:sp>
        <p:nvSpPr>
          <p:cNvPr id="5" name="Text Placeholder 4">
            <a:extLst>
              <a:ext uri="{FF2B5EF4-FFF2-40B4-BE49-F238E27FC236}">
                <a16:creationId xmlns:a16="http://schemas.microsoft.com/office/drawing/2014/main" id="{00732736-36EA-CC44-6518-405842DEBD11}"/>
              </a:ext>
            </a:extLst>
          </p:cNvPr>
          <p:cNvSpPr>
            <a:spLocks noGrp="1"/>
          </p:cNvSpPr>
          <p:nvPr>
            <p:ph type="body" idx="1"/>
          </p:nvPr>
        </p:nvSpPr>
        <p:spPr>
          <a:xfrm>
            <a:off x="831850" y="4107767"/>
            <a:ext cx="10515600" cy="1981884"/>
          </a:xfrm>
        </p:spPr>
        <p:txBody>
          <a:bodyPr/>
          <a:lstStyle/>
          <a:p>
            <a:r>
              <a:rPr lang="en-US" dirty="0"/>
              <a:t>Omari is leading a project to explore the </a:t>
            </a:r>
            <a:r>
              <a:rPr lang="en-US" b="1" dirty="0"/>
              <a:t>connection between park access and public health.</a:t>
            </a:r>
          </a:p>
          <a:p>
            <a:endParaRPr lang="en-US" dirty="0"/>
          </a:p>
        </p:txBody>
      </p:sp>
      <p:grpSp>
        <p:nvGrpSpPr>
          <p:cNvPr id="13" name="Group 12" descr="Illustration of Omari, a man of African descent with braids and a beard, wearing a navy shirt">
            <a:extLst>
              <a:ext uri="{FF2B5EF4-FFF2-40B4-BE49-F238E27FC236}">
                <a16:creationId xmlns:a16="http://schemas.microsoft.com/office/drawing/2014/main" id="{A35B13B7-0E9D-F255-CA31-FDFB3B68DA91}"/>
              </a:ext>
              <a:ext uri="{C183D7F6-B498-43B3-948B-1728B52AA6E4}">
                <adec:decorative xmlns:adec="http://schemas.microsoft.com/office/drawing/2017/decorative" val="0"/>
              </a:ext>
            </a:extLst>
          </p:cNvPr>
          <p:cNvGrpSpPr/>
          <p:nvPr/>
        </p:nvGrpSpPr>
        <p:grpSpPr>
          <a:xfrm>
            <a:off x="9528558" y="475692"/>
            <a:ext cx="1988755" cy="2078420"/>
            <a:chOff x="393496" y="593049"/>
            <a:chExt cx="2806904" cy="2933456"/>
          </a:xfrm>
        </p:grpSpPr>
        <p:grpSp>
          <p:nvGrpSpPr>
            <p:cNvPr id="14" name="Group 13">
              <a:extLst>
                <a:ext uri="{FF2B5EF4-FFF2-40B4-BE49-F238E27FC236}">
                  <a16:creationId xmlns:a16="http://schemas.microsoft.com/office/drawing/2014/main" id="{AB73E761-79C0-CAD4-E3AF-0DCE7BACE1E8}"/>
                </a:ext>
              </a:extLst>
            </p:cNvPr>
            <p:cNvGrpSpPr/>
            <p:nvPr/>
          </p:nvGrpSpPr>
          <p:grpSpPr>
            <a:xfrm>
              <a:off x="804863" y="1130968"/>
              <a:ext cx="2395537" cy="2395537"/>
              <a:chOff x="804863" y="1130968"/>
              <a:chExt cx="2395537" cy="2395537"/>
            </a:xfrm>
          </p:grpSpPr>
          <p:sp>
            <p:nvSpPr>
              <p:cNvPr id="16" name="Oval 15">
                <a:extLst>
                  <a:ext uri="{FF2B5EF4-FFF2-40B4-BE49-F238E27FC236}">
                    <a16:creationId xmlns:a16="http://schemas.microsoft.com/office/drawing/2014/main" id="{E4279F1F-0952-D76B-CA63-60927EAFCCCE}"/>
                  </a:ext>
                </a:extLst>
              </p:cNvPr>
              <p:cNvSpPr/>
              <p:nvPr/>
            </p:nvSpPr>
            <p:spPr>
              <a:xfrm>
                <a:off x="804863" y="1130968"/>
                <a:ext cx="2395537" cy="2395537"/>
              </a:xfrm>
              <a:prstGeom prst="ellipse">
                <a:avLst/>
              </a:prstGeom>
              <a:solidFill>
                <a:srgbClr val="21A09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16" descr="A cartoon of a person&#10;&#10;Description automatically generated">
                <a:extLst>
                  <a:ext uri="{FF2B5EF4-FFF2-40B4-BE49-F238E27FC236}">
                    <a16:creationId xmlns:a16="http://schemas.microsoft.com/office/drawing/2014/main" id="{B3900A84-C75B-28BF-7684-53BBA556D103}"/>
                  </a:ext>
                </a:extLst>
              </p:cNvPr>
              <p:cNvPicPr>
                <a:picLocks noChangeAspect="1"/>
              </p:cNvPicPr>
              <p:nvPr/>
            </p:nvPicPr>
            <p:blipFill rotWithShape="1">
              <a:blip r:embed="rId2">
                <a:extLst>
                  <a:ext uri="{28A0092B-C50C-407E-A947-70E740481C1C}">
                    <a14:useLocalDpi xmlns:a14="http://schemas.microsoft.com/office/drawing/2010/main" val="0"/>
                  </a:ext>
                </a:extLst>
              </a:blip>
              <a:srcRect t="444" r="2855" b="59161"/>
              <a:stretch/>
            </p:blipFill>
            <p:spPr>
              <a:xfrm>
                <a:off x="852564" y="1130968"/>
                <a:ext cx="2347836" cy="2369494"/>
              </a:xfrm>
              <a:custGeom>
                <a:avLst/>
                <a:gdLst>
                  <a:gd name="connsiteX0" fmla="*/ 1150067 w 2347836"/>
                  <a:gd name="connsiteY0" fmla="*/ 0 h 2369494"/>
                  <a:gd name="connsiteX1" fmla="*/ 2347836 w 2347836"/>
                  <a:gd name="connsiteY1" fmla="*/ 1197769 h 2369494"/>
                  <a:gd name="connsiteX2" fmla="*/ 1506247 w 2347836"/>
                  <a:gd name="connsiteY2" fmla="*/ 2341689 h 2369494"/>
                  <a:gd name="connsiteX3" fmla="*/ 1398109 w 2347836"/>
                  <a:gd name="connsiteY3" fmla="*/ 2369494 h 2369494"/>
                  <a:gd name="connsiteX4" fmla="*/ 902026 w 2347836"/>
                  <a:gd name="connsiteY4" fmla="*/ 2369494 h 2369494"/>
                  <a:gd name="connsiteX5" fmla="*/ 793887 w 2347836"/>
                  <a:gd name="connsiteY5" fmla="*/ 2341689 h 2369494"/>
                  <a:gd name="connsiteX6" fmla="*/ 6147 w 2347836"/>
                  <a:gd name="connsiteY6" fmla="*/ 1553949 h 2369494"/>
                  <a:gd name="connsiteX7" fmla="*/ 0 w 2347836"/>
                  <a:gd name="connsiteY7" fmla="*/ 1530042 h 2369494"/>
                  <a:gd name="connsiteX8" fmla="*/ 0 w 2347836"/>
                  <a:gd name="connsiteY8" fmla="*/ 865497 h 2369494"/>
                  <a:gd name="connsiteX9" fmla="*/ 6147 w 2347836"/>
                  <a:gd name="connsiteY9" fmla="*/ 841589 h 2369494"/>
                  <a:gd name="connsiteX10" fmla="*/ 1150067 w 2347836"/>
                  <a:gd name="connsiteY10" fmla="*/ 0 h 236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7836" h="2369494">
                    <a:moveTo>
                      <a:pt x="1150067" y="0"/>
                    </a:moveTo>
                    <a:cubicBezTo>
                      <a:pt x="1811577" y="0"/>
                      <a:pt x="2347836" y="536259"/>
                      <a:pt x="2347836" y="1197769"/>
                    </a:cubicBezTo>
                    <a:cubicBezTo>
                      <a:pt x="2347836" y="1735246"/>
                      <a:pt x="1993822" y="2190038"/>
                      <a:pt x="1506247" y="2341689"/>
                    </a:cubicBezTo>
                    <a:lnTo>
                      <a:pt x="1398109" y="2369494"/>
                    </a:lnTo>
                    <a:lnTo>
                      <a:pt x="902026" y="2369494"/>
                    </a:lnTo>
                    <a:lnTo>
                      <a:pt x="793887" y="2341689"/>
                    </a:lnTo>
                    <a:cubicBezTo>
                      <a:pt x="418830" y="2225034"/>
                      <a:pt x="122802" y="1929006"/>
                      <a:pt x="6147" y="1553949"/>
                    </a:cubicBezTo>
                    <a:lnTo>
                      <a:pt x="0" y="1530042"/>
                    </a:lnTo>
                    <a:lnTo>
                      <a:pt x="0" y="865497"/>
                    </a:lnTo>
                    <a:lnTo>
                      <a:pt x="6147" y="841589"/>
                    </a:lnTo>
                    <a:cubicBezTo>
                      <a:pt x="157799" y="354015"/>
                      <a:pt x="612590" y="0"/>
                      <a:pt x="1150067" y="0"/>
                    </a:cubicBezTo>
                    <a:close/>
                  </a:path>
                </a:pathLst>
              </a:custGeom>
            </p:spPr>
          </p:pic>
        </p:grpSp>
        <p:pic>
          <p:nvPicPr>
            <p:cNvPr id="15" name="Picture 14" descr="A yellow circle with black background&#10;&#10;Description automatically generated">
              <a:extLst>
                <a:ext uri="{FF2B5EF4-FFF2-40B4-BE49-F238E27FC236}">
                  <a16:creationId xmlns:a16="http://schemas.microsoft.com/office/drawing/2014/main" id="{0A8AA1E3-F92A-6599-F868-7C7ED0692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500000">
              <a:off x="202362" y="784183"/>
              <a:ext cx="1484809" cy="1102541"/>
            </a:xfrm>
            <a:prstGeom prst="rect">
              <a:avLst/>
            </a:prstGeom>
          </p:spPr>
        </p:pic>
      </p:grpSp>
    </p:spTree>
    <p:extLst>
      <p:ext uri="{BB962C8B-B14F-4D97-AF65-F5344CB8AC3E}">
        <p14:creationId xmlns:p14="http://schemas.microsoft.com/office/powerpoint/2010/main" val="6971393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216AD-ABC1-B0C5-27CB-CF7284780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7B036-C5C6-5574-3155-B6A4C236B5C1}"/>
              </a:ext>
            </a:extLst>
          </p:cNvPr>
          <p:cNvSpPr>
            <a:spLocks noGrp="1"/>
          </p:cNvSpPr>
          <p:nvPr>
            <p:ph type="title"/>
          </p:nvPr>
        </p:nvSpPr>
        <p:spPr>
          <a:xfrm>
            <a:off x="838200" y="681037"/>
            <a:ext cx="6756918" cy="1399689"/>
          </a:xfrm>
        </p:spPr>
        <p:txBody>
          <a:bodyPr/>
          <a:lstStyle/>
          <a:p>
            <a:r>
              <a:rPr lang="en-US" sz="3500" dirty="0"/>
              <a:t>An Effective and Anti-racist Health Equity Approach </a:t>
            </a:r>
            <a:r>
              <a:rPr lang="en-US" sz="3500" dirty="0">
                <a:solidFill>
                  <a:schemeClr val="bg1"/>
                </a:solidFill>
              </a:rPr>
              <a:t>1</a:t>
            </a:r>
          </a:p>
        </p:txBody>
      </p:sp>
      <p:sp>
        <p:nvSpPr>
          <p:cNvPr id="5" name="Content Placeholder 4">
            <a:extLst>
              <a:ext uri="{FF2B5EF4-FFF2-40B4-BE49-F238E27FC236}">
                <a16:creationId xmlns:a16="http://schemas.microsoft.com/office/drawing/2014/main" id="{07B2058D-467B-5BB0-3F1B-5E114EAA235C}"/>
              </a:ext>
            </a:extLst>
          </p:cNvPr>
          <p:cNvSpPr>
            <a:spLocks noGrp="1"/>
          </p:cNvSpPr>
          <p:nvPr>
            <p:ph idx="1"/>
          </p:nvPr>
        </p:nvSpPr>
        <p:spPr>
          <a:xfrm>
            <a:off x="838200" y="2407298"/>
            <a:ext cx="10515600" cy="3769665"/>
          </a:xfrm>
        </p:spPr>
        <p:txBody>
          <a:bodyPr/>
          <a:lstStyle/>
          <a:p>
            <a:r>
              <a:rPr lang="en-US" sz="2400" b="1" dirty="0"/>
              <a:t>Addresses the </a:t>
            </a:r>
            <a:r>
              <a:rPr lang="en-US" sz="2400" b="1" u="sng" dirty="0"/>
              <a:t>root causes</a:t>
            </a:r>
            <a:r>
              <a:rPr lang="en-US" sz="2400" b="1" dirty="0"/>
              <a:t> of poor health</a:t>
            </a:r>
          </a:p>
          <a:p>
            <a:r>
              <a:rPr lang="en-US" sz="2400" dirty="0"/>
              <a:t>Names </a:t>
            </a:r>
            <a:r>
              <a:rPr lang="en-US" sz="2400" u="sng" dirty="0"/>
              <a:t>racism</a:t>
            </a:r>
            <a:r>
              <a:rPr lang="en-US" sz="2400" dirty="0"/>
              <a:t> and identifies the levels in which it operates</a:t>
            </a:r>
          </a:p>
          <a:p>
            <a:r>
              <a:rPr lang="en-US" sz="2400" dirty="0"/>
              <a:t>Promotes systems-thinking  </a:t>
            </a:r>
          </a:p>
          <a:p>
            <a:r>
              <a:rPr lang="en-US" sz="2400" dirty="0"/>
              <a:t>Acknowledges </a:t>
            </a:r>
            <a:r>
              <a:rPr lang="en-US" sz="2400" u="sng" dirty="0"/>
              <a:t>our role in creating and perpetuating inequities</a:t>
            </a:r>
          </a:p>
          <a:p>
            <a:r>
              <a:rPr lang="en-US" sz="2400" dirty="0"/>
              <a:t>Centers </a:t>
            </a:r>
            <a:r>
              <a:rPr lang="en-US" sz="2400" u="sng" dirty="0"/>
              <a:t>healing</a:t>
            </a:r>
            <a:r>
              <a:rPr lang="en-US" sz="2400" dirty="0"/>
              <a:t> and supports </a:t>
            </a:r>
            <a:r>
              <a:rPr lang="en-US" sz="2400" u="sng" dirty="0"/>
              <a:t>community resilience</a:t>
            </a:r>
          </a:p>
        </p:txBody>
      </p:sp>
      <p:grpSp>
        <p:nvGrpSpPr>
          <p:cNvPr id="8" name="Group 7" descr="Equity practice tip! icon">
            <a:extLst>
              <a:ext uri="{FF2B5EF4-FFF2-40B4-BE49-F238E27FC236}">
                <a16:creationId xmlns:a16="http://schemas.microsoft.com/office/drawing/2014/main" id="{8E7069A6-288B-1512-C1AA-39C2D4FA4F9E}"/>
              </a:ext>
              <a:ext uri="{C183D7F6-B498-43B3-948B-1728B52AA6E4}">
                <adec:decorative xmlns:adec="http://schemas.microsoft.com/office/drawing/2017/decorative" val="0"/>
              </a:ext>
            </a:extLst>
          </p:cNvPr>
          <p:cNvGrpSpPr/>
          <p:nvPr/>
        </p:nvGrpSpPr>
        <p:grpSpPr>
          <a:xfrm>
            <a:off x="8567713" y="800540"/>
            <a:ext cx="2955663" cy="890148"/>
            <a:chOff x="180623" y="5831725"/>
            <a:chExt cx="2955663" cy="890148"/>
          </a:xfrm>
        </p:grpSpPr>
        <p:sp>
          <p:nvSpPr>
            <p:cNvPr id="9" name="Rectangle 8">
              <a:extLst>
                <a:ext uri="{FF2B5EF4-FFF2-40B4-BE49-F238E27FC236}">
                  <a16:creationId xmlns:a16="http://schemas.microsoft.com/office/drawing/2014/main" id="{5F9DB350-E26B-4EF1-1CE0-F0E65F34FA04}"/>
                </a:ext>
              </a:extLst>
            </p:cNvPr>
            <p:cNvSpPr/>
            <p:nvPr/>
          </p:nvSpPr>
          <p:spPr>
            <a:xfrm>
              <a:off x="1098721" y="5861300"/>
              <a:ext cx="2037565" cy="83099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entury Gothic"/>
                  <a:ea typeface="+mn-ea"/>
                  <a:cs typeface="Segoe Script"/>
                </a:rPr>
                <a:t>Equity practice tip!</a:t>
              </a:r>
              <a:endParaRPr kumimoji="0" lang="en-US" sz="2400" b="1" i="0" u="none" strike="noStrike" kern="1200" cap="none" spc="0" normalizeH="0" baseline="0" noProof="0" dirty="0">
                <a:ln>
                  <a:noFill/>
                </a:ln>
                <a:solidFill>
                  <a:schemeClr val="accent1"/>
                </a:solidFill>
                <a:effectLst/>
                <a:uLnTx/>
                <a:uFillTx/>
                <a:latin typeface="Segoe Print" panose="02000600000000000000" pitchFamily="2" charset="0"/>
                <a:ea typeface="+mn-ea"/>
                <a:cs typeface="Segoe Script"/>
              </a:endParaRPr>
            </a:p>
          </p:txBody>
        </p:sp>
        <p:pic>
          <p:nvPicPr>
            <p:cNvPr id="10" name="Picture 9" descr="Icon&#10;&#10;Description automatically generated">
              <a:extLst>
                <a:ext uri="{FF2B5EF4-FFF2-40B4-BE49-F238E27FC236}">
                  <a16:creationId xmlns:a16="http://schemas.microsoft.com/office/drawing/2014/main" id="{9B7CCDF0-5A85-1E34-175A-99F547696F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3" y="5831725"/>
              <a:ext cx="906056" cy="890148"/>
            </a:xfrm>
            <a:prstGeom prst="rect">
              <a:avLst/>
            </a:prstGeom>
          </p:spPr>
        </p:pic>
      </p:grpSp>
    </p:spTree>
    <p:extLst>
      <p:ext uri="{BB962C8B-B14F-4D97-AF65-F5344CB8AC3E}">
        <p14:creationId xmlns:p14="http://schemas.microsoft.com/office/powerpoint/2010/main" val="6777240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E4BDB-4B18-DCFE-3D26-FFFC3BDCF9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8ACA46-9E8C-D89C-4D5D-74CC4FA0A03E}"/>
              </a:ext>
            </a:extLst>
          </p:cNvPr>
          <p:cNvSpPr>
            <a:spLocks noGrp="1"/>
          </p:cNvSpPr>
          <p:nvPr>
            <p:ph type="title"/>
          </p:nvPr>
        </p:nvSpPr>
        <p:spPr>
          <a:xfrm>
            <a:off x="831848" y="822325"/>
            <a:ext cx="10570159" cy="5153472"/>
          </a:xfrm>
        </p:spPr>
        <p:txBody>
          <a:bodyPr anchor="ctr">
            <a:normAutofit/>
          </a:bodyPr>
          <a:lstStyle/>
          <a:p>
            <a:r>
              <a:rPr lang="en-US" sz="5000" dirty="0"/>
              <a:t>Understanding the Root Causes</a:t>
            </a:r>
          </a:p>
        </p:txBody>
      </p:sp>
    </p:spTree>
    <p:extLst>
      <p:ext uri="{BB962C8B-B14F-4D97-AF65-F5344CB8AC3E}">
        <p14:creationId xmlns:p14="http://schemas.microsoft.com/office/powerpoint/2010/main" val="6843200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FD3E2-FAB6-C627-7251-46491D42E7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9DD2D-3074-AA28-E5DB-5FDC11E64D14}"/>
              </a:ext>
            </a:extLst>
          </p:cNvPr>
          <p:cNvSpPr>
            <a:spLocks noGrp="1"/>
          </p:cNvSpPr>
          <p:nvPr>
            <p:ph type="title"/>
          </p:nvPr>
        </p:nvSpPr>
        <p:spPr>
          <a:xfrm>
            <a:off x="838200" y="681037"/>
            <a:ext cx="6756918" cy="1399689"/>
          </a:xfrm>
        </p:spPr>
        <p:txBody>
          <a:bodyPr/>
          <a:lstStyle/>
          <a:p>
            <a:r>
              <a:rPr lang="en-US" sz="3500" dirty="0"/>
              <a:t>An Effective and Anti-racist Health Equity Approach </a:t>
            </a:r>
            <a:r>
              <a:rPr lang="en-US" sz="3500" dirty="0">
                <a:solidFill>
                  <a:schemeClr val="bg1"/>
                </a:solidFill>
              </a:rPr>
              <a:t>2</a:t>
            </a:r>
          </a:p>
        </p:txBody>
      </p:sp>
      <p:sp>
        <p:nvSpPr>
          <p:cNvPr id="5" name="Content Placeholder 4">
            <a:extLst>
              <a:ext uri="{FF2B5EF4-FFF2-40B4-BE49-F238E27FC236}">
                <a16:creationId xmlns:a16="http://schemas.microsoft.com/office/drawing/2014/main" id="{A4600033-D080-57D4-63BE-C5DA123835FC}"/>
              </a:ext>
            </a:extLst>
          </p:cNvPr>
          <p:cNvSpPr>
            <a:spLocks noGrp="1"/>
          </p:cNvSpPr>
          <p:nvPr>
            <p:ph idx="1"/>
          </p:nvPr>
        </p:nvSpPr>
        <p:spPr>
          <a:xfrm>
            <a:off x="838200" y="2407298"/>
            <a:ext cx="10515600" cy="3769665"/>
          </a:xfrm>
        </p:spPr>
        <p:txBody>
          <a:bodyPr/>
          <a:lstStyle/>
          <a:p>
            <a:r>
              <a:rPr lang="en-US" sz="2400" dirty="0"/>
              <a:t>Addresses the </a:t>
            </a:r>
            <a:r>
              <a:rPr lang="en-US" sz="2400" u="sng" dirty="0"/>
              <a:t>root causes</a:t>
            </a:r>
            <a:r>
              <a:rPr lang="en-US" sz="2400" dirty="0"/>
              <a:t> of poor health</a:t>
            </a:r>
          </a:p>
          <a:p>
            <a:r>
              <a:rPr lang="en-US" sz="2400" b="1" dirty="0"/>
              <a:t>Names </a:t>
            </a:r>
            <a:r>
              <a:rPr lang="en-US" sz="2400" b="1" u="sng" dirty="0"/>
              <a:t>racism</a:t>
            </a:r>
            <a:r>
              <a:rPr lang="en-US" sz="2400" b="1" dirty="0"/>
              <a:t> and identifies the levels in which it operates</a:t>
            </a:r>
          </a:p>
          <a:p>
            <a:r>
              <a:rPr lang="en-US" sz="2400" dirty="0"/>
              <a:t>Promotes systems-thinking  </a:t>
            </a:r>
          </a:p>
          <a:p>
            <a:r>
              <a:rPr lang="en-US" sz="2400" dirty="0"/>
              <a:t>Acknowledges </a:t>
            </a:r>
            <a:r>
              <a:rPr lang="en-US" sz="2400" u="sng" dirty="0"/>
              <a:t>our role in creating and perpetuating inequities</a:t>
            </a:r>
          </a:p>
          <a:p>
            <a:r>
              <a:rPr lang="en-US" sz="2400" dirty="0"/>
              <a:t>Centers </a:t>
            </a:r>
            <a:r>
              <a:rPr lang="en-US" sz="2400" u="sng" dirty="0"/>
              <a:t>healing</a:t>
            </a:r>
            <a:r>
              <a:rPr lang="en-US" sz="2400" dirty="0"/>
              <a:t> and supports </a:t>
            </a:r>
            <a:r>
              <a:rPr lang="en-US" sz="2400" u="sng" dirty="0"/>
              <a:t>community resilience</a:t>
            </a:r>
          </a:p>
        </p:txBody>
      </p:sp>
      <p:grpSp>
        <p:nvGrpSpPr>
          <p:cNvPr id="8" name="Group 7" descr="Equity practice tip! icon">
            <a:extLst>
              <a:ext uri="{FF2B5EF4-FFF2-40B4-BE49-F238E27FC236}">
                <a16:creationId xmlns:a16="http://schemas.microsoft.com/office/drawing/2014/main" id="{EB810C03-7B41-F5D9-1F4C-B28AB933AA10}"/>
              </a:ext>
              <a:ext uri="{C183D7F6-B498-43B3-948B-1728B52AA6E4}">
                <adec:decorative xmlns:adec="http://schemas.microsoft.com/office/drawing/2017/decorative" val="0"/>
              </a:ext>
            </a:extLst>
          </p:cNvPr>
          <p:cNvGrpSpPr/>
          <p:nvPr/>
        </p:nvGrpSpPr>
        <p:grpSpPr>
          <a:xfrm>
            <a:off x="8567713" y="800540"/>
            <a:ext cx="2955663" cy="890148"/>
            <a:chOff x="180623" y="5831725"/>
            <a:chExt cx="2955663" cy="890148"/>
          </a:xfrm>
        </p:grpSpPr>
        <p:sp>
          <p:nvSpPr>
            <p:cNvPr id="9" name="Rectangle 8">
              <a:extLst>
                <a:ext uri="{FF2B5EF4-FFF2-40B4-BE49-F238E27FC236}">
                  <a16:creationId xmlns:a16="http://schemas.microsoft.com/office/drawing/2014/main" id="{E0457A78-054C-810F-335A-9C7D704CCC9B}"/>
                </a:ext>
              </a:extLst>
            </p:cNvPr>
            <p:cNvSpPr/>
            <p:nvPr/>
          </p:nvSpPr>
          <p:spPr>
            <a:xfrm>
              <a:off x="1098721" y="5861300"/>
              <a:ext cx="2037565" cy="83099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entury Gothic"/>
                  <a:ea typeface="+mn-ea"/>
                  <a:cs typeface="Segoe Script"/>
                </a:rPr>
                <a:t>Equity practice tip!</a:t>
              </a:r>
              <a:endParaRPr kumimoji="0" lang="en-US" sz="2400" b="1" i="0" u="none" strike="noStrike" kern="1200" cap="none" spc="0" normalizeH="0" baseline="0" noProof="0" dirty="0">
                <a:ln>
                  <a:noFill/>
                </a:ln>
                <a:solidFill>
                  <a:schemeClr val="accent1"/>
                </a:solidFill>
                <a:effectLst/>
                <a:uLnTx/>
                <a:uFillTx/>
                <a:latin typeface="Segoe Print" panose="02000600000000000000" pitchFamily="2" charset="0"/>
                <a:ea typeface="+mn-ea"/>
                <a:cs typeface="Segoe Script"/>
              </a:endParaRPr>
            </a:p>
          </p:txBody>
        </p:sp>
        <p:pic>
          <p:nvPicPr>
            <p:cNvPr id="10" name="Picture 9" descr="Icon&#10;&#10;Description automatically generated">
              <a:extLst>
                <a:ext uri="{FF2B5EF4-FFF2-40B4-BE49-F238E27FC236}">
                  <a16:creationId xmlns:a16="http://schemas.microsoft.com/office/drawing/2014/main" id="{6221EED0-064C-5DBE-4011-A5AC67D5F6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3" y="5831725"/>
              <a:ext cx="906056" cy="890148"/>
            </a:xfrm>
            <a:prstGeom prst="rect">
              <a:avLst/>
            </a:prstGeom>
          </p:spPr>
        </p:pic>
      </p:grpSp>
    </p:spTree>
    <p:extLst>
      <p:ext uri="{BB962C8B-B14F-4D97-AF65-F5344CB8AC3E}">
        <p14:creationId xmlns:p14="http://schemas.microsoft.com/office/powerpoint/2010/main" val="32021648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AF80B-C2C1-A03D-EA3A-AF2B60B2FFDC}"/>
              </a:ext>
            </a:extLst>
          </p:cNvPr>
          <p:cNvSpPr>
            <a:spLocks noGrp="1"/>
          </p:cNvSpPr>
          <p:nvPr>
            <p:ph type="title"/>
          </p:nvPr>
        </p:nvSpPr>
        <p:spPr>
          <a:xfrm>
            <a:off x="831850" y="822960"/>
            <a:ext cx="10515600" cy="2792437"/>
          </a:xfrm>
        </p:spPr>
        <p:txBody>
          <a:bodyPr/>
          <a:lstStyle/>
          <a:p>
            <a:r>
              <a:rPr lang="en-US" dirty="0"/>
              <a:t>At the Community Meeting</a:t>
            </a:r>
          </a:p>
        </p:txBody>
      </p:sp>
      <p:sp>
        <p:nvSpPr>
          <p:cNvPr id="3" name="Text Placeholder 2">
            <a:extLst>
              <a:ext uri="{FF2B5EF4-FFF2-40B4-BE49-F238E27FC236}">
                <a16:creationId xmlns:a16="http://schemas.microsoft.com/office/drawing/2014/main" id="{1C3D6D5B-5D1C-8C79-4A4B-DF4DE9207C2D}"/>
              </a:ext>
            </a:extLst>
          </p:cNvPr>
          <p:cNvSpPr>
            <a:spLocks noGrp="1"/>
          </p:cNvSpPr>
          <p:nvPr>
            <p:ph type="body" idx="1"/>
          </p:nvPr>
        </p:nvSpPr>
        <p:spPr>
          <a:xfrm>
            <a:off x="831850" y="4107767"/>
            <a:ext cx="10515600" cy="1981884"/>
          </a:xfrm>
        </p:spPr>
        <p:txBody>
          <a:bodyPr/>
          <a:lstStyle/>
          <a:p>
            <a:r>
              <a:rPr lang="en-US" dirty="0"/>
              <a:t>Omari and his team describe how institutionalized racism has led to inequity in park access.</a:t>
            </a:r>
          </a:p>
        </p:txBody>
      </p:sp>
    </p:spTree>
    <p:extLst>
      <p:ext uri="{BB962C8B-B14F-4D97-AF65-F5344CB8AC3E}">
        <p14:creationId xmlns:p14="http://schemas.microsoft.com/office/powerpoint/2010/main" val="3583419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EF965-2338-EE46-2A74-3CAFA9C1DA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A2ACD-416A-2CA7-6797-4C6DA4C01306}"/>
              </a:ext>
            </a:extLst>
          </p:cNvPr>
          <p:cNvSpPr>
            <a:spLocks noGrp="1"/>
          </p:cNvSpPr>
          <p:nvPr>
            <p:ph type="title"/>
          </p:nvPr>
        </p:nvSpPr>
        <p:spPr>
          <a:xfrm>
            <a:off x="838200" y="681037"/>
            <a:ext cx="6756918" cy="1399689"/>
          </a:xfrm>
        </p:spPr>
        <p:txBody>
          <a:bodyPr/>
          <a:lstStyle/>
          <a:p>
            <a:r>
              <a:rPr lang="en-US" sz="3500" dirty="0"/>
              <a:t>An Effective and Anti-racist Health Equity Approach </a:t>
            </a:r>
            <a:r>
              <a:rPr lang="en-US" sz="3500" dirty="0">
                <a:solidFill>
                  <a:schemeClr val="bg1"/>
                </a:solidFill>
              </a:rPr>
              <a:t>3</a:t>
            </a:r>
          </a:p>
        </p:txBody>
      </p:sp>
      <p:sp>
        <p:nvSpPr>
          <p:cNvPr id="5" name="Content Placeholder 4">
            <a:extLst>
              <a:ext uri="{FF2B5EF4-FFF2-40B4-BE49-F238E27FC236}">
                <a16:creationId xmlns:a16="http://schemas.microsoft.com/office/drawing/2014/main" id="{A0F7D58E-1760-02B4-0BDC-F964F2E7855A}"/>
              </a:ext>
            </a:extLst>
          </p:cNvPr>
          <p:cNvSpPr>
            <a:spLocks noGrp="1"/>
          </p:cNvSpPr>
          <p:nvPr>
            <p:ph idx="1"/>
          </p:nvPr>
        </p:nvSpPr>
        <p:spPr>
          <a:xfrm>
            <a:off x="838200" y="2407298"/>
            <a:ext cx="10515600" cy="3769665"/>
          </a:xfrm>
        </p:spPr>
        <p:txBody>
          <a:bodyPr/>
          <a:lstStyle/>
          <a:p>
            <a:r>
              <a:rPr lang="en-US" sz="2400" dirty="0"/>
              <a:t>Addresses the </a:t>
            </a:r>
            <a:r>
              <a:rPr lang="en-US" sz="2400" u="sng" dirty="0"/>
              <a:t>root causes</a:t>
            </a:r>
            <a:r>
              <a:rPr lang="en-US" sz="2400" dirty="0"/>
              <a:t> of poor health</a:t>
            </a:r>
          </a:p>
          <a:p>
            <a:r>
              <a:rPr lang="en-US" sz="2400" dirty="0"/>
              <a:t>Names </a:t>
            </a:r>
            <a:r>
              <a:rPr lang="en-US" sz="2400" u="sng" dirty="0"/>
              <a:t>racism</a:t>
            </a:r>
            <a:r>
              <a:rPr lang="en-US" sz="2400" dirty="0"/>
              <a:t> and identifies the levels in which it operates</a:t>
            </a:r>
          </a:p>
          <a:p>
            <a:r>
              <a:rPr lang="en-US" sz="2400" b="1" dirty="0"/>
              <a:t>Promotes systems-thinking  </a:t>
            </a:r>
          </a:p>
          <a:p>
            <a:r>
              <a:rPr lang="en-US" sz="2400" dirty="0"/>
              <a:t>Acknowledges </a:t>
            </a:r>
            <a:r>
              <a:rPr lang="en-US" sz="2400" u="sng" dirty="0"/>
              <a:t>our role in creating and perpetuating inequities</a:t>
            </a:r>
          </a:p>
          <a:p>
            <a:r>
              <a:rPr lang="en-US" sz="2400" dirty="0"/>
              <a:t>Centers </a:t>
            </a:r>
            <a:r>
              <a:rPr lang="en-US" sz="2400" u="sng" dirty="0"/>
              <a:t>healing</a:t>
            </a:r>
            <a:r>
              <a:rPr lang="en-US" sz="2400" dirty="0"/>
              <a:t> and supports </a:t>
            </a:r>
            <a:r>
              <a:rPr lang="en-US" sz="2400" u="sng" dirty="0"/>
              <a:t>community resilience</a:t>
            </a:r>
          </a:p>
        </p:txBody>
      </p:sp>
      <p:grpSp>
        <p:nvGrpSpPr>
          <p:cNvPr id="8" name="Group 7" descr="Equity practice tip! icon">
            <a:extLst>
              <a:ext uri="{FF2B5EF4-FFF2-40B4-BE49-F238E27FC236}">
                <a16:creationId xmlns:a16="http://schemas.microsoft.com/office/drawing/2014/main" id="{FA9E7F7A-D0B4-9001-6816-A267C332C538}"/>
              </a:ext>
              <a:ext uri="{C183D7F6-B498-43B3-948B-1728B52AA6E4}">
                <adec:decorative xmlns:adec="http://schemas.microsoft.com/office/drawing/2017/decorative" val="0"/>
              </a:ext>
            </a:extLst>
          </p:cNvPr>
          <p:cNvGrpSpPr/>
          <p:nvPr/>
        </p:nvGrpSpPr>
        <p:grpSpPr>
          <a:xfrm>
            <a:off x="8567713" y="800540"/>
            <a:ext cx="2955663" cy="890148"/>
            <a:chOff x="180623" y="5831725"/>
            <a:chExt cx="2955663" cy="890148"/>
          </a:xfrm>
        </p:grpSpPr>
        <p:sp>
          <p:nvSpPr>
            <p:cNvPr id="9" name="Rectangle 8">
              <a:extLst>
                <a:ext uri="{FF2B5EF4-FFF2-40B4-BE49-F238E27FC236}">
                  <a16:creationId xmlns:a16="http://schemas.microsoft.com/office/drawing/2014/main" id="{7383CD9F-9003-494E-D3F3-2D05CEE66141}"/>
                </a:ext>
              </a:extLst>
            </p:cNvPr>
            <p:cNvSpPr/>
            <p:nvPr/>
          </p:nvSpPr>
          <p:spPr>
            <a:xfrm>
              <a:off x="1098721" y="5861300"/>
              <a:ext cx="2037565" cy="83099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entury Gothic"/>
                  <a:ea typeface="+mn-ea"/>
                  <a:cs typeface="Segoe Script"/>
                </a:rPr>
                <a:t>Equity practice tip!</a:t>
              </a:r>
              <a:endParaRPr kumimoji="0" lang="en-US" sz="2400" b="1" i="0" u="none" strike="noStrike" kern="1200" cap="none" spc="0" normalizeH="0" baseline="0" noProof="0" dirty="0">
                <a:ln>
                  <a:noFill/>
                </a:ln>
                <a:solidFill>
                  <a:schemeClr val="accent1"/>
                </a:solidFill>
                <a:effectLst/>
                <a:uLnTx/>
                <a:uFillTx/>
                <a:latin typeface="Segoe Print" panose="02000600000000000000" pitchFamily="2" charset="0"/>
                <a:ea typeface="+mn-ea"/>
                <a:cs typeface="Segoe Script"/>
              </a:endParaRPr>
            </a:p>
          </p:txBody>
        </p:sp>
        <p:pic>
          <p:nvPicPr>
            <p:cNvPr id="10" name="Picture 9" descr="Icon&#10;&#10;Description automatically generated">
              <a:extLst>
                <a:ext uri="{FF2B5EF4-FFF2-40B4-BE49-F238E27FC236}">
                  <a16:creationId xmlns:a16="http://schemas.microsoft.com/office/drawing/2014/main" id="{E40922AF-6DB8-AD33-FDC1-917F3650A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3" y="5831725"/>
              <a:ext cx="906056" cy="890148"/>
            </a:xfrm>
            <a:prstGeom prst="rect">
              <a:avLst/>
            </a:prstGeom>
          </p:spPr>
        </p:pic>
      </p:grpSp>
    </p:spTree>
    <p:extLst>
      <p:ext uri="{BB962C8B-B14F-4D97-AF65-F5344CB8AC3E}">
        <p14:creationId xmlns:p14="http://schemas.microsoft.com/office/powerpoint/2010/main" val="1622107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ECAF1-AF6C-8628-8073-A943BB90F7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C2379-1569-03C1-7D7D-A3A515B43BE3}"/>
              </a:ext>
            </a:extLst>
          </p:cNvPr>
          <p:cNvSpPr>
            <a:spLocks noGrp="1"/>
          </p:cNvSpPr>
          <p:nvPr>
            <p:ph type="title"/>
          </p:nvPr>
        </p:nvSpPr>
        <p:spPr>
          <a:xfrm>
            <a:off x="838200" y="681037"/>
            <a:ext cx="6756918" cy="1399689"/>
          </a:xfrm>
        </p:spPr>
        <p:txBody>
          <a:bodyPr/>
          <a:lstStyle/>
          <a:p>
            <a:r>
              <a:rPr lang="en-US" sz="3500" dirty="0"/>
              <a:t>An Effective and Anti-racist Health Equity Approach </a:t>
            </a:r>
            <a:r>
              <a:rPr lang="en-US" sz="3500" dirty="0">
                <a:solidFill>
                  <a:schemeClr val="bg1"/>
                </a:solidFill>
              </a:rPr>
              <a:t>4</a:t>
            </a:r>
          </a:p>
        </p:txBody>
      </p:sp>
      <p:sp>
        <p:nvSpPr>
          <p:cNvPr id="5" name="Content Placeholder 4">
            <a:extLst>
              <a:ext uri="{FF2B5EF4-FFF2-40B4-BE49-F238E27FC236}">
                <a16:creationId xmlns:a16="http://schemas.microsoft.com/office/drawing/2014/main" id="{80C02155-C6CF-6361-C6B6-13662CFFB8A6}"/>
              </a:ext>
            </a:extLst>
          </p:cNvPr>
          <p:cNvSpPr>
            <a:spLocks noGrp="1"/>
          </p:cNvSpPr>
          <p:nvPr>
            <p:ph idx="1"/>
          </p:nvPr>
        </p:nvSpPr>
        <p:spPr>
          <a:xfrm>
            <a:off x="838200" y="2407298"/>
            <a:ext cx="10515600" cy="3769665"/>
          </a:xfrm>
        </p:spPr>
        <p:txBody>
          <a:bodyPr/>
          <a:lstStyle/>
          <a:p>
            <a:r>
              <a:rPr lang="en-US" sz="2400" dirty="0"/>
              <a:t>Addresses the </a:t>
            </a:r>
            <a:r>
              <a:rPr lang="en-US" sz="2400" u="sng" dirty="0"/>
              <a:t>root causes</a:t>
            </a:r>
            <a:r>
              <a:rPr lang="en-US" sz="2400" dirty="0"/>
              <a:t> of poor health</a:t>
            </a:r>
          </a:p>
          <a:p>
            <a:r>
              <a:rPr lang="en-US" sz="2400" dirty="0"/>
              <a:t>Names </a:t>
            </a:r>
            <a:r>
              <a:rPr lang="en-US" sz="2400" u="sng" dirty="0"/>
              <a:t>racism</a:t>
            </a:r>
            <a:r>
              <a:rPr lang="en-US" sz="2400" dirty="0"/>
              <a:t> and identifies the levels in which it operates</a:t>
            </a:r>
          </a:p>
          <a:p>
            <a:r>
              <a:rPr lang="en-US" sz="2400" dirty="0"/>
              <a:t>Promotes systems-thinking  </a:t>
            </a:r>
          </a:p>
          <a:p>
            <a:r>
              <a:rPr lang="en-US" sz="2400" b="1" dirty="0"/>
              <a:t>Acknowledges </a:t>
            </a:r>
            <a:r>
              <a:rPr lang="en-US" sz="2400" b="1" u="sng" dirty="0"/>
              <a:t>our role in creating and perpetuating inequities</a:t>
            </a:r>
          </a:p>
          <a:p>
            <a:r>
              <a:rPr lang="en-US" sz="2400" dirty="0"/>
              <a:t>Centers </a:t>
            </a:r>
            <a:r>
              <a:rPr lang="en-US" sz="2400" u="sng" dirty="0"/>
              <a:t>healing</a:t>
            </a:r>
            <a:r>
              <a:rPr lang="en-US" sz="2400" dirty="0"/>
              <a:t> and supports </a:t>
            </a:r>
            <a:r>
              <a:rPr lang="en-US" sz="2400" u="sng" dirty="0"/>
              <a:t>community resilience</a:t>
            </a:r>
          </a:p>
        </p:txBody>
      </p:sp>
      <p:grpSp>
        <p:nvGrpSpPr>
          <p:cNvPr id="8" name="Group 7" descr="Equity practice tip! icon">
            <a:extLst>
              <a:ext uri="{FF2B5EF4-FFF2-40B4-BE49-F238E27FC236}">
                <a16:creationId xmlns:a16="http://schemas.microsoft.com/office/drawing/2014/main" id="{5A231936-0FE5-740E-5E68-EBEEB63BFA76}"/>
              </a:ext>
              <a:ext uri="{C183D7F6-B498-43B3-948B-1728B52AA6E4}">
                <adec:decorative xmlns:adec="http://schemas.microsoft.com/office/drawing/2017/decorative" val="0"/>
              </a:ext>
            </a:extLst>
          </p:cNvPr>
          <p:cNvGrpSpPr/>
          <p:nvPr/>
        </p:nvGrpSpPr>
        <p:grpSpPr>
          <a:xfrm>
            <a:off x="8567713" y="800540"/>
            <a:ext cx="2955663" cy="890148"/>
            <a:chOff x="180623" y="5831725"/>
            <a:chExt cx="2955663" cy="890148"/>
          </a:xfrm>
        </p:grpSpPr>
        <p:sp>
          <p:nvSpPr>
            <p:cNvPr id="9" name="Rectangle 8">
              <a:extLst>
                <a:ext uri="{FF2B5EF4-FFF2-40B4-BE49-F238E27FC236}">
                  <a16:creationId xmlns:a16="http://schemas.microsoft.com/office/drawing/2014/main" id="{429A3E01-50EC-D210-54A8-3837E634AAC2}"/>
                </a:ext>
              </a:extLst>
            </p:cNvPr>
            <p:cNvSpPr/>
            <p:nvPr/>
          </p:nvSpPr>
          <p:spPr>
            <a:xfrm>
              <a:off x="1098721" y="5861300"/>
              <a:ext cx="2037565" cy="83099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uLnTx/>
                  <a:uFillTx/>
                  <a:latin typeface="Century Gothic"/>
                  <a:ea typeface="+mn-ea"/>
                  <a:cs typeface="Segoe Script"/>
                </a:rPr>
                <a:t>Equity practice tip!</a:t>
              </a:r>
              <a:endParaRPr kumimoji="0" lang="en-US" sz="2400" b="1" i="0" u="none" strike="noStrike" kern="1200" cap="none" spc="0" normalizeH="0" baseline="0" noProof="0" dirty="0">
                <a:ln>
                  <a:noFill/>
                </a:ln>
                <a:solidFill>
                  <a:schemeClr val="accent1"/>
                </a:solidFill>
                <a:effectLst/>
                <a:uLnTx/>
                <a:uFillTx/>
                <a:latin typeface="Segoe Print" panose="02000600000000000000" pitchFamily="2" charset="0"/>
                <a:ea typeface="+mn-ea"/>
                <a:cs typeface="Segoe Script"/>
              </a:endParaRPr>
            </a:p>
          </p:txBody>
        </p:sp>
        <p:pic>
          <p:nvPicPr>
            <p:cNvPr id="10" name="Picture 9" descr="Icon&#10;&#10;Description automatically generated">
              <a:extLst>
                <a:ext uri="{FF2B5EF4-FFF2-40B4-BE49-F238E27FC236}">
                  <a16:creationId xmlns:a16="http://schemas.microsoft.com/office/drawing/2014/main" id="{69BFED51-7F40-EF11-F1D3-A051A9013A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3" y="5831725"/>
              <a:ext cx="906056" cy="890148"/>
            </a:xfrm>
            <a:prstGeom prst="rect">
              <a:avLst/>
            </a:prstGeom>
          </p:spPr>
        </p:pic>
      </p:grpSp>
    </p:spTree>
    <p:extLst>
      <p:ext uri="{BB962C8B-B14F-4D97-AF65-F5344CB8AC3E}">
        <p14:creationId xmlns:p14="http://schemas.microsoft.com/office/powerpoint/2010/main" val="2342021771"/>
      </p:ext>
    </p:extLst>
  </p:cSld>
  <p:clrMapOvr>
    <a:masterClrMapping/>
  </p:clrMapOvr>
</p:sld>
</file>

<file path=ppt/theme/theme1.xml><?xml version="1.0" encoding="utf-8"?>
<a:theme xmlns:a="http://schemas.openxmlformats.org/drawingml/2006/main" name="508 Accessible">
  <a:themeElements>
    <a:clrScheme name="ChangeLab Solutions">
      <a:dk1>
        <a:srgbClr val="1A1A1A"/>
      </a:dk1>
      <a:lt1>
        <a:srgbClr val="FFFFFF"/>
      </a:lt1>
      <a:dk2>
        <a:srgbClr val="00358E"/>
      </a:dk2>
      <a:lt2>
        <a:srgbClr val="FFFFFF"/>
      </a:lt2>
      <a:accent1>
        <a:srgbClr val="006AB6"/>
      </a:accent1>
      <a:accent2>
        <a:srgbClr val="AA4322"/>
      </a:accent2>
      <a:accent3>
        <a:srgbClr val="007784"/>
      </a:accent3>
      <a:accent4>
        <a:srgbClr val="94292E"/>
      </a:accent4>
      <a:accent5>
        <a:srgbClr val="007B34"/>
      </a:accent5>
      <a:accent6>
        <a:srgbClr val="712F91"/>
      </a:accent6>
      <a:hlink>
        <a:srgbClr val="006AB6"/>
      </a:hlink>
      <a:folHlink>
        <a:srgbClr val="00358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07FD456C010445A93DD6960E523AA9" ma:contentTypeVersion="8" ma:contentTypeDescription="Create a new document." ma:contentTypeScope="" ma:versionID="bf6236f3a80b80d82d40422cb4132b74">
  <xsd:schema xmlns:xsd="http://www.w3.org/2001/XMLSchema" xmlns:xs="http://www.w3.org/2001/XMLSchema" xmlns:p="http://schemas.microsoft.com/office/2006/metadata/properties" xmlns:ns2="bc7d6df0-07e6-47d9-a67d-667eda417cb8" xmlns:ns3="51cb0540-1437-4569-997c-c74c715db36e" targetNamespace="http://schemas.microsoft.com/office/2006/metadata/properties" ma:root="true" ma:fieldsID="618efe5ff2e7c55757342f48c0e3151f" ns2:_="" ns3:_="">
    <xsd:import namespace="bc7d6df0-07e6-47d9-a67d-667eda417cb8"/>
    <xsd:import namespace="51cb0540-1437-4569-997c-c74c715db3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7d6df0-07e6-47d9-a67d-667eda417c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cb0540-1437-4569-997c-c74c715db36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41AA96-9198-4CE8-94EA-05F5509DEBD7}">
  <ds:schemaRefs>
    <ds:schemaRef ds:uri="bc7d6df0-07e6-47d9-a67d-667eda417cb8"/>
    <ds:schemaRef ds:uri="http://schemas.microsoft.com/office/2006/documentManagement/types"/>
    <ds:schemaRef ds:uri="http://schemas.openxmlformats.org/package/2006/metadata/core-properties"/>
    <ds:schemaRef ds:uri="51cb0540-1437-4569-997c-c74c715db36e"/>
    <ds:schemaRef ds:uri="http://schemas.microsoft.com/office/2006/metadata/properties"/>
    <ds:schemaRef ds:uri="http://www.w3.org/XML/1998/namespace"/>
    <ds:schemaRef ds:uri="http://purl.org/dc/dcmitype/"/>
    <ds:schemaRef ds:uri="http://purl.org/dc/term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2955A364-F9EB-42AE-A2D0-7FD01FC5E013}">
  <ds:schemaRefs>
    <ds:schemaRef ds:uri="http://schemas.microsoft.com/sharepoint/v3/contenttype/forms"/>
  </ds:schemaRefs>
</ds:datastoreItem>
</file>

<file path=customXml/itemProps3.xml><?xml version="1.0" encoding="utf-8"?>
<ds:datastoreItem xmlns:ds="http://schemas.openxmlformats.org/officeDocument/2006/customXml" ds:itemID="{C291C364-B633-496F-8216-738C31C51C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7d6df0-07e6-47d9-a67d-667eda417cb8"/>
    <ds:schemaRef ds:uri="51cb0540-1437-4569-997c-c74c715db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783</TotalTime>
  <Words>3439</Words>
  <Application>Microsoft Office PowerPoint</Application>
  <PresentationFormat>Widescreen</PresentationFormat>
  <Paragraphs>359</Paragraphs>
  <Slides>112</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112</vt:i4>
      </vt:variant>
    </vt:vector>
  </HeadingPairs>
  <TitlesOfParts>
    <vt:vector size="121" baseType="lpstr">
      <vt:lpstr>Aptos</vt:lpstr>
      <vt:lpstr>Arial</vt:lpstr>
      <vt:lpstr>Calibri</vt:lpstr>
      <vt:lpstr>Century Gothic</vt:lpstr>
      <vt:lpstr>Quattrocento Sans</vt:lpstr>
      <vt:lpstr>Segoe Print</vt:lpstr>
      <vt:lpstr>Segoe UI Historic</vt:lpstr>
      <vt:lpstr>Wingdings</vt:lpstr>
      <vt:lpstr>508 Accessible</vt:lpstr>
      <vt:lpstr>How Does the Law, Past and Present, Affect Health Equity?</vt:lpstr>
      <vt:lpstr>ChangeLab Solutions Disclaimer</vt:lpstr>
      <vt:lpstr>CDC Disclaimer</vt:lpstr>
      <vt:lpstr>Content Warning</vt:lpstr>
      <vt:lpstr>What We’ll Discuss</vt:lpstr>
      <vt:lpstr>Centering Equity</vt:lpstr>
      <vt:lpstr>What We’ll Discuss: What is Health Equity?</vt:lpstr>
      <vt:lpstr>Example:  Maternal and Infant Health </vt:lpstr>
      <vt:lpstr>What Do We Mean by the Social Determinants Of Health?</vt:lpstr>
      <vt:lpstr>Healthy People 2030</vt:lpstr>
      <vt:lpstr>The Law as a Determinant</vt:lpstr>
      <vt:lpstr>10 Essential Public Health Services: Core Functions</vt:lpstr>
      <vt:lpstr>10 Essential Public Health Services: Assessment</vt:lpstr>
      <vt:lpstr>10 Essential Public Health Services: Policy Development</vt:lpstr>
      <vt:lpstr>10 Essential Public Health Services: Assurance</vt:lpstr>
      <vt:lpstr>10 Essential Public Health Services: Equity</vt:lpstr>
      <vt:lpstr>Law as a Factor That Affects Health</vt:lpstr>
      <vt:lpstr>Law as a Factor That Affects Health (Continued)</vt:lpstr>
      <vt:lpstr>Quiz 1: True or False?</vt:lpstr>
      <vt:lpstr>Quiz 1: Answer</vt:lpstr>
      <vt:lpstr>What Do We Mean By Health Disparities?</vt:lpstr>
      <vt:lpstr>What Do We Mean By Health Inequity? </vt:lpstr>
      <vt:lpstr>The Cumulative Health Effects</vt:lpstr>
      <vt:lpstr>Example:  Double Jeopardy</vt:lpstr>
      <vt:lpstr>What is Health Equity?</vt:lpstr>
      <vt:lpstr>Moving Towards True Equity</vt:lpstr>
      <vt:lpstr>Why Do These Definitions Matter?</vt:lpstr>
      <vt:lpstr>Quiz 2: True or False?</vt:lpstr>
      <vt:lpstr>Quiz 2: Answer</vt:lpstr>
      <vt:lpstr>Why is Health Equity Important to Public Health Practice?</vt:lpstr>
      <vt:lpstr>Pause and Process</vt:lpstr>
      <vt:lpstr>What We’ll Discuss: What History Teaches Us About Structural Discrimination</vt:lpstr>
      <vt:lpstr>The Role of Law</vt:lpstr>
      <vt:lpstr>Quiz 3: True or False?</vt:lpstr>
      <vt:lpstr>Quiz 3: Answer</vt:lpstr>
      <vt:lpstr>Why is the History Important?</vt:lpstr>
      <vt:lpstr>Structural Discrimination</vt:lpstr>
      <vt:lpstr>Guiding Questions</vt:lpstr>
      <vt:lpstr>Content Warning </vt:lpstr>
      <vt:lpstr>Colonialism and Origins of Structural Discrimination</vt:lpstr>
      <vt:lpstr>Indian Removal Act of 1830</vt:lpstr>
      <vt:lpstr>Assimilationist Policies of the 19th and 20th Centuries</vt:lpstr>
      <vt:lpstr>The Federal Trust Responsibility</vt:lpstr>
      <vt:lpstr>Boarding School Experiences</vt:lpstr>
      <vt:lpstr>Intergenerational Trauma</vt:lpstr>
      <vt:lpstr>Adverse Childhood Experiences</vt:lpstr>
      <vt:lpstr>Education as a Social Determinant of Health</vt:lpstr>
      <vt:lpstr>Food Policies and Chronic Disease</vt:lpstr>
      <vt:lpstr>Adverse Adulthood Experiences</vt:lpstr>
      <vt:lpstr>1619 and the Origins of Slavery</vt:lpstr>
      <vt:lpstr>Reconstruction Era Laws (1865–1877)</vt:lpstr>
      <vt:lpstr>Reconstruction Era Laws (1865–1877) (continued)</vt:lpstr>
      <vt:lpstr>Homestead Act (1862)</vt:lpstr>
      <vt:lpstr>Throughout the 1900s:  Government-sanctioned  Violence and Theft</vt:lpstr>
      <vt:lpstr>Jim Crow Laws (1877–1950s)</vt:lpstr>
      <vt:lpstr>Violence and Segregation in the South Led to the Great Migration  (1916–1970)</vt:lpstr>
      <vt:lpstr>Racial Zoning Codes in the North</vt:lpstr>
      <vt:lpstr>The Role of Public Health</vt:lpstr>
      <vt:lpstr>Weaponization of Public Health</vt:lpstr>
      <vt:lpstr>Buchanan v. Warley (1917)</vt:lpstr>
      <vt:lpstr>Racial Covenants</vt:lpstr>
      <vt:lpstr>Residential Segregation</vt:lpstr>
      <vt:lpstr>The Federal Housing Administration and Redlining</vt:lpstr>
      <vt:lpstr>The End of World War II and the GI Bill</vt:lpstr>
      <vt:lpstr>The Civil Rights Movement</vt:lpstr>
      <vt:lpstr>Kerner Commission Final Report (1967) </vt:lpstr>
      <vt:lpstr>Fair Housing Act of 1968</vt:lpstr>
      <vt:lpstr>From 1960s to Today</vt:lpstr>
      <vt:lpstr>Quiz 4: True or False?</vt:lpstr>
      <vt:lpstr>Quiz 4: Answer</vt:lpstr>
      <vt:lpstr>Quiz 5: Multiple Choice</vt:lpstr>
      <vt:lpstr>Quiz 5: Answer</vt:lpstr>
      <vt:lpstr>Pause and Process: Review</vt:lpstr>
      <vt:lpstr>What We’ll Discuss: How the Law Contributes to Health Inequity</vt:lpstr>
      <vt:lpstr>Baltimore Case Study:  Structural Discrimination</vt:lpstr>
      <vt:lpstr>Redlining Maps</vt:lpstr>
      <vt:lpstr>Policy-Driven Disinvestment</vt:lpstr>
      <vt:lpstr>Desirable versus Declining Areas</vt:lpstr>
      <vt:lpstr>Discrimination</vt:lpstr>
      <vt:lpstr>Highway Development</vt:lpstr>
      <vt:lpstr>Segregation</vt:lpstr>
      <vt:lpstr>Property-based Wealth</vt:lpstr>
      <vt:lpstr>Employment &amp; Opportunity: Income &amp; Unemployment</vt:lpstr>
      <vt:lpstr>Employment &amp; Opportunity: Suspensions &amp; Education</vt:lpstr>
      <vt:lpstr>Exposure to Violence</vt:lpstr>
      <vt:lpstr>Health Disparities: Chronic Obstructive Pulmonary Disease (COPD), Coronary Heart Disease (CHD), and Life Expectancy</vt:lpstr>
      <vt:lpstr>Let’s Revisit:  Law as a Factor That Affects Health</vt:lpstr>
      <vt:lpstr>How Does This All Fit Together?</vt:lpstr>
      <vt:lpstr>Addressing Structural Racism to Achieve Health Equity</vt:lpstr>
      <vt:lpstr>What We’ll Discuss: How Can Inequities Be Repaired</vt:lpstr>
      <vt:lpstr>Guiding Questions: Review</vt:lpstr>
      <vt:lpstr>An Effective and Anti-racist Health Equity Approach</vt:lpstr>
      <vt:lpstr>Meet Omari,  a county health official</vt:lpstr>
      <vt:lpstr>An Effective and Anti-racist Health Equity Approach 1</vt:lpstr>
      <vt:lpstr>Understanding the Root Causes</vt:lpstr>
      <vt:lpstr>An Effective and Anti-racist Health Equity Approach 2</vt:lpstr>
      <vt:lpstr>At the Community Meeting</vt:lpstr>
      <vt:lpstr>An Effective and Anti-racist Health Equity Approach 3</vt:lpstr>
      <vt:lpstr>An Effective and Anti-racist Health Equity Approach 4</vt:lpstr>
      <vt:lpstr>Back to Omari</vt:lpstr>
      <vt:lpstr>What Could Omari’s Team Have Done Differently?</vt:lpstr>
      <vt:lpstr>An Effective and Anti-racist Health Equity Approach 5</vt:lpstr>
      <vt:lpstr>What are the Takeaways From This Example?</vt:lpstr>
      <vt:lpstr>Quiz 6: Multiple Choice</vt:lpstr>
      <vt:lpstr>Quiz 6: Answer</vt:lpstr>
      <vt:lpstr>Recap: What We Discussed</vt:lpstr>
      <vt:lpstr>Healthy Communities For All  Through Equitable Laws &amp; Policies</vt:lpstr>
      <vt:lpstr>CDC’s Public Health Law Program</vt:lpstr>
      <vt:lpstr>Public Health Law Competencies</vt:lpstr>
      <vt:lpstr>Funding Acknowledgment</vt:lpstr>
      <vt:lpstr>Credits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Chelsea Wu</dc:creator>
  <cp:lastModifiedBy>Chelsea Wu</cp:lastModifiedBy>
  <cp:revision>3</cp:revision>
  <dcterms:created xsi:type="dcterms:W3CDTF">2024-07-19T23:17:21Z</dcterms:created>
  <dcterms:modified xsi:type="dcterms:W3CDTF">2024-10-07T19:57:46Z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0x010100F907FD456C010445A93DD6960E523AA9</vt:lpwstr>
  </property>
</Properties>
</file>