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3F6_D77D6DE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9"/>
  </p:notesMasterIdLst>
  <p:handoutMasterIdLst>
    <p:handoutMasterId r:id="rId100"/>
  </p:handoutMasterIdLst>
  <p:sldIdLst>
    <p:sldId id="25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2" r:id="rId31"/>
    <p:sldId id="283" r:id="rId32"/>
    <p:sldId id="284" r:id="rId33"/>
    <p:sldId id="285" r:id="rId34"/>
    <p:sldId id="286" r:id="rId35"/>
    <p:sldId id="288" r:id="rId36"/>
    <p:sldId id="289" r:id="rId37"/>
    <p:sldId id="290" r:id="rId38"/>
    <p:sldId id="291" r:id="rId39"/>
    <p:sldId id="287" r:id="rId40"/>
    <p:sldId id="292" r:id="rId41"/>
    <p:sldId id="295" r:id="rId42"/>
    <p:sldId id="296" r:id="rId43"/>
    <p:sldId id="297" r:id="rId44"/>
    <p:sldId id="1038" r:id="rId45"/>
    <p:sldId id="1039" r:id="rId46"/>
    <p:sldId id="1040" r:id="rId47"/>
    <p:sldId id="1041" r:id="rId48"/>
    <p:sldId id="1043" r:id="rId49"/>
    <p:sldId id="1044" r:id="rId50"/>
    <p:sldId id="365" r:id="rId51"/>
    <p:sldId id="1045" r:id="rId52"/>
    <p:sldId id="1046" r:id="rId53"/>
    <p:sldId id="1047" r:id="rId54"/>
    <p:sldId id="1048" r:id="rId55"/>
    <p:sldId id="326" r:id="rId56"/>
    <p:sldId id="328" r:id="rId57"/>
    <p:sldId id="329" r:id="rId58"/>
    <p:sldId id="975" r:id="rId59"/>
    <p:sldId id="330" r:id="rId60"/>
    <p:sldId id="1013" r:id="rId61"/>
    <p:sldId id="1014" r:id="rId62"/>
    <p:sldId id="1049" r:id="rId63"/>
    <p:sldId id="1050" r:id="rId64"/>
    <p:sldId id="1062" r:id="rId65"/>
    <p:sldId id="1063" r:id="rId66"/>
    <p:sldId id="293" r:id="rId67"/>
    <p:sldId id="1064" r:id="rId68"/>
    <p:sldId id="1065" r:id="rId69"/>
    <p:sldId id="1066" r:id="rId70"/>
    <p:sldId id="1067" r:id="rId71"/>
    <p:sldId id="1068" r:id="rId72"/>
    <p:sldId id="1069" r:id="rId73"/>
    <p:sldId id="1070" r:id="rId74"/>
    <p:sldId id="1071" r:id="rId75"/>
    <p:sldId id="1072" r:id="rId76"/>
    <p:sldId id="1073" r:id="rId77"/>
    <p:sldId id="1074" r:id="rId78"/>
    <p:sldId id="1075" r:id="rId79"/>
    <p:sldId id="1076" r:id="rId80"/>
    <p:sldId id="1077" r:id="rId81"/>
    <p:sldId id="294" r:id="rId82"/>
    <p:sldId id="1060" r:id="rId83"/>
    <p:sldId id="1055" r:id="rId84"/>
    <p:sldId id="1059" r:id="rId85"/>
    <p:sldId id="1056" r:id="rId86"/>
    <p:sldId id="1057" r:id="rId87"/>
    <p:sldId id="1058" r:id="rId88"/>
    <p:sldId id="1052" r:id="rId89"/>
    <p:sldId id="1054" r:id="rId90"/>
    <p:sldId id="1053" r:id="rId91"/>
    <p:sldId id="1051" r:id="rId92"/>
    <p:sldId id="1028" r:id="rId93"/>
    <p:sldId id="1029" r:id="rId94"/>
    <p:sldId id="1030" r:id="rId95"/>
    <p:sldId id="1031" r:id="rId96"/>
    <p:sldId id="1032" r:id="rId97"/>
    <p:sldId id="103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3AED8D4-EBCB-41B5-BF53-EC8F46D8C153}">
          <p14:sldIdLst>
            <p14:sldId id="256"/>
            <p14:sldId id="257"/>
            <p14:sldId id="258"/>
            <p14:sldId id="259"/>
            <p14:sldId id="260"/>
          </p14:sldIdLst>
        </p14:section>
        <p14:section name="Preemption and Health Equity" id="{2E8963A2-1955-4786-8ADD-2BFF69022707}">
          <p14:sldIdLst>
            <p14:sldId id="262"/>
            <p14:sldId id="261"/>
            <p14:sldId id="263"/>
            <p14:sldId id="264"/>
            <p14:sldId id="265"/>
            <p14:sldId id="266"/>
            <p14:sldId id="267"/>
            <p14:sldId id="268"/>
            <p14:sldId id="269"/>
            <p14:sldId id="270"/>
            <p14:sldId id="271"/>
            <p14:sldId id="272"/>
            <p14:sldId id="273"/>
            <p14:sldId id="274"/>
            <p14:sldId id="275"/>
          </p14:sldIdLst>
        </p14:section>
        <p14:section name="Sources of Authority" id="{A7CFFBA0-4D29-4DC0-92CA-97AB3DA1565F}">
          <p14:sldIdLst>
            <p14:sldId id="277"/>
            <p14:sldId id="276"/>
            <p14:sldId id="278"/>
            <p14:sldId id="279"/>
            <p14:sldId id="280"/>
            <p14:sldId id="281"/>
            <p14:sldId id="282"/>
            <p14:sldId id="283"/>
            <p14:sldId id="284"/>
            <p14:sldId id="285"/>
            <p14:sldId id="286"/>
            <p14:sldId id="288"/>
            <p14:sldId id="289"/>
            <p14:sldId id="290"/>
            <p14:sldId id="291"/>
            <p14:sldId id="287"/>
          </p14:sldIdLst>
        </p14:section>
        <p14:section name="Types of Preemption" id="{C99B1547-9D9A-4058-BBB0-7AFC80BC68D6}">
          <p14:sldIdLst>
            <p14:sldId id="292"/>
            <p14:sldId id="295"/>
            <p14:sldId id="296"/>
            <p14:sldId id="297"/>
            <p14:sldId id="1038"/>
            <p14:sldId id="1039"/>
            <p14:sldId id="1040"/>
            <p14:sldId id="1041"/>
            <p14:sldId id="1043"/>
            <p14:sldId id="1044"/>
            <p14:sldId id="365"/>
            <p14:sldId id="1045"/>
            <p14:sldId id="1046"/>
            <p14:sldId id="1047"/>
            <p14:sldId id="1048"/>
            <p14:sldId id="326"/>
            <p14:sldId id="328"/>
            <p14:sldId id="329"/>
            <p14:sldId id="975"/>
            <p14:sldId id="330"/>
            <p14:sldId id="1013"/>
            <p14:sldId id="1014"/>
            <p14:sldId id="1049"/>
            <p14:sldId id="1050"/>
            <p14:sldId id="1062"/>
            <p14:sldId id="1063"/>
          </p14:sldIdLst>
        </p14:section>
        <p14:section name="Spotting Preemption" id="{56B914B8-9AA7-40AF-8AB0-5202F3F6013A}">
          <p14:sldIdLst>
            <p14:sldId id="293"/>
            <p14:sldId id="1064"/>
            <p14:sldId id="1065"/>
            <p14:sldId id="1066"/>
            <p14:sldId id="1067"/>
            <p14:sldId id="1068"/>
            <p14:sldId id="1069"/>
            <p14:sldId id="1070"/>
            <p14:sldId id="1071"/>
            <p14:sldId id="1072"/>
            <p14:sldId id="1073"/>
            <p14:sldId id="1074"/>
            <p14:sldId id="1075"/>
            <p14:sldId id="1076"/>
            <p14:sldId id="1077"/>
          </p14:sldIdLst>
        </p14:section>
        <p14:section name="Navigating Preemption" id="{D81D6042-F1EF-4303-8DF4-A954E0924CE8}">
          <p14:sldIdLst>
            <p14:sldId id="294"/>
            <p14:sldId id="1060"/>
            <p14:sldId id="1055"/>
            <p14:sldId id="1059"/>
            <p14:sldId id="1056"/>
            <p14:sldId id="1057"/>
            <p14:sldId id="1058"/>
            <p14:sldId id="1052"/>
            <p14:sldId id="1054"/>
            <p14:sldId id="1053"/>
            <p14:sldId id="1051"/>
          </p14:sldIdLst>
        </p14:section>
        <p14:section name="Closing" id="{6A7F1FBE-D274-4F4D-9541-F77EC641F63A}">
          <p14:sldIdLst>
            <p14:sldId id="1028"/>
            <p14:sldId id="1029"/>
            <p14:sldId id="1030"/>
            <p14:sldId id="1031"/>
            <p14:sldId id="1032"/>
            <p14:sldId id="10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8D43-7B9F-C794-5A97-076A29EDE7F5}" name="Leah Roderman" initials="LR" userId="S::lroderman@changelabsolutions.org::acf564fb-44d5-4c3e-ad87-fa1847d1a4ca" providerId="AD"/>
  <p188:author id="{188BC886-8DA5-FE1E-5389-86067FEF53F7}" name="Chelsea Wu" initials="CW" userId="S::cwu@changelabsolutions.org::9718ccf3-4618-40fc-b282-eb5605b6053c" providerId="AD"/>
  <p188:author id="{3410D3BB-E6CB-B51E-72BF-FF3F4A7BB97D}" name="Alexis Etow" initials="AE" userId="Alexis Etow" providerId="None"/>
  <p188:author id="{94103FCA-F6ED-37E6-3094-E579CD770DD8}" name="Greg Miao" initials="GM" userId="S::gmiao@changelabsolutions.org::00326bc4-6c31-4007-a522-87b5bac38c5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4AA7F-333E-471E-B989-5AD2E6838185}" v="78" dt="2024-07-20T05:08:53.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7459" autoAdjust="0"/>
  </p:normalViewPr>
  <p:slideViewPr>
    <p:cSldViewPr snapToGrid="0">
      <p:cViewPr>
        <p:scale>
          <a:sx n="82" d="100"/>
          <a:sy n="82" d="100"/>
        </p:scale>
        <p:origin x="2388" y="558"/>
      </p:cViewPr>
      <p:guideLst/>
    </p:cSldViewPr>
  </p:slideViewPr>
  <p:outlineViewPr>
    <p:cViewPr>
      <p:scale>
        <a:sx n="33" d="100"/>
        <a:sy n="33" d="100"/>
      </p:scale>
      <p:origin x="0" y="-107226"/>
    </p:cViewPr>
  </p:outlineViewPr>
  <p:notesTextViewPr>
    <p:cViewPr>
      <p:scale>
        <a:sx n="1" d="1"/>
        <a:sy n="1" d="1"/>
      </p:scale>
      <p:origin x="0" y="0"/>
    </p:cViewPr>
  </p:notesTextViewPr>
  <p:notesViewPr>
    <p:cSldViewPr snapToGrid="0">
      <p:cViewPr varScale="1">
        <p:scale>
          <a:sx n="102" d="100"/>
          <a:sy n="102" d="100"/>
        </p:scale>
        <p:origin x="5328"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omments/modernComment_3F6_D77D6DEB.xml><?xml version="1.0" encoding="utf-8"?>
<p188:cmLst xmlns:a="http://schemas.openxmlformats.org/drawingml/2006/main" xmlns:r="http://schemas.openxmlformats.org/officeDocument/2006/relationships" xmlns:p188="http://schemas.microsoft.com/office/powerpoint/2018/8/main">
  <p188:cm id="{3C7AE27C-F0B7-41A8-8351-17F90F345174}" authorId="{3410D3BB-E6CB-B51E-72BF-FF3F4A7BB97D}" status="resolved" created="2024-04-05T16:17:15.397">
    <pc:sldMkLst xmlns:pc="http://schemas.microsoft.com/office/powerpoint/2013/main/command">
      <pc:docMk/>
      <pc:sldMk cId="3615321579" sldId="1014"/>
    </pc:sldMkLst>
    <p188:replyLst>
      <p188:reply id="{77397202-D92A-45E3-96F6-7F76C353104E}" authorId="{188BC886-8DA5-FE1E-5389-86067FEF53F7}" created="2024-04-08T18:25:52.406">
        <p188:txBody>
          <a:bodyPr/>
          <a:lstStyle/>
          <a:p>
            <a:r>
              <a:rPr lang="en-US"/>
              <a:t>911 dispatcher, public domain</a:t>
            </a:r>
          </a:p>
        </p188:txBody>
      </p188:reply>
    </p188:replyLst>
    <p188:txBody>
      <a:bodyPr/>
      <a:lstStyle/>
      <a:p>
        <a:r>
          <a:rPr lang="en-US"/>
          <a:t>[@Chelsea Wu] I ended up reworking this slide to reflect the script. When you have a chance, could you replace the photo with a phone or something that depicts 911 calls? And revise the formatting as needed? Thanks so much in advance!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1953BD-0773-BF1F-BDA8-7F34C513F0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AA4BC-0314-9C64-2EE2-C02A8EFE39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041C26-DB31-49F8-96FA-65A3C6478D5D}" type="datetimeFigureOut">
              <a:rPr lang="en-US" smtClean="0"/>
              <a:t>7/19/2024</a:t>
            </a:fld>
            <a:endParaRPr lang="en-US"/>
          </a:p>
        </p:txBody>
      </p:sp>
      <p:sp>
        <p:nvSpPr>
          <p:cNvPr id="4" name="Footer Placeholder 3">
            <a:extLst>
              <a:ext uri="{FF2B5EF4-FFF2-40B4-BE49-F238E27FC236}">
                <a16:creationId xmlns:a16="http://schemas.microsoft.com/office/drawing/2014/main" id="{EC5C1370-CA53-4268-2617-60365816F1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CEE118-7F8A-C5FF-DA00-5EFBA9AA71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024845-C215-4664-A95D-26BCC132C9C7}" type="slidenum">
              <a:rPr lang="en-US" smtClean="0"/>
              <a:t>‹#›</a:t>
            </a:fld>
            <a:endParaRPr lang="en-US"/>
          </a:p>
        </p:txBody>
      </p:sp>
    </p:spTree>
    <p:extLst>
      <p:ext uri="{BB962C8B-B14F-4D97-AF65-F5344CB8AC3E}">
        <p14:creationId xmlns:p14="http://schemas.microsoft.com/office/powerpoint/2010/main" val="416517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3302-E491-4AB1-8400-185C3745DE9A}"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AB4C-687D-4CA1-91BD-B0CB6EFB7AD9}" type="slidenum">
              <a:rPr lang="en-US" smtClean="0"/>
              <a:t>‹#›</a:t>
            </a:fld>
            <a:endParaRPr lang="en-US"/>
          </a:p>
        </p:txBody>
      </p:sp>
    </p:spTree>
    <p:extLst>
      <p:ext uri="{BB962C8B-B14F-4D97-AF65-F5344CB8AC3E}">
        <p14:creationId xmlns:p14="http://schemas.microsoft.com/office/powerpoint/2010/main" val="320555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0" i="0" dirty="0">
              <a:solidFill>
                <a:srgbClr val="E4E6EB"/>
              </a:solidFill>
              <a:effectLst/>
              <a:highlight>
                <a:srgbClr val="303030"/>
              </a:highlight>
              <a:latin typeface="Segoe UI Historic" panose="020B0502040204020203" pitchFamily="34" charset="0"/>
            </a:endParaRPr>
          </a:p>
        </p:txBody>
      </p:sp>
      <p:sp>
        <p:nvSpPr>
          <p:cNvPr id="4" name="Slide Number Placeholder 3"/>
          <p:cNvSpPr>
            <a:spLocks noGrp="1"/>
          </p:cNvSpPr>
          <p:nvPr>
            <p:ph type="sldNum" sz="quarter" idx="5"/>
          </p:nvPr>
        </p:nvSpPr>
        <p:spPr/>
        <p:txBody>
          <a:bodyPr/>
          <a:lstStyle/>
          <a:p>
            <a:fld id="{2074AB4C-687D-4CA1-91BD-B0CB6EFB7AD9}" type="slidenum">
              <a:rPr lang="en-US" smtClean="0"/>
              <a:t>8</a:t>
            </a:fld>
            <a:endParaRPr lang="en-US"/>
          </a:p>
        </p:txBody>
      </p:sp>
    </p:spTree>
    <p:extLst>
      <p:ext uri="{BB962C8B-B14F-4D97-AF65-F5344CB8AC3E}">
        <p14:creationId xmlns:p14="http://schemas.microsoft.com/office/powerpoint/2010/main" val="54484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270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61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800" kern="100" dirty="0">
              <a:effectLst/>
              <a:latin typeface="Arial"/>
              <a:ea typeface="Calibri" panose="020F0502020204030204" pitchFamily="34" charset="0"/>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8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dirty="0">
              <a:ea typeface="MS PGothic"/>
              <a:cs typeface="Calibri"/>
            </a:endParaRPr>
          </a:p>
        </p:txBody>
      </p:sp>
      <p:sp>
        <p:nvSpPr>
          <p:cNvPr id="4" name="Slide Number Placeholder 3"/>
          <p:cNvSpPr>
            <a:spLocks noGrp="1"/>
          </p:cNvSpPr>
          <p:nvPr>
            <p:ph type="sldNum" sz="quarter" idx="5"/>
          </p:nvPr>
        </p:nvSpPr>
        <p:spPr/>
        <p:txBody>
          <a:bodyPr/>
          <a:lstStyle/>
          <a:p>
            <a:fld id="{2074AB4C-687D-4CA1-91BD-B0CB6EFB7AD9}" type="slidenum">
              <a:rPr lang="en-US" smtClean="0"/>
              <a:t>9</a:t>
            </a:fld>
            <a:endParaRPr lang="en-US"/>
          </a:p>
        </p:txBody>
      </p:sp>
    </p:spTree>
    <p:extLst>
      <p:ext uri="{BB962C8B-B14F-4D97-AF65-F5344CB8AC3E}">
        <p14:creationId xmlns:p14="http://schemas.microsoft.com/office/powerpoint/2010/main" val="275440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33</a:t>
            </a:fld>
            <a:endParaRPr lang="en-US"/>
          </a:p>
        </p:txBody>
      </p:sp>
    </p:spTree>
    <p:extLst>
      <p:ext uri="{BB962C8B-B14F-4D97-AF65-F5344CB8AC3E}">
        <p14:creationId xmlns:p14="http://schemas.microsoft.com/office/powerpoint/2010/main" val="104714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4AB4C-687D-4CA1-91BD-B0CB6EFB7AD9}" type="slidenum">
              <a:rPr lang="en-US" smtClean="0"/>
              <a:t>35</a:t>
            </a:fld>
            <a:endParaRPr lang="en-US"/>
          </a:p>
        </p:txBody>
      </p:sp>
    </p:spTree>
    <p:extLst>
      <p:ext uri="{BB962C8B-B14F-4D97-AF65-F5344CB8AC3E}">
        <p14:creationId xmlns:p14="http://schemas.microsoft.com/office/powerpoint/2010/main" val="311059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53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10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7133">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58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7133">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06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7133">
              <a:defRPr/>
            </a:pPr>
            <a:endParaRPr lang="en-US" b="0" i="0" baseline="0" dirty="0">
              <a:solidFill>
                <a:schemeClr val="tx1"/>
              </a:solidFill>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2B1503-775C-6243-853A-FC00D0087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49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AE78-4734-DD53-DD3E-9D9B93266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9028E-D23C-8B54-A68D-4DD7CBCA85BB}"/>
              </a:ext>
            </a:extLst>
          </p:cNvPr>
          <p:cNvSpPr>
            <a:spLocks noGrp="1"/>
          </p:cNvSpPr>
          <p:nvPr>
            <p:ph type="subTitle" idx="1"/>
          </p:nvPr>
        </p:nvSpPr>
        <p:spPr>
          <a:xfrm>
            <a:off x="1524000" y="3602038"/>
            <a:ext cx="9144000" cy="1655762"/>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5A5CC-CC2C-C594-99D9-743B74CFE8DF}"/>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5" name="Footer Placeholder 4">
            <a:extLst>
              <a:ext uri="{FF2B5EF4-FFF2-40B4-BE49-F238E27FC236}">
                <a16:creationId xmlns:a16="http://schemas.microsoft.com/office/drawing/2014/main" id="{BEAA1F47-F060-8E63-8683-B8D19849A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5D6FF-5810-7B01-BE6F-3F7D238F0614}"/>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278004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4DFE-C851-7B67-5FEB-27DC7AB6ED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490401-F075-0E98-445D-249F6EDB1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823D2-89E2-F57F-6642-93FFE0D59D5C}"/>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5" name="Footer Placeholder 4">
            <a:extLst>
              <a:ext uri="{FF2B5EF4-FFF2-40B4-BE49-F238E27FC236}">
                <a16:creationId xmlns:a16="http://schemas.microsoft.com/office/drawing/2014/main" id="{BB948FB4-C919-05F6-2E9C-91B5B089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4BDA2-30EB-3DD7-D30F-965970A511F4}"/>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24546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3D0F3-E422-7B74-7064-589546419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9BE8A4-9887-3939-575E-41F093051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DBC59-F8C6-C0AA-6E8A-383FF69292AF}"/>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5" name="Footer Placeholder 4">
            <a:extLst>
              <a:ext uri="{FF2B5EF4-FFF2-40B4-BE49-F238E27FC236}">
                <a16:creationId xmlns:a16="http://schemas.microsoft.com/office/drawing/2014/main" id="{3E022E66-D2D5-5B3D-D023-CC7136048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CD7C-B67B-861F-061F-A2FCF2DD8C3D}"/>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253369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9687-C68D-38EC-8F24-D6DF7B2F0AA9}"/>
              </a:ext>
            </a:extLst>
          </p:cNvPr>
          <p:cNvSpPr>
            <a:spLocks noGrp="1"/>
          </p:cNvSpPr>
          <p:nvPr>
            <p:ph type="title"/>
          </p:nvPr>
        </p:nvSpPr>
        <p:spPr>
          <a:xfrm>
            <a:off x="838200" y="681038"/>
            <a:ext cx="10515600" cy="100965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DC92BFB-23AD-3F60-A115-E70B1625CCB0}"/>
              </a:ext>
            </a:extLst>
          </p:cNvPr>
          <p:cNvSpPr>
            <a:spLocks noGrp="1"/>
          </p:cNvSpPr>
          <p:nvPr>
            <p:ph idx="1"/>
          </p:nvPr>
        </p:nvSpPr>
        <p:spPr/>
        <p:txBody>
          <a:bodyPr anchor="ctr"/>
          <a:lstStyle>
            <a:lvl1pPr>
              <a:spcBef>
                <a:spcPts val="1200"/>
              </a:spcBef>
              <a:spcAft>
                <a:spcPts val="500"/>
              </a:spcAft>
              <a:defRPr/>
            </a:lvl1pPr>
            <a:lvl2pPr>
              <a:spcBef>
                <a:spcPts val="1200"/>
              </a:spcBef>
              <a:spcAft>
                <a:spcPts val="500"/>
              </a:spcAft>
              <a:defRPr/>
            </a:lvl2pPr>
            <a:lvl3pPr>
              <a:spcBef>
                <a:spcPts val="1200"/>
              </a:spcBef>
              <a:spcAft>
                <a:spcPts val="500"/>
              </a:spcAft>
              <a:defRPr/>
            </a:lvl3pPr>
            <a:lvl4pPr>
              <a:spcBef>
                <a:spcPts val="1200"/>
              </a:spcBef>
              <a:spcAft>
                <a:spcPts val="500"/>
              </a:spcAft>
              <a:defRPr/>
            </a:lvl4pPr>
            <a:lvl5pPr>
              <a:spcBef>
                <a:spcPts val="1200"/>
              </a:spcBef>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91C965-0334-929A-82BB-339872841BC2}"/>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5" name="Footer Placeholder 4">
            <a:extLst>
              <a:ext uri="{FF2B5EF4-FFF2-40B4-BE49-F238E27FC236}">
                <a16:creationId xmlns:a16="http://schemas.microsoft.com/office/drawing/2014/main" id="{CAD1B71A-FC60-4E61-9F19-4A1CBDB58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48462-230D-B35E-E1D3-364AD85A8AF8}"/>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355863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1A72-88A8-9C63-EC97-CB2FFCA0B933}"/>
              </a:ext>
            </a:extLst>
          </p:cNvPr>
          <p:cNvSpPr>
            <a:spLocks noGrp="1"/>
          </p:cNvSpPr>
          <p:nvPr>
            <p:ph type="title"/>
          </p:nvPr>
        </p:nvSpPr>
        <p:spPr>
          <a:xfrm>
            <a:off x="831850" y="822960"/>
            <a:ext cx="10515600" cy="27924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6A60FA-815C-57BD-3C96-1E6EB5E6F184}"/>
              </a:ext>
            </a:extLst>
          </p:cNvPr>
          <p:cNvSpPr>
            <a:spLocks noGrp="1"/>
          </p:cNvSpPr>
          <p:nvPr>
            <p:ph type="body" idx="1"/>
          </p:nvPr>
        </p:nvSpPr>
        <p:spPr>
          <a:xfrm>
            <a:off x="831850" y="4107767"/>
            <a:ext cx="10515600" cy="1981884"/>
          </a:xfrm>
        </p:spPr>
        <p:txBody>
          <a:bodyPr>
            <a:normAutofit/>
          </a:bodyPr>
          <a:lstStyle>
            <a:lvl1pPr marL="0" indent="0">
              <a:lnSpc>
                <a:spcPct val="100000"/>
              </a:lnSpc>
              <a:buFont typeface="Arial" panose="020B0604020202020204" pitchFamily="34" charset="0"/>
              <a:buNone/>
              <a:defRPr sz="3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CF829DE-FD00-A452-EAB3-542A5AEE306A}"/>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5" name="Footer Placeholder 4">
            <a:extLst>
              <a:ext uri="{FF2B5EF4-FFF2-40B4-BE49-F238E27FC236}">
                <a16:creationId xmlns:a16="http://schemas.microsoft.com/office/drawing/2014/main" id="{380C48BE-A14E-F10D-6730-E3039294A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63B9-4C6F-1D7D-C478-64A9740BECEE}"/>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238674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A663-7A32-1E69-C47A-0D16B49F7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AA0B1-58FC-F27F-8EC3-7394450ED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719E18-800D-3B13-CFCD-95F8CB61C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D9E5F-F1A2-A193-4EB2-7B912F28FF37}"/>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6" name="Footer Placeholder 5">
            <a:extLst>
              <a:ext uri="{FF2B5EF4-FFF2-40B4-BE49-F238E27FC236}">
                <a16:creationId xmlns:a16="http://schemas.microsoft.com/office/drawing/2014/main" id="{3E9E62EC-C55D-9FF6-A87C-977B40094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AD707-D339-EE7A-2CA3-8276094F4ABD}"/>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259422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1A2D-3778-867E-A14C-E1A15F330B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F9FF6-BB25-1D22-22CB-95D74B79F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D8842-F619-F718-BEC7-B3591E30F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F62A2-2F6D-E6EC-3BC0-7BF0CF5CA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B2F58-C656-EB2E-7F23-3A95FEE60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78376-1273-8409-1CE1-CD009A87BF61}"/>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8" name="Footer Placeholder 7">
            <a:extLst>
              <a:ext uri="{FF2B5EF4-FFF2-40B4-BE49-F238E27FC236}">
                <a16:creationId xmlns:a16="http://schemas.microsoft.com/office/drawing/2014/main" id="{094F3A30-EB27-32EF-738F-145465E63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02C43-5FDE-3808-754F-0DFD66F0A2B5}"/>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177212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D944-5F9D-6507-9BE1-DB61689BC1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2556C4-07A1-E39F-EC33-A8629CBB1190}"/>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4" name="Footer Placeholder 3">
            <a:extLst>
              <a:ext uri="{FF2B5EF4-FFF2-40B4-BE49-F238E27FC236}">
                <a16:creationId xmlns:a16="http://schemas.microsoft.com/office/drawing/2014/main" id="{A7C1E08B-C999-F208-F2D6-78054A0E7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95C6C3-C2B5-C955-7E28-30F5C9FFB9FE}"/>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354726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ACCCB-A93A-03EB-4EA0-208C9FADC318}"/>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3" name="Footer Placeholder 2">
            <a:extLst>
              <a:ext uri="{FF2B5EF4-FFF2-40B4-BE49-F238E27FC236}">
                <a16:creationId xmlns:a16="http://schemas.microsoft.com/office/drawing/2014/main" id="{B8B954BA-5165-D2CD-D30C-80E599D57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8DC30-1474-C028-A971-E8BE96241294}"/>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317250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AFC4-3647-F251-F08A-B3162CEF3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9D8DA-A032-BA91-D43B-6D357FE14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7AF0FF-72AC-7AC5-E7CD-8CB796562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728A2-E7F5-21C8-0FA5-7913FA34975D}"/>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6" name="Footer Placeholder 5">
            <a:extLst>
              <a:ext uri="{FF2B5EF4-FFF2-40B4-BE49-F238E27FC236}">
                <a16:creationId xmlns:a16="http://schemas.microsoft.com/office/drawing/2014/main" id="{D524BA10-4793-4C1B-3BEA-9FD55D7B1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66F79-210F-9A71-8561-DEA782DEBB54}"/>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347953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1A3F-D131-1C2A-DEE2-6F17EACB2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58183B-8FDC-1F3F-3629-C6679E545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DF63EC-2112-CED6-7FC1-2CB28624D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E6FE2-26B0-44B5-2438-839CA5332DD5}"/>
              </a:ext>
            </a:extLst>
          </p:cNvPr>
          <p:cNvSpPr>
            <a:spLocks noGrp="1"/>
          </p:cNvSpPr>
          <p:nvPr>
            <p:ph type="dt" sz="half" idx="10"/>
          </p:nvPr>
        </p:nvSpPr>
        <p:spPr/>
        <p:txBody>
          <a:bodyPr/>
          <a:lstStyle/>
          <a:p>
            <a:fld id="{2F182C24-9130-43C3-930E-EBD440110FA0}" type="datetimeFigureOut">
              <a:rPr lang="en-US" smtClean="0"/>
              <a:t>7/19/2024</a:t>
            </a:fld>
            <a:endParaRPr lang="en-US"/>
          </a:p>
        </p:txBody>
      </p:sp>
      <p:sp>
        <p:nvSpPr>
          <p:cNvPr id="6" name="Footer Placeholder 5">
            <a:extLst>
              <a:ext uri="{FF2B5EF4-FFF2-40B4-BE49-F238E27FC236}">
                <a16:creationId xmlns:a16="http://schemas.microsoft.com/office/drawing/2014/main" id="{F5AD2872-C02A-D718-FF98-DD01C877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6E5CD-8BB0-6281-421E-C49864185CFE}"/>
              </a:ext>
            </a:extLst>
          </p:cNvPr>
          <p:cNvSpPr>
            <a:spLocks noGrp="1"/>
          </p:cNvSpPr>
          <p:nvPr>
            <p:ph type="sldNum" sz="quarter" idx="12"/>
          </p:nvPr>
        </p:nvSpPr>
        <p:spPr/>
        <p:txBody>
          <a:bodyPr/>
          <a:lstStyle/>
          <a:p>
            <a:fld id="{9D17AF56-9344-4163-AB4F-67D50B27DDDD}" type="slidenum">
              <a:rPr lang="en-US" smtClean="0"/>
              <a:t>‹#›</a:t>
            </a:fld>
            <a:endParaRPr lang="en-US"/>
          </a:p>
        </p:txBody>
      </p:sp>
    </p:spTree>
    <p:extLst>
      <p:ext uri="{BB962C8B-B14F-4D97-AF65-F5344CB8AC3E}">
        <p14:creationId xmlns:p14="http://schemas.microsoft.com/office/powerpoint/2010/main" val="393664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FA8B2-A408-C7BD-8884-67F90F6F057D}"/>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AADEB5-4DD9-CD6A-C819-155EA78F3CD3}"/>
              </a:ext>
            </a:extLst>
          </p:cNvPr>
          <p:cNvSpPr>
            <a:spLocks noGrp="1"/>
          </p:cNvSpPr>
          <p:nvPr>
            <p:ph type="body" idx="1"/>
          </p:nvPr>
        </p:nvSpPr>
        <p:spPr>
          <a:xfrm>
            <a:off x="838200" y="1892105"/>
            <a:ext cx="10515600" cy="4284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3ABAFA-39B9-677C-470A-4D234D29D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F182C24-9130-43C3-930E-EBD440110FA0}" type="datetimeFigureOut">
              <a:rPr lang="en-US" smtClean="0"/>
              <a:pPr/>
              <a:t>7/19/2024</a:t>
            </a:fld>
            <a:endParaRPr lang="en-US" dirty="0"/>
          </a:p>
        </p:txBody>
      </p:sp>
      <p:sp>
        <p:nvSpPr>
          <p:cNvPr id="5" name="Footer Placeholder 4">
            <a:extLst>
              <a:ext uri="{FF2B5EF4-FFF2-40B4-BE49-F238E27FC236}">
                <a16:creationId xmlns:a16="http://schemas.microsoft.com/office/drawing/2014/main" id="{9B9E5DC4-64AC-3471-DEAB-D6CC237A7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1D6044ED-E204-8AB4-7283-4D334EB4A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D17AF56-9344-4163-AB4F-67D50B27DDDD}" type="slidenum">
              <a:rPr lang="en-US" smtClean="0"/>
              <a:pPr/>
              <a:t>‹#›</a:t>
            </a:fld>
            <a:endParaRPr lang="en-US" dirty="0"/>
          </a:p>
        </p:txBody>
      </p:sp>
    </p:spTree>
    <p:extLst>
      <p:ext uri="{BB962C8B-B14F-4D97-AF65-F5344CB8AC3E}">
        <p14:creationId xmlns:p14="http://schemas.microsoft.com/office/powerpoint/2010/main" val="245811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200"/>
        </a:spcBef>
        <a:spcAft>
          <a:spcPts val="500"/>
        </a:spcAft>
        <a:buFont typeface="Arial" panose="020B0604020202020204" pitchFamily="34" charset="0"/>
        <a:buChar char="•"/>
        <a:defRPr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1200"/>
        </a:spcBef>
        <a:spcAft>
          <a:spcPts val="500"/>
        </a:spcAft>
        <a:buFont typeface="Arial" panose="020B0604020202020204" pitchFamily="34" charset="0"/>
        <a:buChar char="•"/>
        <a:defRPr sz="2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1200"/>
        </a:spcBef>
        <a:spcAft>
          <a:spcPts val="500"/>
        </a:spcAft>
        <a:buFont typeface="Arial" panose="020B0604020202020204" pitchFamily="34" charset="0"/>
        <a:buChar char="•"/>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1200"/>
        </a:spcBef>
        <a:spcAft>
          <a:spcPts val="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pi.org/preemption-map/"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009&amp;refType=IU&amp;originatingDoc=Ieadbf4a0367111eba9fff58bf6839869&amp;cite=INS22-2-16-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18/10/relationships/comments" Target="../comments/modernComment_3F6_D77D6DEB.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rwjf.org/en/library/infographics/visualizing-health-equity.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hangelabsolutions.org/product/blueprint-changemakers"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www.cdc.gov/phlp"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0BA-15C6-8933-8A69-46E49DC7C359}"/>
              </a:ext>
            </a:extLst>
          </p:cNvPr>
          <p:cNvSpPr>
            <a:spLocks noGrp="1"/>
          </p:cNvSpPr>
          <p:nvPr>
            <p:ph type="ctrTitle"/>
          </p:nvPr>
        </p:nvSpPr>
        <p:spPr>
          <a:xfrm>
            <a:off x="1524000" y="1122363"/>
            <a:ext cx="9144000" cy="2933822"/>
          </a:xfrm>
        </p:spPr>
        <p:txBody>
          <a:bodyPr/>
          <a:lstStyle/>
          <a:p>
            <a:r>
              <a:rPr lang="en-US" dirty="0"/>
              <a:t>Preemption &amp; Public Health</a:t>
            </a:r>
          </a:p>
        </p:txBody>
      </p:sp>
    </p:spTree>
    <p:extLst>
      <p:ext uri="{BB962C8B-B14F-4D97-AF65-F5344CB8AC3E}">
        <p14:creationId xmlns:p14="http://schemas.microsoft.com/office/powerpoint/2010/main" val="274138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6174-AC40-A98D-BF19-7AAA0FBB0F3C}"/>
              </a:ext>
            </a:extLst>
          </p:cNvPr>
          <p:cNvSpPr>
            <a:spLocks noGrp="1"/>
          </p:cNvSpPr>
          <p:nvPr>
            <p:ph type="title"/>
          </p:nvPr>
        </p:nvSpPr>
        <p:spPr>
          <a:xfrm>
            <a:off x="831850" y="822960"/>
            <a:ext cx="10515600" cy="2792437"/>
          </a:xfrm>
        </p:spPr>
        <p:txBody>
          <a:bodyPr/>
          <a:lstStyle/>
          <a:p>
            <a:r>
              <a:rPr lang="en-US" dirty="0"/>
              <a:t>What is preemption?</a:t>
            </a:r>
          </a:p>
        </p:txBody>
      </p:sp>
      <p:sp>
        <p:nvSpPr>
          <p:cNvPr id="5" name="Content Placeholder 4">
            <a:extLst>
              <a:ext uri="{FF2B5EF4-FFF2-40B4-BE49-F238E27FC236}">
                <a16:creationId xmlns:a16="http://schemas.microsoft.com/office/drawing/2014/main" id="{D15B83D5-9B5E-D84C-017D-0D199035083E}"/>
              </a:ext>
            </a:extLst>
          </p:cNvPr>
          <p:cNvSpPr>
            <a:spLocks noGrp="1"/>
          </p:cNvSpPr>
          <p:nvPr>
            <p:ph type="body" idx="1"/>
          </p:nvPr>
        </p:nvSpPr>
        <p:spPr>
          <a:xfrm>
            <a:off x="831850" y="4107767"/>
            <a:ext cx="10515600" cy="1981884"/>
          </a:xfrm>
        </p:spPr>
        <p:txBody>
          <a:bodyPr>
            <a:normAutofit/>
          </a:bodyPr>
          <a:lstStyle/>
          <a:p>
            <a:pPr marL="0" indent="0">
              <a:buNone/>
            </a:pPr>
            <a:r>
              <a:rPr lang="en-US" dirty="0"/>
              <a:t>Preemption is when the law of a higher level of government invalidates the law of a lower level of government.</a:t>
            </a:r>
          </a:p>
        </p:txBody>
      </p:sp>
    </p:spTree>
    <p:extLst>
      <p:ext uri="{BB962C8B-B14F-4D97-AF65-F5344CB8AC3E}">
        <p14:creationId xmlns:p14="http://schemas.microsoft.com/office/powerpoint/2010/main" val="58497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437A-AB14-8891-1AF0-8EA0E2A28A4F}"/>
              </a:ext>
            </a:extLst>
          </p:cNvPr>
          <p:cNvSpPr>
            <a:spLocks noGrp="1"/>
          </p:cNvSpPr>
          <p:nvPr>
            <p:ph type="title"/>
          </p:nvPr>
        </p:nvSpPr>
        <p:spPr>
          <a:xfrm>
            <a:off x="831850" y="822960"/>
            <a:ext cx="10515600" cy="2792437"/>
          </a:xfrm>
        </p:spPr>
        <p:txBody>
          <a:bodyPr/>
          <a:lstStyle/>
          <a:p>
            <a:r>
              <a:rPr lang="en-US" sz="3000" dirty="0"/>
              <a:t>Preemption and public health: </a:t>
            </a:r>
            <a:br>
              <a:rPr lang="en-US" dirty="0"/>
            </a:br>
            <a:r>
              <a:rPr lang="en-US" dirty="0"/>
              <a:t>The current context</a:t>
            </a:r>
          </a:p>
        </p:txBody>
      </p:sp>
      <p:sp>
        <p:nvSpPr>
          <p:cNvPr id="3" name="Text Placeholder 2">
            <a:extLst>
              <a:ext uri="{FF2B5EF4-FFF2-40B4-BE49-F238E27FC236}">
                <a16:creationId xmlns:a16="http://schemas.microsoft.com/office/drawing/2014/main" id="{11585355-EFBE-3C3C-17E9-42F7CE6C35E2}"/>
              </a:ext>
            </a:extLst>
          </p:cNvPr>
          <p:cNvSpPr>
            <a:spLocks noGrp="1"/>
          </p:cNvSpPr>
          <p:nvPr>
            <p:ph type="body" idx="1"/>
          </p:nvPr>
        </p:nvSpPr>
        <p:spPr>
          <a:xfrm>
            <a:off x="831850" y="4107767"/>
            <a:ext cx="10515600" cy="1981884"/>
          </a:xfrm>
        </p:spPr>
        <p:txBody>
          <a:bodyPr/>
          <a:lstStyle/>
          <a:p>
            <a:pPr marL="0" indent="0">
              <a:buNone/>
            </a:pPr>
            <a:r>
              <a:rPr lang="en-US" dirty="0"/>
              <a:t>Since around the 2010s, there has been a trend of state legislatures preempting local governments from enacting policies that can undo the fundamental drivers of health inequities.</a:t>
            </a:r>
          </a:p>
        </p:txBody>
      </p:sp>
    </p:spTree>
    <p:extLst>
      <p:ext uri="{BB962C8B-B14F-4D97-AF65-F5344CB8AC3E}">
        <p14:creationId xmlns:p14="http://schemas.microsoft.com/office/powerpoint/2010/main" val="339467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B5C56-086C-F02A-FF3E-695E6E603DDE}"/>
              </a:ext>
            </a:extLst>
          </p:cNvPr>
          <p:cNvSpPr>
            <a:spLocks noGrp="1"/>
          </p:cNvSpPr>
          <p:nvPr>
            <p:ph type="title"/>
          </p:nvPr>
        </p:nvSpPr>
        <p:spPr>
          <a:xfrm>
            <a:off x="838200" y="681038"/>
            <a:ext cx="10515600" cy="1009650"/>
          </a:xfrm>
        </p:spPr>
        <p:txBody>
          <a:bodyPr/>
          <a:lstStyle/>
          <a:p>
            <a:r>
              <a:rPr lang="en-US" dirty="0"/>
              <a:t>What caused this trend?</a:t>
            </a:r>
          </a:p>
        </p:txBody>
      </p:sp>
      <p:sp>
        <p:nvSpPr>
          <p:cNvPr id="5" name="Content Placeholder 4">
            <a:extLst>
              <a:ext uri="{FF2B5EF4-FFF2-40B4-BE49-F238E27FC236}">
                <a16:creationId xmlns:a16="http://schemas.microsoft.com/office/drawing/2014/main" id="{B9FDB193-FBB0-E1B0-23FA-DF8D0065B4D3}"/>
              </a:ext>
            </a:extLst>
          </p:cNvPr>
          <p:cNvSpPr>
            <a:spLocks noGrp="1"/>
          </p:cNvSpPr>
          <p:nvPr>
            <p:ph idx="1"/>
          </p:nvPr>
        </p:nvSpPr>
        <p:spPr>
          <a:xfrm>
            <a:off x="838200" y="1892105"/>
            <a:ext cx="10515600" cy="4284857"/>
          </a:xfrm>
        </p:spPr>
        <p:txBody>
          <a:bodyPr>
            <a:normAutofit fontScale="92500" lnSpcReduction="20000"/>
          </a:bodyPr>
          <a:lstStyle/>
          <a:p>
            <a:pPr defTabSz="465819">
              <a:defRPr/>
            </a:pPr>
            <a:r>
              <a:rPr lang="en-US" i="0" dirty="0"/>
              <a:t>Many preemptive state laws are part of a</a:t>
            </a:r>
            <a:r>
              <a:rPr lang="en-US" b="1" i="0" dirty="0"/>
              <a:t> long-term strategy by corporate interests to end local authority</a:t>
            </a:r>
            <a:r>
              <a:rPr lang="en-US" i="0" dirty="0"/>
              <a:t> over a variety of issues. </a:t>
            </a:r>
          </a:p>
          <a:p>
            <a:pPr defTabSz="465819">
              <a:defRPr/>
            </a:pPr>
            <a:r>
              <a:rPr lang="en-US" i="0" dirty="0"/>
              <a:t>Preemption has been increasingly used </a:t>
            </a:r>
            <a:r>
              <a:rPr lang="en-US" b="1" i="0" dirty="0"/>
              <a:t>to protect financial interests</a:t>
            </a:r>
            <a:r>
              <a:rPr lang="en-US" i="0" dirty="0"/>
              <a:t> and </a:t>
            </a:r>
            <a:r>
              <a:rPr lang="en-US" b="1" i="0" dirty="0"/>
              <a:t>thwart local efforts to enact policies aimed at advancing health equity</a:t>
            </a:r>
            <a:r>
              <a:rPr lang="en-US" i="0" dirty="0"/>
              <a:t>. </a:t>
            </a:r>
          </a:p>
          <a:p>
            <a:pPr defTabSz="465819">
              <a:defRPr/>
            </a:pPr>
            <a:r>
              <a:rPr lang="en-US" i="0" dirty="0"/>
              <a:t>Much of this effort has been orchestrated by the </a:t>
            </a:r>
            <a:r>
              <a:rPr lang="en-US" b="1" i="0" dirty="0"/>
              <a:t>American Legislative Exchange Council </a:t>
            </a:r>
            <a:r>
              <a:rPr lang="en-US" b="1" dirty="0"/>
              <a:t>(</a:t>
            </a:r>
            <a:r>
              <a:rPr lang="en-US" b="1" i="0" dirty="0"/>
              <a:t>ALEC)</a:t>
            </a:r>
            <a:r>
              <a:rPr lang="en-US" b="1" dirty="0"/>
              <a:t>, </a:t>
            </a:r>
            <a:r>
              <a:rPr lang="en-US" dirty="0"/>
              <a:t>a</a:t>
            </a:r>
            <a:r>
              <a:rPr lang="en-US" i="0" dirty="0"/>
              <a:t>n industry-funded organization that </a:t>
            </a:r>
            <a:r>
              <a:rPr lang="en-US" dirty="0"/>
              <a:t>writes and distributes </a:t>
            </a:r>
            <a:r>
              <a:rPr lang="en-US" i="0" dirty="0"/>
              <a:t>model bills.</a:t>
            </a:r>
          </a:p>
          <a:p>
            <a:pPr defTabSz="465819">
              <a:defRPr/>
            </a:pPr>
            <a:r>
              <a:rPr lang="en-US" i="0" dirty="0"/>
              <a:t>These models served as the </a:t>
            </a:r>
            <a:r>
              <a:rPr lang="en-US" b="1" i="0" dirty="0"/>
              <a:t>basis for many of the increasing number of </a:t>
            </a:r>
            <a:br>
              <a:rPr lang="en-US" b="1" i="0" dirty="0"/>
            </a:br>
            <a:r>
              <a:rPr lang="en-US" b="1" i="0" dirty="0"/>
              <a:t>state laws that misuse preemption and exacerbate health inequities</a:t>
            </a:r>
            <a:r>
              <a:rPr lang="en-US" i="0" dirty="0"/>
              <a:t>.</a:t>
            </a:r>
          </a:p>
        </p:txBody>
      </p:sp>
    </p:spTree>
    <p:extLst>
      <p:ext uri="{BB962C8B-B14F-4D97-AF65-F5344CB8AC3E}">
        <p14:creationId xmlns:p14="http://schemas.microsoft.com/office/powerpoint/2010/main" val="308451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C1BE3-BF35-5612-46DA-B84E081518AE}"/>
              </a:ext>
            </a:extLst>
          </p:cNvPr>
          <p:cNvSpPr>
            <a:spLocks noGrp="1"/>
          </p:cNvSpPr>
          <p:nvPr>
            <p:ph type="title"/>
          </p:nvPr>
        </p:nvSpPr>
        <p:spPr/>
        <p:txBody>
          <a:bodyPr/>
          <a:lstStyle/>
          <a:p>
            <a:r>
              <a:rPr lang="en-US" dirty="0"/>
              <a:t>What matters is how preemption is used</a:t>
            </a:r>
          </a:p>
        </p:txBody>
      </p:sp>
      <p:sp>
        <p:nvSpPr>
          <p:cNvPr id="3" name="Content Placeholder 2">
            <a:extLst>
              <a:ext uri="{FF2B5EF4-FFF2-40B4-BE49-F238E27FC236}">
                <a16:creationId xmlns:a16="http://schemas.microsoft.com/office/drawing/2014/main" id="{29DD39EC-158E-0D8B-E99D-7B1D1C8F23DF}"/>
              </a:ext>
            </a:extLst>
          </p:cNvPr>
          <p:cNvSpPr>
            <a:spLocks noGrp="1"/>
          </p:cNvSpPr>
          <p:nvPr>
            <p:ph idx="1"/>
          </p:nvPr>
        </p:nvSpPr>
        <p:spPr/>
        <p:txBody>
          <a:bodyPr/>
          <a:lstStyle/>
          <a:p>
            <a:pPr defTabSz="465819">
              <a:defRPr/>
            </a:pPr>
            <a:r>
              <a:rPr lang="en-US" sz="2600" b="1" i="0" u="none" dirty="0">
                <a:ea typeface="MS PGothic"/>
                <a:cs typeface="Calibri"/>
              </a:rPr>
              <a:t>Historical example: </a:t>
            </a:r>
            <a:r>
              <a:rPr lang="en-US" sz="2600" i="0" u="none" dirty="0">
                <a:ea typeface="MS PGothic"/>
                <a:cs typeface="Calibri"/>
              </a:rPr>
              <a:t>To address discriminatory state and local policies in the 1950s and 1960s, the federal government passed the Civil Rights Act, the Voting Rights Act, and the Fair Housing Act. </a:t>
            </a:r>
          </a:p>
          <a:p>
            <a:pPr defTabSz="465819">
              <a:defRPr/>
            </a:pPr>
            <a:endParaRPr lang="en-US" sz="2600" i="0" u="none" dirty="0">
              <a:ea typeface="MS PGothic"/>
              <a:cs typeface="Calibri"/>
            </a:endParaRPr>
          </a:p>
          <a:p>
            <a:pPr defTabSz="465819">
              <a:defRPr/>
            </a:pPr>
            <a:r>
              <a:rPr lang="en-US" sz="2600" b="1" i="0" u="none" dirty="0">
                <a:ea typeface="MS PGothic"/>
                <a:cs typeface="Calibri"/>
              </a:rPr>
              <a:t>Contemporary example: </a:t>
            </a:r>
            <a:r>
              <a:rPr lang="en-US" sz="2600" i="0" u="none" dirty="0">
                <a:ea typeface="MS PGothic"/>
                <a:cs typeface="Calibri"/>
              </a:rPr>
              <a:t>To address a worsening housing crisis, California enacted legislation in 2017 that revoked local governments’ authority to regulate and ultimately deny certain multiunit housing developments. </a:t>
            </a:r>
          </a:p>
        </p:txBody>
      </p:sp>
    </p:spTree>
    <p:extLst>
      <p:ext uri="{BB962C8B-B14F-4D97-AF65-F5344CB8AC3E}">
        <p14:creationId xmlns:p14="http://schemas.microsoft.com/office/powerpoint/2010/main" val="402083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3775-F317-AE59-F7BD-991106A0EC7A}"/>
              </a:ext>
            </a:extLst>
          </p:cNvPr>
          <p:cNvSpPr>
            <a:spLocks noGrp="1"/>
          </p:cNvSpPr>
          <p:nvPr>
            <p:ph type="title"/>
          </p:nvPr>
        </p:nvSpPr>
        <p:spPr>
          <a:xfrm>
            <a:off x="838200" y="681038"/>
            <a:ext cx="10515600" cy="1009650"/>
          </a:xfrm>
        </p:spPr>
        <p:txBody>
          <a:bodyPr>
            <a:normAutofit/>
          </a:bodyPr>
          <a:lstStyle/>
          <a:p>
            <a:r>
              <a:rPr lang="en-US" dirty="0"/>
              <a:t>The implications of preemption </a:t>
            </a:r>
          </a:p>
        </p:txBody>
      </p:sp>
      <p:sp>
        <p:nvSpPr>
          <p:cNvPr id="3" name="Content Placeholder 2">
            <a:extLst>
              <a:ext uri="{FF2B5EF4-FFF2-40B4-BE49-F238E27FC236}">
                <a16:creationId xmlns:a16="http://schemas.microsoft.com/office/drawing/2014/main" id="{10661757-A79E-FA27-2CA0-4F44E43581B6}"/>
              </a:ext>
            </a:extLst>
          </p:cNvPr>
          <p:cNvSpPr>
            <a:spLocks noGrp="1"/>
          </p:cNvSpPr>
          <p:nvPr>
            <p:ph idx="1"/>
          </p:nvPr>
        </p:nvSpPr>
        <p:spPr>
          <a:xfrm>
            <a:off x="838200" y="1892105"/>
            <a:ext cx="10515600" cy="3206945"/>
          </a:xfrm>
        </p:spPr>
        <p:txBody>
          <a:bodyPr/>
          <a:lstStyle/>
          <a:p>
            <a:pPr marL="0" indent="0">
              <a:buNone/>
            </a:pPr>
            <a:r>
              <a:rPr lang="en-US" sz="3000" dirty="0"/>
              <a:t>Understanding the implications of preemption for any given policy requires a </a:t>
            </a:r>
            <a:r>
              <a:rPr lang="en-US" sz="3000" b="1" dirty="0"/>
              <a:t>case-by-case assessment</a:t>
            </a:r>
            <a:r>
              <a:rPr lang="en-US" sz="3000" dirty="0"/>
              <a:t>:</a:t>
            </a:r>
          </a:p>
          <a:p>
            <a:r>
              <a:rPr lang="en-US" dirty="0"/>
              <a:t>Is preemption likely to worsen health inequities?</a:t>
            </a:r>
          </a:p>
          <a:p>
            <a:r>
              <a:rPr lang="en-US" dirty="0"/>
              <a:t>Is it an appropriate response to address existing inequities?</a:t>
            </a:r>
          </a:p>
        </p:txBody>
      </p:sp>
      <p:grpSp>
        <p:nvGrpSpPr>
          <p:cNvPr id="4" name="Group 3" descr="Equity practice tip! icon">
            <a:extLst>
              <a:ext uri="{FF2B5EF4-FFF2-40B4-BE49-F238E27FC236}">
                <a16:creationId xmlns:a16="http://schemas.microsoft.com/office/drawing/2014/main" id="{C3152834-0BA8-72D9-FDCE-25F339777C1D}"/>
              </a:ext>
              <a:ext uri="{C183D7F6-B498-43B3-948B-1728B52AA6E4}">
                <adec:decorative xmlns:adec="http://schemas.microsoft.com/office/drawing/2017/decorative" val="0"/>
              </a:ext>
            </a:extLst>
          </p:cNvPr>
          <p:cNvGrpSpPr/>
          <p:nvPr/>
        </p:nvGrpSpPr>
        <p:grpSpPr>
          <a:xfrm>
            <a:off x="844550" y="5099050"/>
            <a:ext cx="2955663" cy="890148"/>
            <a:chOff x="180623" y="5831725"/>
            <a:chExt cx="2955663" cy="890148"/>
          </a:xfrm>
        </p:grpSpPr>
        <p:sp>
          <p:nvSpPr>
            <p:cNvPr id="5" name="Rectangle 4">
              <a:extLst>
                <a:ext uri="{FF2B5EF4-FFF2-40B4-BE49-F238E27FC236}">
                  <a16:creationId xmlns:a16="http://schemas.microsoft.com/office/drawing/2014/main" id="{B6E302F9-35C0-5D2E-02D8-10B1A75F615B}"/>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a:ln>
                  <a:noFill/>
                </a:ln>
                <a:solidFill>
                  <a:schemeClr val="accent1"/>
                </a:solidFill>
                <a:effectLst/>
                <a:uLnTx/>
                <a:uFillTx/>
                <a:latin typeface="Segoe Print" panose="02000600000000000000" pitchFamily="2" charset="0"/>
                <a:ea typeface="+mn-ea"/>
                <a:cs typeface="Segoe Script"/>
              </a:endParaRPr>
            </a:p>
          </p:txBody>
        </p:sp>
        <p:pic>
          <p:nvPicPr>
            <p:cNvPr id="6" name="Picture 5" descr="Icon&#10;&#10;Description automatically generated">
              <a:extLst>
                <a:ext uri="{FF2B5EF4-FFF2-40B4-BE49-F238E27FC236}">
                  <a16:creationId xmlns:a16="http://schemas.microsoft.com/office/drawing/2014/main" id="{D884A7EE-7432-2E1B-6295-0AACC0352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Tree>
    <p:extLst>
      <p:ext uri="{BB962C8B-B14F-4D97-AF65-F5344CB8AC3E}">
        <p14:creationId xmlns:p14="http://schemas.microsoft.com/office/powerpoint/2010/main" val="373153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24AE-FDD9-8AC4-90FD-6A62E6DA8A31}"/>
              </a:ext>
            </a:extLst>
          </p:cNvPr>
          <p:cNvSpPr>
            <a:spLocks noGrp="1"/>
          </p:cNvSpPr>
          <p:nvPr>
            <p:ph type="title"/>
          </p:nvPr>
        </p:nvSpPr>
        <p:spPr/>
        <p:txBody>
          <a:bodyPr>
            <a:normAutofit/>
          </a:bodyPr>
          <a:lstStyle/>
          <a:p>
            <a:r>
              <a:rPr lang="en-US" dirty="0"/>
              <a:t>Meet Omari, </a:t>
            </a:r>
            <a:br>
              <a:rPr lang="en-US" dirty="0"/>
            </a:br>
            <a:r>
              <a:rPr lang="en-US" sz="3000" dirty="0"/>
              <a:t>a county health official</a:t>
            </a:r>
          </a:p>
        </p:txBody>
      </p:sp>
      <p:sp>
        <p:nvSpPr>
          <p:cNvPr id="3" name="Content Placeholder 2">
            <a:extLst>
              <a:ext uri="{FF2B5EF4-FFF2-40B4-BE49-F238E27FC236}">
                <a16:creationId xmlns:a16="http://schemas.microsoft.com/office/drawing/2014/main" id="{AD1DED45-2840-700D-45BD-F2977869137D}"/>
              </a:ext>
            </a:extLst>
          </p:cNvPr>
          <p:cNvSpPr>
            <a:spLocks noGrp="1"/>
          </p:cNvSpPr>
          <p:nvPr>
            <p:ph type="body" idx="1"/>
          </p:nvPr>
        </p:nvSpPr>
        <p:spPr/>
        <p:txBody>
          <a:bodyPr/>
          <a:lstStyle/>
          <a:p>
            <a:pPr marL="0" indent="0">
              <a:buNone/>
            </a:pPr>
            <a:r>
              <a:rPr lang="en-US" altLang="en-US" dirty="0"/>
              <a:t>Omari is drafting a </a:t>
            </a:r>
            <a:r>
              <a:rPr lang="en-US" altLang="en-US" b="1" dirty="0"/>
              <a:t>policy paper </a:t>
            </a:r>
            <a:r>
              <a:rPr lang="en-US" altLang="en-US" dirty="0"/>
              <a:t>exploring the possibility of adopting a </a:t>
            </a:r>
            <a:r>
              <a:rPr lang="en-US" altLang="en-US" b="1" dirty="0"/>
              <a:t>paid sick leave ordinance </a:t>
            </a:r>
            <a:r>
              <a:rPr lang="en-US" altLang="en-US" dirty="0"/>
              <a:t>in the county of Innovation. </a:t>
            </a:r>
          </a:p>
        </p:txBody>
      </p:sp>
      <p:grpSp>
        <p:nvGrpSpPr>
          <p:cNvPr id="14" name="Group 13" descr="Illustration of hypothetical county health official, Omari, a Black man with shoulder length locked hair. He is wearing a blue button down.">
            <a:extLst>
              <a:ext uri="{FF2B5EF4-FFF2-40B4-BE49-F238E27FC236}">
                <a16:creationId xmlns:a16="http://schemas.microsoft.com/office/drawing/2014/main" id="{BCE04B82-9B89-0BF9-F703-AF343B2BD41E}"/>
              </a:ext>
              <a:ext uri="{C183D7F6-B498-43B3-948B-1728B52AA6E4}">
                <adec:decorative xmlns:adec="http://schemas.microsoft.com/office/drawing/2017/decorative" val="0"/>
              </a:ext>
            </a:extLst>
          </p:cNvPr>
          <p:cNvGrpSpPr/>
          <p:nvPr/>
        </p:nvGrpSpPr>
        <p:grpSpPr>
          <a:xfrm>
            <a:off x="8724901" y="827396"/>
            <a:ext cx="2635250" cy="2680349"/>
            <a:chOff x="9528558" y="475692"/>
            <a:chExt cx="1988755" cy="2022790"/>
          </a:xfrm>
        </p:grpSpPr>
        <p:grpSp>
          <p:nvGrpSpPr>
            <p:cNvPr id="15" name="Group 14">
              <a:extLst>
                <a:ext uri="{FF2B5EF4-FFF2-40B4-BE49-F238E27FC236}">
                  <a16:creationId xmlns:a16="http://schemas.microsoft.com/office/drawing/2014/main" id="{7FF0837F-B3E1-D528-794C-2039DB7DBE01}"/>
                </a:ext>
              </a:extLst>
            </p:cNvPr>
            <p:cNvGrpSpPr/>
            <p:nvPr/>
          </p:nvGrpSpPr>
          <p:grpSpPr>
            <a:xfrm>
              <a:off x="9820021" y="801190"/>
              <a:ext cx="1697292" cy="1697292"/>
              <a:chOff x="6406568" y="455525"/>
              <a:chExt cx="1697292" cy="1697292"/>
            </a:xfrm>
          </p:grpSpPr>
          <p:sp>
            <p:nvSpPr>
              <p:cNvPr id="17" name="Oval 16">
                <a:extLst>
                  <a:ext uri="{FF2B5EF4-FFF2-40B4-BE49-F238E27FC236}">
                    <a16:creationId xmlns:a16="http://schemas.microsoft.com/office/drawing/2014/main" id="{F19D24C1-3E94-CC1F-11A7-FC5E38381260}"/>
                  </a:ext>
                </a:extLst>
              </p:cNvPr>
              <p:cNvSpPr/>
              <p:nvPr/>
            </p:nvSpPr>
            <p:spPr>
              <a:xfrm>
                <a:off x="6406568" y="455525"/>
                <a:ext cx="1697292" cy="1697292"/>
              </a:xfrm>
              <a:prstGeom prst="ellipse">
                <a:avLst/>
              </a:prstGeom>
              <a:solidFill>
                <a:srgbClr val="21A09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8" name="Picture 17" descr="A cartoon of a person&#10;&#10;Description automatically generated">
                <a:extLst>
                  <a:ext uri="{FF2B5EF4-FFF2-40B4-BE49-F238E27FC236}">
                    <a16:creationId xmlns:a16="http://schemas.microsoft.com/office/drawing/2014/main" id="{3D7A4ED9-2C48-6EE4-A252-909532E2DCC4}"/>
                  </a:ext>
                </a:extLst>
              </p:cNvPr>
              <p:cNvPicPr>
                <a:picLocks noChangeAspect="1"/>
              </p:cNvPicPr>
              <p:nvPr/>
            </p:nvPicPr>
            <p:blipFill rotWithShape="1">
              <a:blip r:embed="rId2">
                <a:extLst>
                  <a:ext uri="{28A0092B-C50C-407E-A947-70E740481C1C}">
                    <a14:useLocalDpi xmlns:a14="http://schemas.microsoft.com/office/drawing/2010/main" val="0"/>
                  </a:ext>
                </a:extLst>
              </a:blip>
              <a:srcRect t="444" r="2963" b="60480"/>
              <a:stretch/>
            </p:blipFill>
            <p:spPr>
              <a:xfrm>
                <a:off x="6442215" y="528809"/>
                <a:ext cx="1661645" cy="1624008"/>
              </a:xfrm>
              <a:custGeom>
                <a:avLst/>
                <a:gdLst>
                  <a:gd name="connsiteX0" fmla="*/ 814848 w 1661645"/>
                  <a:gd name="connsiteY0" fmla="*/ 0 h 1624008"/>
                  <a:gd name="connsiteX1" fmla="*/ 1659114 w 1661645"/>
                  <a:gd name="connsiteY1" fmla="*/ 761877 h 1624008"/>
                  <a:gd name="connsiteX2" fmla="*/ 1661645 w 1661645"/>
                  <a:gd name="connsiteY2" fmla="*/ 812004 h 1624008"/>
                  <a:gd name="connsiteX3" fmla="*/ 1659114 w 1661645"/>
                  <a:gd name="connsiteY3" fmla="*/ 862131 h 1624008"/>
                  <a:gd name="connsiteX4" fmla="*/ 814849 w 1661645"/>
                  <a:gd name="connsiteY4" fmla="*/ 1624008 h 1624008"/>
                  <a:gd name="connsiteX5" fmla="*/ 4357 w 1661645"/>
                  <a:gd name="connsiteY5" fmla="*/ 1027723 h 1624008"/>
                  <a:gd name="connsiteX6" fmla="*/ 0 w 1661645"/>
                  <a:gd name="connsiteY6" fmla="*/ 1010780 h 1624008"/>
                  <a:gd name="connsiteX7" fmla="*/ 0 w 1661645"/>
                  <a:gd name="connsiteY7" fmla="*/ 613224 h 1624008"/>
                  <a:gd name="connsiteX8" fmla="*/ 4355 w 1661645"/>
                  <a:gd name="connsiteY8" fmla="*/ 596285 h 1624008"/>
                  <a:gd name="connsiteX9" fmla="*/ 814848 w 1661645"/>
                  <a:gd name="connsiteY9" fmla="*/ 0 h 16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645" h="1624008">
                    <a:moveTo>
                      <a:pt x="814848" y="0"/>
                    </a:moveTo>
                    <a:cubicBezTo>
                      <a:pt x="1254250" y="0"/>
                      <a:pt x="1615654" y="333942"/>
                      <a:pt x="1659114" y="761877"/>
                    </a:cubicBezTo>
                    <a:lnTo>
                      <a:pt x="1661645" y="812004"/>
                    </a:lnTo>
                    <a:lnTo>
                      <a:pt x="1659114" y="862131"/>
                    </a:lnTo>
                    <a:cubicBezTo>
                      <a:pt x="1615654" y="1290066"/>
                      <a:pt x="1254250" y="1624008"/>
                      <a:pt x="814849" y="1624008"/>
                    </a:cubicBezTo>
                    <a:cubicBezTo>
                      <a:pt x="434035" y="1624008"/>
                      <a:pt x="111805" y="1373180"/>
                      <a:pt x="4357" y="1027723"/>
                    </a:cubicBezTo>
                    <a:lnTo>
                      <a:pt x="0" y="1010780"/>
                    </a:lnTo>
                    <a:lnTo>
                      <a:pt x="0" y="613224"/>
                    </a:lnTo>
                    <a:lnTo>
                      <a:pt x="4355" y="596285"/>
                    </a:lnTo>
                    <a:cubicBezTo>
                      <a:pt x="111804" y="250828"/>
                      <a:pt x="434034" y="0"/>
                      <a:pt x="814848" y="0"/>
                    </a:cubicBezTo>
                    <a:close/>
                  </a:path>
                </a:pathLst>
              </a:custGeom>
            </p:spPr>
          </p:pic>
        </p:grpSp>
        <p:pic>
          <p:nvPicPr>
            <p:cNvPr id="16" name="Picture 15" descr="A yellow circle with black background&#10;&#10;Description automatically generated">
              <a:extLst>
                <a:ext uri="{FF2B5EF4-FFF2-40B4-BE49-F238E27FC236}">
                  <a16:creationId xmlns:a16="http://schemas.microsoft.com/office/drawing/2014/main" id="{5734D009-6810-D929-DFC6-AE5CE6AC4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00000">
              <a:off x="9393135" y="611115"/>
              <a:ext cx="1052021" cy="781175"/>
            </a:xfrm>
            <a:prstGeom prst="rect">
              <a:avLst/>
            </a:prstGeom>
          </p:spPr>
        </p:pic>
      </p:grpSp>
    </p:spTree>
    <p:extLst>
      <p:ext uri="{BB962C8B-B14F-4D97-AF65-F5344CB8AC3E}">
        <p14:creationId xmlns:p14="http://schemas.microsoft.com/office/powerpoint/2010/main" val="308023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7FC7-3910-C855-05FC-D0FC707EC3D0}"/>
              </a:ext>
            </a:extLst>
          </p:cNvPr>
          <p:cNvSpPr>
            <a:spLocks noGrp="1"/>
          </p:cNvSpPr>
          <p:nvPr>
            <p:ph type="title"/>
          </p:nvPr>
        </p:nvSpPr>
        <p:spPr>
          <a:xfrm>
            <a:off x="831850" y="822960"/>
            <a:ext cx="10515600" cy="2792437"/>
          </a:xfrm>
        </p:spPr>
        <p:txBody>
          <a:bodyPr/>
          <a:lstStyle/>
          <a:p>
            <a:r>
              <a:rPr lang="en-US" dirty="0"/>
              <a:t>Paid Sick Leave: </a:t>
            </a:r>
            <a:br>
              <a:rPr lang="en-US" dirty="0"/>
            </a:br>
            <a:r>
              <a:rPr lang="en-US" dirty="0"/>
              <a:t>Legal Considerations</a:t>
            </a:r>
          </a:p>
        </p:txBody>
      </p:sp>
      <p:sp>
        <p:nvSpPr>
          <p:cNvPr id="3" name="Text Placeholder 2">
            <a:extLst>
              <a:ext uri="{FF2B5EF4-FFF2-40B4-BE49-F238E27FC236}">
                <a16:creationId xmlns:a16="http://schemas.microsoft.com/office/drawing/2014/main" id="{2C7E3A38-8786-2E44-8811-BC0FD3D20532}"/>
              </a:ext>
            </a:extLst>
          </p:cNvPr>
          <p:cNvSpPr>
            <a:spLocks noGrp="1"/>
          </p:cNvSpPr>
          <p:nvPr>
            <p:ph type="body" idx="1"/>
          </p:nvPr>
        </p:nvSpPr>
        <p:spPr>
          <a:xfrm>
            <a:off x="831850" y="4107767"/>
            <a:ext cx="10515600" cy="1981884"/>
          </a:xfrm>
        </p:spPr>
        <p:txBody>
          <a:bodyPr/>
          <a:lstStyle/>
          <a:p>
            <a:r>
              <a:rPr lang="en-US" dirty="0"/>
              <a:t>Can the county pass a paid sick leave ordinance?</a:t>
            </a:r>
          </a:p>
          <a:p>
            <a:r>
              <a:rPr lang="en-US" dirty="0"/>
              <a:t>If so, what legal considerations should they be aware of? </a:t>
            </a:r>
          </a:p>
        </p:txBody>
      </p:sp>
    </p:spTree>
    <p:extLst>
      <p:ext uri="{BB962C8B-B14F-4D97-AF65-F5344CB8AC3E}">
        <p14:creationId xmlns:p14="http://schemas.microsoft.com/office/powerpoint/2010/main" val="345323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1: True or false?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Health equity focuses on fairness and the opportunity for all people to reach their full health potential regardless of their race, gender, sexual identity, class, or other markers.</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409642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1: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Health equity focuses on fairness and the opportunity for all people to reach their full health potential regardless of their race, gender, sexual identity, class, or other markers.</a:t>
            </a:r>
          </a:p>
          <a:p>
            <a:pPr marL="1143000" lvl="1" indent="-685800">
              <a:buFont typeface="Wingdings" panose="05000000000000000000" pitchFamily="2" charset="2"/>
              <a:buChar char="ü"/>
            </a:pPr>
            <a:r>
              <a:rPr lang="en-US" sz="4000" b="1" dirty="0"/>
              <a:t>True – CORRECT ANSWER</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281398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2: True or false?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Preemption always negatively affects health equity.</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30531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9913-05B5-73B0-6DCA-459AF9358A11}"/>
              </a:ext>
            </a:extLst>
          </p:cNvPr>
          <p:cNvSpPr>
            <a:spLocks noGrp="1"/>
          </p:cNvSpPr>
          <p:nvPr>
            <p:ph type="title"/>
          </p:nvPr>
        </p:nvSpPr>
        <p:spPr>
          <a:xfrm>
            <a:off x="838200" y="681038"/>
            <a:ext cx="10515600" cy="1009650"/>
          </a:xfrm>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DB96CDB7-834A-C158-957C-F862C2B76402}"/>
              </a:ext>
            </a:extLst>
          </p:cNvPr>
          <p:cNvSpPr>
            <a:spLocks noGrp="1"/>
          </p:cNvSpPr>
          <p:nvPr>
            <p:ph idx="1"/>
          </p:nvPr>
        </p:nvSpPr>
        <p:spPr>
          <a:xfrm>
            <a:off x="838200" y="1892105"/>
            <a:ext cx="10515600" cy="4284857"/>
          </a:xfrm>
        </p:spPr>
        <p:txBody>
          <a:bodyPr>
            <a:normAutofit lnSpcReduction="10000"/>
          </a:bodyPr>
          <a:lstStyle/>
          <a:p>
            <a:pPr marL="0" indent="0">
              <a:buNone/>
            </a:pPr>
            <a:r>
              <a:rPr lang="en-US" dirty="0"/>
              <a:t>The information provided in this discussion is for informational purposes only and does not constitute legal advice. ChangeLab Solutions does not enter into attorney-client relationships.</a:t>
            </a:r>
          </a:p>
          <a:p>
            <a:pPr marL="0" indent="0">
              <a:buNone/>
            </a:pPr>
            <a:r>
              <a:rPr lang="en-US" dirty="0"/>
              <a:t>ChangeLab Solutions is a nonpartisan, nonprofit organization that educates and informs the public through objective, nonpartisan analysis, study, and/or research. The primary purpose of this discussion is to address legal and/or policy options to improve public health. There is no intent to reflect a view on specific legislation.</a:t>
            </a:r>
          </a:p>
          <a:p>
            <a:pPr marL="0" indent="0">
              <a:buNone/>
            </a:pPr>
            <a:r>
              <a:rPr lang="en-US" dirty="0"/>
              <a:t>© 2024 ChangeLab Solutions</a:t>
            </a:r>
          </a:p>
        </p:txBody>
      </p:sp>
    </p:spTree>
    <p:extLst>
      <p:ext uri="{BB962C8B-B14F-4D97-AF65-F5344CB8AC3E}">
        <p14:creationId xmlns:p14="http://schemas.microsoft.com/office/powerpoint/2010/main" val="14285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2: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Preemption always negatively affects health equity.</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ü"/>
            </a:pPr>
            <a:r>
              <a:rPr lang="en-US" sz="4000" b="1" dirty="0"/>
              <a:t>False – CORRECT ANSWER</a:t>
            </a:r>
          </a:p>
        </p:txBody>
      </p:sp>
    </p:spTree>
    <p:extLst>
      <p:ext uri="{BB962C8B-B14F-4D97-AF65-F5344CB8AC3E}">
        <p14:creationId xmlns:p14="http://schemas.microsoft.com/office/powerpoint/2010/main" val="229469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 </a:t>
            </a:r>
            <a:r>
              <a:rPr lang="en-US" dirty="0">
                <a:solidFill>
                  <a:schemeClr val="bg1"/>
                </a:solidFill>
              </a:rPr>
              <a:t>2</a:t>
            </a:r>
          </a:p>
        </p:txBody>
      </p:sp>
      <p:sp>
        <p:nvSpPr>
          <p:cNvPr id="3" name="Content Placeholder 2">
            <a:extLst>
              <a:ext uri="{FF2B5EF4-FFF2-40B4-BE49-F238E27FC236}">
                <a16:creationId xmlns:a16="http://schemas.microsoft.com/office/drawing/2014/main" id="{68C29717-C55A-D513-2453-92B8A3FA9B75}"/>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dirty="0"/>
              <a:t>Preemption and Health Equity</a:t>
            </a:r>
          </a:p>
          <a:p>
            <a:pPr marL="514350" indent="-514350">
              <a:buFont typeface="+mj-lt"/>
              <a:buAutoNum type="arabicPeriod"/>
            </a:pPr>
            <a:r>
              <a:rPr lang="en-US" sz="3000" b="1" u="sng" dirty="0"/>
              <a:t>Sources of Authority</a:t>
            </a:r>
          </a:p>
          <a:p>
            <a:pPr marL="514350" indent="-514350">
              <a:buFont typeface="+mj-lt"/>
              <a:buAutoNum type="arabicPeriod"/>
            </a:pPr>
            <a:r>
              <a:rPr lang="en-US" sz="3000" dirty="0"/>
              <a:t>Types of Preemption</a:t>
            </a:r>
          </a:p>
          <a:p>
            <a:pPr marL="514350" indent="-514350">
              <a:buFont typeface="+mj-lt"/>
              <a:buAutoNum type="arabicPeriod"/>
            </a:pPr>
            <a:r>
              <a:rPr lang="en-US" sz="3000" dirty="0"/>
              <a:t>Spotting Preemption</a:t>
            </a:r>
          </a:p>
          <a:p>
            <a:pPr marL="514350" indent="-514350">
              <a:buFont typeface="+mj-lt"/>
              <a:buAutoNum type="arabicPeriod"/>
            </a:pPr>
            <a:r>
              <a:rPr lang="en-US" sz="3000" dirty="0"/>
              <a:t>Navigating Preemption</a:t>
            </a:r>
          </a:p>
        </p:txBody>
      </p:sp>
    </p:spTree>
    <p:extLst>
      <p:ext uri="{BB962C8B-B14F-4D97-AF65-F5344CB8AC3E}">
        <p14:creationId xmlns:p14="http://schemas.microsoft.com/office/powerpoint/2010/main" val="208577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509E-93AE-F023-4C91-7D99AF7BA3B9}"/>
              </a:ext>
            </a:extLst>
          </p:cNvPr>
          <p:cNvSpPr>
            <a:spLocks noGrp="1"/>
          </p:cNvSpPr>
          <p:nvPr>
            <p:ph type="title"/>
          </p:nvPr>
        </p:nvSpPr>
        <p:spPr/>
        <p:txBody>
          <a:bodyPr/>
          <a:lstStyle/>
          <a:p>
            <a:r>
              <a:rPr lang="en-US" dirty="0"/>
              <a:t>Federalism and Police Power</a:t>
            </a:r>
          </a:p>
        </p:txBody>
      </p:sp>
      <p:sp>
        <p:nvSpPr>
          <p:cNvPr id="3" name="Content Placeholder 2">
            <a:extLst>
              <a:ext uri="{FF2B5EF4-FFF2-40B4-BE49-F238E27FC236}">
                <a16:creationId xmlns:a16="http://schemas.microsoft.com/office/drawing/2014/main" id="{4599D3B5-7EA0-2AA4-00F7-F7603B750DDE}"/>
              </a:ext>
            </a:extLst>
          </p:cNvPr>
          <p:cNvSpPr>
            <a:spLocks noGrp="1"/>
          </p:cNvSpPr>
          <p:nvPr>
            <p:ph type="body" idx="1"/>
          </p:nvPr>
        </p:nvSpPr>
        <p:spPr/>
        <p:txBody>
          <a:bodyPr>
            <a:normAutofit/>
          </a:bodyPr>
          <a:lstStyle/>
          <a:p>
            <a:r>
              <a:rPr lang="en-US" sz="3500" dirty="0"/>
              <a:t>Federal, State, Local</a:t>
            </a:r>
          </a:p>
        </p:txBody>
      </p:sp>
    </p:spTree>
    <p:extLst>
      <p:ext uri="{BB962C8B-B14F-4D97-AF65-F5344CB8AC3E}">
        <p14:creationId xmlns:p14="http://schemas.microsoft.com/office/powerpoint/2010/main" val="367379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7895-9944-45ED-B03F-A667B4E607CD}"/>
              </a:ext>
            </a:extLst>
          </p:cNvPr>
          <p:cNvSpPr>
            <a:spLocks noGrp="1"/>
          </p:cNvSpPr>
          <p:nvPr>
            <p:ph type="title"/>
          </p:nvPr>
        </p:nvSpPr>
        <p:spPr>
          <a:xfrm>
            <a:off x="831850" y="822960"/>
            <a:ext cx="10515600" cy="2792437"/>
          </a:xfrm>
        </p:spPr>
        <p:txBody>
          <a:bodyPr/>
          <a:lstStyle/>
          <a:p>
            <a:r>
              <a:rPr lang="en-US" dirty="0"/>
              <a:t>The US Constitution</a:t>
            </a:r>
          </a:p>
        </p:txBody>
      </p:sp>
      <p:sp>
        <p:nvSpPr>
          <p:cNvPr id="3" name="Text Placeholder 2">
            <a:extLst>
              <a:ext uri="{FF2B5EF4-FFF2-40B4-BE49-F238E27FC236}">
                <a16:creationId xmlns:a16="http://schemas.microsoft.com/office/drawing/2014/main" id="{871B27B5-6F8F-3A30-EEEF-E1E344000264}"/>
              </a:ext>
            </a:extLst>
          </p:cNvPr>
          <p:cNvSpPr>
            <a:spLocks noGrp="1"/>
          </p:cNvSpPr>
          <p:nvPr>
            <p:ph type="body" idx="1"/>
          </p:nvPr>
        </p:nvSpPr>
        <p:spPr>
          <a:xfrm>
            <a:off x="831850" y="4107767"/>
            <a:ext cx="10515600" cy="1981884"/>
          </a:xfrm>
        </p:spPr>
        <p:txBody>
          <a:bodyPr/>
          <a:lstStyle/>
          <a:p>
            <a:r>
              <a:rPr lang="en-US" dirty="0"/>
              <a:t>Defines the power of the federal government and distributes power between the federal and state and local governments</a:t>
            </a:r>
          </a:p>
        </p:txBody>
      </p:sp>
    </p:spTree>
    <p:extLst>
      <p:ext uri="{BB962C8B-B14F-4D97-AF65-F5344CB8AC3E}">
        <p14:creationId xmlns:p14="http://schemas.microsoft.com/office/powerpoint/2010/main" val="107091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E7BE-0F95-9045-4FF1-8630222A8EB9}"/>
              </a:ext>
            </a:extLst>
          </p:cNvPr>
          <p:cNvSpPr>
            <a:spLocks noGrp="1"/>
          </p:cNvSpPr>
          <p:nvPr>
            <p:ph type="title"/>
          </p:nvPr>
        </p:nvSpPr>
        <p:spPr>
          <a:xfrm>
            <a:off x="831850" y="822960"/>
            <a:ext cx="10515600" cy="2792437"/>
          </a:xfrm>
        </p:spPr>
        <p:txBody>
          <a:bodyPr>
            <a:normAutofit/>
          </a:bodyPr>
          <a:lstStyle/>
          <a:p>
            <a:r>
              <a:rPr lang="en-US" sz="3000" dirty="0"/>
              <a:t>The Constitution: </a:t>
            </a:r>
            <a:br>
              <a:rPr lang="en-US" dirty="0"/>
            </a:br>
            <a:r>
              <a:rPr lang="en-US" dirty="0"/>
              <a:t>Supremacy Clause</a:t>
            </a:r>
            <a:br>
              <a:rPr lang="en-US" dirty="0"/>
            </a:br>
            <a:r>
              <a:rPr lang="en-US" dirty="0"/>
              <a:t>Article VI, Clause 2</a:t>
            </a:r>
          </a:p>
        </p:txBody>
      </p:sp>
      <p:sp>
        <p:nvSpPr>
          <p:cNvPr id="3" name="Text Placeholder 2">
            <a:extLst>
              <a:ext uri="{FF2B5EF4-FFF2-40B4-BE49-F238E27FC236}">
                <a16:creationId xmlns:a16="http://schemas.microsoft.com/office/drawing/2014/main" id="{42AE0E5E-E445-D598-D09C-F0C6D4CAFF3C}"/>
              </a:ext>
            </a:extLst>
          </p:cNvPr>
          <p:cNvSpPr>
            <a:spLocks noGrp="1"/>
          </p:cNvSpPr>
          <p:nvPr>
            <p:ph type="body" idx="1"/>
          </p:nvPr>
        </p:nvSpPr>
        <p:spPr>
          <a:xfrm>
            <a:off x="831850" y="4107767"/>
            <a:ext cx="10515600" cy="1981884"/>
          </a:xfrm>
        </p:spPr>
        <p:txBody>
          <a:bodyPr>
            <a:normAutofit fontScale="85000" lnSpcReduction="10000"/>
          </a:bodyPr>
          <a:lstStyle/>
          <a:p>
            <a:r>
              <a:rPr lang="en-US" dirty="0"/>
              <a:t>“This Constitution, and the laws of the United States which shall be made in pursuance thereof; and all treaties made, or which shall be made, under the authority of the United States, shall be the </a:t>
            </a:r>
            <a:r>
              <a:rPr lang="en-US" b="1" dirty="0"/>
              <a:t>supreme law of the land</a:t>
            </a:r>
            <a:r>
              <a:rPr lang="en-US" dirty="0"/>
              <a:t>; and the judges in every state shall be bound thereby, anything in the Constitution or laws of any state to the contrary notwithstanding.”</a:t>
            </a:r>
          </a:p>
        </p:txBody>
      </p:sp>
    </p:spTree>
    <p:extLst>
      <p:ext uri="{BB962C8B-B14F-4D97-AF65-F5344CB8AC3E}">
        <p14:creationId xmlns:p14="http://schemas.microsoft.com/office/powerpoint/2010/main" val="385247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35E8-CBD2-A22C-8AEE-E6BA4BA1B6B4}"/>
              </a:ext>
            </a:extLst>
          </p:cNvPr>
          <p:cNvSpPr>
            <a:spLocks noGrp="1"/>
          </p:cNvSpPr>
          <p:nvPr>
            <p:ph type="title"/>
          </p:nvPr>
        </p:nvSpPr>
        <p:spPr/>
        <p:txBody>
          <a:bodyPr/>
          <a:lstStyle/>
          <a:p>
            <a:r>
              <a:rPr lang="en-US" dirty="0"/>
              <a:t>Federal Powers</a:t>
            </a:r>
          </a:p>
        </p:txBody>
      </p:sp>
      <p:sp>
        <p:nvSpPr>
          <p:cNvPr id="6" name="Content Placeholder 5">
            <a:extLst>
              <a:ext uri="{FF2B5EF4-FFF2-40B4-BE49-F238E27FC236}">
                <a16:creationId xmlns:a16="http://schemas.microsoft.com/office/drawing/2014/main" id="{E6B2108E-18B8-441B-F27B-9A0F891B6C30}"/>
              </a:ext>
            </a:extLst>
          </p:cNvPr>
          <p:cNvSpPr>
            <a:spLocks noGrp="1"/>
          </p:cNvSpPr>
          <p:nvPr>
            <p:ph idx="1"/>
          </p:nvPr>
        </p:nvSpPr>
        <p:spPr/>
        <p:txBody>
          <a:bodyPr/>
          <a:lstStyle/>
          <a:p>
            <a:r>
              <a:rPr lang="en-US" altLang="en-US" b="1" dirty="0">
                <a:cs typeface="Century Gothic"/>
              </a:rPr>
              <a:t>Levy taxes</a:t>
            </a:r>
          </a:p>
          <a:p>
            <a:r>
              <a:rPr lang="en-US" altLang="en-US" b="0" dirty="0">
                <a:cs typeface="Century Gothic"/>
              </a:rPr>
              <a:t>Spend for the </a:t>
            </a:r>
            <a:r>
              <a:rPr lang="en-US" altLang="en-US" b="1" dirty="0">
                <a:cs typeface="Century Gothic"/>
              </a:rPr>
              <a:t>general welfare</a:t>
            </a:r>
          </a:p>
          <a:p>
            <a:r>
              <a:rPr lang="en-US" altLang="en-US" b="1" dirty="0">
                <a:cs typeface="Century Gothic"/>
              </a:rPr>
              <a:t>Regulate commerce </a:t>
            </a:r>
            <a:r>
              <a:rPr lang="en-US" altLang="en-US" b="0" dirty="0">
                <a:cs typeface="Century Gothic"/>
              </a:rPr>
              <a:t>with foreign nations, among states, and with tribes</a:t>
            </a:r>
          </a:p>
          <a:p>
            <a:r>
              <a:rPr lang="en-US" altLang="en-US" b="0" dirty="0">
                <a:cs typeface="Century Gothic"/>
              </a:rPr>
              <a:t>Make all laws that are </a:t>
            </a:r>
            <a:r>
              <a:rPr lang="en-US" altLang="en-US" b="1" dirty="0">
                <a:cs typeface="Century Gothic"/>
              </a:rPr>
              <a:t>necessary and proper</a:t>
            </a:r>
            <a:endParaRPr lang="en-US" b="1" dirty="0">
              <a:cs typeface="Century Gothic"/>
            </a:endParaRPr>
          </a:p>
        </p:txBody>
      </p:sp>
    </p:spTree>
    <p:extLst>
      <p:ext uri="{BB962C8B-B14F-4D97-AF65-F5344CB8AC3E}">
        <p14:creationId xmlns:p14="http://schemas.microsoft.com/office/powerpoint/2010/main" val="285856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6343F-6D5E-AFAC-A040-71811161E44D}"/>
              </a:ext>
            </a:extLst>
          </p:cNvPr>
          <p:cNvSpPr>
            <a:spLocks noGrp="1"/>
          </p:cNvSpPr>
          <p:nvPr>
            <p:ph type="title"/>
          </p:nvPr>
        </p:nvSpPr>
        <p:spPr>
          <a:xfrm>
            <a:off x="831850" y="822960"/>
            <a:ext cx="10515600" cy="2792437"/>
          </a:xfrm>
        </p:spPr>
        <p:txBody>
          <a:bodyPr/>
          <a:lstStyle/>
          <a:p>
            <a:r>
              <a:rPr lang="en-US" sz="3000" dirty="0"/>
              <a:t>Reservation of Power: </a:t>
            </a:r>
            <a:br>
              <a:rPr lang="en-US" dirty="0"/>
            </a:br>
            <a:r>
              <a:rPr lang="en-US" dirty="0"/>
              <a:t>10th Amendment</a:t>
            </a:r>
          </a:p>
        </p:txBody>
      </p:sp>
      <p:sp>
        <p:nvSpPr>
          <p:cNvPr id="5" name="Text Placeholder 4">
            <a:extLst>
              <a:ext uri="{FF2B5EF4-FFF2-40B4-BE49-F238E27FC236}">
                <a16:creationId xmlns:a16="http://schemas.microsoft.com/office/drawing/2014/main" id="{00E93068-9D11-20E7-7C5A-7CE2FD78D970}"/>
              </a:ext>
            </a:extLst>
          </p:cNvPr>
          <p:cNvSpPr>
            <a:spLocks noGrp="1"/>
          </p:cNvSpPr>
          <p:nvPr>
            <p:ph type="body" idx="1"/>
          </p:nvPr>
        </p:nvSpPr>
        <p:spPr>
          <a:xfrm>
            <a:off x="831850" y="4107767"/>
            <a:ext cx="10515600" cy="1981884"/>
          </a:xfrm>
        </p:spPr>
        <p:txBody>
          <a:bodyPr>
            <a:normAutofit/>
          </a:bodyPr>
          <a:lstStyle/>
          <a:p>
            <a:r>
              <a:rPr lang="en-US" dirty="0"/>
              <a:t>“The powers not delegated to the </a:t>
            </a:r>
            <a:br>
              <a:rPr lang="en-US" dirty="0"/>
            </a:br>
            <a:r>
              <a:rPr lang="en-US" dirty="0"/>
              <a:t>United States by the Constitution, nor prohibited by it to the States, are reserved to the States respectively, or to the people.”</a:t>
            </a:r>
          </a:p>
        </p:txBody>
      </p:sp>
    </p:spTree>
    <p:extLst>
      <p:ext uri="{BB962C8B-B14F-4D97-AF65-F5344CB8AC3E}">
        <p14:creationId xmlns:p14="http://schemas.microsoft.com/office/powerpoint/2010/main" val="137556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F4F7-AB8C-6F89-7FB8-5ED33A6F6A17}"/>
              </a:ext>
            </a:extLst>
          </p:cNvPr>
          <p:cNvSpPr>
            <a:spLocks noGrp="1"/>
          </p:cNvSpPr>
          <p:nvPr>
            <p:ph type="title"/>
          </p:nvPr>
        </p:nvSpPr>
        <p:spPr/>
        <p:txBody>
          <a:bodyPr/>
          <a:lstStyle/>
          <a:p>
            <a:r>
              <a:rPr lang="en-US" dirty="0"/>
              <a:t>What about police power?</a:t>
            </a:r>
          </a:p>
        </p:txBody>
      </p:sp>
      <p:sp>
        <p:nvSpPr>
          <p:cNvPr id="3" name="Text Placeholder 2">
            <a:extLst>
              <a:ext uri="{FF2B5EF4-FFF2-40B4-BE49-F238E27FC236}">
                <a16:creationId xmlns:a16="http://schemas.microsoft.com/office/drawing/2014/main" id="{1C5655DE-21B5-9ADD-3C3D-1331BC62DF69}"/>
              </a:ext>
            </a:extLst>
          </p:cNvPr>
          <p:cNvSpPr>
            <a:spLocks noGrp="1"/>
          </p:cNvSpPr>
          <p:nvPr>
            <p:ph idx="1"/>
          </p:nvPr>
        </p:nvSpPr>
        <p:spPr/>
        <p:txBody>
          <a:bodyPr/>
          <a:lstStyle/>
          <a:p>
            <a:r>
              <a:rPr lang="en-US" dirty="0"/>
              <a:t>Promote the public health, safety, and the general well-being of the community</a:t>
            </a:r>
          </a:p>
          <a:p>
            <a:r>
              <a:rPr lang="en-US" altLang="en-US" dirty="0"/>
              <a:t>Enact and enforce laws for general welfare</a:t>
            </a:r>
          </a:p>
          <a:p>
            <a:endParaRPr lang="en-US" dirty="0"/>
          </a:p>
        </p:txBody>
      </p:sp>
    </p:spTree>
    <p:extLst>
      <p:ext uri="{BB962C8B-B14F-4D97-AF65-F5344CB8AC3E}">
        <p14:creationId xmlns:p14="http://schemas.microsoft.com/office/powerpoint/2010/main" val="199746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5E4D-F583-C350-978B-AC3DA6FE6E3B}"/>
              </a:ext>
            </a:extLst>
          </p:cNvPr>
          <p:cNvSpPr>
            <a:spLocks noGrp="1"/>
          </p:cNvSpPr>
          <p:nvPr>
            <p:ph type="title"/>
          </p:nvPr>
        </p:nvSpPr>
        <p:spPr/>
        <p:txBody>
          <a:bodyPr/>
          <a:lstStyle/>
          <a:p>
            <a:r>
              <a:rPr lang="en-US" dirty="0"/>
              <a:t>State Plenary Powers</a:t>
            </a:r>
          </a:p>
        </p:txBody>
      </p:sp>
      <p:sp>
        <p:nvSpPr>
          <p:cNvPr id="3" name="Content Placeholder 2">
            <a:extLst>
              <a:ext uri="{FF2B5EF4-FFF2-40B4-BE49-F238E27FC236}">
                <a16:creationId xmlns:a16="http://schemas.microsoft.com/office/drawing/2014/main" id="{DE67601C-C8B5-49F3-6419-6D9DC13AFA50}"/>
              </a:ext>
            </a:extLst>
          </p:cNvPr>
          <p:cNvSpPr>
            <a:spLocks noGrp="1"/>
          </p:cNvSpPr>
          <p:nvPr>
            <p:ph type="body" idx="1"/>
          </p:nvPr>
        </p:nvSpPr>
        <p:spPr/>
        <p:txBody>
          <a:bodyPr/>
          <a:lstStyle/>
          <a:p>
            <a:r>
              <a:rPr lang="en-US" dirty="0"/>
              <a:t>Distribute power between the state government and local governments</a:t>
            </a:r>
          </a:p>
          <a:p>
            <a:endParaRPr lang="en-US" dirty="0"/>
          </a:p>
        </p:txBody>
      </p:sp>
    </p:spTree>
    <p:extLst>
      <p:ext uri="{BB962C8B-B14F-4D97-AF65-F5344CB8AC3E}">
        <p14:creationId xmlns:p14="http://schemas.microsoft.com/office/powerpoint/2010/main" val="1659207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7362-9B0C-8090-6BCA-1B9D2DD3F092}"/>
              </a:ext>
            </a:extLst>
          </p:cNvPr>
          <p:cNvSpPr>
            <a:spLocks noGrp="1"/>
          </p:cNvSpPr>
          <p:nvPr>
            <p:ph type="title"/>
          </p:nvPr>
        </p:nvSpPr>
        <p:spPr/>
        <p:txBody>
          <a:bodyPr/>
          <a:lstStyle/>
          <a:p>
            <a:r>
              <a:rPr lang="en-US" dirty="0"/>
              <a:t>Home Rule</a:t>
            </a:r>
          </a:p>
        </p:txBody>
      </p:sp>
      <p:sp>
        <p:nvSpPr>
          <p:cNvPr id="3" name="Text Placeholder 2">
            <a:extLst>
              <a:ext uri="{FF2B5EF4-FFF2-40B4-BE49-F238E27FC236}">
                <a16:creationId xmlns:a16="http://schemas.microsoft.com/office/drawing/2014/main" id="{56ECB90C-871B-197E-3E08-C0BFE69FD0A1}"/>
              </a:ext>
            </a:extLst>
          </p:cNvPr>
          <p:cNvSpPr>
            <a:spLocks noGrp="1"/>
          </p:cNvSpPr>
          <p:nvPr>
            <p:ph type="body" idx="1"/>
          </p:nvPr>
        </p:nvSpPr>
        <p:spPr/>
        <p:txBody>
          <a:bodyPr>
            <a:normAutofit lnSpcReduction="10000"/>
          </a:bodyPr>
          <a:lstStyle/>
          <a:p>
            <a:pPr marL="0" indent="0">
              <a:buNone/>
            </a:pPr>
            <a:r>
              <a:rPr lang="en-US" sz="3200" dirty="0">
                <a:cs typeface="Century Gothic"/>
              </a:rPr>
              <a:t>“A county or city may </a:t>
            </a:r>
            <a:r>
              <a:rPr lang="en-US" sz="3200" b="1" dirty="0">
                <a:cs typeface="Century Gothic"/>
              </a:rPr>
              <a:t>make</a:t>
            </a:r>
            <a:r>
              <a:rPr lang="en-US" sz="3200" dirty="0">
                <a:cs typeface="Century Gothic"/>
              </a:rPr>
              <a:t> and </a:t>
            </a:r>
            <a:r>
              <a:rPr lang="en-US" sz="3200" b="1" dirty="0">
                <a:cs typeface="Century Gothic"/>
              </a:rPr>
              <a:t>enforce</a:t>
            </a:r>
            <a:r>
              <a:rPr lang="en-US" sz="3200" dirty="0">
                <a:cs typeface="Century Gothic"/>
              </a:rPr>
              <a:t> within its limits</a:t>
            </a:r>
            <a:r>
              <a:rPr lang="en-US" sz="3200" b="1" dirty="0">
                <a:cs typeface="Century Gothic"/>
              </a:rPr>
              <a:t> all local, police, sanitary, and other ordinances and regulations </a:t>
            </a:r>
            <a:r>
              <a:rPr lang="en-US" sz="3200" dirty="0">
                <a:cs typeface="Century Gothic"/>
              </a:rPr>
              <a:t>not in conflict with [state law].”</a:t>
            </a:r>
            <a:r>
              <a:rPr lang="en-US" dirty="0">
                <a:cs typeface="Century Gothic"/>
              </a:rPr>
              <a:t> (</a:t>
            </a:r>
            <a:r>
              <a:rPr lang="en-US" i="0" dirty="0">
                <a:solidFill>
                  <a:srgbClr val="212121"/>
                </a:solidFill>
                <a:effectLst/>
                <a:highlight>
                  <a:srgbClr val="FAFAFA"/>
                </a:highlight>
              </a:rPr>
              <a:t>Cal. Const. art. XI § 7; emphasis added)</a:t>
            </a:r>
          </a:p>
        </p:txBody>
      </p:sp>
    </p:spTree>
    <p:extLst>
      <p:ext uri="{BB962C8B-B14F-4D97-AF65-F5344CB8AC3E}">
        <p14:creationId xmlns:p14="http://schemas.microsoft.com/office/powerpoint/2010/main" val="105857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7A3A-A870-94E3-CFBD-D7CA3FA2127C}"/>
              </a:ext>
            </a:extLst>
          </p:cNvPr>
          <p:cNvSpPr>
            <a:spLocks noGrp="1"/>
          </p:cNvSpPr>
          <p:nvPr>
            <p:ph type="title"/>
          </p:nvPr>
        </p:nvSpPr>
        <p:spPr>
          <a:xfrm>
            <a:off x="838200" y="681038"/>
            <a:ext cx="10515600" cy="1009650"/>
          </a:xfrm>
        </p:spPr>
        <p:txBody>
          <a:bodyPr/>
          <a:lstStyle/>
          <a:p>
            <a:r>
              <a:rPr lang="en-US" dirty="0"/>
              <a:t>CDC Disclaimer</a:t>
            </a:r>
          </a:p>
        </p:txBody>
      </p:sp>
      <p:sp>
        <p:nvSpPr>
          <p:cNvPr id="3" name="Content Placeholder 2">
            <a:extLst>
              <a:ext uri="{FF2B5EF4-FFF2-40B4-BE49-F238E27FC236}">
                <a16:creationId xmlns:a16="http://schemas.microsoft.com/office/drawing/2014/main" id="{C8FFB771-A3DC-616C-CDDE-5D4308D2118F}"/>
              </a:ext>
            </a:extLst>
          </p:cNvPr>
          <p:cNvSpPr>
            <a:spLocks noGrp="1"/>
          </p:cNvSpPr>
          <p:nvPr>
            <p:ph idx="1"/>
          </p:nvPr>
        </p:nvSpPr>
        <p:spPr>
          <a:xfrm>
            <a:off x="838200" y="1892105"/>
            <a:ext cx="10515600" cy="4284857"/>
          </a:xfrm>
        </p:spPr>
        <p:txBody>
          <a:bodyPr>
            <a:normAutofit fontScale="92500"/>
          </a:bodyPr>
          <a:lstStyle/>
          <a:p>
            <a:pPr marL="0" indent="0">
              <a:buNone/>
            </a:pPr>
            <a:r>
              <a:rPr lang="en-US"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indent="0">
              <a:buNone/>
            </a:pPr>
            <a:r>
              <a:rPr lang="en-US" dirty="0"/>
              <a:t>The contents of this presentation have not been formally disseminated by the Centers for Disease Control and Prevention and should not be construed to represent any agency determination or policy.</a:t>
            </a:r>
          </a:p>
        </p:txBody>
      </p:sp>
    </p:spTree>
    <p:extLst>
      <p:ext uri="{BB962C8B-B14F-4D97-AF65-F5344CB8AC3E}">
        <p14:creationId xmlns:p14="http://schemas.microsoft.com/office/powerpoint/2010/main" val="976251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DA0A-8685-5431-1632-95DDFD870F9E}"/>
              </a:ext>
            </a:extLst>
          </p:cNvPr>
          <p:cNvSpPr>
            <a:spLocks noGrp="1"/>
          </p:cNvSpPr>
          <p:nvPr>
            <p:ph type="title"/>
          </p:nvPr>
        </p:nvSpPr>
        <p:spPr/>
        <p:txBody>
          <a:bodyPr/>
          <a:lstStyle/>
          <a:p>
            <a:r>
              <a:rPr lang="en-US" dirty="0"/>
              <a:t>Dillon’s Rule</a:t>
            </a:r>
          </a:p>
        </p:txBody>
      </p:sp>
      <p:sp>
        <p:nvSpPr>
          <p:cNvPr id="5" name="Content Placeholder 4">
            <a:extLst>
              <a:ext uri="{FF2B5EF4-FFF2-40B4-BE49-F238E27FC236}">
                <a16:creationId xmlns:a16="http://schemas.microsoft.com/office/drawing/2014/main" id="{80F9FDB0-3878-3A81-7238-48BF2F56E904}"/>
              </a:ext>
            </a:extLst>
          </p:cNvPr>
          <p:cNvSpPr>
            <a:spLocks noGrp="1"/>
          </p:cNvSpPr>
          <p:nvPr>
            <p:ph idx="1"/>
          </p:nvPr>
        </p:nvSpPr>
        <p:spPr/>
        <p:txBody>
          <a:bodyPr/>
          <a:lstStyle/>
          <a:p>
            <a:pPr marL="0" indent="0">
              <a:buNone/>
            </a:pPr>
            <a:r>
              <a:rPr lang="en-US" sz="2800" dirty="0">
                <a:cs typeface="Century Gothic"/>
              </a:rPr>
              <a:t>Local governments have </a:t>
            </a:r>
            <a:r>
              <a:rPr lang="en-US" sz="2800" b="1" dirty="0">
                <a:cs typeface="Century Gothic"/>
              </a:rPr>
              <a:t>only</a:t>
            </a:r>
            <a:r>
              <a:rPr lang="en-US" sz="2800" dirty="0">
                <a:cs typeface="Century Gothic"/>
              </a:rPr>
              <a:t> those powers that are</a:t>
            </a:r>
            <a:r>
              <a:rPr lang="en-US" sz="2800" i="1" dirty="0">
                <a:cs typeface="Century Gothic"/>
              </a:rPr>
              <a:t>: </a:t>
            </a:r>
            <a:endParaRPr lang="en-US" sz="2800" dirty="0">
              <a:cs typeface="Century Gothic"/>
            </a:endParaRPr>
          </a:p>
          <a:p>
            <a:pPr>
              <a:defRPr/>
            </a:pPr>
            <a:r>
              <a:rPr lang="en-US" sz="2800" dirty="0">
                <a:cs typeface="Century Gothic"/>
              </a:rPr>
              <a:t>Explicitly granted OR implied from a specific grant of authority </a:t>
            </a:r>
          </a:p>
          <a:p>
            <a:pPr>
              <a:defRPr/>
            </a:pPr>
            <a:r>
              <a:rPr lang="en-US" sz="2800" dirty="0">
                <a:cs typeface="Century Gothic"/>
              </a:rPr>
              <a:t>Essential to the purposes of government</a:t>
            </a:r>
          </a:p>
        </p:txBody>
      </p:sp>
    </p:spTree>
    <p:extLst>
      <p:ext uri="{BB962C8B-B14F-4D97-AF65-F5344CB8AC3E}">
        <p14:creationId xmlns:p14="http://schemas.microsoft.com/office/powerpoint/2010/main" val="114342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C9F9-BC53-3940-9243-666BF824DBE1}"/>
              </a:ext>
            </a:extLst>
          </p:cNvPr>
          <p:cNvSpPr>
            <a:spLocks noGrp="1"/>
          </p:cNvSpPr>
          <p:nvPr>
            <p:ph type="title"/>
          </p:nvPr>
        </p:nvSpPr>
        <p:spPr>
          <a:xfrm>
            <a:off x="831850" y="822325"/>
            <a:ext cx="7016750" cy="2792413"/>
          </a:xfrm>
        </p:spPr>
        <p:txBody>
          <a:bodyPr/>
          <a:lstStyle/>
          <a:p>
            <a:r>
              <a:rPr lang="en-US" dirty="0"/>
              <a:t>Confirm regulatory authority</a:t>
            </a:r>
          </a:p>
        </p:txBody>
      </p:sp>
      <p:sp>
        <p:nvSpPr>
          <p:cNvPr id="3" name="Content Placeholder 2">
            <a:extLst>
              <a:ext uri="{FF2B5EF4-FFF2-40B4-BE49-F238E27FC236}">
                <a16:creationId xmlns:a16="http://schemas.microsoft.com/office/drawing/2014/main" id="{2030A8E1-F81C-AE2C-170C-23323DD77C4F}"/>
              </a:ext>
            </a:extLst>
          </p:cNvPr>
          <p:cNvSpPr>
            <a:spLocks noGrp="1"/>
          </p:cNvSpPr>
          <p:nvPr>
            <p:ph type="body" idx="1"/>
          </p:nvPr>
        </p:nvSpPr>
        <p:spPr>
          <a:xfrm>
            <a:off x="831850" y="4107767"/>
            <a:ext cx="10515600" cy="1981884"/>
          </a:xfrm>
        </p:spPr>
        <p:txBody>
          <a:bodyPr/>
          <a:lstStyle/>
          <a:p>
            <a:r>
              <a:rPr lang="en-US" dirty="0"/>
              <a:t>Omari consults the city attorney’s office to confirm that the county, in a Dillon’s Rule state, has authority to adopt a paid sick leave ordinance.</a:t>
            </a:r>
          </a:p>
        </p:txBody>
      </p:sp>
      <p:grpSp>
        <p:nvGrpSpPr>
          <p:cNvPr id="6" name="Group 5" descr="Illustration of hypothetical county health official, Omari, a Black man with shoulder length locked hair. He is wearing a blue button down.">
            <a:extLst>
              <a:ext uri="{FF2B5EF4-FFF2-40B4-BE49-F238E27FC236}">
                <a16:creationId xmlns:a16="http://schemas.microsoft.com/office/drawing/2014/main" id="{788401F4-E43A-CC93-DF69-D005658AC7D9}"/>
              </a:ext>
              <a:ext uri="{C183D7F6-B498-43B3-948B-1728B52AA6E4}">
                <adec:decorative xmlns:adec="http://schemas.microsoft.com/office/drawing/2017/decorative" val="0"/>
              </a:ext>
            </a:extLst>
          </p:cNvPr>
          <p:cNvGrpSpPr/>
          <p:nvPr/>
        </p:nvGrpSpPr>
        <p:grpSpPr>
          <a:xfrm>
            <a:off x="8724901" y="827396"/>
            <a:ext cx="2635250" cy="2680349"/>
            <a:chOff x="9528558" y="475692"/>
            <a:chExt cx="1988755" cy="2022790"/>
          </a:xfrm>
        </p:grpSpPr>
        <p:grpSp>
          <p:nvGrpSpPr>
            <p:cNvPr id="7" name="Group 6">
              <a:extLst>
                <a:ext uri="{FF2B5EF4-FFF2-40B4-BE49-F238E27FC236}">
                  <a16:creationId xmlns:a16="http://schemas.microsoft.com/office/drawing/2014/main" id="{860FCADE-2A52-0277-97C2-C6586C4A2D75}"/>
                </a:ext>
              </a:extLst>
            </p:cNvPr>
            <p:cNvGrpSpPr/>
            <p:nvPr/>
          </p:nvGrpSpPr>
          <p:grpSpPr>
            <a:xfrm>
              <a:off x="9820021" y="801190"/>
              <a:ext cx="1697292" cy="1697292"/>
              <a:chOff x="6406568" y="455525"/>
              <a:chExt cx="1697292" cy="1697292"/>
            </a:xfrm>
          </p:grpSpPr>
          <p:sp>
            <p:nvSpPr>
              <p:cNvPr id="9" name="Oval 8">
                <a:extLst>
                  <a:ext uri="{FF2B5EF4-FFF2-40B4-BE49-F238E27FC236}">
                    <a16:creationId xmlns:a16="http://schemas.microsoft.com/office/drawing/2014/main" id="{4B22D0D1-64BB-77E2-7BD0-8AB6B11F41F2}"/>
                  </a:ext>
                </a:extLst>
              </p:cNvPr>
              <p:cNvSpPr/>
              <p:nvPr/>
            </p:nvSpPr>
            <p:spPr>
              <a:xfrm>
                <a:off x="6406568" y="455525"/>
                <a:ext cx="1697292" cy="1697292"/>
              </a:xfrm>
              <a:prstGeom prst="ellipse">
                <a:avLst/>
              </a:prstGeom>
              <a:solidFill>
                <a:srgbClr val="21A09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descr="A cartoon of a person&#10;&#10;Description automatically generated">
                <a:extLst>
                  <a:ext uri="{FF2B5EF4-FFF2-40B4-BE49-F238E27FC236}">
                    <a16:creationId xmlns:a16="http://schemas.microsoft.com/office/drawing/2014/main" id="{E631C435-0A8C-A8F9-6CCD-3A20F28EA88F}"/>
                  </a:ext>
                </a:extLst>
              </p:cNvPr>
              <p:cNvPicPr>
                <a:picLocks noChangeAspect="1"/>
              </p:cNvPicPr>
              <p:nvPr/>
            </p:nvPicPr>
            <p:blipFill rotWithShape="1">
              <a:blip r:embed="rId2">
                <a:extLst>
                  <a:ext uri="{28A0092B-C50C-407E-A947-70E740481C1C}">
                    <a14:useLocalDpi xmlns:a14="http://schemas.microsoft.com/office/drawing/2010/main" val="0"/>
                  </a:ext>
                </a:extLst>
              </a:blip>
              <a:srcRect t="444" r="2963" b="60480"/>
              <a:stretch/>
            </p:blipFill>
            <p:spPr>
              <a:xfrm>
                <a:off x="6442215" y="528809"/>
                <a:ext cx="1661645" cy="1624008"/>
              </a:xfrm>
              <a:custGeom>
                <a:avLst/>
                <a:gdLst>
                  <a:gd name="connsiteX0" fmla="*/ 814848 w 1661645"/>
                  <a:gd name="connsiteY0" fmla="*/ 0 h 1624008"/>
                  <a:gd name="connsiteX1" fmla="*/ 1659114 w 1661645"/>
                  <a:gd name="connsiteY1" fmla="*/ 761877 h 1624008"/>
                  <a:gd name="connsiteX2" fmla="*/ 1661645 w 1661645"/>
                  <a:gd name="connsiteY2" fmla="*/ 812004 h 1624008"/>
                  <a:gd name="connsiteX3" fmla="*/ 1659114 w 1661645"/>
                  <a:gd name="connsiteY3" fmla="*/ 862131 h 1624008"/>
                  <a:gd name="connsiteX4" fmla="*/ 814849 w 1661645"/>
                  <a:gd name="connsiteY4" fmla="*/ 1624008 h 1624008"/>
                  <a:gd name="connsiteX5" fmla="*/ 4357 w 1661645"/>
                  <a:gd name="connsiteY5" fmla="*/ 1027723 h 1624008"/>
                  <a:gd name="connsiteX6" fmla="*/ 0 w 1661645"/>
                  <a:gd name="connsiteY6" fmla="*/ 1010780 h 1624008"/>
                  <a:gd name="connsiteX7" fmla="*/ 0 w 1661645"/>
                  <a:gd name="connsiteY7" fmla="*/ 613224 h 1624008"/>
                  <a:gd name="connsiteX8" fmla="*/ 4355 w 1661645"/>
                  <a:gd name="connsiteY8" fmla="*/ 596285 h 1624008"/>
                  <a:gd name="connsiteX9" fmla="*/ 814848 w 1661645"/>
                  <a:gd name="connsiteY9" fmla="*/ 0 h 16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645" h="1624008">
                    <a:moveTo>
                      <a:pt x="814848" y="0"/>
                    </a:moveTo>
                    <a:cubicBezTo>
                      <a:pt x="1254250" y="0"/>
                      <a:pt x="1615654" y="333942"/>
                      <a:pt x="1659114" y="761877"/>
                    </a:cubicBezTo>
                    <a:lnTo>
                      <a:pt x="1661645" y="812004"/>
                    </a:lnTo>
                    <a:lnTo>
                      <a:pt x="1659114" y="862131"/>
                    </a:lnTo>
                    <a:cubicBezTo>
                      <a:pt x="1615654" y="1290066"/>
                      <a:pt x="1254250" y="1624008"/>
                      <a:pt x="814849" y="1624008"/>
                    </a:cubicBezTo>
                    <a:cubicBezTo>
                      <a:pt x="434035" y="1624008"/>
                      <a:pt x="111805" y="1373180"/>
                      <a:pt x="4357" y="1027723"/>
                    </a:cubicBezTo>
                    <a:lnTo>
                      <a:pt x="0" y="1010780"/>
                    </a:lnTo>
                    <a:lnTo>
                      <a:pt x="0" y="613224"/>
                    </a:lnTo>
                    <a:lnTo>
                      <a:pt x="4355" y="596285"/>
                    </a:lnTo>
                    <a:cubicBezTo>
                      <a:pt x="111804" y="250828"/>
                      <a:pt x="434034" y="0"/>
                      <a:pt x="814848" y="0"/>
                    </a:cubicBezTo>
                    <a:close/>
                  </a:path>
                </a:pathLst>
              </a:custGeom>
            </p:spPr>
          </p:pic>
        </p:grpSp>
        <p:pic>
          <p:nvPicPr>
            <p:cNvPr id="8" name="Picture 7" descr="A yellow circle with black background&#10;&#10;Description automatically generated">
              <a:extLst>
                <a:ext uri="{FF2B5EF4-FFF2-40B4-BE49-F238E27FC236}">
                  <a16:creationId xmlns:a16="http://schemas.microsoft.com/office/drawing/2014/main" id="{31BB445D-30B4-5F83-AB7B-BBA08922D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00000">
              <a:off x="9393135" y="611115"/>
              <a:ext cx="1052021" cy="781175"/>
            </a:xfrm>
            <a:prstGeom prst="rect">
              <a:avLst/>
            </a:prstGeom>
          </p:spPr>
        </p:pic>
      </p:grpSp>
    </p:spTree>
    <p:extLst>
      <p:ext uri="{BB962C8B-B14F-4D97-AF65-F5344CB8AC3E}">
        <p14:creationId xmlns:p14="http://schemas.microsoft.com/office/powerpoint/2010/main" val="324880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3: True or false?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The federal government has total control over state and local laws.</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945468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3: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The federal government has total control over state and local laws.</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ü"/>
            </a:pPr>
            <a:r>
              <a:rPr lang="en-US" sz="4000" b="1" dirty="0"/>
              <a:t>False – CORRECT ANSWER</a:t>
            </a:r>
          </a:p>
        </p:txBody>
      </p:sp>
    </p:spTree>
    <p:extLst>
      <p:ext uri="{BB962C8B-B14F-4D97-AF65-F5344CB8AC3E}">
        <p14:creationId xmlns:p14="http://schemas.microsoft.com/office/powerpoint/2010/main" val="323690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4: True or false?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Local governments have authority to enact laws regardless of what state law says. </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q"/>
            </a:pPr>
            <a:r>
              <a:rPr lang="en-US" sz="4000" dirty="0"/>
              <a:t>False</a:t>
            </a:r>
          </a:p>
        </p:txBody>
      </p:sp>
    </p:spTree>
    <p:extLst>
      <p:ext uri="{BB962C8B-B14F-4D97-AF65-F5344CB8AC3E}">
        <p14:creationId xmlns:p14="http://schemas.microsoft.com/office/powerpoint/2010/main" val="213831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4: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Local governments have authority to enact laws regardless of what state law says. </a:t>
            </a:r>
          </a:p>
          <a:p>
            <a:pPr marL="1143000" lvl="1" indent="-685800">
              <a:buFont typeface="Wingdings" panose="05000000000000000000" pitchFamily="2" charset="2"/>
              <a:buChar char="q"/>
            </a:pPr>
            <a:r>
              <a:rPr lang="en-US" sz="4000" dirty="0"/>
              <a:t>True</a:t>
            </a:r>
          </a:p>
          <a:p>
            <a:pPr marL="1143000" lvl="1" indent="-685800">
              <a:buFont typeface="Wingdings" panose="05000000000000000000" pitchFamily="2" charset="2"/>
              <a:buChar char="ü"/>
            </a:pPr>
            <a:r>
              <a:rPr lang="en-US" sz="4000" b="1" dirty="0"/>
              <a:t>False – CORRECT ANSWER</a:t>
            </a:r>
          </a:p>
        </p:txBody>
      </p:sp>
    </p:spTree>
    <p:extLst>
      <p:ext uri="{BB962C8B-B14F-4D97-AF65-F5344CB8AC3E}">
        <p14:creationId xmlns:p14="http://schemas.microsoft.com/office/powerpoint/2010/main" val="1642936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FE57-1EB6-3EF3-B304-309BDF10E0FE}"/>
              </a:ext>
            </a:extLst>
          </p:cNvPr>
          <p:cNvSpPr>
            <a:spLocks noGrp="1"/>
          </p:cNvSpPr>
          <p:nvPr>
            <p:ph type="title"/>
          </p:nvPr>
        </p:nvSpPr>
        <p:spPr/>
        <p:txBody>
          <a:bodyPr>
            <a:normAutofit fontScale="90000"/>
          </a:bodyPr>
          <a:lstStyle/>
          <a:p>
            <a:r>
              <a:rPr lang="en-US" dirty="0"/>
              <a:t>Practice tip: Determining regulatory authority </a:t>
            </a:r>
          </a:p>
        </p:txBody>
      </p:sp>
      <p:sp>
        <p:nvSpPr>
          <p:cNvPr id="3" name="Text Placeholder 2">
            <a:extLst>
              <a:ext uri="{FF2B5EF4-FFF2-40B4-BE49-F238E27FC236}">
                <a16:creationId xmlns:a16="http://schemas.microsoft.com/office/drawing/2014/main" id="{890853A3-0EDC-A9CA-63EA-76B88B5A3882}"/>
              </a:ext>
            </a:extLst>
          </p:cNvPr>
          <p:cNvSpPr>
            <a:spLocks noGrp="1"/>
          </p:cNvSpPr>
          <p:nvPr>
            <p:ph idx="1"/>
          </p:nvPr>
        </p:nvSpPr>
        <p:spPr/>
        <p:txBody>
          <a:bodyPr>
            <a:normAutofit/>
          </a:bodyPr>
          <a:lstStyle/>
          <a:p>
            <a:r>
              <a:rPr lang="en-US" sz="3000" dirty="0"/>
              <a:t>Are you in a home rule state with broad authority? </a:t>
            </a:r>
          </a:p>
          <a:p>
            <a:r>
              <a:rPr lang="en-US" sz="3000" b="1" dirty="0"/>
              <a:t>If yes:</a:t>
            </a:r>
          </a:p>
          <a:p>
            <a:pPr lvl="1"/>
            <a:r>
              <a:rPr lang="en-US" sz="2600" dirty="0">
                <a:sym typeface="Wingdings" panose="05000000000000000000" pitchFamily="2" charset="2"/>
              </a:rPr>
              <a:t>Check for any preemptive state laws</a:t>
            </a:r>
          </a:p>
          <a:p>
            <a:r>
              <a:rPr lang="en-US" sz="3000" b="1" dirty="0">
                <a:sym typeface="Wingdings" panose="05000000000000000000" pitchFamily="2" charset="2"/>
              </a:rPr>
              <a:t>If no: </a:t>
            </a:r>
          </a:p>
          <a:p>
            <a:pPr lvl="1"/>
            <a:r>
              <a:rPr lang="en-US" sz="2600" dirty="0">
                <a:sym typeface="Wingdings" panose="05000000000000000000" pitchFamily="2" charset="2"/>
              </a:rPr>
              <a:t>Check to see if there is enabling legislation. If so… </a:t>
            </a:r>
          </a:p>
          <a:p>
            <a:pPr lvl="1"/>
            <a:r>
              <a:rPr lang="en-US" sz="2600" dirty="0">
                <a:sym typeface="Wingdings" panose="05000000000000000000" pitchFamily="2" charset="2"/>
              </a:rPr>
              <a:t>Check for any preemptive state laws </a:t>
            </a:r>
            <a:endParaRPr lang="en-US" sz="2600" dirty="0"/>
          </a:p>
        </p:txBody>
      </p:sp>
    </p:spTree>
    <p:extLst>
      <p:ext uri="{BB962C8B-B14F-4D97-AF65-F5344CB8AC3E}">
        <p14:creationId xmlns:p14="http://schemas.microsoft.com/office/powerpoint/2010/main" val="3149655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 </a:t>
            </a:r>
            <a:r>
              <a:rPr lang="en-US" dirty="0">
                <a:solidFill>
                  <a:schemeClr val="bg1"/>
                </a:solidFill>
              </a:rPr>
              <a:t>3</a:t>
            </a:r>
          </a:p>
        </p:txBody>
      </p:sp>
      <p:sp>
        <p:nvSpPr>
          <p:cNvPr id="3" name="Content Placeholder 2">
            <a:extLst>
              <a:ext uri="{FF2B5EF4-FFF2-40B4-BE49-F238E27FC236}">
                <a16:creationId xmlns:a16="http://schemas.microsoft.com/office/drawing/2014/main" id="{68C29717-C55A-D513-2453-92B8A3FA9B75}"/>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dirty="0"/>
              <a:t>Preemption and Health Equity</a:t>
            </a:r>
          </a:p>
          <a:p>
            <a:pPr marL="514350" indent="-514350">
              <a:buFont typeface="+mj-lt"/>
              <a:buAutoNum type="arabicPeriod"/>
            </a:pPr>
            <a:r>
              <a:rPr lang="en-US" sz="3000" dirty="0"/>
              <a:t>Sources of Authority</a:t>
            </a:r>
          </a:p>
          <a:p>
            <a:pPr marL="514350" indent="-514350">
              <a:buFont typeface="+mj-lt"/>
              <a:buAutoNum type="arabicPeriod"/>
            </a:pPr>
            <a:r>
              <a:rPr lang="en-US" sz="3000" b="1" u="sng" dirty="0"/>
              <a:t>Types of Preemption</a:t>
            </a:r>
          </a:p>
          <a:p>
            <a:pPr marL="514350" indent="-514350">
              <a:buFont typeface="+mj-lt"/>
              <a:buAutoNum type="arabicPeriod"/>
            </a:pPr>
            <a:r>
              <a:rPr lang="en-US" sz="3000" dirty="0"/>
              <a:t>Spotting Preemption</a:t>
            </a:r>
          </a:p>
          <a:p>
            <a:pPr marL="514350" indent="-514350">
              <a:buFont typeface="+mj-lt"/>
              <a:buAutoNum type="arabicPeriod"/>
            </a:pPr>
            <a:r>
              <a:rPr lang="en-US" sz="3000" dirty="0"/>
              <a:t>Navigating Preemption</a:t>
            </a:r>
          </a:p>
        </p:txBody>
      </p:sp>
    </p:spTree>
    <p:extLst>
      <p:ext uri="{BB962C8B-B14F-4D97-AF65-F5344CB8AC3E}">
        <p14:creationId xmlns:p14="http://schemas.microsoft.com/office/powerpoint/2010/main" val="769554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D29F-8CAD-4CF5-0914-0B3522CFE091}"/>
              </a:ext>
            </a:extLst>
          </p:cNvPr>
          <p:cNvSpPr>
            <a:spLocks noGrp="1"/>
          </p:cNvSpPr>
          <p:nvPr>
            <p:ph type="title"/>
          </p:nvPr>
        </p:nvSpPr>
        <p:spPr/>
        <p:txBody>
          <a:bodyPr/>
          <a:lstStyle/>
          <a:p>
            <a:r>
              <a:rPr lang="en-US" dirty="0"/>
              <a:t>Ceiling versus Floor Preemption</a:t>
            </a:r>
          </a:p>
        </p:txBody>
      </p:sp>
      <p:sp>
        <p:nvSpPr>
          <p:cNvPr id="3" name="Content Placeholder 2">
            <a:extLst>
              <a:ext uri="{FF2B5EF4-FFF2-40B4-BE49-F238E27FC236}">
                <a16:creationId xmlns:a16="http://schemas.microsoft.com/office/drawing/2014/main" id="{41A71C8A-C607-5C0F-7350-1986016B2211}"/>
              </a:ext>
            </a:extLst>
          </p:cNvPr>
          <p:cNvSpPr>
            <a:spLocks noGrp="1"/>
          </p:cNvSpPr>
          <p:nvPr>
            <p:ph idx="1"/>
          </p:nvPr>
        </p:nvSpPr>
        <p:spPr/>
        <p:txBody>
          <a:bodyPr>
            <a:normAutofit/>
          </a:bodyPr>
          <a:lstStyle/>
          <a:p>
            <a:r>
              <a:rPr lang="en-US" sz="3000" b="1" dirty="0"/>
              <a:t>Ceiling preemption </a:t>
            </a:r>
            <a:r>
              <a:rPr lang="en-US" sz="3000" dirty="0"/>
              <a:t>occurs when a higher level of government prohibits lower levels of government from requiring anything more than or different from what the higher-level law requires. </a:t>
            </a:r>
            <a:endParaRPr lang="en-US" altLang="en-US" sz="3000" dirty="0"/>
          </a:p>
          <a:p>
            <a:r>
              <a:rPr lang="en-US" altLang="en-US" sz="3000" b="1" dirty="0"/>
              <a:t>Floor preemption </a:t>
            </a:r>
            <a:r>
              <a:rPr lang="en-US" altLang="en-US" sz="3000" dirty="0"/>
              <a:t>occurs when a lower level of government regulates some parts of an issue, even when a higher level of government has a law in that area. </a:t>
            </a:r>
          </a:p>
        </p:txBody>
      </p:sp>
    </p:spTree>
    <p:extLst>
      <p:ext uri="{BB962C8B-B14F-4D97-AF65-F5344CB8AC3E}">
        <p14:creationId xmlns:p14="http://schemas.microsoft.com/office/powerpoint/2010/main" val="418979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B704-D4A7-9A49-F5BD-94C8A6CF2798}"/>
              </a:ext>
            </a:extLst>
          </p:cNvPr>
          <p:cNvSpPr>
            <a:spLocks noGrp="1"/>
          </p:cNvSpPr>
          <p:nvPr>
            <p:ph type="title"/>
          </p:nvPr>
        </p:nvSpPr>
        <p:spPr/>
        <p:txBody>
          <a:bodyPr/>
          <a:lstStyle/>
          <a:p>
            <a:r>
              <a:rPr lang="en-US" sz="4400" dirty="0"/>
              <a:t>Ceiling Preemption</a:t>
            </a:r>
            <a:endParaRPr lang="en-US" dirty="0"/>
          </a:p>
        </p:txBody>
      </p:sp>
      <p:sp>
        <p:nvSpPr>
          <p:cNvPr id="3" name="Content Placeholder 2">
            <a:extLst>
              <a:ext uri="{FF2B5EF4-FFF2-40B4-BE49-F238E27FC236}">
                <a16:creationId xmlns:a16="http://schemas.microsoft.com/office/drawing/2014/main" id="{750DF6ED-A6A8-0F02-D7B3-A0736C2BCC8F}"/>
              </a:ext>
            </a:extLst>
          </p:cNvPr>
          <p:cNvSpPr>
            <a:spLocks noGrp="1"/>
          </p:cNvSpPr>
          <p:nvPr>
            <p:ph type="body" idx="1"/>
          </p:nvPr>
        </p:nvSpPr>
        <p:spPr/>
        <p:txBody>
          <a:bodyPr>
            <a:normAutofit fontScale="77500" lnSpcReduction="20000"/>
          </a:bodyPr>
          <a:lstStyle/>
          <a:p>
            <a:pPr marL="228600" indent="-228600">
              <a:lnSpc>
                <a:spcPct val="150000"/>
              </a:lnSpc>
              <a:buFont typeface="Arial" panose="020B0604020202020204" pitchFamily="34" charset="0"/>
              <a:buChar char="•"/>
            </a:pPr>
            <a:r>
              <a:rPr lang="en-US" dirty="0"/>
              <a:t>Uniform Standards</a:t>
            </a:r>
          </a:p>
          <a:p>
            <a:pPr marL="228600" indent="-228600">
              <a:lnSpc>
                <a:spcPct val="150000"/>
              </a:lnSpc>
              <a:buFont typeface="Arial" panose="020B0604020202020204" pitchFamily="34" charset="0"/>
              <a:buChar char="•"/>
            </a:pPr>
            <a:r>
              <a:rPr lang="en-US" dirty="0"/>
              <a:t>Efficiency</a:t>
            </a:r>
          </a:p>
          <a:p>
            <a:pPr marL="228600" indent="-228600">
              <a:lnSpc>
                <a:spcPct val="150000"/>
              </a:lnSpc>
              <a:buFont typeface="Arial" panose="020B0604020202020204" pitchFamily="34" charset="0"/>
              <a:buChar char="•"/>
            </a:pPr>
            <a:r>
              <a:rPr lang="en-US" dirty="0"/>
              <a:t>Equal Treatment</a:t>
            </a:r>
          </a:p>
        </p:txBody>
      </p:sp>
    </p:spTree>
    <p:extLst>
      <p:ext uri="{BB962C8B-B14F-4D97-AF65-F5344CB8AC3E}">
        <p14:creationId xmlns:p14="http://schemas.microsoft.com/office/powerpoint/2010/main" val="205345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a:t>
            </a:r>
          </a:p>
        </p:txBody>
      </p:sp>
      <p:sp>
        <p:nvSpPr>
          <p:cNvPr id="3" name="Content Placeholder 2">
            <a:extLst>
              <a:ext uri="{FF2B5EF4-FFF2-40B4-BE49-F238E27FC236}">
                <a16:creationId xmlns:a16="http://schemas.microsoft.com/office/drawing/2014/main" id="{68C29717-C55A-D513-2453-92B8A3FA9B75}"/>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dirty="0"/>
              <a:t>Preemption and Health Equity</a:t>
            </a:r>
          </a:p>
          <a:p>
            <a:pPr marL="514350" indent="-514350">
              <a:buFont typeface="+mj-lt"/>
              <a:buAutoNum type="arabicPeriod"/>
            </a:pPr>
            <a:r>
              <a:rPr lang="en-US" sz="3000" dirty="0"/>
              <a:t>Sources of Authority</a:t>
            </a:r>
          </a:p>
          <a:p>
            <a:pPr marL="514350" indent="-514350">
              <a:buFont typeface="+mj-lt"/>
              <a:buAutoNum type="arabicPeriod"/>
            </a:pPr>
            <a:r>
              <a:rPr lang="en-US" sz="3000" dirty="0"/>
              <a:t>Types of Preemption</a:t>
            </a:r>
          </a:p>
          <a:p>
            <a:pPr marL="514350" indent="-514350">
              <a:buFont typeface="+mj-lt"/>
              <a:buAutoNum type="arabicPeriod"/>
            </a:pPr>
            <a:r>
              <a:rPr lang="en-US" sz="3000" dirty="0"/>
              <a:t>Spotting Preemption</a:t>
            </a:r>
          </a:p>
          <a:p>
            <a:pPr marL="514350" indent="-514350">
              <a:buFont typeface="+mj-lt"/>
              <a:buAutoNum type="arabicPeriod"/>
            </a:pPr>
            <a:r>
              <a:rPr lang="en-US" sz="3000" dirty="0"/>
              <a:t>Navigating Preemption</a:t>
            </a:r>
          </a:p>
        </p:txBody>
      </p:sp>
    </p:spTree>
    <p:extLst>
      <p:ext uri="{BB962C8B-B14F-4D97-AF65-F5344CB8AC3E}">
        <p14:creationId xmlns:p14="http://schemas.microsoft.com/office/powerpoint/2010/main" val="1221661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B017-D795-803E-21B6-202A14524F97}"/>
              </a:ext>
            </a:extLst>
          </p:cNvPr>
          <p:cNvSpPr>
            <a:spLocks noGrp="1"/>
          </p:cNvSpPr>
          <p:nvPr>
            <p:ph type="title"/>
          </p:nvPr>
        </p:nvSpPr>
        <p:spPr>
          <a:xfrm>
            <a:off x="838200" y="681038"/>
            <a:ext cx="10515600" cy="1009650"/>
          </a:xfrm>
        </p:spPr>
        <p:txBody>
          <a:bodyPr>
            <a:normAutofit fontScale="90000"/>
          </a:bodyPr>
          <a:lstStyle/>
          <a:p>
            <a:r>
              <a:rPr lang="en-US" dirty="0"/>
              <a:t>What are some examples of ceiling preemption?</a:t>
            </a:r>
          </a:p>
        </p:txBody>
      </p:sp>
      <p:sp>
        <p:nvSpPr>
          <p:cNvPr id="3" name="Text Placeholder 2">
            <a:extLst>
              <a:ext uri="{FF2B5EF4-FFF2-40B4-BE49-F238E27FC236}">
                <a16:creationId xmlns:a16="http://schemas.microsoft.com/office/drawing/2014/main" id="{A29754BB-2449-D108-CA73-E79C5C52A972}"/>
              </a:ext>
            </a:extLst>
          </p:cNvPr>
          <p:cNvSpPr>
            <a:spLocks noGrp="1"/>
          </p:cNvSpPr>
          <p:nvPr>
            <p:ph idx="1"/>
          </p:nvPr>
        </p:nvSpPr>
        <p:spPr>
          <a:xfrm>
            <a:off x="838200" y="1892105"/>
            <a:ext cx="10515600" cy="4284857"/>
          </a:xfrm>
        </p:spPr>
        <p:txBody>
          <a:bodyPr/>
          <a:lstStyle/>
          <a:p>
            <a:pPr>
              <a:lnSpc>
                <a:spcPct val="150000"/>
              </a:lnSpc>
            </a:pPr>
            <a:r>
              <a:rPr lang="en-US" dirty="0"/>
              <a:t>Airline safety</a:t>
            </a:r>
          </a:p>
          <a:p>
            <a:pPr>
              <a:lnSpc>
                <a:spcPct val="150000"/>
              </a:lnSpc>
            </a:pPr>
            <a:r>
              <a:rPr lang="en-US" dirty="0"/>
              <a:t>Nuclear power plant safety</a:t>
            </a:r>
          </a:p>
          <a:p>
            <a:pPr>
              <a:lnSpc>
                <a:spcPct val="150000"/>
              </a:lnSpc>
            </a:pPr>
            <a:r>
              <a:rPr lang="en-US" dirty="0"/>
              <a:t>Military or foreign relations policies</a:t>
            </a:r>
          </a:p>
        </p:txBody>
      </p:sp>
    </p:spTree>
    <p:extLst>
      <p:ext uri="{BB962C8B-B14F-4D97-AF65-F5344CB8AC3E}">
        <p14:creationId xmlns:p14="http://schemas.microsoft.com/office/powerpoint/2010/main" val="2293534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6EE06-052D-2022-4B5E-A14957B1A241}"/>
              </a:ext>
            </a:extLst>
          </p:cNvPr>
          <p:cNvSpPr>
            <a:spLocks noGrp="1"/>
          </p:cNvSpPr>
          <p:nvPr>
            <p:ph type="title"/>
          </p:nvPr>
        </p:nvSpPr>
        <p:spPr>
          <a:xfrm>
            <a:off x="838200" y="681038"/>
            <a:ext cx="10515600" cy="1009650"/>
          </a:xfrm>
        </p:spPr>
        <p:txBody>
          <a:bodyPr/>
          <a:lstStyle/>
          <a:p>
            <a:r>
              <a:rPr lang="en-US" noProof="0" dirty="0"/>
              <a:t>Airline Safety</a:t>
            </a:r>
            <a:endParaRPr lang="en-US" dirty="0"/>
          </a:p>
        </p:txBody>
      </p:sp>
      <p:sp>
        <p:nvSpPr>
          <p:cNvPr id="5" name="Content Placeholder 4">
            <a:extLst>
              <a:ext uri="{FF2B5EF4-FFF2-40B4-BE49-F238E27FC236}">
                <a16:creationId xmlns:a16="http://schemas.microsoft.com/office/drawing/2014/main" id="{BB724A91-4A93-3EAF-5E0B-06549F09E1F0}"/>
              </a:ext>
            </a:extLst>
          </p:cNvPr>
          <p:cNvSpPr>
            <a:spLocks noGrp="1"/>
          </p:cNvSpPr>
          <p:nvPr>
            <p:ph idx="1"/>
          </p:nvPr>
        </p:nvSpPr>
        <p:spPr>
          <a:xfrm>
            <a:off x="838200" y="1892105"/>
            <a:ext cx="10515600" cy="4284857"/>
          </a:xfrm>
        </p:spPr>
        <p:txBody>
          <a:bodyPr/>
          <a:lstStyle/>
          <a:p>
            <a:pPr lvl="0"/>
            <a:r>
              <a:rPr lang="en-US" altLang="en-US" noProof="0" dirty="0"/>
              <a:t>Regulated by the federal government</a:t>
            </a:r>
          </a:p>
          <a:p>
            <a:pPr lvl="0"/>
            <a:r>
              <a:rPr lang="en-US" altLang="en-US" noProof="0" dirty="0"/>
              <a:t>State and local governments preempted from enacting laws in this area</a:t>
            </a:r>
            <a:endParaRPr lang="en-US" noProof="0" dirty="0"/>
          </a:p>
        </p:txBody>
      </p:sp>
    </p:spTree>
    <p:extLst>
      <p:ext uri="{BB962C8B-B14F-4D97-AF65-F5344CB8AC3E}">
        <p14:creationId xmlns:p14="http://schemas.microsoft.com/office/powerpoint/2010/main" val="2218885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C8E9-BDB9-E0CE-0268-0B7DE0228786}"/>
              </a:ext>
            </a:extLst>
          </p:cNvPr>
          <p:cNvSpPr>
            <a:spLocks noGrp="1"/>
          </p:cNvSpPr>
          <p:nvPr>
            <p:ph type="title"/>
          </p:nvPr>
        </p:nvSpPr>
        <p:spPr>
          <a:xfrm>
            <a:off x="838200" y="681038"/>
            <a:ext cx="10515600" cy="1009650"/>
          </a:xfrm>
        </p:spPr>
        <p:txBody>
          <a:bodyPr/>
          <a:lstStyle/>
          <a:p>
            <a:r>
              <a:rPr lang="en-US" dirty="0"/>
              <a:t>Nuclear Power Plant Safety</a:t>
            </a:r>
          </a:p>
        </p:txBody>
      </p:sp>
      <p:sp>
        <p:nvSpPr>
          <p:cNvPr id="3" name="Content Placeholder 2">
            <a:extLst>
              <a:ext uri="{FF2B5EF4-FFF2-40B4-BE49-F238E27FC236}">
                <a16:creationId xmlns:a16="http://schemas.microsoft.com/office/drawing/2014/main" id="{CB6425A1-C961-7C40-5BB5-667B7897442E}"/>
              </a:ext>
            </a:extLst>
          </p:cNvPr>
          <p:cNvSpPr>
            <a:spLocks noGrp="1"/>
          </p:cNvSpPr>
          <p:nvPr>
            <p:ph idx="1"/>
          </p:nvPr>
        </p:nvSpPr>
        <p:spPr>
          <a:xfrm>
            <a:off x="838200" y="1892105"/>
            <a:ext cx="10515600" cy="4284857"/>
          </a:xfrm>
        </p:spPr>
        <p:txBody>
          <a:bodyPr/>
          <a:lstStyle/>
          <a:p>
            <a:pPr lvl="0"/>
            <a:r>
              <a:rPr lang="en-US" altLang="en-US" noProof="0" dirty="0"/>
              <a:t>Governed by federal regulations issued by the Nuclear Regulatory Commission</a:t>
            </a:r>
          </a:p>
          <a:p>
            <a:pPr lvl="0"/>
            <a:r>
              <a:rPr lang="en-US" altLang="en-US" noProof="0" dirty="0"/>
              <a:t>Having a single regulator streamlines the regulatory process and is cost efficient</a:t>
            </a:r>
            <a:endParaRPr lang="en-US" noProof="0" dirty="0"/>
          </a:p>
        </p:txBody>
      </p:sp>
    </p:spTree>
    <p:extLst>
      <p:ext uri="{BB962C8B-B14F-4D97-AF65-F5344CB8AC3E}">
        <p14:creationId xmlns:p14="http://schemas.microsoft.com/office/powerpoint/2010/main" val="4074890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9567-A6B3-F98A-1291-C911FA8AC16E}"/>
              </a:ext>
            </a:extLst>
          </p:cNvPr>
          <p:cNvSpPr>
            <a:spLocks noGrp="1"/>
          </p:cNvSpPr>
          <p:nvPr>
            <p:ph type="title"/>
          </p:nvPr>
        </p:nvSpPr>
        <p:spPr>
          <a:xfrm>
            <a:off x="838200" y="681038"/>
            <a:ext cx="10515600" cy="1009650"/>
          </a:xfrm>
        </p:spPr>
        <p:txBody>
          <a:bodyPr/>
          <a:lstStyle/>
          <a:p>
            <a:r>
              <a:rPr lang="en-US" dirty="0"/>
              <a:t>Military or Foreign Relations Policies</a:t>
            </a:r>
          </a:p>
        </p:txBody>
      </p:sp>
      <p:sp>
        <p:nvSpPr>
          <p:cNvPr id="3" name="Content Placeholder 2">
            <a:extLst>
              <a:ext uri="{FF2B5EF4-FFF2-40B4-BE49-F238E27FC236}">
                <a16:creationId xmlns:a16="http://schemas.microsoft.com/office/drawing/2014/main" id="{03015093-F212-33CD-D7E0-3B836581E6C6}"/>
              </a:ext>
            </a:extLst>
          </p:cNvPr>
          <p:cNvSpPr>
            <a:spLocks noGrp="1"/>
          </p:cNvSpPr>
          <p:nvPr>
            <p:ph idx="1"/>
          </p:nvPr>
        </p:nvSpPr>
        <p:spPr>
          <a:xfrm>
            <a:off x="838200" y="1892105"/>
            <a:ext cx="10515600" cy="4284857"/>
          </a:xfrm>
        </p:spPr>
        <p:txBody>
          <a:bodyPr/>
          <a:lstStyle/>
          <a:p>
            <a:pPr lvl="0"/>
            <a:r>
              <a:rPr lang="en-US" altLang="en-US" noProof="0" dirty="0"/>
              <a:t>United States wants national uniformity when negotiating with other countries and engaging in global affairs.</a:t>
            </a:r>
          </a:p>
          <a:p>
            <a:pPr lvl="0"/>
            <a:r>
              <a:rPr lang="en-US" altLang="en-US" noProof="0" dirty="0"/>
              <a:t>As a result, the federal government completely occupies this space.</a:t>
            </a:r>
            <a:endParaRPr lang="en-US" noProof="0" dirty="0"/>
          </a:p>
        </p:txBody>
      </p:sp>
    </p:spTree>
    <p:extLst>
      <p:ext uri="{BB962C8B-B14F-4D97-AF65-F5344CB8AC3E}">
        <p14:creationId xmlns:p14="http://schemas.microsoft.com/office/powerpoint/2010/main" val="393554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5: Multiple choice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Which of the following are reasons for ceiling preemption?</a:t>
            </a:r>
          </a:p>
          <a:p>
            <a:pPr marL="971550" lvl="1" indent="-514350">
              <a:buFont typeface="+mj-lt"/>
              <a:buAutoNum type="alphaUcPeriod"/>
            </a:pPr>
            <a:r>
              <a:rPr lang="en-US" dirty="0"/>
              <a:t> Efficiency</a:t>
            </a:r>
          </a:p>
          <a:p>
            <a:pPr marL="971550" lvl="1" indent="-514350">
              <a:buFont typeface="+mj-lt"/>
              <a:buAutoNum type="alphaUcPeriod"/>
            </a:pPr>
            <a:r>
              <a:rPr lang="en-US" dirty="0"/>
              <a:t> Equity</a:t>
            </a:r>
          </a:p>
          <a:p>
            <a:pPr marL="971550" lvl="1" indent="-514350">
              <a:buFont typeface="+mj-lt"/>
              <a:buAutoNum type="alphaUcPeriod"/>
            </a:pPr>
            <a:r>
              <a:rPr lang="en-US" dirty="0"/>
              <a:t> Uniformity</a:t>
            </a:r>
          </a:p>
          <a:p>
            <a:pPr marL="971550" lvl="1" indent="-514350">
              <a:buFont typeface="+mj-lt"/>
              <a:buAutoNum type="alphaUcPeriod"/>
            </a:pPr>
            <a:r>
              <a:rPr lang="en-US" dirty="0"/>
              <a:t> A and C</a:t>
            </a:r>
          </a:p>
          <a:p>
            <a:pPr marL="971550" lvl="1" indent="-514350">
              <a:buFont typeface="+mj-lt"/>
              <a:buAutoNum type="alphaUcPeriod"/>
            </a:pPr>
            <a:r>
              <a:rPr lang="en-US" dirty="0"/>
              <a:t> A, B, and C</a:t>
            </a:r>
          </a:p>
        </p:txBody>
      </p:sp>
    </p:spTree>
    <p:extLst>
      <p:ext uri="{BB962C8B-B14F-4D97-AF65-F5344CB8AC3E}">
        <p14:creationId xmlns:p14="http://schemas.microsoft.com/office/powerpoint/2010/main" val="3443161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5: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Which of the following are reasons for ceiling preemption?</a:t>
            </a:r>
          </a:p>
          <a:p>
            <a:pPr marL="971550" lvl="1" indent="-514350">
              <a:buFont typeface="+mj-lt"/>
              <a:buAutoNum type="alphaUcPeriod"/>
            </a:pPr>
            <a:r>
              <a:rPr lang="en-US" dirty="0"/>
              <a:t> Efficiency</a:t>
            </a:r>
          </a:p>
          <a:p>
            <a:pPr marL="971550" lvl="1" indent="-514350">
              <a:buFont typeface="+mj-lt"/>
              <a:buAutoNum type="alphaUcPeriod"/>
            </a:pPr>
            <a:r>
              <a:rPr lang="en-US" dirty="0"/>
              <a:t> Equity</a:t>
            </a:r>
          </a:p>
          <a:p>
            <a:pPr marL="971550" lvl="1" indent="-514350">
              <a:buFont typeface="+mj-lt"/>
              <a:buAutoNum type="alphaUcPeriod"/>
            </a:pPr>
            <a:r>
              <a:rPr lang="en-US" dirty="0"/>
              <a:t> Uniformity</a:t>
            </a:r>
          </a:p>
          <a:p>
            <a:pPr marL="971550" lvl="1" indent="-514350">
              <a:buFont typeface="+mj-lt"/>
              <a:buAutoNum type="alphaUcPeriod"/>
            </a:pPr>
            <a:r>
              <a:rPr lang="en-US" b="1" dirty="0"/>
              <a:t> A and C – CORRECT ANSWER</a:t>
            </a:r>
          </a:p>
          <a:p>
            <a:pPr marL="971550" lvl="1" indent="-514350">
              <a:buFont typeface="+mj-lt"/>
              <a:buAutoNum type="alphaUcPeriod"/>
            </a:pPr>
            <a:r>
              <a:rPr lang="en-US" dirty="0"/>
              <a:t> A, B, and C</a:t>
            </a:r>
          </a:p>
        </p:txBody>
      </p:sp>
    </p:spTree>
    <p:extLst>
      <p:ext uri="{BB962C8B-B14F-4D97-AF65-F5344CB8AC3E}">
        <p14:creationId xmlns:p14="http://schemas.microsoft.com/office/powerpoint/2010/main" val="1116470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B704-D4A7-9A49-F5BD-94C8A6CF2798}"/>
              </a:ext>
            </a:extLst>
          </p:cNvPr>
          <p:cNvSpPr>
            <a:spLocks noGrp="1"/>
          </p:cNvSpPr>
          <p:nvPr>
            <p:ph type="title"/>
          </p:nvPr>
        </p:nvSpPr>
        <p:spPr/>
        <p:txBody>
          <a:bodyPr/>
          <a:lstStyle/>
          <a:p>
            <a:r>
              <a:rPr lang="en-US" sz="4400" dirty="0"/>
              <a:t>Floor Preemption</a:t>
            </a:r>
            <a:endParaRPr lang="en-US" dirty="0"/>
          </a:p>
        </p:txBody>
      </p:sp>
      <p:sp>
        <p:nvSpPr>
          <p:cNvPr id="3" name="Content Placeholder 2">
            <a:extLst>
              <a:ext uri="{FF2B5EF4-FFF2-40B4-BE49-F238E27FC236}">
                <a16:creationId xmlns:a16="http://schemas.microsoft.com/office/drawing/2014/main" id="{750DF6ED-A6A8-0F02-D7B3-A0736C2BCC8F}"/>
              </a:ext>
            </a:extLst>
          </p:cNvPr>
          <p:cNvSpPr>
            <a:spLocks noGrp="1"/>
          </p:cNvSpPr>
          <p:nvPr>
            <p:ph type="body" idx="1"/>
          </p:nvPr>
        </p:nvSpPr>
        <p:spPr/>
        <p:txBody>
          <a:bodyPr>
            <a:normAutofit fontScale="77500" lnSpcReduction="20000"/>
          </a:bodyPr>
          <a:lstStyle/>
          <a:p>
            <a:pPr marL="228600" indent="-228600">
              <a:lnSpc>
                <a:spcPct val="150000"/>
              </a:lnSpc>
              <a:buFont typeface="Arial" panose="020B0604020202020204" pitchFamily="34" charset="0"/>
              <a:buChar char="•"/>
            </a:pPr>
            <a:r>
              <a:rPr lang="en-US" dirty="0"/>
              <a:t>Flexibility</a:t>
            </a:r>
          </a:p>
          <a:p>
            <a:pPr marL="228600" indent="-228600">
              <a:lnSpc>
                <a:spcPct val="150000"/>
              </a:lnSpc>
              <a:buFont typeface="Arial" panose="020B0604020202020204" pitchFamily="34" charset="0"/>
              <a:buChar char="•"/>
            </a:pPr>
            <a:r>
              <a:rPr lang="en-US" dirty="0"/>
              <a:t>Innovation</a:t>
            </a:r>
          </a:p>
          <a:p>
            <a:pPr marL="228600" indent="-228600">
              <a:lnSpc>
                <a:spcPct val="150000"/>
              </a:lnSpc>
              <a:buFont typeface="Arial" panose="020B0604020202020204" pitchFamily="34" charset="0"/>
              <a:buChar char="•"/>
            </a:pPr>
            <a:r>
              <a:rPr lang="en-US" dirty="0"/>
              <a:t>Progress</a:t>
            </a:r>
          </a:p>
        </p:txBody>
      </p:sp>
    </p:spTree>
    <p:extLst>
      <p:ext uri="{BB962C8B-B14F-4D97-AF65-F5344CB8AC3E}">
        <p14:creationId xmlns:p14="http://schemas.microsoft.com/office/powerpoint/2010/main" val="2045842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E3FA-803C-F8C0-70F8-D37E58670FF4}"/>
              </a:ext>
            </a:extLst>
          </p:cNvPr>
          <p:cNvSpPr>
            <a:spLocks noGrp="1"/>
          </p:cNvSpPr>
          <p:nvPr>
            <p:ph type="title"/>
          </p:nvPr>
        </p:nvSpPr>
        <p:spPr>
          <a:xfrm>
            <a:off x="838200" y="681038"/>
            <a:ext cx="10515600" cy="1009650"/>
          </a:xfrm>
        </p:spPr>
        <p:txBody>
          <a:bodyPr/>
          <a:lstStyle/>
          <a:p>
            <a:r>
              <a:rPr lang="en-US"/>
              <a:t>Floor preemption &amp; public health</a:t>
            </a:r>
          </a:p>
        </p:txBody>
      </p:sp>
      <p:sp>
        <p:nvSpPr>
          <p:cNvPr id="7" name="Content Placeholder 6">
            <a:extLst>
              <a:ext uri="{FF2B5EF4-FFF2-40B4-BE49-F238E27FC236}">
                <a16:creationId xmlns:a16="http://schemas.microsoft.com/office/drawing/2014/main" id="{7FAB5A63-0022-0035-E93D-6F68CA18A0F8}"/>
              </a:ext>
            </a:extLst>
          </p:cNvPr>
          <p:cNvSpPr>
            <a:spLocks noGrp="1"/>
          </p:cNvSpPr>
          <p:nvPr>
            <p:ph idx="1"/>
          </p:nvPr>
        </p:nvSpPr>
        <p:spPr>
          <a:xfrm>
            <a:off x="838200" y="1892105"/>
            <a:ext cx="10515600" cy="4284857"/>
          </a:xfrm>
        </p:spPr>
        <p:txBody>
          <a:bodyPr anchor="ctr"/>
          <a:lstStyle/>
          <a:p>
            <a:pPr marL="0" indent="0">
              <a:lnSpc>
                <a:spcPct val="110000"/>
              </a:lnSpc>
              <a:buNone/>
            </a:pPr>
            <a:r>
              <a:rPr lang="en-US" dirty="0"/>
              <a:t>“[W]hen the federal government regulates state authority, and the states regulate local authority in the area of public health, their actions, wherever appropriate, should set minimum standards [</a:t>
            </a:r>
            <a:r>
              <a:rPr lang="en-US" b="1" dirty="0"/>
              <a:t>floor preemption</a:t>
            </a:r>
            <a:r>
              <a:rPr lang="en-US" dirty="0"/>
              <a:t>], allowing states and localities to further protect the health and safety of their inhabitants. </a:t>
            </a:r>
            <a:r>
              <a:rPr lang="en-US" b="1" dirty="0"/>
              <a:t>Preemption should avoid language that hinders public health action</a:t>
            </a:r>
            <a:r>
              <a:rPr lang="en-US" dirty="0"/>
              <a:t>.” (Institute of Medicine, 2011; emphasis added)</a:t>
            </a:r>
          </a:p>
        </p:txBody>
      </p:sp>
    </p:spTree>
    <p:extLst>
      <p:ext uri="{BB962C8B-B14F-4D97-AF65-F5344CB8AC3E}">
        <p14:creationId xmlns:p14="http://schemas.microsoft.com/office/powerpoint/2010/main" val="1418955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C588C-991E-607D-42D3-514EA1B7BFBA}"/>
              </a:ext>
            </a:extLst>
          </p:cNvPr>
          <p:cNvSpPr>
            <a:spLocks noGrp="1"/>
          </p:cNvSpPr>
          <p:nvPr>
            <p:ph type="title"/>
          </p:nvPr>
        </p:nvSpPr>
        <p:spPr/>
        <p:txBody>
          <a:bodyPr/>
          <a:lstStyle/>
          <a:p>
            <a:r>
              <a:rPr lang="en-US" dirty="0"/>
              <a:t>Civil Rights Laws</a:t>
            </a:r>
          </a:p>
        </p:txBody>
      </p:sp>
    </p:spTree>
    <p:extLst>
      <p:ext uri="{BB962C8B-B14F-4D97-AF65-F5344CB8AC3E}">
        <p14:creationId xmlns:p14="http://schemas.microsoft.com/office/powerpoint/2010/main" val="992156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C588C-991E-607D-42D3-514EA1B7BFBA}"/>
              </a:ext>
            </a:extLst>
          </p:cNvPr>
          <p:cNvSpPr>
            <a:spLocks noGrp="1"/>
          </p:cNvSpPr>
          <p:nvPr>
            <p:ph type="title"/>
          </p:nvPr>
        </p:nvSpPr>
        <p:spPr/>
        <p:txBody>
          <a:bodyPr/>
          <a:lstStyle/>
          <a:p>
            <a:r>
              <a:rPr lang="en-US" dirty="0"/>
              <a:t>Environmental Protection Standards</a:t>
            </a:r>
          </a:p>
        </p:txBody>
      </p:sp>
    </p:spTree>
    <p:extLst>
      <p:ext uri="{BB962C8B-B14F-4D97-AF65-F5344CB8AC3E}">
        <p14:creationId xmlns:p14="http://schemas.microsoft.com/office/powerpoint/2010/main" val="82703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D2C1-4662-2E3C-73B9-C998BD2CE663}"/>
              </a:ext>
            </a:extLst>
          </p:cNvPr>
          <p:cNvSpPr>
            <a:spLocks noGrp="1"/>
          </p:cNvSpPr>
          <p:nvPr>
            <p:ph type="title"/>
          </p:nvPr>
        </p:nvSpPr>
        <p:spPr>
          <a:xfrm>
            <a:off x="831850" y="822960"/>
            <a:ext cx="10515600" cy="2792437"/>
          </a:xfrm>
        </p:spPr>
        <p:txBody>
          <a:bodyPr/>
          <a:lstStyle/>
          <a:p>
            <a:r>
              <a:rPr lang="en-US" dirty="0"/>
              <a:t>Centering Equity</a:t>
            </a:r>
          </a:p>
        </p:txBody>
      </p:sp>
      <p:sp>
        <p:nvSpPr>
          <p:cNvPr id="3" name="Content Placeholder 2">
            <a:extLst>
              <a:ext uri="{FF2B5EF4-FFF2-40B4-BE49-F238E27FC236}">
                <a16:creationId xmlns:a16="http://schemas.microsoft.com/office/drawing/2014/main" id="{B91FD8D1-63D5-9B1A-230D-15C5CD3FB743}"/>
              </a:ext>
            </a:extLst>
          </p:cNvPr>
          <p:cNvSpPr>
            <a:spLocks noGrp="1"/>
          </p:cNvSpPr>
          <p:nvPr>
            <p:ph type="body" idx="1"/>
          </p:nvPr>
        </p:nvSpPr>
        <p:spPr>
          <a:xfrm>
            <a:off x="831850" y="4107767"/>
            <a:ext cx="10515600" cy="1981884"/>
          </a:xfrm>
        </p:spPr>
        <p:txBody>
          <a:bodyPr>
            <a:normAutofit/>
          </a:bodyPr>
          <a:lstStyle/>
          <a:p>
            <a:pPr marL="0" indent="0">
              <a:buNone/>
            </a:pPr>
            <a:r>
              <a:rPr lang="en-US" sz="2600" dirty="0"/>
              <a:t>We’ll use this icon to highlight opportunities to center equity in your work.</a:t>
            </a:r>
          </a:p>
        </p:txBody>
      </p:sp>
      <p:grpSp>
        <p:nvGrpSpPr>
          <p:cNvPr id="4" name="Group 3" descr="Equity practice tip! icon">
            <a:extLst>
              <a:ext uri="{FF2B5EF4-FFF2-40B4-BE49-F238E27FC236}">
                <a16:creationId xmlns:a16="http://schemas.microsoft.com/office/drawing/2014/main" id="{607881AF-64A9-EF95-C344-F32691FB8A46}"/>
              </a:ext>
              <a:ext uri="{C183D7F6-B498-43B3-948B-1728B52AA6E4}">
                <adec:decorative xmlns:adec="http://schemas.microsoft.com/office/drawing/2017/decorative" val="0"/>
              </a:ext>
            </a:extLst>
          </p:cNvPr>
          <p:cNvGrpSpPr/>
          <p:nvPr/>
        </p:nvGrpSpPr>
        <p:grpSpPr>
          <a:xfrm>
            <a:off x="844550" y="5099050"/>
            <a:ext cx="2955663" cy="890148"/>
            <a:chOff x="180623" y="5831725"/>
            <a:chExt cx="2955663" cy="890148"/>
          </a:xfrm>
        </p:grpSpPr>
        <p:sp>
          <p:nvSpPr>
            <p:cNvPr id="5" name="Rectangle 4">
              <a:extLst>
                <a:ext uri="{FF2B5EF4-FFF2-40B4-BE49-F238E27FC236}">
                  <a16:creationId xmlns:a16="http://schemas.microsoft.com/office/drawing/2014/main" id="{32F26F1F-4B89-D2E8-6232-26E5C638019E}"/>
                </a:ext>
              </a:extLst>
            </p:cNvPr>
            <p:cNvSpPr/>
            <p:nvPr/>
          </p:nvSpPr>
          <p:spPr>
            <a:xfrm>
              <a:off x="1098721" y="5861300"/>
              <a:ext cx="2037565"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1"/>
                  </a:solidFill>
                  <a:effectLst/>
                  <a:uLnTx/>
                  <a:uFillTx/>
                  <a:latin typeface="Century Gothic"/>
                  <a:ea typeface="+mn-ea"/>
                  <a:cs typeface="Segoe Script"/>
                </a:rPr>
                <a:t>Equity practice tip!</a:t>
              </a:r>
              <a:endParaRPr kumimoji="0" lang="en-US" sz="2400" b="1" i="0" u="none" strike="noStrike" kern="1200" cap="none" spc="0" normalizeH="0" baseline="0" noProof="0">
                <a:ln>
                  <a:noFill/>
                </a:ln>
                <a:solidFill>
                  <a:schemeClr val="accent1"/>
                </a:solidFill>
                <a:effectLst/>
                <a:uLnTx/>
                <a:uFillTx/>
                <a:latin typeface="Segoe Print" panose="02000600000000000000" pitchFamily="2" charset="0"/>
                <a:ea typeface="+mn-ea"/>
                <a:cs typeface="Segoe Script"/>
              </a:endParaRPr>
            </a:p>
          </p:txBody>
        </p:sp>
        <p:pic>
          <p:nvPicPr>
            <p:cNvPr id="6" name="Picture 5" descr="Icon&#10;&#10;Description automatically generated">
              <a:extLst>
                <a:ext uri="{FF2B5EF4-FFF2-40B4-BE49-F238E27FC236}">
                  <a16:creationId xmlns:a16="http://schemas.microsoft.com/office/drawing/2014/main" id="{708FEA58-3F07-B5D3-3030-3EB1D99F6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23" y="5831725"/>
              <a:ext cx="906056" cy="890148"/>
            </a:xfrm>
            <a:prstGeom prst="rect">
              <a:avLst/>
            </a:prstGeom>
          </p:spPr>
        </p:pic>
      </p:grpSp>
    </p:spTree>
    <p:extLst>
      <p:ext uri="{BB962C8B-B14F-4D97-AF65-F5344CB8AC3E}">
        <p14:creationId xmlns:p14="http://schemas.microsoft.com/office/powerpoint/2010/main" val="914514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C588C-991E-607D-42D3-514EA1B7BFBA}"/>
              </a:ext>
            </a:extLst>
          </p:cNvPr>
          <p:cNvSpPr>
            <a:spLocks noGrp="1"/>
          </p:cNvSpPr>
          <p:nvPr>
            <p:ph type="title"/>
          </p:nvPr>
        </p:nvSpPr>
        <p:spPr/>
        <p:txBody>
          <a:bodyPr/>
          <a:lstStyle/>
          <a:p>
            <a:r>
              <a:rPr lang="en-US" dirty="0"/>
              <a:t>School Nutrition Standards</a:t>
            </a:r>
          </a:p>
        </p:txBody>
      </p:sp>
    </p:spTree>
    <p:extLst>
      <p:ext uri="{BB962C8B-B14F-4D97-AF65-F5344CB8AC3E}">
        <p14:creationId xmlns:p14="http://schemas.microsoft.com/office/powerpoint/2010/main" val="3841087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5CAE-49C0-C79F-1E66-DD9ED78343E3}"/>
              </a:ext>
            </a:extLst>
          </p:cNvPr>
          <p:cNvSpPr>
            <a:spLocks noGrp="1"/>
          </p:cNvSpPr>
          <p:nvPr>
            <p:ph type="title"/>
          </p:nvPr>
        </p:nvSpPr>
        <p:spPr>
          <a:xfrm>
            <a:off x="831850" y="822960"/>
            <a:ext cx="10515600" cy="2792437"/>
          </a:xfrm>
        </p:spPr>
        <p:txBody>
          <a:bodyPr/>
          <a:lstStyle/>
          <a:p>
            <a:r>
              <a:rPr lang="en-US" dirty="0"/>
              <a:t>How would a </a:t>
            </a:r>
            <a:r>
              <a:rPr lang="en-US" u="sng" dirty="0"/>
              <a:t>state law </a:t>
            </a:r>
            <a:r>
              <a:rPr lang="en-US" dirty="0"/>
              <a:t>on paid sick leave affect local laws?</a:t>
            </a:r>
          </a:p>
        </p:txBody>
      </p:sp>
    </p:spTree>
    <p:extLst>
      <p:ext uri="{BB962C8B-B14F-4D97-AF65-F5344CB8AC3E}">
        <p14:creationId xmlns:p14="http://schemas.microsoft.com/office/powerpoint/2010/main" val="2856545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97E90-86A2-CA6C-E073-F6017E0CADBB}"/>
              </a:ext>
            </a:extLst>
          </p:cNvPr>
          <p:cNvSpPr>
            <a:spLocks noGrp="1"/>
          </p:cNvSpPr>
          <p:nvPr>
            <p:ph type="title"/>
          </p:nvPr>
        </p:nvSpPr>
        <p:spPr>
          <a:xfrm>
            <a:off x="831850" y="822960"/>
            <a:ext cx="10515600" cy="2792437"/>
          </a:xfrm>
        </p:spPr>
        <p:txBody>
          <a:bodyPr>
            <a:normAutofit/>
          </a:bodyPr>
          <a:lstStyle/>
          <a:p>
            <a:r>
              <a:rPr lang="en-US"/>
              <a:t>What about vacuum</a:t>
            </a:r>
            <a:br>
              <a:rPr lang="en-US"/>
            </a:br>
            <a:r>
              <a:rPr lang="en-US"/>
              <a:t>preemption?</a:t>
            </a:r>
          </a:p>
        </p:txBody>
      </p:sp>
      <p:sp>
        <p:nvSpPr>
          <p:cNvPr id="2" name="Text Placeholder 1"/>
          <p:cNvSpPr>
            <a:spLocks noGrp="1"/>
          </p:cNvSpPr>
          <p:nvPr>
            <p:ph type="body" idx="1"/>
          </p:nvPr>
        </p:nvSpPr>
        <p:spPr>
          <a:xfrm>
            <a:off x="831850" y="4107767"/>
            <a:ext cx="10515600" cy="1981884"/>
          </a:xfrm>
        </p:spPr>
        <p:txBody>
          <a:bodyPr/>
          <a:lstStyle/>
          <a:p>
            <a:r>
              <a:rPr lang="en-US"/>
              <a:t>Leaves gaps where lower levels of government can’t regulate</a:t>
            </a:r>
          </a:p>
        </p:txBody>
      </p:sp>
    </p:spTree>
    <p:extLst>
      <p:ext uri="{BB962C8B-B14F-4D97-AF65-F5344CB8AC3E}">
        <p14:creationId xmlns:p14="http://schemas.microsoft.com/office/powerpoint/2010/main" val="483613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A48F8-046F-0639-79EA-5CB8404885D4}"/>
              </a:ext>
            </a:extLst>
          </p:cNvPr>
          <p:cNvSpPr>
            <a:spLocks noGrp="1"/>
          </p:cNvSpPr>
          <p:nvPr>
            <p:ph type="title"/>
          </p:nvPr>
        </p:nvSpPr>
        <p:spPr>
          <a:xfrm>
            <a:off x="838200" y="681038"/>
            <a:ext cx="10515600" cy="1009650"/>
          </a:xfrm>
        </p:spPr>
        <p:txBody>
          <a:bodyPr/>
          <a:lstStyle/>
          <a:p>
            <a:r>
              <a:rPr lang="en-US"/>
              <a:t>Laws that preempt local paid sick leave</a:t>
            </a:r>
          </a:p>
        </p:txBody>
      </p:sp>
      <p:pic>
        <p:nvPicPr>
          <p:cNvPr id="8" name="Picture Placeholder 7" descr="This map highlights in red the states that preempt local paid sick leave ordinances as of February 2024. These states include most of the Southeast, the Great Lakes region, and parts of the Midwest and Southwest: Arizona, Arkansas, Florida, Georgia, Indiana, Kansas, Kentucky, Louisiana, Maine, Missouri, Mississippi, North Carolina, Ohio, Oklahoma, Oregon, South Carolina, Tennessee, Texas, Virginia, and Wisconsin. The remaining states are shown in gray.">
            <a:extLst>
              <a:ext uri="{FF2B5EF4-FFF2-40B4-BE49-F238E27FC236}">
                <a16:creationId xmlns:a16="http://schemas.microsoft.com/office/drawing/2014/main" id="{BDAFA8DF-5058-6BBD-8BC8-F05E4EF1E5DF}"/>
              </a:ext>
              <a:ext uri="{C183D7F6-B498-43B3-948B-1728B52AA6E4}">
                <adec:decorative xmlns:adec="http://schemas.microsoft.com/office/drawing/2017/decorative" val="0"/>
              </a:ext>
            </a:extLst>
          </p:cNvPr>
          <p:cNvPicPr>
            <a:picLocks noGrp="1" noChangeAspect="1"/>
          </p:cNvPicPr>
          <p:nvPr>
            <p:ph idx="1"/>
          </p:nvPr>
        </p:nvPicPr>
        <p:blipFill rotWithShape="1">
          <a:blip r:embed="rId3"/>
          <a:stretch/>
        </p:blipFill>
        <p:spPr>
          <a:xfrm>
            <a:off x="3111546" y="1997217"/>
            <a:ext cx="5968907" cy="3902747"/>
          </a:xfrm>
        </p:spPr>
      </p:pic>
      <p:sp>
        <p:nvSpPr>
          <p:cNvPr id="3" name="TextBox 2">
            <a:extLst>
              <a:ext uri="{FF2B5EF4-FFF2-40B4-BE49-F238E27FC236}">
                <a16:creationId xmlns:a16="http://schemas.microsoft.com/office/drawing/2014/main" id="{08B4A358-6B6E-87D5-5101-8EFAF4A97D93}"/>
              </a:ext>
            </a:extLst>
          </p:cNvPr>
          <p:cNvSpPr txBox="1"/>
          <p:nvPr/>
        </p:nvSpPr>
        <p:spPr>
          <a:xfrm>
            <a:off x="7146454" y="6476370"/>
            <a:ext cx="4882484" cy="276999"/>
          </a:xfrm>
          <a:prstGeom prst="rect">
            <a:avLst/>
          </a:prstGeom>
          <a:noFill/>
        </p:spPr>
        <p:txBody>
          <a:bodyPr wrap="square">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Calibri" panose="020F0502020204030204"/>
                <a:ea typeface="+mn-ea"/>
                <a:cs typeface="+mn-cs"/>
              </a:rPr>
              <a:t>Source: </a:t>
            </a:r>
            <a:r>
              <a:rPr kumimoji="0" lang="en-US" sz="1200" b="0" i="0" u="none" strike="noStrike" kern="1200" cap="none" spc="0" normalizeH="0" baseline="0" noProof="0">
                <a:ln>
                  <a:noFill/>
                </a:ln>
                <a:solidFill>
                  <a:srgbClr val="1A1A1A"/>
                </a:solidFill>
                <a:effectLst/>
                <a:uLnTx/>
                <a:uFillTx/>
                <a:latin typeface="Calibri" panose="020F0502020204030204"/>
                <a:ea typeface="+mn-ea"/>
                <a:cs typeface="+mn-cs"/>
                <a:hlinkClick r:id="rId4"/>
              </a:rPr>
              <a:t>Economic Policy Institute. </a:t>
            </a:r>
            <a:r>
              <a:rPr kumimoji="0" lang="en-US" sz="1200" b="0" i="1" u="none" strike="noStrike" kern="1200" cap="none" spc="0" normalizeH="0" baseline="0" noProof="0">
                <a:ln>
                  <a:noFill/>
                </a:ln>
                <a:solidFill>
                  <a:srgbClr val="1A1A1A"/>
                </a:solidFill>
                <a:effectLst/>
                <a:uLnTx/>
                <a:uFillTx/>
                <a:latin typeface="Calibri" panose="020F0502020204030204"/>
                <a:ea typeface="+mn-ea"/>
                <a:cs typeface="+mn-cs"/>
                <a:hlinkClick r:id="rId4"/>
              </a:rPr>
              <a:t>Workers’ rights preemption in the U.S.</a:t>
            </a:r>
            <a:endParaRPr kumimoji="0" lang="en-US" sz="1200" b="0" i="1" u="none" strike="noStrike" kern="1200" cap="none" spc="0" normalizeH="0" baseline="0" noProof="0">
              <a:ln>
                <a:noFill/>
              </a:ln>
              <a:solidFill>
                <a:srgbClr val="1A1A1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13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CB2AB-BC9C-049E-15D0-3E0639B411D8}"/>
              </a:ext>
            </a:extLst>
          </p:cNvPr>
          <p:cNvSpPr>
            <a:spLocks noGrp="1"/>
          </p:cNvSpPr>
          <p:nvPr>
            <p:ph type="title"/>
          </p:nvPr>
        </p:nvSpPr>
        <p:spPr>
          <a:xfrm>
            <a:off x="838200" y="681038"/>
            <a:ext cx="10515600" cy="1009650"/>
          </a:xfrm>
        </p:spPr>
        <p:txBody>
          <a:bodyPr>
            <a:normAutofit fontScale="90000"/>
          </a:bodyPr>
          <a:lstStyle/>
          <a:p>
            <a:pPr lvl="0"/>
            <a:r>
              <a:rPr lang="en-US" sz="2700" noProof="0" dirty="0"/>
              <a:t>Example: </a:t>
            </a:r>
            <a:br>
              <a:rPr lang="en-US" noProof="0" dirty="0"/>
            </a:br>
            <a:r>
              <a:rPr lang="en-US" noProof="0" dirty="0"/>
              <a:t>Vacuum preemption in Indiana</a:t>
            </a:r>
          </a:p>
        </p:txBody>
      </p:sp>
      <p:sp>
        <p:nvSpPr>
          <p:cNvPr id="8" name="Content Placeholder 7">
            <a:extLst>
              <a:ext uri="{FF2B5EF4-FFF2-40B4-BE49-F238E27FC236}">
                <a16:creationId xmlns:a16="http://schemas.microsoft.com/office/drawing/2014/main" id="{E61F1E29-40DC-C385-8741-48DC6D519F68}"/>
              </a:ext>
            </a:extLst>
          </p:cNvPr>
          <p:cNvSpPr>
            <a:spLocks noGrp="1"/>
          </p:cNvSpPr>
          <p:nvPr>
            <p:ph idx="1"/>
          </p:nvPr>
        </p:nvSpPr>
        <p:spPr>
          <a:xfrm>
            <a:off x="838200" y="1892105"/>
            <a:ext cx="10515600" cy="4284857"/>
          </a:xfrm>
        </p:spPr>
        <p:txBody>
          <a:bodyPr anchor="t">
            <a:normAutofit fontScale="85000" lnSpcReduction="10000"/>
          </a:bodyPr>
          <a:lstStyle/>
          <a:p>
            <a:pPr marL="0" indent="0">
              <a:lnSpc>
                <a:spcPct val="100000"/>
              </a:lnSpc>
              <a:buNone/>
            </a:pPr>
            <a:r>
              <a:rPr lang="en-US" b="1" dirty="0"/>
              <a:t>INDIANA CODE,  §22-2-16-3</a:t>
            </a:r>
          </a:p>
          <a:p>
            <a:pPr marL="0" indent="0">
              <a:lnSpc>
                <a:spcPct val="100000"/>
              </a:lnSpc>
              <a:buFont typeface="Arial" panose="020B0604020202020204" pitchFamily="34" charset="0"/>
              <a:buNone/>
            </a:pPr>
            <a:r>
              <a:rPr lang="en-US" sz="3200" dirty="0">
                <a:hlinkClick r:id="rId3" tooltip="Sec. 3">
                  <a:extLst>
                    <a:ext uri="{A12FA001-AC4F-418D-AE19-62706E023703}">
                      <ahyp:hlinkClr xmlns:ahyp="http://schemas.microsoft.com/office/drawing/2018/hyperlinkcolor" val="tx"/>
                    </a:ext>
                  </a:extLst>
                </a:hlinkClick>
              </a:rPr>
              <a:t>Sec. 3</a:t>
            </a:r>
            <a:r>
              <a:rPr lang="en-US" sz="3200" dirty="0"/>
              <a:t> . Unless federal or state law provides otherwise, </a:t>
            </a:r>
            <a:r>
              <a:rPr lang="en-US" sz="3200" b="1" dirty="0"/>
              <a:t>a unit may not establish, mandate, or otherwise require an employer to provide to an employee </a:t>
            </a:r>
            <a:r>
              <a:rPr lang="en-US" sz="3200" dirty="0"/>
              <a:t>who is employed within the jurisdiction of the unit:</a:t>
            </a:r>
          </a:p>
          <a:p>
            <a:pPr marL="514350" indent="-514350">
              <a:lnSpc>
                <a:spcPct val="100000"/>
              </a:lnSpc>
              <a:buFont typeface="+mj-lt"/>
              <a:buAutoNum type="arabicParenR"/>
            </a:pPr>
            <a:r>
              <a:rPr lang="en-US" sz="2800" dirty="0"/>
              <a:t>a </a:t>
            </a:r>
            <a:r>
              <a:rPr lang="en-US" sz="2800" b="1" dirty="0"/>
              <a:t>benefit</a:t>
            </a:r>
            <a:r>
              <a:rPr lang="en-US" sz="2800" dirty="0"/>
              <a:t>;</a:t>
            </a:r>
          </a:p>
          <a:p>
            <a:pPr marL="514350" indent="-514350">
              <a:lnSpc>
                <a:spcPct val="100000"/>
              </a:lnSpc>
              <a:buFont typeface="+mj-lt"/>
              <a:buAutoNum type="arabicParenR"/>
            </a:pPr>
            <a:r>
              <a:rPr lang="en-US" sz="2800" dirty="0"/>
              <a:t>a term of employment;</a:t>
            </a:r>
          </a:p>
          <a:p>
            <a:pPr marL="514350" indent="-514350">
              <a:lnSpc>
                <a:spcPct val="100000"/>
              </a:lnSpc>
              <a:buFont typeface="+mj-lt"/>
              <a:buAutoNum type="arabicParenR"/>
            </a:pPr>
            <a:r>
              <a:rPr lang="en-US" sz="2800" dirty="0"/>
              <a:t>a working condition;  or</a:t>
            </a:r>
          </a:p>
          <a:p>
            <a:pPr marL="514350" indent="-514350">
              <a:lnSpc>
                <a:spcPct val="100000"/>
              </a:lnSpc>
              <a:buFont typeface="+mj-lt"/>
              <a:buAutoNum type="arabicParenR"/>
            </a:pPr>
            <a:r>
              <a:rPr lang="en-US" sz="2800" dirty="0"/>
              <a:t>an attendance, scheduling, or </a:t>
            </a:r>
            <a:r>
              <a:rPr lang="en-US" sz="2800" b="1" dirty="0"/>
              <a:t>leave policy</a:t>
            </a:r>
            <a:r>
              <a:rPr lang="en-US" sz="2800" dirty="0"/>
              <a:t>; that exceeds the requirements of federal or state law, rules, or regulations.</a:t>
            </a:r>
          </a:p>
        </p:txBody>
      </p:sp>
    </p:spTree>
    <p:extLst>
      <p:ext uri="{BB962C8B-B14F-4D97-AF65-F5344CB8AC3E}">
        <p14:creationId xmlns:p14="http://schemas.microsoft.com/office/powerpoint/2010/main" val="3052661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9FFFC-BE5E-1197-06DB-BD0BD07C38CC}"/>
              </a:ext>
            </a:extLst>
          </p:cNvPr>
          <p:cNvSpPr>
            <a:spLocks noGrp="1"/>
          </p:cNvSpPr>
          <p:nvPr>
            <p:ph type="title"/>
          </p:nvPr>
        </p:nvSpPr>
        <p:spPr>
          <a:xfrm>
            <a:off x="831850" y="822960"/>
            <a:ext cx="10515600" cy="2792437"/>
          </a:xfrm>
        </p:spPr>
        <p:txBody>
          <a:bodyPr/>
          <a:lstStyle/>
          <a:p>
            <a:r>
              <a:rPr lang="en-US"/>
              <a:t>Additional examples of vacuum preemption</a:t>
            </a:r>
          </a:p>
        </p:txBody>
      </p:sp>
      <p:sp>
        <p:nvSpPr>
          <p:cNvPr id="2" name="Text Placeholder 1">
            <a:extLst>
              <a:ext uri="{FF2B5EF4-FFF2-40B4-BE49-F238E27FC236}">
                <a16:creationId xmlns:a16="http://schemas.microsoft.com/office/drawing/2014/main" id="{9BC58BD0-C11C-DBEE-CDB3-8C8A668B5E61}"/>
              </a:ext>
            </a:extLst>
          </p:cNvPr>
          <p:cNvSpPr>
            <a:spLocks noGrp="1"/>
          </p:cNvSpPr>
          <p:nvPr>
            <p:ph type="body" idx="1"/>
          </p:nvPr>
        </p:nvSpPr>
        <p:spPr>
          <a:xfrm>
            <a:off x="831850" y="4107767"/>
            <a:ext cx="10515600" cy="1981884"/>
          </a:xfrm>
        </p:spPr>
        <p:txBody>
          <a:bodyPr/>
          <a:lstStyle/>
          <a:p>
            <a:pPr marL="285750" lvl="0" indent="-285750">
              <a:buFont typeface="Arial" panose="020B0604020202020204" pitchFamily="34" charset="0"/>
              <a:buChar char="•"/>
            </a:pPr>
            <a:r>
              <a:rPr lang="en-US" noProof="0" dirty="0"/>
              <a:t>Minimum wage</a:t>
            </a:r>
          </a:p>
          <a:p>
            <a:pPr marL="285750" lvl="0" indent="-285750">
              <a:buFont typeface="Arial" panose="020B0604020202020204" pitchFamily="34" charset="0"/>
              <a:buChar char="•"/>
            </a:pPr>
            <a:r>
              <a:rPr lang="en-US" noProof="0" dirty="0"/>
              <a:t>Housing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13822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93E1320-EF31-40AB-4E5F-4C5F68A7E6E4}"/>
              </a:ext>
            </a:extLst>
          </p:cNvPr>
          <p:cNvSpPr>
            <a:spLocks noGrp="1"/>
          </p:cNvSpPr>
          <p:nvPr>
            <p:ph type="title"/>
          </p:nvPr>
        </p:nvSpPr>
        <p:spPr>
          <a:xfrm>
            <a:off x="838200" y="681038"/>
            <a:ext cx="10515600" cy="1009650"/>
          </a:xfrm>
        </p:spPr>
        <p:txBody>
          <a:bodyPr/>
          <a:lstStyle/>
          <a:p>
            <a:r>
              <a:rPr lang="en-US"/>
              <a:t>Consequences of vacuum preemption</a:t>
            </a:r>
          </a:p>
        </p:txBody>
      </p:sp>
      <p:sp>
        <p:nvSpPr>
          <p:cNvPr id="19" name="Content Placeholder 18">
            <a:extLst>
              <a:ext uri="{FF2B5EF4-FFF2-40B4-BE49-F238E27FC236}">
                <a16:creationId xmlns:a16="http://schemas.microsoft.com/office/drawing/2014/main" id="{BA39D4F1-B9E5-0299-02DF-A387BB4C8012}"/>
              </a:ext>
            </a:extLst>
          </p:cNvPr>
          <p:cNvSpPr>
            <a:spLocks noGrp="1"/>
          </p:cNvSpPr>
          <p:nvPr>
            <p:ph idx="1"/>
          </p:nvPr>
        </p:nvSpPr>
        <p:spPr>
          <a:xfrm>
            <a:off x="838200" y="1892105"/>
            <a:ext cx="10515600" cy="4284857"/>
          </a:xfrm>
        </p:spPr>
        <p:txBody>
          <a:bodyPr anchor="ctr"/>
          <a:lstStyle/>
          <a:p>
            <a:pPr>
              <a:lnSpc>
                <a:spcPct val="150000"/>
              </a:lnSpc>
            </a:pPr>
            <a:r>
              <a:rPr lang="en-US" altLang="en-US" dirty="0"/>
              <a:t>Creates a regulatory vacuum, limiting local control</a:t>
            </a:r>
          </a:p>
          <a:p>
            <a:pPr>
              <a:lnSpc>
                <a:spcPct val="150000"/>
              </a:lnSpc>
            </a:pPr>
            <a:r>
              <a:rPr lang="en-US" altLang="en-US" dirty="0"/>
              <a:t>Can prevent some innovations without adding to uniformity</a:t>
            </a:r>
          </a:p>
          <a:p>
            <a:pPr>
              <a:lnSpc>
                <a:spcPct val="150000"/>
              </a:lnSpc>
            </a:pPr>
            <a:r>
              <a:rPr lang="en-US" altLang="en-US" dirty="0"/>
              <a:t>Can result in inequity from decision making by a nonrepresentative political body </a:t>
            </a:r>
          </a:p>
        </p:txBody>
      </p:sp>
    </p:spTree>
    <p:extLst>
      <p:ext uri="{BB962C8B-B14F-4D97-AF65-F5344CB8AC3E}">
        <p14:creationId xmlns:p14="http://schemas.microsoft.com/office/powerpoint/2010/main" val="2096142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a:extLst>
              <a:ext uri="{FF2B5EF4-FFF2-40B4-BE49-F238E27FC236}">
                <a16:creationId xmlns:a16="http://schemas.microsoft.com/office/drawing/2014/main" id="{EEEAF820-6D85-33D0-AA22-6886549EDEC2}"/>
              </a:ext>
            </a:extLst>
          </p:cNvPr>
          <p:cNvSpPr txBox="1">
            <a:spLocks noGrp="1"/>
          </p:cNvSpPr>
          <p:nvPr>
            <p:ph type="title"/>
          </p:nvPr>
        </p:nvSpPr>
        <p:spPr>
          <a:xfrm>
            <a:off x="838200" y="681038"/>
            <a:ext cx="10515600" cy="1009650"/>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a:lstStyle>
          <a:p>
            <a:pPr lvl="0"/>
            <a:r>
              <a:rPr lang="en-US" sz="2400" noProof="0" dirty="0"/>
              <a:t>Example: </a:t>
            </a:r>
            <a:br>
              <a:rPr lang="en-US" noProof="0" dirty="0"/>
            </a:br>
            <a:r>
              <a:rPr lang="en-US" noProof="0" dirty="0"/>
              <a:t>Vacuum preemption in Birmingham, AL</a:t>
            </a:r>
          </a:p>
        </p:txBody>
      </p:sp>
      <p:sp>
        <p:nvSpPr>
          <p:cNvPr id="19" name="Content Placeholder 18">
            <a:extLst>
              <a:ext uri="{FF2B5EF4-FFF2-40B4-BE49-F238E27FC236}">
                <a16:creationId xmlns:a16="http://schemas.microsoft.com/office/drawing/2014/main" id="{BA39D4F1-B9E5-0299-02DF-A387BB4C8012}"/>
              </a:ext>
            </a:extLst>
          </p:cNvPr>
          <p:cNvSpPr>
            <a:spLocks noGrp="1"/>
          </p:cNvSpPr>
          <p:nvPr>
            <p:ph idx="1"/>
          </p:nvPr>
        </p:nvSpPr>
        <p:spPr>
          <a:xfrm>
            <a:off x="838200" y="1892105"/>
            <a:ext cx="10515600" cy="4284857"/>
          </a:xfrm>
        </p:spPr>
        <p:txBody>
          <a:bodyPr anchor="ctr">
            <a:normAutofit/>
          </a:bodyPr>
          <a:lstStyle/>
          <a:p>
            <a:pPr>
              <a:lnSpc>
                <a:spcPct val="110000"/>
              </a:lnSpc>
            </a:pPr>
            <a:r>
              <a:rPr lang="en-US" altLang="en-US" sz="2600" dirty="0"/>
              <a:t>In 2016, Birmingham, Alabama, a majority Black, working-class city, raised its minimum wage from the federal minimum of $7.25 to $10.10. </a:t>
            </a:r>
          </a:p>
          <a:p>
            <a:pPr>
              <a:lnSpc>
                <a:spcPct val="110000"/>
              </a:lnSpc>
            </a:pPr>
            <a:r>
              <a:rPr lang="en-US" altLang="en-US" sz="2600" dirty="0"/>
              <a:t>Two days later, the state legislature, predominantly White legislators from other areas of the state, passed a law </a:t>
            </a:r>
            <a:r>
              <a:rPr lang="en-US" altLang="en-US" sz="2600" b="1" dirty="0"/>
              <a:t>barring all Alabama localities from raising its minimum wage or requiring other employee benefits</a:t>
            </a:r>
            <a:r>
              <a:rPr lang="en-US" altLang="en-US" sz="2600" dirty="0"/>
              <a:t>. </a:t>
            </a:r>
          </a:p>
          <a:p>
            <a:pPr>
              <a:lnSpc>
                <a:spcPct val="110000"/>
              </a:lnSpc>
            </a:pPr>
            <a:r>
              <a:rPr lang="en-US" altLang="en-US" sz="2600" dirty="0"/>
              <a:t>This is an example of how preemption as a legal tool can sometimes be </a:t>
            </a:r>
            <a:r>
              <a:rPr lang="en-US" altLang="en-US" sz="2600" b="1" dirty="0"/>
              <a:t>structurally problematic</a:t>
            </a:r>
            <a:r>
              <a:rPr lang="en-US" altLang="en-US" sz="2600" dirty="0"/>
              <a:t>. </a:t>
            </a:r>
          </a:p>
        </p:txBody>
      </p:sp>
    </p:spTree>
    <p:extLst>
      <p:ext uri="{BB962C8B-B14F-4D97-AF65-F5344CB8AC3E}">
        <p14:creationId xmlns:p14="http://schemas.microsoft.com/office/powerpoint/2010/main" val="225632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93E1320-EF31-40AB-4E5F-4C5F68A7E6E4}"/>
              </a:ext>
            </a:extLst>
          </p:cNvPr>
          <p:cNvSpPr>
            <a:spLocks noGrp="1"/>
          </p:cNvSpPr>
          <p:nvPr>
            <p:ph type="title"/>
          </p:nvPr>
        </p:nvSpPr>
        <p:spPr>
          <a:xfrm>
            <a:off x="831850" y="822960"/>
            <a:ext cx="10515600" cy="2792437"/>
          </a:xfrm>
        </p:spPr>
        <p:txBody>
          <a:bodyPr>
            <a:noAutofit/>
          </a:bodyPr>
          <a:lstStyle/>
          <a:p>
            <a:r>
              <a:rPr lang="en-US" dirty="0"/>
              <a:t>Preemption can also </a:t>
            </a:r>
            <a:br>
              <a:rPr lang="en-US" dirty="0"/>
            </a:br>
            <a:r>
              <a:rPr lang="en-US" dirty="0"/>
              <a:t>promote equity</a:t>
            </a:r>
          </a:p>
        </p:txBody>
      </p:sp>
      <p:sp>
        <p:nvSpPr>
          <p:cNvPr id="19" name="Content Placeholder 18">
            <a:extLst>
              <a:ext uri="{FF2B5EF4-FFF2-40B4-BE49-F238E27FC236}">
                <a16:creationId xmlns:a16="http://schemas.microsoft.com/office/drawing/2014/main" id="{BA39D4F1-B9E5-0299-02DF-A387BB4C8012}"/>
              </a:ext>
            </a:extLst>
          </p:cNvPr>
          <p:cNvSpPr>
            <a:spLocks noGrp="1"/>
          </p:cNvSpPr>
          <p:nvPr>
            <p:ph type="body" idx="1"/>
          </p:nvPr>
        </p:nvSpPr>
        <p:spPr>
          <a:xfrm>
            <a:off x="831850" y="4107767"/>
            <a:ext cx="10515600" cy="1981884"/>
          </a:xfrm>
        </p:spPr>
        <p:txBody>
          <a:bodyPr anchor="t">
            <a:noAutofit/>
          </a:bodyPr>
          <a:lstStyle/>
          <a:p>
            <a:r>
              <a:rPr lang="en-US" altLang="en-US"/>
              <a:t>Example: State vacuum preemption of 911 nuisance laws</a:t>
            </a:r>
          </a:p>
        </p:txBody>
      </p:sp>
    </p:spTree>
    <p:extLst>
      <p:ext uri="{BB962C8B-B14F-4D97-AF65-F5344CB8AC3E}">
        <p14:creationId xmlns:p14="http://schemas.microsoft.com/office/powerpoint/2010/main" val="3615321579"/>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2B76-5B84-FCEC-72B1-B91E9CBF3F70}"/>
              </a:ext>
            </a:extLst>
          </p:cNvPr>
          <p:cNvSpPr>
            <a:spLocks noGrp="1"/>
          </p:cNvSpPr>
          <p:nvPr>
            <p:ph type="title"/>
          </p:nvPr>
        </p:nvSpPr>
        <p:spPr/>
        <p:txBody>
          <a:bodyPr/>
          <a:lstStyle/>
          <a:p>
            <a:r>
              <a:rPr lang="en-US" dirty="0"/>
              <a:t>Punitive Preemption </a:t>
            </a:r>
          </a:p>
        </p:txBody>
      </p:sp>
      <p:sp>
        <p:nvSpPr>
          <p:cNvPr id="3" name="Content Placeholder 2">
            <a:extLst>
              <a:ext uri="{FF2B5EF4-FFF2-40B4-BE49-F238E27FC236}">
                <a16:creationId xmlns:a16="http://schemas.microsoft.com/office/drawing/2014/main" id="{D5C03575-D6D9-5B96-6E65-FDBB3B6EE30C}"/>
              </a:ext>
            </a:extLst>
          </p:cNvPr>
          <p:cNvSpPr>
            <a:spLocks noGrp="1"/>
          </p:cNvSpPr>
          <p:nvPr>
            <p:ph idx="1"/>
          </p:nvPr>
        </p:nvSpPr>
        <p:spPr/>
        <p:txBody>
          <a:bodyPr anchor="t">
            <a:normAutofit fontScale="92500" lnSpcReduction="10000"/>
          </a:bodyPr>
          <a:lstStyle/>
          <a:p>
            <a:pPr marL="0" indent="0">
              <a:lnSpc>
                <a:spcPct val="100000"/>
              </a:lnSpc>
              <a:buNone/>
            </a:pPr>
            <a:r>
              <a:rPr lang="en-US" b="1" dirty="0"/>
              <a:t>Punitive preemption </a:t>
            </a:r>
            <a:r>
              <a:rPr lang="en-US" dirty="0"/>
              <a:t>(or </a:t>
            </a:r>
            <a:r>
              <a:rPr lang="en-US" b="1" dirty="0"/>
              <a:t>super-preemption</a:t>
            </a:r>
            <a:r>
              <a:rPr lang="en-US" dirty="0"/>
              <a:t>): The higher level of government </a:t>
            </a:r>
            <a:r>
              <a:rPr lang="en-US" b="1" dirty="0"/>
              <a:t>penalizes </a:t>
            </a:r>
            <a:r>
              <a:rPr lang="en-US" dirty="0"/>
              <a:t>lower levels of government or local officials who legislate in certain areas — for example:</a:t>
            </a:r>
          </a:p>
          <a:p>
            <a:pPr lvl="1">
              <a:lnSpc>
                <a:spcPct val="100000"/>
              </a:lnSpc>
            </a:pPr>
            <a:r>
              <a:rPr lang="en-US" noProof="0" dirty="0"/>
              <a:t>Removing funding from a local jurisdiction that enacts laws in the preempted area</a:t>
            </a:r>
          </a:p>
          <a:p>
            <a:pPr lvl="1">
              <a:lnSpc>
                <a:spcPct val="100000"/>
              </a:lnSpc>
            </a:pPr>
            <a:r>
              <a:rPr lang="en-US" noProof="0" dirty="0"/>
              <a:t>Fines for elected officials who legislate in the preempted area</a:t>
            </a:r>
          </a:p>
          <a:p>
            <a:pPr lvl="1">
              <a:lnSpc>
                <a:spcPct val="100000"/>
              </a:lnSpc>
            </a:pPr>
            <a:r>
              <a:rPr lang="en-US" noProof="0" dirty="0"/>
              <a:t>Giving corporations or individuals the right to sue for violation of preemptive laws</a:t>
            </a:r>
          </a:p>
          <a:p>
            <a:pPr lvl="1">
              <a:lnSpc>
                <a:spcPct val="100000"/>
              </a:lnSpc>
            </a:pPr>
            <a:r>
              <a:rPr lang="en-US" noProof="0" dirty="0"/>
              <a:t>Removal from office if an elected official violates such a law </a:t>
            </a:r>
            <a:endParaRPr lang="en-US" dirty="0"/>
          </a:p>
        </p:txBody>
      </p:sp>
    </p:spTree>
    <p:extLst>
      <p:ext uri="{BB962C8B-B14F-4D97-AF65-F5344CB8AC3E}">
        <p14:creationId xmlns:p14="http://schemas.microsoft.com/office/powerpoint/2010/main" val="31003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 </a:t>
            </a:r>
            <a:r>
              <a:rPr lang="en-US" dirty="0">
                <a:solidFill>
                  <a:schemeClr val="bg1"/>
                </a:solidFill>
              </a:rPr>
              <a:t>1</a:t>
            </a:r>
          </a:p>
        </p:txBody>
      </p:sp>
      <p:sp>
        <p:nvSpPr>
          <p:cNvPr id="3" name="Content Placeholder 2">
            <a:extLst>
              <a:ext uri="{FF2B5EF4-FFF2-40B4-BE49-F238E27FC236}">
                <a16:creationId xmlns:a16="http://schemas.microsoft.com/office/drawing/2014/main" id="{68C29717-C55A-D513-2453-92B8A3FA9B75}"/>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b="1" u="sng" dirty="0"/>
              <a:t>Preemption and Health Equity</a:t>
            </a:r>
          </a:p>
          <a:p>
            <a:pPr marL="514350" indent="-514350">
              <a:buFont typeface="+mj-lt"/>
              <a:buAutoNum type="arabicPeriod"/>
            </a:pPr>
            <a:r>
              <a:rPr lang="en-US" sz="3000" dirty="0"/>
              <a:t>Sources of Authority</a:t>
            </a:r>
          </a:p>
          <a:p>
            <a:pPr marL="514350" indent="-514350">
              <a:buFont typeface="+mj-lt"/>
              <a:buAutoNum type="arabicPeriod"/>
            </a:pPr>
            <a:r>
              <a:rPr lang="en-US" sz="3000" dirty="0"/>
              <a:t>Types of Preemption</a:t>
            </a:r>
          </a:p>
          <a:p>
            <a:pPr marL="514350" indent="-514350">
              <a:buFont typeface="+mj-lt"/>
              <a:buAutoNum type="arabicPeriod"/>
            </a:pPr>
            <a:r>
              <a:rPr lang="en-US" sz="3000" dirty="0"/>
              <a:t>Spotting Preemption</a:t>
            </a:r>
          </a:p>
          <a:p>
            <a:pPr marL="514350" indent="-514350">
              <a:buFont typeface="+mj-lt"/>
              <a:buAutoNum type="arabicPeriod"/>
            </a:pPr>
            <a:r>
              <a:rPr lang="en-US" sz="3000" dirty="0"/>
              <a:t>Navigating Preemption</a:t>
            </a:r>
          </a:p>
        </p:txBody>
      </p:sp>
    </p:spTree>
    <p:extLst>
      <p:ext uri="{BB962C8B-B14F-4D97-AF65-F5344CB8AC3E}">
        <p14:creationId xmlns:p14="http://schemas.microsoft.com/office/powerpoint/2010/main" val="1604920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456-383F-B09F-8F54-F03D59F8BB15}"/>
              </a:ext>
            </a:extLst>
          </p:cNvPr>
          <p:cNvSpPr>
            <a:spLocks noGrp="1"/>
          </p:cNvSpPr>
          <p:nvPr>
            <p:ph type="title"/>
          </p:nvPr>
        </p:nvSpPr>
        <p:spPr/>
        <p:txBody>
          <a:bodyPr>
            <a:normAutofit fontScale="90000"/>
          </a:bodyPr>
          <a:lstStyle/>
          <a:p>
            <a:r>
              <a:rPr lang="en-US" sz="2700" dirty="0"/>
              <a:t>Example: </a:t>
            </a:r>
            <a:br>
              <a:rPr lang="en-US" dirty="0"/>
            </a:br>
            <a:r>
              <a:rPr lang="en-US" dirty="0"/>
              <a:t>Punitive preemption in Arizona</a:t>
            </a:r>
          </a:p>
        </p:txBody>
      </p:sp>
      <p:sp>
        <p:nvSpPr>
          <p:cNvPr id="3" name="Content Placeholder 2">
            <a:extLst>
              <a:ext uri="{FF2B5EF4-FFF2-40B4-BE49-F238E27FC236}">
                <a16:creationId xmlns:a16="http://schemas.microsoft.com/office/drawing/2014/main" id="{3DE62F3E-E07F-C2E7-FFB8-2CF1429C5ED7}"/>
              </a:ext>
            </a:extLst>
          </p:cNvPr>
          <p:cNvSpPr>
            <a:spLocks noGrp="1"/>
          </p:cNvSpPr>
          <p:nvPr>
            <p:ph idx="1"/>
          </p:nvPr>
        </p:nvSpPr>
        <p:spPr/>
        <p:txBody>
          <a:bodyPr>
            <a:normAutofit/>
          </a:bodyPr>
          <a:lstStyle/>
          <a:p>
            <a:r>
              <a:rPr lang="en-US" sz="2600" dirty="0"/>
              <a:t>In 2016, Arizona enacted a law requiring the state treasurer to </a:t>
            </a:r>
            <a:r>
              <a:rPr lang="en-US" sz="2600" b="1" dirty="0"/>
              <a:t>withhold state funding </a:t>
            </a:r>
            <a:r>
              <a:rPr lang="en-US" sz="2600" dirty="0"/>
              <a:t>from any municipality that is determined by the state’s attorney general to have enacted a preempted local law unless the law is repealed.</a:t>
            </a:r>
          </a:p>
          <a:p>
            <a:r>
              <a:rPr lang="en-US" sz="2600" dirty="0"/>
              <a:t>Arizona’s punitive preemption is </a:t>
            </a:r>
            <a:r>
              <a:rPr lang="en-US" sz="2600" b="1" dirty="0"/>
              <a:t>not limited to specific topic areas</a:t>
            </a:r>
            <a:r>
              <a:rPr lang="en-US" sz="2600" dirty="0"/>
              <a:t>, as most other punitive state laws have been.</a:t>
            </a:r>
          </a:p>
          <a:p>
            <a:r>
              <a:rPr lang="en-US" sz="2600" dirty="0"/>
              <a:t>Punitive preemption applies to any local government in the state with laws that violate — or may violate — any provision of state law or the Arizona Constitution.</a:t>
            </a:r>
          </a:p>
        </p:txBody>
      </p:sp>
    </p:spTree>
    <p:extLst>
      <p:ext uri="{BB962C8B-B14F-4D97-AF65-F5344CB8AC3E}">
        <p14:creationId xmlns:p14="http://schemas.microsoft.com/office/powerpoint/2010/main" val="3513358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6: Multiple choice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Which of the following is an example of vacuum preemption?</a:t>
            </a:r>
          </a:p>
          <a:p>
            <a:pPr marL="971550" lvl="1" indent="-514350">
              <a:buFont typeface="+mj-lt"/>
              <a:buAutoNum type="alphaUcPeriod"/>
            </a:pPr>
            <a:r>
              <a:rPr lang="en-US" dirty="0"/>
              <a:t>A state law preempting local governments from passing ordinances to protect tenants from housing discrimination and not having any protections in state law</a:t>
            </a:r>
          </a:p>
          <a:p>
            <a:pPr marL="971550" lvl="1" indent="-514350">
              <a:buFont typeface="+mj-lt"/>
              <a:buAutoNum type="alphaUcPeriod"/>
            </a:pPr>
            <a:r>
              <a:rPr lang="en-US" dirty="0"/>
              <a:t>A state law requiring a minimum set of protections for tenants against housing discrimination</a:t>
            </a:r>
          </a:p>
        </p:txBody>
      </p:sp>
    </p:spTree>
    <p:extLst>
      <p:ext uri="{BB962C8B-B14F-4D97-AF65-F5344CB8AC3E}">
        <p14:creationId xmlns:p14="http://schemas.microsoft.com/office/powerpoint/2010/main" val="2151341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6: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Which of the following is an example of vacuum preemption?</a:t>
            </a:r>
          </a:p>
          <a:p>
            <a:pPr marL="971550" lvl="1" indent="-514350">
              <a:buFont typeface="+mj-lt"/>
              <a:buAutoNum type="alphaUcPeriod"/>
            </a:pPr>
            <a:r>
              <a:rPr lang="en-US" b="1" dirty="0"/>
              <a:t>A state law preempting local governments from passing ordinances to protect tenants from housing discrimination and not having any protections in state law – CORRECT ANSWER</a:t>
            </a:r>
          </a:p>
          <a:p>
            <a:pPr marL="971550" lvl="1" indent="-514350">
              <a:buFont typeface="+mj-lt"/>
              <a:buAutoNum type="alphaUcPeriod"/>
            </a:pPr>
            <a:r>
              <a:rPr lang="en-US" dirty="0"/>
              <a:t>A state law requiring a minimum set of protections for tenants against housing discrimination</a:t>
            </a:r>
          </a:p>
        </p:txBody>
      </p:sp>
    </p:spTree>
    <p:extLst>
      <p:ext uri="{BB962C8B-B14F-4D97-AF65-F5344CB8AC3E}">
        <p14:creationId xmlns:p14="http://schemas.microsoft.com/office/powerpoint/2010/main" val="2013800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 </a:t>
            </a:r>
            <a:r>
              <a:rPr lang="en-US" dirty="0">
                <a:solidFill>
                  <a:schemeClr val="bg1"/>
                </a:solidFill>
              </a:rPr>
              <a:t>4</a:t>
            </a:r>
          </a:p>
        </p:txBody>
      </p:sp>
      <p:sp>
        <p:nvSpPr>
          <p:cNvPr id="3" name="Content Placeholder 2">
            <a:extLst>
              <a:ext uri="{FF2B5EF4-FFF2-40B4-BE49-F238E27FC236}">
                <a16:creationId xmlns:a16="http://schemas.microsoft.com/office/drawing/2014/main" id="{68C29717-C55A-D513-2453-92B8A3FA9B75}"/>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dirty="0"/>
              <a:t>Preemption and Health Equity</a:t>
            </a:r>
          </a:p>
          <a:p>
            <a:pPr marL="514350" indent="-514350">
              <a:buFont typeface="+mj-lt"/>
              <a:buAutoNum type="arabicPeriod"/>
            </a:pPr>
            <a:r>
              <a:rPr lang="en-US" sz="3000" dirty="0"/>
              <a:t>Sources of Authority</a:t>
            </a:r>
          </a:p>
          <a:p>
            <a:pPr marL="514350" indent="-514350">
              <a:buFont typeface="+mj-lt"/>
              <a:buAutoNum type="arabicPeriod"/>
            </a:pPr>
            <a:r>
              <a:rPr lang="en-US" sz="3000" dirty="0"/>
              <a:t>Types of Preemption</a:t>
            </a:r>
          </a:p>
          <a:p>
            <a:pPr marL="514350" indent="-514350">
              <a:buFont typeface="+mj-lt"/>
              <a:buAutoNum type="arabicPeriod"/>
            </a:pPr>
            <a:r>
              <a:rPr lang="en-US" sz="3000" b="1" u="sng" dirty="0"/>
              <a:t>Spotting Preemption</a:t>
            </a:r>
          </a:p>
          <a:p>
            <a:pPr marL="514350" indent="-514350">
              <a:buFont typeface="+mj-lt"/>
              <a:buAutoNum type="arabicPeriod"/>
            </a:pPr>
            <a:r>
              <a:rPr lang="en-US" sz="3000" dirty="0"/>
              <a:t>Navigating Preemption</a:t>
            </a:r>
          </a:p>
        </p:txBody>
      </p:sp>
    </p:spTree>
    <p:extLst>
      <p:ext uri="{BB962C8B-B14F-4D97-AF65-F5344CB8AC3E}">
        <p14:creationId xmlns:p14="http://schemas.microsoft.com/office/powerpoint/2010/main" val="1760368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0582-1F59-F21B-0339-264B5B827BA6}"/>
              </a:ext>
            </a:extLst>
          </p:cNvPr>
          <p:cNvSpPr>
            <a:spLocks noGrp="1"/>
          </p:cNvSpPr>
          <p:nvPr>
            <p:ph type="title"/>
          </p:nvPr>
        </p:nvSpPr>
        <p:spPr/>
        <p:txBody>
          <a:bodyPr/>
          <a:lstStyle/>
          <a:p>
            <a:r>
              <a:rPr lang="en-US" dirty="0"/>
              <a:t>Spotting preemption</a:t>
            </a:r>
          </a:p>
        </p:txBody>
      </p:sp>
      <p:sp>
        <p:nvSpPr>
          <p:cNvPr id="3" name="Content Placeholder 2">
            <a:extLst>
              <a:ext uri="{FF2B5EF4-FFF2-40B4-BE49-F238E27FC236}">
                <a16:creationId xmlns:a16="http://schemas.microsoft.com/office/drawing/2014/main" id="{2C8C2185-6C30-1270-9D4C-AD823ABA1CA8}"/>
              </a:ext>
            </a:extLst>
          </p:cNvPr>
          <p:cNvSpPr>
            <a:spLocks noGrp="1"/>
          </p:cNvSpPr>
          <p:nvPr>
            <p:ph idx="1"/>
          </p:nvPr>
        </p:nvSpPr>
        <p:spPr/>
        <p:txBody>
          <a:bodyPr/>
          <a:lstStyle/>
          <a:p>
            <a:pPr marL="0" indent="0">
              <a:lnSpc>
                <a:spcPct val="150000"/>
              </a:lnSpc>
              <a:buNone/>
            </a:pPr>
            <a:r>
              <a:rPr lang="en-US" dirty="0"/>
              <a:t>To spot preemption, there are two main questions to ask yourself:</a:t>
            </a:r>
          </a:p>
          <a:p>
            <a:pPr>
              <a:lnSpc>
                <a:spcPct val="150000"/>
              </a:lnSpc>
            </a:pPr>
            <a:r>
              <a:rPr lang="en-US" dirty="0"/>
              <a:t>Are you a state or local government?</a:t>
            </a:r>
          </a:p>
          <a:p>
            <a:pPr>
              <a:lnSpc>
                <a:spcPct val="150000"/>
              </a:lnSpc>
            </a:pPr>
            <a:r>
              <a:rPr lang="en-US" dirty="0"/>
              <a:t>What does the language of the law say?</a:t>
            </a:r>
          </a:p>
        </p:txBody>
      </p:sp>
    </p:spTree>
    <p:extLst>
      <p:ext uri="{BB962C8B-B14F-4D97-AF65-F5344CB8AC3E}">
        <p14:creationId xmlns:p14="http://schemas.microsoft.com/office/powerpoint/2010/main" val="2804784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0582-1F59-F21B-0339-264B5B827BA6}"/>
              </a:ext>
            </a:extLst>
          </p:cNvPr>
          <p:cNvSpPr>
            <a:spLocks noGrp="1"/>
          </p:cNvSpPr>
          <p:nvPr>
            <p:ph type="title"/>
          </p:nvPr>
        </p:nvSpPr>
        <p:spPr/>
        <p:txBody>
          <a:bodyPr>
            <a:normAutofit fontScale="90000"/>
          </a:bodyPr>
          <a:lstStyle/>
          <a:p>
            <a:r>
              <a:rPr lang="en-US" dirty="0"/>
              <a:t>Do you work for a state or local government?</a:t>
            </a:r>
          </a:p>
        </p:txBody>
      </p:sp>
      <p:sp>
        <p:nvSpPr>
          <p:cNvPr id="3" name="Content Placeholder 2">
            <a:extLst>
              <a:ext uri="{FF2B5EF4-FFF2-40B4-BE49-F238E27FC236}">
                <a16:creationId xmlns:a16="http://schemas.microsoft.com/office/drawing/2014/main" id="{2C8C2185-6C30-1270-9D4C-AD823ABA1CA8}"/>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ea typeface="+mn-ea"/>
                <a:cs typeface="Century Gothic"/>
              </a:rPr>
              <a:t>State: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a:ea typeface="+mn-ea"/>
                <a:cs typeface="Century Gothic"/>
              </a:rPr>
              <a:t>To spot preemption, review </a:t>
            </a:r>
            <a:r>
              <a:rPr kumimoji="0" lang="en-US" sz="3200" b="1" i="0" u="none" strike="noStrike" kern="1200" cap="none" spc="0" normalizeH="0" baseline="0" noProof="0" dirty="0">
                <a:ln>
                  <a:noFill/>
                </a:ln>
                <a:effectLst/>
                <a:uLnTx/>
                <a:uFillTx/>
                <a:latin typeface="Calibri" panose="020F0502020204030204"/>
                <a:ea typeface="+mn-ea"/>
                <a:cs typeface="Century Gothic"/>
              </a:rPr>
              <a:t>federal law.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latin typeface="Calibri" panose="020F0502020204030204"/>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ea typeface="+mn-ea"/>
                <a:cs typeface="Century Gothic"/>
              </a:rPr>
              <a:t>City/County: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a:ea typeface="+mn-ea"/>
                <a:cs typeface="Century Gothic"/>
              </a:rPr>
              <a:t>To spot preemption, review </a:t>
            </a:r>
            <a:r>
              <a:rPr kumimoji="0" lang="en-US" sz="3200" b="1" i="0" u="none" strike="noStrike" kern="1200" cap="none" spc="0" normalizeH="0" baseline="0" noProof="0" dirty="0">
                <a:ln>
                  <a:noFill/>
                </a:ln>
                <a:effectLst/>
                <a:uLnTx/>
                <a:uFillTx/>
                <a:latin typeface="Calibri" panose="020F0502020204030204"/>
                <a:ea typeface="+mn-ea"/>
                <a:cs typeface="Century Gothic"/>
              </a:rPr>
              <a:t>federal </a:t>
            </a:r>
            <a:r>
              <a:rPr kumimoji="0" lang="en-US" sz="3200" b="1" i="1" u="none" strike="noStrike" kern="1200" cap="none" spc="0" normalizeH="0" baseline="0" noProof="0" dirty="0">
                <a:ln>
                  <a:noFill/>
                </a:ln>
                <a:effectLst/>
                <a:uLnTx/>
                <a:uFillTx/>
                <a:latin typeface="Calibri" panose="020F0502020204030204"/>
                <a:ea typeface="+mn-ea"/>
                <a:cs typeface="Century Gothic"/>
              </a:rPr>
              <a:t>and</a:t>
            </a:r>
            <a:r>
              <a:rPr kumimoji="0" lang="en-US" sz="3200" b="1" i="0" u="none" strike="noStrike" kern="1200" cap="none" spc="0" normalizeH="0" baseline="0" noProof="0" dirty="0">
                <a:ln>
                  <a:noFill/>
                </a:ln>
                <a:effectLst/>
                <a:uLnTx/>
                <a:uFillTx/>
                <a:latin typeface="Calibri" panose="020F0502020204030204"/>
                <a:ea typeface="+mn-ea"/>
                <a:cs typeface="Century Gothic"/>
              </a:rPr>
              <a:t> state law.</a:t>
            </a:r>
          </a:p>
        </p:txBody>
      </p:sp>
    </p:spTree>
    <p:extLst>
      <p:ext uri="{BB962C8B-B14F-4D97-AF65-F5344CB8AC3E}">
        <p14:creationId xmlns:p14="http://schemas.microsoft.com/office/powerpoint/2010/main" val="1779763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0582-1F59-F21B-0339-264B5B827BA6}"/>
              </a:ext>
            </a:extLst>
          </p:cNvPr>
          <p:cNvSpPr>
            <a:spLocks noGrp="1"/>
          </p:cNvSpPr>
          <p:nvPr>
            <p:ph type="title"/>
          </p:nvPr>
        </p:nvSpPr>
        <p:spPr>
          <a:xfrm>
            <a:off x="838200" y="681038"/>
            <a:ext cx="10515600" cy="1009650"/>
          </a:xfrm>
        </p:spPr>
        <p:txBody>
          <a:bodyPr>
            <a:normAutofit/>
          </a:bodyPr>
          <a:lstStyle/>
          <a:p>
            <a:r>
              <a:rPr lang="en-US" dirty="0"/>
              <a:t>What does the language of the law say?</a:t>
            </a:r>
          </a:p>
        </p:txBody>
      </p:sp>
      <p:sp>
        <p:nvSpPr>
          <p:cNvPr id="3" name="Content Placeholder 2">
            <a:extLst>
              <a:ext uri="{FF2B5EF4-FFF2-40B4-BE49-F238E27FC236}">
                <a16:creationId xmlns:a16="http://schemas.microsoft.com/office/drawing/2014/main" id="{2C8C2185-6C30-1270-9D4C-AD823ABA1CA8}"/>
              </a:ext>
            </a:extLst>
          </p:cNvPr>
          <p:cNvSpPr>
            <a:spLocks noGrp="1"/>
          </p:cNvSpPr>
          <p:nvPr>
            <p:ph idx="1"/>
          </p:nvPr>
        </p:nvSpPr>
        <p:spPr>
          <a:xfrm>
            <a:off x="838200" y="1892105"/>
            <a:ext cx="10515600" cy="4284857"/>
          </a:xfrm>
        </p:spPr>
        <p:txBody>
          <a:bodyPr>
            <a:normAutofit/>
          </a:bodyPr>
          <a:lstStyle/>
          <a:p>
            <a:pPr marL="0" indent="0">
              <a:buNone/>
            </a:pPr>
            <a:r>
              <a:rPr lang="en-US" b="1" noProof="0" dirty="0"/>
              <a:t>Express Preemption: </a:t>
            </a:r>
          </a:p>
          <a:p>
            <a:r>
              <a:rPr lang="en-US" noProof="0" dirty="0"/>
              <a:t>Preemptive intent is stated outright.</a:t>
            </a:r>
          </a:p>
          <a:p>
            <a:pPr marL="0" indent="0">
              <a:spcBef>
                <a:spcPts val="3000"/>
              </a:spcBef>
              <a:buNone/>
            </a:pPr>
            <a:r>
              <a:rPr lang="en-US" b="1" noProof="0" dirty="0"/>
              <a:t>Implied Preemption: </a:t>
            </a:r>
          </a:p>
          <a:p>
            <a:pPr lvl="0"/>
            <a:r>
              <a:rPr lang="en-US" noProof="0" dirty="0"/>
              <a:t>The lower-level law conflicts with the purpose or goal of the higher-level law, or</a:t>
            </a:r>
          </a:p>
          <a:p>
            <a:pPr lvl="0"/>
            <a:r>
              <a:rPr lang="en-US" noProof="0" dirty="0"/>
              <a:t>The legislature intended for the higher-level law to occupy the field.</a:t>
            </a:r>
          </a:p>
        </p:txBody>
      </p:sp>
    </p:spTree>
    <p:extLst>
      <p:ext uri="{BB962C8B-B14F-4D97-AF65-F5344CB8AC3E}">
        <p14:creationId xmlns:p14="http://schemas.microsoft.com/office/powerpoint/2010/main" val="670527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456-383F-B09F-8F54-F03D59F8BB15}"/>
              </a:ext>
            </a:extLst>
          </p:cNvPr>
          <p:cNvSpPr>
            <a:spLocks noGrp="1"/>
          </p:cNvSpPr>
          <p:nvPr>
            <p:ph type="title"/>
          </p:nvPr>
        </p:nvSpPr>
        <p:spPr/>
        <p:txBody>
          <a:bodyPr>
            <a:normAutofit fontScale="90000"/>
          </a:bodyPr>
          <a:lstStyle/>
          <a:p>
            <a:r>
              <a:rPr lang="en-US" sz="2700" dirty="0"/>
              <a:t>Example: </a:t>
            </a:r>
            <a:br>
              <a:rPr lang="en-US" dirty="0"/>
            </a:br>
            <a:r>
              <a:rPr lang="en-US" dirty="0"/>
              <a:t>Express preemption in Oklahoma</a:t>
            </a:r>
          </a:p>
        </p:txBody>
      </p:sp>
      <p:sp>
        <p:nvSpPr>
          <p:cNvPr id="3" name="Content Placeholder 2">
            <a:extLst>
              <a:ext uri="{FF2B5EF4-FFF2-40B4-BE49-F238E27FC236}">
                <a16:creationId xmlns:a16="http://schemas.microsoft.com/office/drawing/2014/main" id="{3DE62F3E-E07F-C2E7-FFB8-2CF1429C5ED7}"/>
              </a:ext>
            </a:extLst>
          </p:cNvPr>
          <p:cNvSpPr>
            <a:spLocks noGrp="1"/>
          </p:cNvSpPr>
          <p:nvPr>
            <p:ph idx="1"/>
          </p:nvPr>
        </p:nvSpPr>
        <p:spPr/>
        <p:txBody>
          <a:bodyPr>
            <a:normAutofit/>
          </a:bodyPr>
          <a:lstStyle/>
          <a:p>
            <a:pPr marL="0" indent="0">
              <a:lnSpc>
                <a:spcPct val="120000"/>
              </a:lnSpc>
              <a:buNone/>
            </a:pPr>
            <a:r>
              <a:rPr lang="en-US" sz="2800" dirty="0"/>
              <a:t>“No agency or other political subdivision of the state, including, but not limited to, municipalities, counties or any agency thereof, may adopt any order, ordinance, rule or regulation concerning the sale, purchase, distribution, advertising, sampling, promotion, display, possession, licensing or taxation of tobacco products, nicotine products or vapor products…” (</a:t>
            </a:r>
            <a:r>
              <a:rPr lang="pl-PL" sz="2800" b="0" i="0" strike="noStrike" dirty="0">
                <a:effectLst/>
                <a:highlight>
                  <a:srgbClr val="FFFFFF"/>
                </a:highlight>
              </a:rPr>
              <a:t>63 OK Stat § 1-229.20</a:t>
            </a:r>
            <a:r>
              <a:rPr lang="en-US" sz="2800" b="0" i="0" strike="noStrike" dirty="0">
                <a:effectLst/>
                <a:highlight>
                  <a:srgbClr val="FFFFFF"/>
                </a:highlight>
              </a:rPr>
              <a:t> (2022))</a:t>
            </a:r>
            <a:endParaRPr lang="en-US" sz="2800" dirty="0"/>
          </a:p>
        </p:txBody>
      </p:sp>
    </p:spTree>
    <p:extLst>
      <p:ext uri="{BB962C8B-B14F-4D97-AF65-F5344CB8AC3E}">
        <p14:creationId xmlns:p14="http://schemas.microsoft.com/office/powerpoint/2010/main" val="238178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456-383F-B09F-8F54-F03D59F8BB15}"/>
              </a:ext>
            </a:extLst>
          </p:cNvPr>
          <p:cNvSpPr>
            <a:spLocks noGrp="1"/>
          </p:cNvSpPr>
          <p:nvPr>
            <p:ph type="title"/>
          </p:nvPr>
        </p:nvSpPr>
        <p:spPr/>
        <p:txBody>
          <a:bodyPr>
            <a:normAutofit fontScale="90000"/>
          </a:bodyPr>
          <a:lstStyle/>
          <a:p>
            <a:r>
              <a:rPr lang="en-US" sz="2700" dirty="0"/>
              <a:t>Example: </a:t>
            </a:r>
            <a:br>
              <a:rPr lang="en-US" dirty="0"/>
            </a:br>
            <a:r>
              <a:rPr lang="en-US" dirty="0"/>
              <a:t>Implied preemption in Maryland</a:t>
            </a:r>
          </a:p>
        </p:txBody>
      </p:sp>
      <p:sp>
        <p:nvSpPr>
          <p:cNvPr id="3" name="Content Placeholder 2">
            <a:extLst>
              <a:ext uri="{FF2B5EF4-FFF2-40B4-BE49-F238E27FC236}">
                <a16:creationId xmlns:a16="http://schemas.microsoft.com/office/drawing/2014/main" id="{3DE62F3E-E07F-C2E7-FFB8-2CF1429C5ED7}"/>
              </a:ext>
            </a:extLst>
          </p:cNvPr>
          <p:cNvSpPr>
            <a:spLocks noGrp="1"/>
          </p:cNvSpPr>
          <p:nvPr>
            <p:ph idx="1"/>
          </p:nvPr>
        </p:nvSpPr>
        <p:spPr/>
        <p:txBody>
          <a:bodyPr>
            <a:normAutofit/>
          </a:bodyPr>
          <a:lstStyle/>
          <a:p>
            <a:pPr marL="0" indent="0">
              <a:lnSpc>
                <a:spcPct val="120000"/>
              </a:lnSpc>
              <a:buNone/>
            </a:pPr>
            <a:r>
              <a:rPr lang="en-US" sz="2800" dirty="0"/>
              <a:t>Even though state law does not expressly prohibit local regulation of tobacco product sales, it “comprehensively regulates the packaging, sale, and distribution of tobacco products, including cigars, and thus preempts [local regulation of] this field.” (</a:t>
            </a:r>
            <a:r>
              <a:rPr lang="en-US" sz="2800" dirty="0" err="1"/>
              <a:t>Altadis</a:t>
            </a:r>
            <a:r>
              <a:rPr lang="en-US" sz="2800" dirty="0"/>
              <a:t> USA v. Prince George’s County, 431 Md. 307, 316 (MD 2013))</a:t>
            </a:r>
          </a:p>
        </p:txBody>
      </p:sp>
    </p:spTree>
    <p:extLst>
      <p:ext uri="{BB962C8B-B14F-4D97-AF65-F5344CB8AC3E}">
        <p14:creationId xmlns:p14="http://schemas.microsoft.com/office/powerpoint/2010/main" val="1356856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1DFE-8CF9-28F5-225E-B399B81DB7C5}"/>
              </a:ext>
            </a:extLst>
          </p:cNvPr>
          <p:cNvSpPr>
            <a:spLocks noGrp="1"/>
          </p:cNvSpPr>
          <p:nvPr>
            <p:ph type="title"/>
          </p:nvPr>
        </p:nvSpPr>
        <p:spPr>
          <a:xfrm>
            <a:off x="838200" y="681038"/>
            <a:ext cx="10515600" cy="1009650"/>
          </a:xfrm>
        </p:spPr>
        <p:txBody>
          <a:bodyPr>
            <a:normAutofit fontScale="90000"/>
          </a:bodyPr>
          <a:lstStyle/>
          <a:p>
            <a:r>
              <a:rPr lang="en-US" dirty="0"/>
              <a:t>Consequences of express &amp; implied preemption</a:t>
            </a:r>
          </a:p>
        </p:txBody>
      </p:sp>
      <p:sp>
        <p:nvSpPr>
          <p:cNvPr id="3" name="Content Placeholder 2">
            <a:extLst>
              <a:ext uri="{FF2B5EF4-FFF2-40B4-BE49-F238E27FC236}">
                <a16:creationId xmlns:a16="http://schemas.microsoft.com/office/drawing/2014/main" id="{E97F7475-3DA2-9959-0EC9-99DF81A77AB0}"/>
              </a:ext>
            </a:extLst>
          </p:cNvPr>
          <p:cNvSpPr>
            <a:spLocks noGrp="1"/>
          </p:cNvSpPr>
          <p:nvPr>
            <p:ph idx="1"/>
          </p:nvPr>
        </p:nvSpPr>
        <p:spPr>
          <a:xfrm>
            <a:off x="838200" y="1892105"/>
            <a:ext cx="10515600" cy="4284857"/>
          </a:xfrm>
        </p:spPr>
        <p:txBody>
          <a:bodyPr/>
          <a:lstStyle/>
          <a:p>
            <a:pPr marL="0" lvl="0" indent="0">
              <a:buNone/>
            </a:pPr>
            <a:r>
              <a:rPr lang="en-US" b="1" noProof="0" dirty="0"/>
              <a:t>Express Preemption: </a:t>
            </a:r>
          </a:p>
          <a:p>
            <a:pPr lvl="0"/>
            <a:r>
              <a:rPr lang="en-US" noProof="0" dirty="0"/>
              <a:t>Local governments know their limitations</a:t>
            </a:r>
          </a:p>
          <a:p>
            <a:pPr lvl="0"/>
            <a:r>
              <a:rPr lang="en-US" noProof="0" dirty="0"/>
              <a:t>Could create a regulatory vacuum</a:t>
            </a:r>
          </a:p>
          <a:p>
            <a:pPr marL="0" lvl="0" indent="0">
              <a:spcBef>
                <a:spcPts val="3000"/>
              </a:spcBef>
              <a:buNone/>
            </a:pPr>
            <a:r>
              <a:rPr lang="en-US" b="1" noProof="0" dirty="0"/>
              <a:t>Implied Preemption: </a:t>
            </a:r>
          </a:p>
          <a:p>
            <a:pPr lvl="0"/>
            <a:r>
              <a:rPr lang="en-US" noProof="0" dirty="0"/>
              <a:t>Consult an attorney</a:t>
            </a:r>
          </a:p>
        </p:txBody>
      </p:sp>
    </p:spTree>
    <p:extLst>
      <p:ext uri="{BB962C8B-B14F-4D97-AF65-F5344CB8AC3E}">
        <p14:creationId xmlns:p14="http://schemas.microsoft.com/office/powerpoint/2010/main" val="14796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7A2D5A-D135-1BA8-9563-594BDAB9AEA4}"/>
              </a:ext>
            </a:extLst>
          </p:cNvPr>
          <p:cNvSpPr>
            <a:spLocks noGrp="1"/>
          </p:cNvSpPr>
          <p:nvPr>
            <p:ph type="title"/>
          </p:nvPr>
        </p:nvSpPr>
        <p:spPr>
          <a:xfrm>
            <a:off x="831850" y="822960"/>
            <a:ext cx="10515600" cy="2792437"/>
          </a:xfrm>
        </p:spPr>
        <p:txBody>
          <a:bodyPr/>
          <a:lstStyle/>
          <a:p>
            <a:r>
              <a:rPr lang="en-US" dirty="0"/>
              <a:t>What is health equity?</a:t>
            </a:r>
          </a:p>
        </p:txBody>
      </p:sp>
      <p:sp>
        <p:nvSpPr>
          <p:cNvPr id="5" name="Text Placeholder 4">
            <a:extLst>
              <a:ext uri="{FF2B5EF4-FFF2-40B4-BE49-F238E27FC236}">
                <a16:creationId xmlns:a16="http://schemas.microsoft.com/office/drawing/2014/main" id="{8AB61A75-6E51-B9D7-28A8-5D3D02907226}"/>
              </a:ext>
            </a:extLst>
          </p:cNvPr>
          <p:cNvSpPr>
            <a:spLocks noGrp="1"/>
          </p:cNvSpPr>
          <p:nvPr>
            <p:ph type="body" idx="1"/>
          </p:nvPr>
        </p:nvSpPr>
        <p:spPr>
          <a:xfrm>
            <a:off x="831850" y="4107767"/>
            <a:ext cx="10515600" cy="1981884"/>
          </a:xfrm>
        </p:spPr>
        <p:txBody>
          <a:bodyPr>
            <a:normAutofit fontScale="92500" lnSpcReduction="10000"/>
          </a:bodyPr>
          <a:lstStyle/>
          <a:p>
            <a:pPr marL="0" indent="0">
              <a:buNone/>
            </a:pPr>
            <a:r>
              <a:rPr lang="en-US" sz="3000" dirty="0"/>
              <a:t>“Health equity means that everyone has a </a:t>
            </a:r>
            <a:r>
              <a:rPr lang="en-US" sz="3000" b="1" u="sng" dirty="0"/>
              <a:t>fair and just opportunity</a:t>
            </a:r>
            <a:r>
              <a:rPr lang="en-US" sz="3000" dirty="0"/>
              <a:t> to be </a:t>
            </a:r>
            <a:r>
              <a:rPr lang="en-US" sz="3000" b="1" u="sng" dirty="0"/>
              <a:t>as healthy as possible</a:t>
            </a:r>
            <a:r>
              <a:rPr lang="en-US" sz="3000" dirty="0"/>
              <a:t>. This requires removing obstacles to health such as poverty, discrimination, and their consequences.”</a:t>
            </a:r>
          </a:p>
          <a:p>
            <a:pPr marL="0" indent="0">
              <a:buNone/>
            </a:pPr>
            <a:r>
              <a:rPr lang="en-US" dirty="0"/>
              <a:t>—Paula </a:t>
            </a:r>
            <a:r>
              <a:rPr lang="en-US" dirty="0" err="1"/>
              <a:t>Braveman</a:t>
            </a:r>
            <a:endParaRPr lang="en-US" dirty="0"/>
          </a:p>
        </p:txBody>
      </p:sp>
    </p:spTree>
    <p:extLst>
      <p:ext uri="{BB962C8B-B14F-4D97-AF65-F5344CB8AC3E}">
        <p14:creationId xmlns:p14="http://schemas.microsoft.com/office/powerpoint/2010/main" val="1607358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D4655-C2BC-B832-EC95-D8A7DEFF418D}"/>
              </a:ext>
            </a:extLst>
          </p:cNvPr>
          <p:cNvSpPr>
            <a:spLocks noGrp="1"/>
          </p:cNvSpPr>
          <p:nvPr>
            <p:ph type="title"/>
          </p:nvPr>
        </p:nvSpPr>
        <p:spPr/>
        <p:txBody>
          <a:bodyPr/>
          <a:lstStyle/>
          <a:p>
            <a:r>
              <a:rPr lang="en-US" dirty="0"/>
              <a:t>Look for a </a:t>
            </a:r>
            <a:r>
              <a:rPr lang="en-US" u="sng" dirty="0"/>
              <a:t>savings clause</a:t>
            </a:r>
          </a:p>
        </p:txBody>
      </p:sp>
      <p:sp>
        <p:nvSpPr>
          <p:cNvPr id="5" name="Text Placeholder 4">
            <a:extLst>
              <a:ext uri="{FF2B5EF4-FFF2-40B4-BE49-F238E27FC236}">
                <a16:creationId xmlns:a16="http://schemas.microsoft.com/office/drawing/2014/main" id="{CB52B95F-2D02-7410-0BD0-1B40A4D4E3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342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20966-D516-71EC-CF36-5B8C6BEC297D}"/>
              </a:ext>
            </a:extLst>
          </p:cNvPr>
          <p:cNvSpPr>
            <a:spLocks noGrp="1"/>
          </p:cNvSpPr>
          <p:nvPr>
            <p:ph type="title"/>
          </p:nvPr>
        </p:nvSpPr>
        <p:spPr/>
        <p:txBody>
          <a:bodyPr>
            <a:normAutofit/>
          </a:bodyPr>
          <a:lstStyle/>
          <a:p>
            <a:r>
              <a:rPr lang="en-US" dirty="0"/>
              <a:t>Tobacco Control Act: Preemption Clause </a:t>
            </a:r>
          </a:p>
        </p:txBody>
      </p:sp>
      <p:sp>
        <p:nvSpPr>
          <p:cNvPr id="5" name="Content Placeholder 4">
            <a:extLst>
              <a:ext uri="{FF2B5EF4-FFF2-40B4-BE49-F238E27FC236}">
                <a16:creationId xmlns:a16="http://schemas.microsoft.com/office/drawing/2014/main" id="{471316A8-E6A8-F2BB-3FCA-1D0DBB15F3EC}"/>
              </a:ext>
            </a:extLst>
          </p:cNvPr>
          <p:cNvSpPr>
            <a:spLocks noGrp="1"/>
          </p:cNvSpPr>
          <p:nvPr>
            <p:ph idx="1"/>
          </p:nvPr>
        </p:nvSpPr>
        <p:spPr/>
        <p:txBody>
          <a:bodyPr/>
          <a:lstStyle/>
          <a:p>
            <a:pPr marL="0" indent="0">
              <a:lnSpc>
                <a:spcPct val="110000"/>
              </a:lnSpc>
              <a:buNone/>
            </a:pPr>
            <a:r>
              <a:rPr lang="en-US" dirty="0"/>
              <a:t>“No State or political subdivision of a State may establish or continue in effect with respect to a tobacco product any requirement which is different from, or in addition to, any requirement . . . relating to tobacco product standards, premarket review, adulteration, misbranding, labeling, registration, good manufacturing standards, or modified risk tobacco products.” (21 U.S.C.§387p(a)(2)(A))</a:t>
            </a:r>
          </a:p>
        </p:txBody>
      </p:sp>
    </p:spTree>
    <p:extLst>
      <p:ext uri="{BB962C8B-B14F-4D97-AF65-F5344CB8AC3E}">
        <p14:creationId xmlns:p14="http://schemas.microsoft.com/office/powerpoint/2010/main" val="4091001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20966-D516-71EC-CF36-5B8C6BEC297D}"/>
              </a:ext>
            </a:extLst>
          </p:cNvPr>
          <p:cNvSpPr>
            <a:spLocks noGrp="1"/>
          </p:cNvSpPr>
          <p:nvPr>
            <p:ph type="title"/>
          </p:nvPr>
        </p:nvSpPr>
        <p:spPr/>
        <p:txBody>
          <a:bodyPr>
            <a:normAutofit/>
          </a:bodyPr>
          <a:lstStyle/>
          <a:p>
            <a:r>
              <a:rPr lang="en-US"/>
              <a:t>Tobacco Control Act: Savings Clause </a:t>
            </a:r>
            <a:endParaRPr lang="en-US" dirty="0"/>
          </a:p>
        </p:txBody>
      </p:sp>
      <p:sp>
        <p:nvSpPr>
          <p:cNvPr id="5" name="Content Placeholder 4">
            <a:extLst>
              <a:ext uri="{FF2B5EF4-FFF2-40B4-BE49-F238E27FC236}">
                <a16:creationId xmlns:a16="http://schemas.microsoft.com/office/drawing/2014/main" id="{471316A8-E6A8-F2BB-3FCA-1D0DBB15F3EC}"/>
              </a:ext>
            </a:extLst>
          </p:cNvPr>
          <p:cNvSpPr>
            <a:spLocks noGrp="1"/>
          </p:cNvSpPr>
          <p:nvPr>
            <p:ph idx="1"/>
          </p:nvPr>
        </p:nvSpPr>
        <p:spPr/>
        <p:txBody>
          <a:bodyPr/>
          <a:lstStyle/>
          <a:p>
            <a:pPr marL="0" indent="0">
              <a:lnSpc>
                <a:spcPct val="110000"/>
              </a:lnSpc>
              <a:buNone/>
            </a:pPr>
            <a:r>
              <a:rPr lang="en-US" dirty="0"/>
              <a:t>“[The Preemption Clause] does not apply to requirements relating to the sale, distribution, possession, information reporting to the State, exposure to, access to, the advertising and promotion of, or use of, tobacco products by individuals of any age, or relating to fire safety standards for tobacco products.” (21 U.S.C.§387p(a)(2)(B))</a:t>
            </a:r>
          </a:p>
        </p:txBody>
      </p:sp>
    </p:spTree>
    <p:extLst>
      <p:ext uri="{BB962C8B-B14F-4D97-AF65-F5344CB8AC3E}">
        <p14:creationId xmlns:p14="http://schemas.microsoft.com/office/powerpoint/2010/main" val="949503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20966-D516-71EC-CF36-5B8C6BEC297D}"/>
              </a:ext>
            </a:extLst>
          </p:cNvPr>
          <p:cNvSpPr>
            <a:spLocks noGrp="1"/>
          </p:cNvSpPr>
          <p:nvPr>
            <p:ph type="title"/>
          </p:nvPr>
        </p:nvSpPr>
        <p:spPr>
          <a:xfrm>
            <a:off x="838200" y="681038"/>
            <a:ext cx="10515600" cy="1009650"/>
          </a:xfrm>
        </p:spPr>
        <p:txBody>
          <a:bodyPr>
            <a:normAutofit fontScale="90000"/>
          </a:bodyPr>
          <a:lstStyle/>
          <a:p>
            <a:r>
              <a:rPr lang="en-US" sz="2700" dirty="0"/>
              <a:t>Federal preemption of tobacco laws: </a:t>
            </a:r>
            <a:br>
              <a:rPr lang="en-US" dirty="0"/>
            </a:br>
            <a:r>
              <a:rPr lang="en-US" dirty="0"/>
              <a:t>One example in New York City</a:t>
            </a:r>
          </a:p>
        </p:txBody>
      </p:sp>
      <p:sp>
        <p:nvSpPr>
          <p:cNvPr id="5" name="Content Placeholder 4">
            <a:extLst>
              <a:ext uri="{FF2B5EF4-FFF2-40B4-BE49-F238E27FC236}">
                <a16:creationId xmlns:a16="http://schemas.microsoft.com/office/drawing/2014/main" id="{471316A8-E6A8-F2BB-3FCA-1D0DBB15F3EC}"/>
              </a:ext>
            </a:extLst>
          </p:cNvPr>
          <p:cNvSpPr>
            <a:spLocks noGrp="1"/>
          </p:cNvSpPr>
          <p:nvPr>
            <p:ph idx="1"/>
          </p:nvPr>
        </p:nvSpPr>
        <p:spPr>
          <a:xfrm>
            <a:off x="838200" y="1892105"/>
            <a:ext cx="10515600" cy="4284857"/>
          </a:xfrm>
        </p:spPr>
        <p:txBody>
          <a:bodyPr/>
          <a:lstStyle/>
          <a:p>
            <a:r>
              <a:rPr lang="en-US" b="1" dirty="0"/>
              <a:t>Question: </a:t>
            </a:r>
            <a:r>
              <a:rPr lang="en-US" dirty="0"/>
              <a:t>Does the Federal Tobacco Control Act preempt a New York City ordinance governing the sale of flavored tobacco products?</a:t>
            </a:r>
          </a:p>
          <a:p>
            <a:r>
              <a:rPr lang="en-US" b="1" dirty="0"/>
              <a:t>Ruling: </a:t>
            </a:r>
            <a:r>
              <a:rPr lang="en-US" dirty="0"/>
              <a:t>No. The Federal Tobacco Control Act did not preempt the ordinance. New York City did have the authority to regulate the sale of flavored tobacco products.</a:t>
            </a:r>
          </a:p>
          <a:p>
            <a:r>
              <a:rPr lang="en-US" dirty="0"/>
              <a:t>U.S. Smokeless Tobacco Manufacturing Company LLC v. City of New York, 708 F.3d 428 (2d Cir. 2013).</a:t>
            </a:r>
          </a:p>
        </p:txBody>
      </p:sp>
    </p:spTree>
    <p:extLst>
      <p:ext uri="{BB962C8B-B14F-4D97-AF65-F5344CB8AC3E}">
        <p14:creationId xmlns:p14="http://schemas.microsoft.com/office/powerpoint/2010/main" val="2140715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B12ACE-DD5A-57AB-39C3-1260F7496E78}"/>
              </a:ext>
            </a:extLst>
          </p:cNvPr>
          <p:cNvSpPr>
            <a:spLocks noGrp="1"/>
          </p:cNvSpPr>
          <p:nvPr>
            <p:ph type="title"/>
          </p:nvPr>
        </p:nvSpPr>
        <p:spPr>
          <a:xfrm>
            <a:off x="831850" y="822960"/>
            <a:ext cx="10515600" cy="2792437"/>
          </a:xfrm>
        </p:spPr>
        <p:txBody>
          <a:bodyPr/>
          <a:lstStyle/>
          <a:p>
            <a:r>
              <a:rPr lang="en-US" sz="3000" dirty="0"/>
              <a:t>A Note About:</a:t>
            </a:r>
            <a:br>
              <a:rPr lang="en-US" dirty="0"/>
            </a:br>
            <a:r>
              <a:rPr lang="en-US" dirty="0"/>
              <a:t>Federal Law Today</a:t>
            </a:r>
          </a:p>
        </p:txBody>
      </p:sp>
      <p:sp>
        <p:nvSpPr>
          <p:cNvPr id="5" name="Text Placeholder 4">
            <a:extLst>
              <a:ext uri="{FF2B5EF4-FFF2-40B4-BE49-F238E27FC236}">
                <a16:creationId xmlns:a16="http://schemas.microsoft.com/office/drawing/2014/main" id="{0D512E32-43E0-0A0D-AB7C-EEDA703CD5A0}"/>
              </a:ext>
            </a:extLst>
          </p:cNvPr>
          <p:cNvSpPr>
            <a:spLocks noGrp="1"/>
          </p:cNvSpPr>
          <p:nvPr>
            <p:ph type="body" idx="1"/>
          </p:nvPr>
        </p:nvSpPr>
        <p:spPr>
          <a:xfrm>
            <a:off x="831850" y="4107767"/>
            <a:ext cx="10515600" cy="1981884"/>
          </a:xfrm>
        </p:spPr>
        <p:txBody>
          <a:bodyPr/>
          <a:lstStyle/>
          <a:p>
            <a:r>
              <a:rPr lang="en-US" dirty="0"/>
              <a:t>FDA regulations prohibiting the manufacture and sale of menthol cigarettes and flavored cigars.</a:t>
            </a:r>
          </a:p>
        </p:txBody>
      </p:sp>
    </p:spTree>
    <p:extLst>
      <p:ext uri="{BB962C8B-B14F-4D97-AF65-F5344CB8AC3E}">
        <p14:creationId xmlns:p14="http://schemas.microsoft.com/office/powerpoint/2010/main" val="1384229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B12ACE-DD5A-57AB-39C3-1260F7496E78}"/>
              </a:ext>
            </a:extLst>
          </p:cNvPr>
          <p:cNvSpPr>
            <a:spLocks noGrp="1"/>
          </p:cNvSpPr>
          <p:nvPr>
            <p:ph type="title"/>
          </p:nvPr>
        </p:nvSpPr>
        <p:spPr/>
        <p:txBody>
          <a:bodyPr>
            <a:normAutofit fontScale="90000"/>
          </a:bodyPr>
          <a:lstStyle/>
          <a:p>
            <a:r>
              <a:rPr lang="en-US" sz="2700" dirty="0"/>
              <a:t>State preemption of tobacco laws: </a:t>
            </a:r>
            <a:br>
              <a:rPr lang="en-US" dirty="0"/>
            </a:br>
            <a:r>
              <a:rPr lang="en-US" dirty="0"/>
              <a:t>California Labor Code § 6404.5</a:t>
            </a:r>
          </a:p>
        </p:txBody>
      </p:sp>
      <p:sp>
        <p:nvSpPr>
          <p:cNvPr id="5" name="Text Placeholder 4">
            <a:extLst>
              <a:ext uri="{FF2B5EF4-FFF2-40B4-BE49-F238E27FC236}">
                <a16:creationId xmlns:a16="http://schemas.microsoft.com/office/drawing/2014/main" id="{0D512E32-43E0-0A0D-AB7C-EEDA703CD5A0}"/>
              </a:ext>
            </a:extLst>
          </p:cNvPr>
          <p:cNvSpPr>
            <a:spLocks noGrp="1"/>
          </p:cNvSpPr>
          <p:nvPr>
            <p:ph idx="1"/>
          </p:nvPr>
        </p:nvSpPr>
        <p:spPr/>
        <p:txBody>
          <a:bodyPr/>
          <a:lstStyle/>
          <a:p>
            <a:pPr>
              <a:lnSpc>
                <a:spcPct val="120000"/>
              </a:lnSpc>
              <a:spcAft>
                <a:spcPts val="2400"/>
              </a:spcAft>
            </a:pPr>
            <a:r>
              <a:rPr lang="en-US" altLang="en-US" sz="3200" b="1" dirty="0"/>
              <a:t>Preemption Clause: </a:t>
            </a:r>
            <a:r>
              <a:rPr lang="en-US" altLang="en-US" sz="3200" dirty="0"/>
              <a:t>Prohibits local governments from enacting workplace smoking restrictions</a:t>
            </a:r>
          </a:p>
          <a:p>
            <a:pPr>
              <a:lnSpc>
                <a:spcPct val="120000"/>
              </a:lnSpc>
            </a:pPr>
            <a:r>
              <a:rPr kumimoji="0" lang="en-US" altLang="en-US" sz="3200" b="1" i="0" u="none" strike="noStrike" kern="1200" cap="none" spc="0" normalizeH="0" baseline="0" noProof="0" dirty="0">
                <a:ln>
                  <a:noFill/>
                </a:ln>
                <a:solidFill>
                  <a:srgbClr val="1A1A1A"/>
                </a:solidFill>
                <a:effectLst/>
                <a:uLnTx/>
                <a:uFillTx/>
                <a:latin typeface="Calibri" panose="020F0502020204030204"/>
                <a:ea typeface="ヒラギノ明朝 Pro W6" charset="-128"/>
                <a:cs typeface="Century Gothic"/>
              </a:rPr>
              <a:t>Savings Clause: </a:t>
            </a:r>
            <a:r>
              <a:rPr kumimoji="0" lang="en-US" altLang="en-US" sz="3200" b="0" i="0" u="none" strike="noStrike" kern="1200" cap="none" spc="0" normalizeH="0" baseline="0" noProof="0" dirty="0">
                <a:ln>
                  <a:noFill/>
                </a:ln>
                <a:solidFill>
                  <a:srgbClr val="1A1A1A"/>
                </a:solidFill>
                <a:effectLst/>
                <a:uLnTx/>
                <a:uFillTx/>
                <a:latin typeface="Calibri" panose="020F0502020204030204"/>
                <a:ea typeface="ヒラギノ明朝 Pro W6" charset="-128"/>
                <a:cs typeface="Century Gothic"/>
              </a:rPr>
              <a:t>Allows local regulation of smoking in “any area not defined as a ‘place of employment’”</a:t>
            </a:r>
          </a:p>
        </p:txBody>
      </p:sp>
    </p:spTree>
    <p:extLst>
      <p:ext uri="{BB962C8B-B14F-4D97-AF65-F5344CB8AC3E}">
        <p14:creationId xmlns:p14="http://schemas.microsoft.com/office/powerpoint/2010/main" val="75650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7: Multiple choice</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To determine whether a higher-level law preempts an issue, what should you consider? </a:t>
            </a:r>
          </a:p>
          <a:p>
            <a:pPr marL="971550" lvl="1" indent="-514350">
              <a:buFont typeface="+mj-lt"/>
              <a:buAutoNum type="alphaUcPeriod"/>
            </a:pPr>
            <a:r>
              <a:rPr lang="en-US" dirty="0"/>
              <a:t>The plain language of the law</a:t>
            </a:r>
          </a:p>
          <a:p>
            <a:pPr marL="971550" lvl="1" indent="-514350">
              <a:buFont typeface="+mj-lt"/>
              <a:buAutoNum type="alphaUcPeriod"/>
            </a:pPr>
            <a:r>
              <a:rPr lang="en-US" dirty="0"/>
              <a:t>Legislative intent</a:t>
            </a:r>
          </a:p>
          <a:p>
            <a:pPr marL="971550" lvl="1" indent="-514350">
              <a:buFont typeface="+mj-lt"/>
              <a:buAutoNum type="alphaUcPeriod"/>
            </a:pPr>
            <a:r>
              <a:rPr lang="en-US" dirty="0"/>
              <a:t>Case law</a:t>
            </a:r>
          </a:p>
          <a:p>
            <a:pPr marL="971550" lvl="1" indent="-514350">
              <a:buFont typeface="+mj-lt"/>
              <a:buAutoNum type="alphaUcPeriod"/>
            </a:pPr>
            <a:r>
              <a:rPr lang="en-US" dirty="0"/>
              <a:t>A and B</a:t>
            </a:r>
          </a:p>
          <a:p>
            <a:pPr marL="971550" lvl="1" indent="-514350">
              <a:buFont typeface="+mj-lt"/>
              <a:buAutoNum type="alphaUcPeriod"/>
            </a:pPr>
            <a:r>
              <a:rPr lang="en-US" dirty="0"/>
              <a:t>A, B, and C</a:t>
            </a:r>
          </a:p>
        </p:txBody>
      </p:sp>
    </p:spTree>
    <p:extLst>
      <p:ext uri="{BB962C8B-B14F-4D97-AF65-F5344CB8AC3E}">
        <p14:creationId xmlns:p14="http://schemas.microsoft.com/office/powerpoint/2010/main" val="200123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AC435-97CB-9DEA-FD70-E26755C084AF}"/>
              </a:ext>
            </a:extLst>
          </p:cNvPr>
          <p:cNvSpPr>
            <a:spLocks noGrp="1"/>
          </p:cNvSpPr>
          <p:nvPr>
            <p:ph type="title"/>
          </p:nvPr>
        </p:nvSpPr>
        <p:spPr/>
        <p:txBody>
          <a:bodyPr/>
          <a:lstStyle/>
          <a:p>
            <a:r>
              <a:rPr lang="en-US" dirty="0"/>
              <a:t>Quiz 7: Answer</a:t>
            </a:r>
          </a:p>
        </p:txBody>
      </p:sp>
      <p:sp>
        <p:nvSpPr>
          <p:cNvPr id="7" name="Content Placeholder 6">
            <a:extLst>
              <a:ext uri="{FF2B5EF4-FFF2-40B4-BE49-F238E27FC236}">
                <a16:creationId xmlns:a16="http://schemas.microsoft.com/office/drawing/2014/main" id="{44938C43-8921-F486-A40F-262B70870A05}"/>
              </a:ext>
            </a:extLst>
          </p:cNvPr>
          <p:cNvSpPr>
            <a:spLocks noGrp="1"/>
          </p:cNvSpPr>
          <p:nvPr>
            <p:ph idx="1"/>
          </p:nvPr>
        </p:nvSpPr>
        <p:spPr/>
        <p:txBody>
          <a:bodyPr>
            <a:normAutofit/>
          </a:bodyPr>
          <a:lstStyle/>
          <a:p>
            <a:pPr marL="0" indent="0">
              <a:spcAft>
                <a:spcPts val="2400"/>
              </a:spcAft>
              <a:buNone/>
            </a:pPr>
            <a:r>
              <a:rPr lang="en-US" sz="3400" dirty="0"/>
              <a:t>To determine whether a higher-level law preempts an issue, what should you consider? </a:t>
            </a:r>
          </a:p>
          <a:p>
            <a:pPr marL="971550" lvl="1" indent="-514350">
              <a:buFont typeface="+mj-lt"/>
              <a:buAutoNum type="alphaUcPeriod"/>
            </a:pPr>
            <a:r>
              <a:rPr lang="en-US" dirty="0"/>
              <a:t>The plain language of the law</a:t>
            </a:r>
          </a:p>
          <a:p>
            <a:pPr marL="971550" lvl="1" indent="-514350">
              <a:buFont typeface="+mj-lt"/>
              <a:buAutoNum type="alphaUcPeriod"/>
            </a:pPr>
            <a:r>
              <a:rPr lang="en-US" dirty="0"/>
              <a:t>Legislative intent</a:t>
            </a:r>
          </a:p>
          <a:p>
            <a:pPr marL="971550" lvl="1" indent="-514350">
              <a:buFont typeface="+mj-lt"/>
              <a:buAutoNum type="alphaUcPeriod"/>
            </a:pPr>
            <a:r>
              <a:rPr lang="en-US" dirty="0"/>
              <a:t>Case law</a:t>
            </a:r>
          </a:p>
          <a:p>
            <a:pPr marL="971550" lvl="1" indent="-514350">
              <a:buFont typeface="+mj-lt"/>
              <a:buAutoNum type="alphaUcPeriod"/>
            </a:pPr>
            <a:r>
              <a:rPr lang="en-US" dirty="0"/>
              <a:t>A and B</a:t>
            </a:r>
          </a:p>
          <a:p>
            <a:pPr marL="971550" lvl="1" indent="-514350">
              <a:buFont typeface="+mj-lt"/>
              <a:buAutoNum type="alphaUcPeriod"/>
            </a:pPr>
            <a:r>
              <a:rPr lang="en-US" b="1" dirty="0"/>
              <a:t>A, B, and C – CORRECT ANSWER</a:t>
            </a:r>
          </a:p>
        </p:txBody>
      </p:sp>
    </p:spTree>
    <p:extLst>
      <p:ext uri="{BB962C8B-B14F-4D97-AF65-F5344CB8AC3E}">
        <p14:creationId xmlns:p14="http://schemas.microsoft.com/office/powerpoint/2010/main" val="3305610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DD9-5205-0C92-4F5A-EA2D390BF4E5}"/>
              </a:ext>
            </a:extLst>
          </p:cNvPr>
          <p:cNvSpPr>
            <a:spLocks noGrp="1"/>
          </p:cNvSpPr>
          <p:nvPr>
            <p:ph type="title"/>
          </p:nvPr>
        </p:nvSpPr>
        <p:spPr>
          <a:xfrm>
            <a:off x="838200" y="681038"/>
            <a:ext cx="10515600" cy="1009650"/>
          </a:xfrm>
        </p:spPr>
        <p:txBody>
          <a:bodyPr anchor="b"/>
          <a:lstStyle/>
          <a:p>
            <a:r>
              <a:rPr lang="en-US" dirty="0"/>
              <a:t>What we’ll discuss </a:t>
            </a:r>
            <a:r>
              <a:rPr lang="en-US" dirty="0">
                <a:solidFill>
                  <a:schemeClr val="bg1"/>
                </a:solidFill>
              </a:rPr>
              <a:t>5</a:t>
            </a:r>
          </a:p>
        </p:txBody>
      </p:sp>
      <p:sp>
        <p:nvSpPr>
          <p:cNvPr id="3" name="Content Placeholder 2">
            <a:extLst>
              <a:ext uri="{FF2B5EF4-FFF2-40B4-BE49-F238E27FC236}">
                <a16:creationId xmlns:a16="http://schemas.microsoft.com/office/drawing/2014/main" id="{68C29717-C55A-D513-2453-92B8A3FA9B75}"/>
              </a:ext>
              <a:ext uri="{C183D7F6-B498-43B3-948B-1728B52AA6E4}">
                <adec:decorative xmlns:adec="http://schemas.microsoft.com/office/drawing/2017/decorative" val="1"/>
              </a:ext>
            </a:extLst>
          </p:cNvPr>
          <p:cNvSpPr>
            <a:spLocks noGrp="1"/>
          </p:cNvSpPr>
          <p:nvPr>
            <p:ph idx="1"/>
          </p:nvPr>
        </p:nvSpPr>
        <p:spPr>
          <a:xfrm>
            <a:off x="838200" y="1892105"/>
            <a:ext cx="10515600" cy="4284857"/>
          </a:xfrm>
        </p:spPr>
        <p:txBody>
          <a:bodyPr anchor="ctr">
            <a:normAutofit/>
          </a:bodyPr>
          <a:lstStyle/>
          <a:p>
            <a:pPr marL="514350" indent="-514350">
              <a:buFont typeface="+mj-lt"/>
              <a:buAutoNum type="arabicPeriod"/>
            </a:pPr>
            <a:r>
              <a:rPr lang="en-US" sz="3000" dirty="0"/>
              <a:t>Preemption and Health Equity</a:t>
            </a:r>
          </a:p>
          <a:p>
            <a:pPr marL="514350" indent="-514350">
              <a:buFont typeface="+mj-lt"/>
              <a:buAutoNum type="arabicPeriod"/>
            </a:pPr>
            <a:r>
              <a:rPr lang="en-US" sz="3000" dirty="0"/>
              <a:t>Sources of Authority</a:t>
            </a:r>
          </a:p>
          <a:p>
            <a:pPr marL="514350" indent="-514350">
              <a:buFont typeface="+mj-lt"/>
              <a:buAutoNum type="arabicPeriod"/>
            </a:pPr>
            <a:r>
              <a:rPr lang="en-US" sz="3000" dirty="0"/>
              <a:t>Types of Preemption</a:t>
            </a:r>
          </a:p>
          <a:p>
            <a:pPr marL="514350" indent="-514350">
              <a:buFont typeface="+mj-lt"/>
              <a:buAutoNum type="arabicPeriod"/>
            </a:pPr>
            <a:r>
              <a:rPr lang="en-US" sz="3000" dirty="0"/>
              <a:t>Spotting Preemption</a:t>
            </a:r>
          </a:p>
          <a:p>
            <a:pPr marL="514350" indent="-514350">
              <a:buFont typeface="+mj-lt"/>
              <a:buAutoNum type="arabicPeriod"/>
            </a:pPr>
            <a:r>
              <a:rPr lang="en-US" sz="3000" b="1" u="sng" dirty="0"/>
              <a:t>Navigating Preemption</a:t>
            </a:r>
          </a:p>
        </p:txBody>
      </p:sp>
    </p:spTree>
    <p:extLst>
      <p:ext uri="{BB962C8B-B14F-4D97-AF65-F5344CB8AC3E}">
        <p14:creationId xmlns:p14="http://schemas.microsoft.com/office/powerpoint/2010/main" val="1165004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859B8-50E8-189E-A2FC-931DAC64D183}"/>
              </a:ext>
            </a:extLst>
          </p:cNvPr>
          <p:cNvSpPr>
            <a:spLocks noGrp="1"/>
          </p:cNvSpPr>
          <p:nvPr>
            <p:ph type="title"/>
          </p:nvPr>
        </p:nvSpPr>
        <p:spPr/>
        <p:txBody>
          <a:bodyPr>
            <a:normAutofit fontScale="90000"/>
          </a:bodyPr>
          <a:lstStyle/>
          <a:p>
            <a:r>
              <a:rPr lang="en-US" sz="2700"/>
              <a:t>Recap: </a:t>
            </a:r>
            <a:br>
              <a:rPr lang="en-US"/>
            </a:br>
            <a:r>
              <a:rPr lang="en-US"/>
              <a:t>How to approach preemption</a:t>
            </a:r>
            <a:endParaRPr lang="en-US" dirty="0"/>
          </a:p>
        </p:txBody>
      </p:sp>
      <p:sp>
        <p:nvSpPr>
          <p:cNvPr id="5" name="Content Placeholder 4">
            <a:extLst>
              <a:ext uri="{FF2B5EF4-FFF2-40B4-BE49-F238E27FC236}">
                <a16:creationId xmlns:a16="http://schemas.microsoft.com/office/drawing/2014/main" id="{B1B70F4C-4F6F-A2B8-AA6B-29864DF60BC7}"/>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Know your authority.</a:t>
            </a: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Understand if you are dealing with express or implied preemption.</a:t>
            </a: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Look for a savings clause.</a:t>
            </a: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3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Stay alert.</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324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3BD0-C722-DFBC-13B6-328C4BA71DC4}"/>
              </a:ext>
            </a:extLst>
          </p:cNvPr>
          <p:cNvSpPr>
            <a:spLocks noGrp="1"/>
          </p:cNvSpPr>
          <p:nvPr>
            <p:ph type="title"/>
          </p:nvPr>
        </p:nvSpPr>
        <p:spPr>
          <a:xfrm>
            <a:off x="838200" y="681038"/>
            <a:ext cx="10515600" cy="1009650"/>
          </a:xfrm>
        </p:spPr>
        <p:txBody>
          <a:bodyPr anchor="ctr"/>
          <a:lstStyle/>
          <a:p>
            <a:r>
              <a:rPr lang="en-US" dirty="0"/>
              <a:t>Moving toward true equity</a:t>
            </a:r>
          </a:p>
        </p:txBody>
      </p:sp>
      <p:pic>
        <p:nvPicPr>
          <p:cNvPr id="11" name="Content Placeholder 10" descr="Illustration comparing equality and equity with a bicycle metaphor. In equality, diverse individuals have the same bicycle, regardless if they can use them. In equity, individuals have bicycles adapted to their needs, such as a wheelchair user using a handcycle or a child using a small bike. This shows how an equal approach — even a well-intentioned one — doesn’t necessarily benefit everyone equally.">
            <a:extLst>
              <a:ext uri="{FF2B5EF4-FFF2-40B4-BE49-F238E27FC236}">
                <a16:creationId xmlns:a16="http://schemas.microsoft.com/office/drawing/2014/main" id="{97E053AF-ECF3-6A98-6FA2-B61436B7E6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9220" y="1892300"/>
            <a:ext cx="9313560" cy="4284663"/>
          </a:xfrm>
        </p:spPr>
      </p:pic>
      <p:sp>
        <p:nvSpPr>
          <p:cNvPr id="12" name="TextBox 11">
            <a:extLst>
              <a:ext uri="{FF2B5EF4-FFF2-40B4-BE49-F238E27FC236}">
                <a16:creationId xmlns:a16="http://schemas.microsoft.com/office/drawing/2014/main" id="{22DCD021-4F09-47A5-2A89-72A87DDACF07}"/>
              </a:ext>
            </a:extLst>
          </p:cNvPr>
          <p:cNvSpPr txBox="1"/>
          <p:nvPr/>
        </p:nvSpPr>
        <p:spPr>
          <a:xfrm>
            <a:off x="723901" y="6176962"/>
            <a:ext cx="1074419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Image b</a:t>
            </a:r>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ased on Visualizing health equity: one size does not fit all infographic. Robert Wood Johnson Foundation; 2017. </a:t>
            </a:r>
            <a:r>
              <a:rPr lang="en-US" sz="1000" dirty="0">
                <a:solidFill>
                  <a:srgbClr val="1D6FA9"/>
                </a:solidFill>
                <a:latin typeface="Calibri" panose="020F0502020204030204" pitchFamily="34" charset="0"/>
                <a:ea typeface="Calibri" panose="020F0502020204030204" pitchFamily="34" charset="0"/>
                <a:cs typeface="Calibri" panose="020F0502020204030204" pitchFamily="34" charset="0"/>
                <a:hlinkClick r:id="rId4"/>
              </a:rPr>
              <a:t>rwjf.org/</a:t>
            </a:r>
            <a:r>
              <a:rPr lang="en-US" sz="1000" dirty="0" err="1">
                <a:solidFill>
                  <a:srgbClr val="1D6FA9"/>
                </a:solidFill>
                <a:latin typeface="Calibri" panose="020F0502020204030204" pitchFamily="34" charset="0"/>
                <a:ea typeface="Calibri" panose="020F0502020204030204" pitchFamily="34" charset="0"/>
                <a:cs typeface="Calibri" panose="020F0502020204030204" pitchFamily="34" charset="0"/>
                <a:hlinkClick r:id="rId4"/>
              </a:rPr>
              <a:t>en</a:t>
            </a:r>
            <a:r>
              <a:rPr lang="en-US" sz="1000" dirty="0">
                <a:solidFill>
                  <a:srgbClr val="1D6FA9"/>
                </a:solidFill>
                <a:latin typeface="Calibri" panose="020F0502020204030204" pitchFamily="34" charset="0"/>
                <a:ea typeface="Calibri" panose="020F0502020204030204" pitchFamily="34" charset="0"/>
                <a:cs typeface="Calibri" panose="020F0502020204030204" pitchFamily="34" charset="0"/>
                <a:hlinkClick r:id="rId4"/>
              </a:rPr>
              <a:t>/library/infographics/visualizing-health-equity.html</a:t>
            </a:r>
            <a:r>
              <a:rPr lang="en-US" sz="1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89536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A7C82-67F8-7D89-72B2-485DF72D91DD}"/>
              </a:ext>
            </a:extLst>
          </p:cNvPr>
          <p:cNvSpPr>
            <a:spLocks noGrp="1"/>
          </p:cNvSpPr>
          <p:nvPr>
            <p:ph type="title"/>
          </p:nvPr>
        </p:nvSpPr>
        <p:spPr>
          <a:xfrm>
            <a:off x="831850" y="822325"/>
            <a:ext cx="10515600" cy="5426075"/>
          </a:xfrm>
        </p:spPr>
        <p:txBody>
          <a:bodyPr anchor="ctr">
            <a:normAutofit/>
          </a:bodyPr>
          <a:lstStyle/>
          <a:p>
            <a:r>
              <a:rPr lang="en-US" dirty="0"/>
              <a:t>How can the county respond to vacuum and punitive preemption?</a:t>
            </a:r>
          </a:p>
        </p:txBody>
      </p:sp>
    </p:spTree>
    <p:extLst>
      <p:ext uri="{BB962C8B-B14F-4D97-AF65-F5344CB8AC3E}">
        <p14:creationId xmlns:p14="http://schemas.microsoft.com/office/powerpoint/2010/main" val="3717789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A7C82-67F8-7D89-72B2-485DF72D91DD}"/>
              </a:ext>
            </a:extLst>
          </p:cNvPr>
          <p:cNvSpPr>
            <a:spLocks noGrp="1"/>
          </p:cNvSpPr>
          <p:nvPr>
            <p:ph type="title"/>
          </p:nvPr>
        </p:nvSpPr>
        <p:spPr/>
        <p:txBody>
          <a:bodyPr/>
          <a:lstStyle/>
          <a:p>
            <a:r>
              <a:rPr lang="en-US" dirty="0"/>
              <a:t>Response strategies</a:t>
            </a:r>
          </a:p>
        </p:txBody>
      </p:sp>
      <p:sp>
        <p:nvSpPr>
          <p:cNvPr id="5" name="Content Placeholder 4">
            <a:extLst>
              <a:ext uri="{FF2B5EF4-FFF2-40B4-BE49-F238E27FC236}">
                <a16:creationId xmlns:a16="http://schemas.microsoft.com/office/drawing/2014/main" id="{69884A84-6D89-AE89-76D9-3A31725096A4}"/>
              </a:ext>
            </a:extLst>
          </p:cNvPr>
          <p:cNvSpPr>
            <a:spLocks noGrp="1"/>
          </p:cNvSpPr>
          <p:nvPr>
            <p:ph idx="1"/>
          </p:nvPr>
        </p:nvSpPr>
        <p:spPr/>
        <p:txBody>
          <a:bodyPr/>
          <a:lstStyle/>
          <a:p>
            <a:pPr>
              <a:lnSpc>
                <a:spcPct val="150000"/>
              </a:lnSpc>
            </a:pPr>
            <a:r>
              <a:rPr lang="en-US" dirty="0"/>
              <a:t>Repeal bills</a:t>
            </a:r>
          </a:p>
          <a:p>
            <a:pPr>
              <a:lnSpc>
                <a:spcPct val="150000"/>
              </a:lnSpc>
            </a:pPr>
            <a:r>
              <a:rPr lang="en-US" dirty="0"/>
              <a:t>Alternative policies</a:t>
            </a:r>
          </a:p>
          <a:p>
            <a:pPr>
              <a:lnSpc>
                <a:spcPct val="150000"/>
              </a:lnSpc>
            </a:pPr>
            <a:r>
              <a:rPr lang="en-US" dirty="0"/>
              <a:t>Litigation</a:t>
            </a:r>
          </a:p>
        </p:txBody>
      </p:sp>
    </p:spTree>
    <p:extLst>
      <p:ext uri="{BB962C8B-B14F-4D97-AF65-F5344CB8AC3E}">
        <p14:creationId xmlns:p14="http://schemas.microsoft.com/office/powerpoint/2010/main" val="1085695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A7C82-67F8-7D89-72B2-485DF72D91DD}"/>
              </a:ext>
            </a:extLst>
          </p:cNvPr>
          <p:cNvSpPr>
            <a:spLocks noGrp="1"/>
          </p:cNvSpPr>
          <p:nvPr>
            <p:ph type="title"/>
          </p:nvPr>
        </p:nvSpPr>
        <p:spPr/>
        <p:txBody>
          <a:bodyPr/>
          <a:lstStyle/>
          <a:p>
            <a:r>
              <a:rPr lang="en-US" dirty="0"/>
              <a:t>Response strategies </a:t>
            </a:r>
            <a:r>
              <a:rPr lang="en-US" dirty="0">
                <a:solidFill>
                  <a:schemeClr val="bg1"/>
                </a:solidFill>
              </a:rPr>
              <a:t>1</a:t>
            </a:r>
          </a:p>
        </p:txBody>
      </p:sp>
      <p:sp>
        <p:nvSpPr>
          <p:cNvPr id="5" name="Content Placeholder 4">
            <a:extLst>
              <a:ext uri="{FF2B5EF4-FFF2-40B4-BE49-F238E27FC236}">
                <a16:creationId xmlns:a16="http://schemas.microsoft.com/office/drawing/2014/main" id="{69884A84-6D89-AE89-76D9-3A31725096A4}"/>
              </a:ext>
            </a:extLst>
          </p:cNvPr>
          <p:cNvSpPr>
            <a:spLocks noGrp="1"/>
          </p:cNvSpPr>
          <p:nvPr>
            <p:ph idx="1"/>
          </p:nvPr>
        </p:nvSpPr>
        <p:spPr/>
        <p:txBody>
          <a:bodyPr/>
          <a:lstStyle/>
          <a:p>
            <a:pPr>
              <a:lnSpc>
                <a:spcPct val="150000"/>
              </a:lnSpc>
            </a:pPr>
            <a:r>
              <a:rPr lang="en-US" b="1" u="sng" dirty="0"/>
              <a:t>Repeal bills</a:t>
            </a:r>
          </a:p>
          <a:p>
            <a:pPr>
              <a:lnSpc>
                <a:spcPct val="150000"/>
              </a:lnSpc>
            </a:pPr>
            <a:r>
              <a:rPr lang="en-US" dirty="0"/>
              <a:t>Alternative policies</a:t>
            </a:r>
          </a:p>
          <a:p>
            <a:pPr>
              <a:lnSpc>
                <a:spcPct val="150000"/>
              </a:lnSpc>
            </a:pPr>
            <a:r>
              <a:rPr lang="en-US" dirty="0"/>
              <a:t>Litigation</a:t>
            </a:r>
          </a:p>
        </p:txBody>
      </p:sp>
    </p:spTree>
    <p:extLst>
      <p:ext uri="{BB962C8B-B14F-4D97-AF65-F5344CB8AC3E}">
        <p14:creationId xmlns:p14="http://schemas.microsoft.com/office/powerpoint/2010/main" val="676862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A7C82-67F8-7D89-72B2-485DF72D91DD}"/>
              </a:ext>
            </a:extLst>
          </p:cNvPr>
          <p:cNvSpPr>
            <a:spLocks noGrp="1"/>
          </p:cNvSpPr>
          <p:nvPr>
            <p:ph type="title"/>
          </p:nvPr>
        </p:nvSpPr>
        <p:spPr/>
        <p:txBody>
          <a:bodyPr/>
          <a:lstStyle/>
          <a:p>
            <a:r>
              <a:rPr lang="en-US" dirty="0"/>
              <a:t>Response strategies </a:t>
            </a:r>
            <a:r>
              <a:rPr lang="en-US" dirty="0">
                <a:solidFill>
                  <a:schemeClr val="bg1"/>
                </a:solidFill>
              </a:rPr>
              <a:t>2</a:t>
            </a:r>
          </a:p>
        </p:txBody>
      </p:sp>
      <p:sp>
        <p:nvSpPr>
          <p:cNvPr id="5" name="Content Placeholder 4">
            <a:extLst>
              <a:ext uri="{FF2B5EF4-FFF2-40B4-BE49-F238E27FC236}">
                <a16:creationId xmlns:a16="http://schemas.microsoft.com/office/drawing/2014/main" id="{69884A84-6D89-AE89-76D9-3A31725096A4}"/>
              </a:ext>
            </a:extLst>
          </p:cNvPr>
          <p:cNvSpPr>
            <a:spLocks noGrp="1"/>
          </p:cNvSpPr>
          <p:nvPr>
            <p:ph idx="1"/>
          </p:nvPr>
        </p:nvSpPr>
        <p:spPr/>
        <p:txBody>
          <a:bodyPr/>
          <a:lstStyle/>
          <a:p>
            <a:pPr>
              <a:lnSpc>
                <a:spcPct val="150000"/>
              </a:lnSpc>
            </a:pPr>
            <a:r>
              <a:rPr lang="en-US" dirty="0"/>
              <a:t>Repeal bills</a:t>
            </a:r>
          </a:p>
          <a:p>
            <a:pPr>
              <a:lnSpc>
                <a:spcPct val="150000"/>
              </a:lnSpc>
            </a:pPr>
            <a:r>
              <a:rPr lang="en-US" b="1" u="sng" dirty="0"/>
              <a:t>Alternative policies</a:t>
            </a:r>
          </a:p>
          <a:p>
            <a:pPr>
              <a:lnSpc>
                <a:spcPct val="150000"/>
              </a:lnSpc>
            </a:pPr>
            <a:r>
              <a:rPr lang="en-US" dirty="0"/>
              <a:t>Litigation</a:t>
            </a:r>
          </a:p>
        </p:txBody>
      </p:sp>
    </p:spTree>
    <p:extLst>
      <p:ext uri="{BB962C8B-B14F-4D97-AF65-F5344CB8AC3E}">
        <p14:creationId xmlns:p14="http://schemas.microsoft.com/office/powerpoint/2010/main" val="1594446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A7C82-67F8-7D89-72B2-485DF72D91DD}"/>
              </a:ext>
            </a:extLst>
          </p:cNvPr>
          <p:cNvSpPr>
            <a:spLocks noGrp="1"/>
          </p:cNvSpPr>
          <p:nvPr>
            <p:ph type="title"/>
          </p:nvPr>
        </p:nvSpPr>
        <p:spPr/>
        <p:txBody>
          <a:bodyPr/>
          <a:lstStyle/>
          <a:p>
            <a:r>
              <a:rPr lang="en-US" dirty="0"/>
              <a:t>Response strategies </a:t>
            </a:r>
            <a:r>
              <a:rPr lang="en-US" dirty="0">
                <a:solidFill>
                  <a:schemeClr val="bg1"/>
                </a:solidFill>
              </a:rPr>
              <a:t>3</a:t>
            </a:r>
          </a:p>
        </p:txBody>
      </p:sp>
      <p:sp>
        <p:nvSpPr>
          <p:cNvPr id="5" name="Content Placeholder 4">
            <a:extLst>
              <a:ext uri="{FF2B5EF4-FFF2-40B4-BE49-F238E27FC236}">
                <a16:creationId xmlns:a16="http://schemas.microsoft.com/office/drawing/2014/main" id="{69884A84-6D89-AE89-76D9-3A31725096A4}"/>
              </a:ext>
            </a:extLst>
          </p:cNvPr>
          <p:cNvSpPr>
            <a:spLocks noGrp="1"/>
          </p:cNvSpPr>
          <p:nvPr>
            <p:ph idx="1"/>
          </p:nvPr>
        </p:nvSpPr>
        <p:spPr/>
        <p:txBody>
          <a:bodyPr/>
          <a:lstStyle/>
          <a:p>
            <a:pPr>
              <a:lnSpc>
                <a:spcPct val="150000"/>
              </a:lnSpc>
            </a:pPr>
            <a:r>
              <a:rPr lang="en-US" dirty="0"/>
              <a:t>Repeal bills</a:t>
            </a:r>
          </a:p>
          <a:p>
            <a:pPr>
              <a:lnSpc>
                <a:spcPct val="150000"/>
              </a:lnSpc>
            </a:pPr>
            <a:r>
              <a:rPr lang="en-US" dirty="0"/>
              <a:t>Alternative policies</a:t>
            </a:r>
          </a:p>
          <a:p>
            <a:pPr>
              <a:lnSpc>
                <a:spcPct val="150000"/>
              </a:lnSpc>
            </a:pPr>
            <a:r>
              <a:rPr lang="en-US" b="1" u="sng" dirty="0"/>
              <a:t>Litigation</a:t>
            </a:r>
          </a:p>
        </p:txBody>
      </p:sp>
    </p:spTree>
    <p:extLst>
      <p:ext uri="{BB962C8B-B14F-4D97-AF65-F5344CB8AC3E}">
        <p14:creationId xmlns:p14="http://schemas.microsoft.com/office/powerpoint/2010/main" val="8506717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666E6-2447-C2D4-8603-D96464A84F44}"/>
              </a:ext>
            </a:extLst>
          </p:cNvPr>
          <p:cNvSpPr>
            <a:spLocks noGrp="1"/>
          </p:cNvSpPr>
          <p:nvPr>
            <p:ph type="title"/>
          </p:nvPr>
        </p:nvSpPr>
        <p:spPr>
          <a:xfrm>
            <a:off x="838200" y="681038"/>
            <a:ext cx="10515600" cy="1009650"/>
          </a:xfrm>
        </p:spPr>
        <p:txBody>
          <a:bodyPr/>
          <a:lstStyle/>
          <a:p>
            <a:r>
              <a:rPr lang="en-US" dirty="0"/>
              <a:t>Case study: Ohio</a:t>
            </a:r>
          </a:p>
        </p:txBody>
      </p:sp>
      <p:sp>
        <p:nvSpPr>
          <p:cNvPr id="5" name="Content Placeholder 4">
            <a:extLst>
              <a:ext uri="{FF2B5EF4-FFF2-40B4-BE49-F238E27FC236}">
                <a16:creationId xmlns:a16="http://schemas.microsoft.com/office/drawing/2014/main" id="{B4C3CD53-A4A0-7C8C-9FB7-5F4EA7CC7734}"/>
              </a:ext>
            </a:extLst>
          </p:cNvPr>
          <p:cNvSpPr>
            <a:spLocks noGrp="1"/>
          </p:cNvSpPr>
          <p:nvPr>
            <p:ph idx="1"/>
          </p:nvPr>
        </p:nvSpPr>
        <p:spPr>
          <a:xfrm>
            <a:off x="838200" y="1892105"/>
            <a:ext cx="10515600" cy="4284857"/>
          </a:xfrm>
        </p:spPr>
        <p:txBody>
          <a:bodyPr/>
          <a:lstStyle/>
          <a:p>
            <a:pPr>
              <a:spcBef>
                <a:spcPts val="800"/>
              </a:spcBef>
              <a:spcAft>
                <a:spcPts val="300"/>
              </a:spcAft>
            </a:pPr>
            <a:r>
              <a:rPr lang="en-US" altLang="en-US" sz="2400" dirty="0"/>
              <a:t>In April 2011, the Cleveland City Council passed an initiative to </a:t>
            </a:r>
            <a:r>
              <a:rPr lang="en-US" altLang="en-US" sz="2400" b="1" dirty="0"/>
              <a:t>ban the sale of artificial trans fat–containing foods </a:t>
            </a:r>
            <a:r>
              <a:rPr lang="en-US" altLang="en-US" sz="2400" dirty="0"/>
              <a:t>from local grocery stores and restaurants.</a:t>
            </a:r>
          </a:p>
          <a:p>
            <a:pPr>
              <a:spcBef>
                <a:spcPts val="800"/>
              </a:spcBef>
              <a:spcAft>
                <a:spcPts val="300"/>
              </a:spcAft>
            </a:pPr>
            <a:r>
              <a:rPr lang="en-US" altLang="en-US" sz="2400" dirty="0"/>
              <a:t>The Ohio Senate blocked the city’s initiative using an amendment that was unrelated to food/nutrition in the state budget bill</a:t>
            </a:r>
          </a:p>
          <a:p>
            <a:pPr>
              <a:spcBef>
                <a:spcPts val="800"/>
              </a:spcBef>
              <a:spcAft>
                <a:spcPts val="300"/>
              </a:spcAft>
            </a:pPr>
            <a:r>
              <a:rPr lang="en-US" altLang="en-US" sz="2400" dirty="0"/>
              <a:t>The city sued the state for its attempt to block the proposed ban</a:t>
            </a:r>
          </a:p>
          <a:p>
            <a:pPr>
              <a:spcBef>
                <a:spcPts val="800"/>
              </a:spcBef>
              <a:spcAft>
                <a:spcPts val="300"/>
              </a:spcAft>
            </a:pPr>
            <a:r>
              <a:rPr lang="en-US" altLang="en-US" sz="2400" dirty="0"/>
              <a:t>The city argued</a:t>
            </a:r>
            <a:r>
              <a:rPr lang="en-US" altLang="en-US" sz="2400" baseline="0" dirty="0"/>
              <a:t> </a:t>
            </a:r>
            <a:r>
              <a:rPr lang="en-US" altLang="en-US" sz="2400" dirty="0"/>
              <a:t>that the state’s actions were an </a:t>
            </a:r>
            <a:r>
              <a:rPr lang="en-US" altLang="en-US" sz="2400" b="1" dirty="0"/>
              <a:t>unconstitutional attempt to preempt home rule</a:t>
            </a:r>
            <a:r>
              <a:rPr lang="en-US" altLang="en-US" sz="2400" dirty="0"/>
              <a:t> powers. </a:t>
            </a:r>
            <a:endParaRPr lang="en-US" sz="2400" b="1" dirty="0"/>
          </a:p>
        </p:txBody>
      </p:sp>
    </p:spTree>
    <p:extLst>
      <p:ext uri="{BB962C8B-B14F-4D97-AF65-F5344CB8AC3E}">
        <p14:creationId xmlns:p14="http://schemas.microsoft.com/office/powerpoint/2010/main" val="19218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666E6-2447-C2D4-8603-D96464A84F44}"/>
              </a:ext>
            </a:extLst>
          </p:cNvPr>
          <p:cNvSpPr>
            <a:spLocks noGrp="1"/>
          </p:cNvSpPr>
          <p:nvPr>
            <p:ph type="title"/>
          </p:nvPr>
        </p:nvSpPr>
        <p:spPr>
          <a:xfrm>
            <a:off x="838200" y="681038"/>
            <a:ext cx="10515600" cy="1009650"/>
          </a:xfrm>
        </p:spPr>
        <p:txBody>
          <a:bodyPr/>
          <a:lstStyle/>
          <a:p>
            <a:r>
              <a:rPr lang="en-US" dirty="0"/>
              <a:t>The court’s ruling</a:t>
            </a:r>
          </a:p>
        </p:txBody>
      </p:sp>
      <p:sp>
        <p:nvSpPr>
          <p:cNvPr id="5" name="Content Placeholder 4">
            <a:extLst>
              <a:ext uri="{FF2B5EF4-FFF2-40B4-BE49-F238E27FC236}">
                <a16:creationId xmlns:a16="http://schemas.microsoft.com/office/drawing/2014/main" id="{B4C3CD53-A4A0-7C8C-9FB7-5F4EA7CC7734}"/>
              </a:ext>
            </a:extLst>
          </p:cNvPr>
          <p:cNvSpPr>
            <a:spLocks noGrp="1"/>
          </p:cNvSpPr>
          <p:nvPr>
            <p:ph idx="1"/>
          </p:nvPr>
        </p:nvSpPr>
        <p:spPr>
          <a:xfrm>
            <a:off x="838200" y="1892105"/>
            <a:ext cx="10515600" cy="4284857"/>
          </a:xfrm>
        </p:spPr>
        <p:txBody>
          <a:bodyPr/>
          <a:lstStyle/>
          <a:p>
            <a:pPr marL="228600" marR="0" lvl="0" indent="-228600" algn="l" defTabSz="914400" rtl="0" eaLnBrk="1" fontAlgn="auto" latinLnBrk="0" hangingPunct="1">
              <a:lnSpc>
                <a:spcPct val="90000"/>
              </a:lnSpc>
              <a:spcBef>
                <a:spcPts val="8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Calibri" panose="020F0502020204030204"/>
                <a:ea typeface="+mn-ea"/>
                <a:cs typeface="+mn-cs"/>
              </a:rPr>
              <a:t>The city had </a:t>
            </a:r>
            <a:r>
              <a:rPr kumimoji="0" lang="en-US" altLang="en-US" sz="2400" b="1" i="0" u="none" strike="noStrike" kern="1200" cap="none" spc="0" normalizeH="0" baseline="0" noProof="0" dirty="0">
                <a:ln>
                  <a:noFill/>
                </a:ln>
                <a:effectLst/>
                <a:uLnTx/>
                <a:uFillTx/>
                <a:latin typeface="Calibri" panose="020F0502020204030204"/>
                <a:ea typeface="+mn-ea"/>
                <a:cs typeface="+mn-cs"/>
              </a:rPr>
              <a:t>acted within its </a:t>
            </a:r>
            <a:r>
              <a:rPr kumimoji="0" lang="en-US" altLang="en-US" sz="2400" b="0" i="0" u="none" strike="noStrike" kern="1200" cap="none" spc="0" normalizeH="0" baseline="0" noProof="0" dirty="0">
                <a:ln>
                  <a:noFill/>
                </a:ln>
                <a:effectLst/>
                <a:uLnTx/>
                <a:uFillTx/>
                <a:latin typeface="Calibri" panose="020F0502020204030204"/>
                <a:ea typeface="+mn-ea"/>
                <a:cs typeface="+mn-cs"/>
              </a:rPr>
              <a:t>authority when it banned the sale of foods containing artificial trans fats.</a:t>
            </a:r>
            <a:r>
              <a:rPr kumimoji="0" lang="en-US" altLang="en-US" sz="2400" b="1" i="0" u="none" strike="noStrike" kern="1200" cap="none" spc="0" normalizeH="0" baseline="0" noProof="0" dirty="0">
                <a:ln>
                  <a:noFill/>
                </a:ln>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8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Under Ohio’s Constitution, municipalities have the “authority to exercise all powers of local self-government and to adopt and enforce within their limits such local, police, sanitary and other similar regulations, as are </a:t>
            </a:r>
            <a:r>
              <a:rPr kumimoji="0" lang="en-US" sz="2400" b="1" i="0" u="none" strike="noStrike" kern="1200" cap="none" spc="0" normalizeH="0" baseline="0" noProof="0" dirty="0">
                <a:ln>
                  <a:noFill/>
                </a:ln>
                <a:effectLst/>
                <a:uLnTx/>
                <a:uFillTx/>
                <a:latin typeface="Calibri" panose="020F0502020204030204"/>
                <a:ea typeface="+mn-ea"/>
                <a:cs typeface="+mn-cs"/>
              </a:rPr>
              <a:t>not in conflict with general laws</a:t>
            </a:r>
            <a:r>
              <a:rPr kumimoji="0" lang="en-US" sz="2400" b="0" i="0" u="none" strike="noStrike" kern="1200" cap="none" spc="0" normalizeH="0" baseline="0" noProof="0" dirty="0">
                <a:ln>
                  <a:noFill/>
                </a:ln>
                <a:effectLst/>
                <a:uLnTx/>
                <a:uFillTx/>
                <a:latin typeface="Calibri" panose="020F0502020204030204"/>
                <a:ea typeface="+mn-ea"/>
                <a:cs typeface="+mn-cs"/>
              </a:rPr>
              <a:t>.” </a:t>
            </a:r>
            <a:endParaRPr kumimoji="0" lang="en-US" altLang="en-US" sz="24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800"/>
              </a:spcBef>
              <a:spcAft>
                <a:spcPts val="3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effectLst/>
                <a:uLnTx/>
                <a:uFillTx/>
                <a:latin typeface="Calibri" panose="020F0502020204030204"/>
                <a:ea typeface="+mn-ea"/>
                <a:cs typeface="+mn-cs"/>
              </a:rPr>
              <a:t>The state’s amendments were an unconstitutional attempt to preempt the city from exercising its </a:t>
            </a:r>
            <a:r>
              <a:rPr kumimoji="0" lang="en-US" altLang="en-US" sz="2400" b="1" i="0" u="none" strike="noStrike" kern="1200" cap="none" spc="0" normalizeH="0" baseline="0" noProof="0" dirty="0">
                <a:ln>
                  <a:noFill/>
                </a:ln>
                <a:effectLst/>
                <a:uLnTx/>
                <a:uFillTx/>
                <a:latin typeface="Calibri" panose="020F0502020204030204"/>
                <a:ea typeface="+mn-ea"/>
                <a:cs typeface="+mn-cs"/>
              </a:rPr>
              <a:t>home rule</a:t>
            </a:r>
            <a:r>
              <a:rPr kumimoji="0" lang="en-US" altLang="en-US" sz="2400" b="0" i="0" u="none" strike="noStrike" kern="1200" cap="none" spc="0" normalizeH="0" baseline="0" noProof="0" dirty="0">
                <a:ln>
                  <a:noFill/>
                </a:ln>
                <a:effectLst/>
                <a:uLnTx/>
                <a:uFillTx/>
                <a:latin typeface="Calibri" panose="020F0502020204030204"/>
                <a:ea typeface="+mn-ea"/>
                <a:cs typeface="+mn-cs"/>
              </a:rPr>
              <a:t> powers.</a:t>
            </a:r>
          </a:p>
        </p:txBody>
      </p:sp>
    </p:spTree>
    <p:extLst>
      <p:ext uri="{BB962C8B-B14F-4D97-AF65-F5344CB8AC3E}">
        <p14:creationId xmlns:p14="http://schemas.microsoft.com/office/powerpoint/2010/main" val="11354924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666E6-2447-C2D4-8603-D96464A84F44}"/>
              </a:ext>
            </a:extLst>
          </p:cNvPr>
          <p:cNvSpPr>
            <a:spLocks noGrp="1"/>
          </p:cNvSpPr>
          <p:nvPr>
            <p:ph type="title"/>
          </p:nvPr>
        </p:nvSpPr>
        <p:spPr>
          <a:xfrm>
            <a:off x="838200" y="681038"/>
            <a:ext cx="10515600" cy="1009650"/>
          </a:xfrm>
        </p:spPr>
        <p:txBody>
          <a:bodyPr/>
          <a:lstStyle/>
          <a:p>
            <a:r>
              <a:rPr lang="en-US" dirty="0"/>
              <a:t>Strategies to combat preemption</a:t>
            </a:r>
          </a:p>
        </p:txBody>
      </p:sp>
      <p:sp>
        <p:nvSpPr>
          <p:cNvPr id="5" name="Content Placeholder 4">
            <a:extLst>
              <a:ext uri="{FF2B5EF4-FFF2-40B4-BE49-F238E27FC236}">
                <a16:creationId xmlns:a16="http://schemas.microsoft.com/office/drawing/2014/main" id="{B4C3CD53-A4A0-7C8C-9FB7-5F4EA7CC7734}"/>
              </a:ext>
            </a:extLst>
          </p:cNvPr>
          <p:cNvSpPr>
            <a:spLocks noGrp="1"/>
          </p:cNvSpPr>
          <p:nvPr>
            <p:ph idx="1"/>
          </p:nvPr>
        </p:nvSpPr>
        <p:spPr>
          <a:xfrm>
            <a:off x="838200" y="1892105"/>
            <a:ext cx="10515600" cy="4284857"/>
          </a:xfrm>
        </p:spPr>
        <p:txBody>
          <a:bodyPr/>
          <a:lstStyle/>
          <a:p>
            <a:pPr marL="0" indent="0">
              <a:lnSpc>
                <a:spcPct val="150000"/>
              </a:lnSpc>
              <a:buNone/>
            </a:pPr>
            <a:r>
              <a:rPr lang="en-US" noProof="0" dirty="0"/>
              <a:t>Consult an attorney!</a:t>
            </a:r>
          </a:p>
          <a:p>
            <a:pPr lvl="0">
              <a:lnSpc>
                <a:spcPct val="150000"/>
              </a:lnSpc>
            </a:pPr>
            <a:r>
              <a:rPr lang="en-US" noProof="0" dirty="0"/>
              <a:t>Repeal bills</a:t>
            </a:r>
          </a:p>
          <a:p>
            <a:pPr lvl="0">
              <a:lnSpc>
                <a:spcPct val="150000"/>
              </a:lnSpc>
            </a:pPr>
            <a:r>
              <a:rPr lang="en-US" noProof="0" dirty="0"/>
              <a:t>Alternative policies</a:t>
            </a:r>
          </a:p>
          <a:p>
            <a:pPr lvl="0">
              <a:lnSpc>
                <a:spcPct val="150000"/>
              </a:lnSpc>
            </a:pPr>
            <a:r>
              <a:rPr lang="en-US" noProof="0" dirty="0"/>
              <a:t>Litigation</a:t>
            </a:r>
          </a:p>
        </p:txBody>
      </p:sp>
    </p:spTree>
    <p:extLst>
      <p:ext uri="{BB962C8B-B14F-4D97-AF65-F5344CB8AC3E}">
        <p14:creationId xmlns:p14="http://schemas.microsoft.com/office/powerpoint/2010/main" val="572245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CD2E94-CA21-000C-700B-7D0CD442160A}"/>
              </a:ext>
            </a:extLst>
          </p:cNvPr>
          <p:cNvSpPr>
            <a:spLocks noGrp="1"/>
          </p:cNvSpPr>
          <p:nvPr>
            <p:ph type="title"/>
          </p:nvPr>
        </p:nvSpPr>
        <p:spPr/>
        <p:txBody>
          <a:bodyPr/>
          <a:lstStyle/>
          <a:p>
            <a:r>
              <a:rPr lang="en-US" dirty="0"/>
              <a:t>Takeaways</a:t>
            </a:r>
          </a:p>
        </p:txBody>
      </p:sp>
      <p:sp>
        <p:nvSpPr>
          <p:cNvPr id="10" name="Content Placeholder 9">
            <a:extLst>
              <a:ext uri="{FF2B5EF4-FFF2-40B4-BE49-F238E27FC236}">
                <a16:creationId xmlns:a16="http://schemas.microsoft.com/office/drawing/2014/main" id="{21E5713D-0573-7609-A080-9EEA80177F0C}"/>
              </a:ext>
            </a:extLst>
          </p:cNvPr>
          <p:cNvSpPr>
            <a:spLocks noGrp="1"/>
          </p:cNvSpPr>
          <p:nvPr>
            <p:ph idx="1"/>
          </p:nvPr>
        </p:nvSpPr>
        <p:spPr/>
        <p:txBody>
          <a:bodyPr/>
          <a:lstStyle/>
          <a:p>
            <a:pPr>
              <a:lnSpc>
                <a:spcPct val="150000"/>
              </a:lnSpc>
            </a:pPr>
            <a:r>
              <a:rPr lang="en-US" sz="3200" b="0" dirty="0"/>
              <a:t>Preemption can greatly </a:t>
            </a:r>
            <a:r>
              <a:rPr lang="en-US" sz="3200" b="1" dirty="0"/>
              <a:t>affect equity.</a:t>
            </a:r>
          </a:p>
          <a:p>
            <a:pPr>
              <a:lnSpc>
                <a:spcPct val="150000"/>
              </a:lnSpc>
            </a:pPr>
            <a:r>
              <a:rPr lang="en-US" sz="3200" b="0" dirty="0"/>
              <a:t>Preemption is </a:t>
            </a:r>
            <a:r>
              <a:rPr lang="en-US" sz="3200" b="1" dirty="0"/>
              <a:t>not inherently good or bad</a:t>
            </a:r>
            <a:r>
              <a:rPr lang="en-US" sz="3200" dirty="0"/>
              <a:t>.</a:t>
            </a:r>
          </a:p>
          <a:p>
            <a:pPr>
              <a:lnSpc>
                <a:spcPct val="150000"/>
              </a:lnSpc>
            </a:pPr>
            <a:r>
              <a:rPr lang="en-US" sz="3200" b="0" dirty="0"/>
              <a:t>Avoiding preemption </a:t>
            </a:r>
            <a:r>
              <a:rPr lang="en-US" sz="3200" b="1" dirty="0"/>
              <a:t>requires early identification </a:t>
            </a:r>
            <a:r>
              <a:rPr lang="en-US" sz="3200" b="0" dirty="0"/>
              <a:t>and </a:t>
            </a:r>
            <a:r>
              <a:rPr lang="en-US" sz="3200" b="1" dirty="0"/>
              <a:t>determining a strategy </a:t>
            </a:r>
            <a:r>
              <a:rPr lang="en-US" sz="3200" b="0" dirty="0"/>
              <a:t>to address it. </a:t>
            </a:r>
          </a:p>
        </p:txBody>
      </p:sp>
    </p:spTree>
    <p:extLst>
      <p:ext uri="{BB962C8B-B14F-4D97-AF65-F5344CB8AC3E}">
        <p14:creationId xmlns:p14="http://schemas.microsoft.com/office/powerpoint/2010/main" val="504342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152DE1-51B9-AF71-1333-C56B505F3ACD}"/>
              </a:ext>
            </a:extLst>
          </p:cNvPr>
          <p:cNvSpPr>
            <a:spLocks noGrp="1"/>
          </p:cNvSpPr>
          <p:nvPr>
            <p:ph type="title"/>
          </p:nvPr>
        </p:nvSpPr>
        <p:spPr>
          <a:xfrm>
            <a:off x="831850" y="822325"/>
            <a:ext cx="10515600" cy="4981575"/>
          </a:xfrm>
        </p:spPr>
        <p:txBody>
          <a:bodyPr anchor="ctr">
            <a:normAutofit/>
          </a:bodyPr>
          <a:lstStyle/>
          <a:p>
            <a:r>
              <a:rPr lang="en-US" sz="5000" dirty="0"/>
              <a:t>Healthy communities for all through equitable </a:t>
            </a:r>
            <a:r>
              <a:rPr lang="en-US" sz="5000" u="sng" dirty="0"/>
              <a:t>laws &amp; policies</a:t>
            </a:r>
          </a:p>
        </p:txBody>
      </p:sp>
    </p:spTree>
    <p:extLst>
      <p:ext uri="{BB962C8B-B14F-4D97-AF65-F5344CB8AC3E}">
        <p14:creationId xmlns:p14="http://schemas.microsoft.com/office/powerpoint/2010/main" val="168109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75F3-30D0-3316-ABEC-E33DACBEDF17}"/>
              </a:ext>
            </a:extLst>
          </p:cNvPr>
          <p:cNvSpPr>
            <a:spLocks noGrp="1"/>
          </p:cNvSpPr>
          <p:nvPr>
            <p:ph type="title"/>
          </p:nvPr>
        </p:nvSpPr>
        <p:spPr/>
        <p:txBody>
          <a:bodyPr>
            <a:normAutofit fontScale="90000"/>
          </a:bodyPr>
          <a:lstStyle/>
          <a:p>
            <a:r>
              <a:rPr lang="en-US" dirty="0"/>
              <a:t>A Framework for Policy Interventions: </a:t>
            </a:r>
            <a:br>
              <a:rPr lang="en-US" dirty="0"/>
            </a:br>
            <a:r>
              <a:rPr lang="en-US" sz="2700" dirty="0"/>
              <a:t>5 Drivers of Inequity</a:t>
            </a:r>
          </a:p>
        </p:txBody>
      </p:sp>
      <p:pic>
        <p:nvPicPr>
          <p:cNvPr id="4" name="Content Placeholder 3" descr="Diagram showing the 5 drivers of inequity with a gear and pulley system. Each driver is represented by a gear. The largest gear, structural discrimination, directly influences the other 4 drivers: income inequality, governance, political power disparities, and opportunity disparities. The drivers are propelled by the band of law and policy. Together, the gears and band drive a pulley system leading to health inequity. This illustrates how law and policy drive systemic issues, thereby affecting health and well-being.">
            <a:extLst>
              <a:ext uri="{FF2B5EF4-FFF2-40B4-BE49-F238E27FC236}">
                <a16:creationId xmlns:a16="http://schemas.microsoft.com/office/drawing/2014/main" id="{F4352101-06E1-6408-3D15-F41D9BB1E393}"/>
              </a:ext>
              <a:ext uri="{C183D7F6-B498-43B3-948B-1728B52AA6E4}">
                <adec:decorative xmlns:adec="http://schemas.microsoft.com/office/drawing/2017/decorative" val="0"/>
              </a:ext>
            </a:extLst>
          </p:cNvPr>
          <p:cNvPicPr>
            <a:picLocks noGrp="1" noChangeAspect="1"/>
          </p:cNvPicPr>
          <p:nvPr>
            <p:ph idx="1"/>
          </p:nvPr>
        </p:nvPicPr>
        <p:blipFill>
          <a:blip r:embed="rId3"/>
          <a:srcRect/>
          <a:stretch/>
        </p:blipFill>
        <p:spPr>
          <a:xfrm>
            <a:off x="2300818" y="1892300"/>
            <a:ext cx="7590364" cy="4284663"/>
          </a:xfrm>
          <a:prstGeom prst="rect">
            <a:avLst/>
          </a:prstGeom>
        </p:spPr>
      </p:pic>
      <p:sp>
        <p:nvSpPr>
          <p:cNvPr id="6" name="TextBox 5">
            <a:extLst>
              <a:ext uri="{FF2B5EF4-FFF2-40B4-BE49-F238E27FC236}">
                <a16:creationId xmlns:a16="http://schemas.microsoft.com/office/drawing/2014/main" id="{878A58CF-BFD2-C088-20B5-922E645777A4}"/>
              </a:ext>
            </a:extLst>
          </p:cNvPr>
          <p:cNvSpPr txBox="1"/>
          <p:nvPr/>
        </p:nvSpPr>
        <p:spPr>
          <a:xfrm>
            <a:off x="3047288" y="6176962"/>
            <a:ext cx="6097424" cy="369332"/>
          </a:xfrm>
          <a:prstGeom prst="rect">
            <a:avLst/>
          </a:prstGeom>
          <a:noFill/>
        </p:spPr>
        <p:txBody>
          <a:bodyPr wrap="square">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Learn more in the </a:t>
            </a:r>
            <a:r>
              <a:rPr lang="en-US" sz="1800" dirty="0">
                <a:latin typeface="Calibri" panose="020F0502020204030204" pitchFamily="34" charset="0"/>
                <a:ea typeface="Calibri" panose="020F0502020204030204" pitchFamily="34" charset="0"/>
                <a:cs typeface="Calibri" panose="020F0502020204030204" pitchFamily="34" charset="0"/>
                <a:hlinkClick r:id="rId4"/>
              </a:rPr>
              <a:t>Blueprint for Changemakers</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8783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FBF87-8A70-406E-ACB5-80E56D2FFFEE}"/>
              </a:ext>
            </a:extLst>
          </p:cNvPr>
          <p:cNvSpPr>
            <a:spLocks noGrp="1"/>
          </p:cNvSpPr>
          <p:nvPr>
            <p:ph type="title"/>
          </p:nvPr>
        </p:nvSpPr>
        <p:spPr>
          <a:xfrm>
            <a:off x="838200" y="681038"/>
            <a:ext cx="10515600" cy="1009650"/>
          </a:xfrm>
        </p:spPr>
        <p:txBody>
          <a:bodyPr/>
          <a:lstStyle/>
          <a:p>
            <a:r>
              <a:rPr lang="en-US" dirty="0"/>
              <a:t>CDC’s Public Health Law Program</a:t>
            </a:r>
          </a:p>
        </p:txBody>
      </p:sp>
      <p:sp>
        <p:nvSpPr>
          <p:cNvPr id="5" name="Content Placeholder 4">
            <a:extLst>
              <a:ext uri="{FF2B5EF4-FFF2-40B4-BE49-F238E27FC236}">
                <a16:creationId xmlns:a16="http://schemas.microsoft.com/office/drawing/2014/main" id="{BE641AD6-80AA-D136-EDC0-7250AAE0EF00}"/>
              </a:ext>
            </a:extLst>
          </p:cNvPr>
          <p:cNvSpPr>
            <a:spLocks noGrp="1"/>
          </p:cNvSpPr>
          <p:nvPr>
            <p:ph idx="1"/>
          </p:nvPr>
        </p:nvSpPr>
        <p:spPr>
          <a:xfrm>
            <a:off x="838200" y="1892105"/>
            <a:ext cx="10515600" cy="4284857"/>
          </a:xfrm>
        </p:spPr>
        <p:txBody>
          <a:bodyPr anchor="t">
            <a:noAutofit/>
          </a:bodyPr>
          <a:lstStyle/>
          <a:p>
            <a:pPr marL="0" lvl="0" indent="0">
              <a:spcBef>
                <a:spcPts val="500"/>
              </a:spcBef>
              <a:buNone/>
            </a:pPr>
            <a:r>
              <a:rPr lang="en-US" sz="2200" b="1" noProof="0" dirty="0"/>
              <a:t>What we do</a:t>
            </a:r>
          </a:p>
          <a:p>
            <a:pPr lvl="1">
              <a:spcBef>
                <a:spcPts val="500"/>
              </a:spcBef>
            </a:pPr>
            <a:r>
              <a:rPr lang="en-US" sz="1800" noProof="0" dirty="0"/>
              <a:t>Advance the use of law as a public health tool </a:t>
            </a:r>
          </a:p>
          <a:p>
            <a:pPr marL="0" lvl="0" indent="0">
              <a:spcBef>
                <a:spcPts val="500"/>
              </a:spcBef>
              <a:buNone/>
            </a:pPr>
            <a:r>
              <a:rPr lang="en-US" sz="2200" b="1" noProof="0" dirty="0"/>
              <a:t>How we do it</a:t>
            </a:r>
          </a:p>
          <a:p>
            <a:pPr lvl="1">
              <a:spcBef>
                <a:spcPts val="500"/>
              </a:spcBef>
            </a:pPr>
            <a:r>
              <a:rPr lang="en-US" sz="1800" noProof="0" dirty="0"/>
              <a:t>Legal Epidemiology: legal mapping and legal evaluation</a:t>
            </a:r>
          </a:p>
          <a:p>
            <a:pPr lvl="1">
              <a:spcBef>
                <a:spcPts val="500"/>
              </a:spcBef>
            </a:pPr>
            <a:r>
              <a:rPr lang="en-US" sz="1800" noProof="0" dirty="0"/>
              <a:t>Legal Guidance for Research: memos, literature reviews, resource navigation, peer review</a:t>
            </a:r>
          </a:p>
          <a:p>
            <a:pPr lvl="1">
              <a:spcBef>
                <a:spcPts val="500"/>
              </a:spcBef>
            </a:pPr>
            <a:r>
              <a:rPr lang="en-US" sz="1800" noProof="0" dirty="0"/>
              <a:t>Research Innovation: methodology reviews, logic modeling, funding, translation</a:t>
            </a:r>
          </a:p>
          <a:p>
            <a:pPr lvl="1">
              <a:spcBef>
                <a:spcPts val="500"/>
              </a:spcBef>
            </a:pPr>
            <a:r>
              <a:rPr lang="en-US" sz="1800" noProof="0" dirty="0"/>
              <a:t>Workforce Development: webinars, trainings, training materials, fellowships, internships, and externships</a:t>
            </a:r>
          </a:p>
          <a:p>
            <a:pPr marL="0" lvl="0" indent="0">
              <a:spcBef>
                <a:spcPts val="500"/>
              </a:spcBef>
              <a:buNone/>
            </a:pPr>
            <a:r>
              <a:rPr lang="en-US" sz="2200" b="1" noProof="0" dirty="0"/>
              <a:t>Whom we serve</a:t>
            </a:r>
          </a:p>
          <a:p>
            <a:pPr lvl="1">
              <a:spcBef>
                <a:spcPts val="500"/>
              </a:spcBef>
              <a:spcAft>
                <a:spcPts val="1200"/>
              </a:spcAft>
            </a:pPr>
            <a:r>
              <a:rPr lang="en-US" sz="1800" noProof="0" dirty="0"/>
              <a:t>CDC programs and state, tribal, local, and territorial (STLT) communities</a:t>
            </a:r>
          </a:p>
          <a:p>
            <a:pPr marL="0" lvl="0" indent="0" algn="ctr">
              <a:spcBef>
                <a:spcPts val="500"/>
              </a:spcBef>
              <a:buNone/>
            </a:pPr>
            <a:r>
              <a:rPr lang="en-US" sz="2200" b="1" noProof="0" dirty="0"/>
              <a:t>To submit a request or learn more about public health law, </a:t>
            </a:r>
            <a:br>
              <a:rPr lang="en-US" sz="2200" b="1" dirty="0"/>
            </a:br>
            <a:r>
              <a:rPr lang="en-US" sz="2200" b="1" noProof="0" dirty="0"/>
              <a:t>visit us at </a:t>
            </a:r>
            <a:r>
              <a:rPr lang="en-US" sz="2200" b="1" noProof="0" dirty="0">
                <a:hlinkClick r:id="rId2"/>
              </a:rPr>
              <a:t>www.cdc.gov/phlp</a:t>
            </a:r>
            <a:r>
              <a:rPr lang="en-US" sz="2200" b="1" noProof="0" dirty="0"/>
              <a:t> </a:t>
            </a:r>
          </a:p>
        </p:txBody>
      </p:sp>
    </p:spTree>
    <p:extLst>
      <p:ext uri="{BB962C8B-B14F-4D97-AF65-F5344CB8AC3E}">
        <p14:creationId xmlns:p14="http://schemas.microsoft.com/office/powerpoint/2010/main" val="1522904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A40A-20B7-C7EF-5987-69E508F9C008}"/>
              </a:ext>
            </a:extLst>
          </p:cNvPr>
          <p:cNvSpPr>
            <a:spLocks noGrp="1"/>
          </p:cNvSpPr>
          <p:nvPr>
            <p:ph type="title"/>
          </p:nvPr>
        </p:nvSpPr>
        <p:spPr>
          <a:xfrm>
            <a:off x="838200" y="681038"/>
            <a:ext cx="10515600" cy="1009650"/>
          </a:xfrm>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106ABC33-4708-2652-67AD-F48D5DCA1AD2}"/>
              </a:ext>
            </a:extLst>
          </p:cNvPr>
          <p:cNvSpPr>
            <a:spLocks noGrp="1"/>
          </p:cNvSpPr>
          <p:nvPr>
            <p:ph idx="1"/>
          </p:nvPr>
        </p:nvSpPr>
        <p:spPr>
          <a:xfrm>
            <a:off x="838200" y="1892105"/>
            <a:ext cx="10515600" cy="4284857"/>
          </a:xfrm>
        </p:spPr>
        <p:txBody>
          <a:bodyPr>
            <a:normAutofit/>
          </a:bodyPr>
          <a:lstStyle/>
          <a:p>
            <a:pPr marL="514350" indent="-514350">
              <a:buFont typeface="+mj-lt"/>
              <a:buAutoNum type="arabicPeriod"/>
            </a:pPr>
            <a:r>
              <a:rPr lang="en-US" sz="2500" noProof="0" dirty="0"/>
              <a:t>Define basic constitutional concepts framing the practice of public health.</a:t>
            </a:r>
          </a:p>
          <a:p>
            <a:pPr marL="514350" indent="-514350">
              <a:buFont typeface="+mj-lt"/>
              <a:buAutoNum type="arabicPeriod"/>
            </a:pPr>
            <a:r>
              <a:rPr lang="en-US" sz="2500" noProof="0" dirty="0"/>
              <a:t>Describe public health agency authority and limits on </a:t>
            </a:r>
            <a:br>
              <a:rPr lang="en-US" sz="2500" noProof="0" dirty="0"/>
            </a:br>
            <a:r>
              <a:rPr lang="en-US" sz="2500" noProof="0" dirty="0"/>
              <a:t>that authority.</a:t>
            </a:r>
          </a:p>
          <a:p>
            <a:pPr marL="514350" indent="-514350">
              <a:buFont typeface="+mj-lt"/>
              <a:buAutoNum type="arabicPeriod"/>
            </a:pPr>
            <a:r>
              <a:rPr lang="en-US" sz="2500" noProof="0" dirty="0"/>
              <a:t>Identify legal tools and enforcement procedures to address day-to-day public health issues.</a:t>
            </a:r>
          </a:p>
          <a:p>
            <a:pPr marL="514350" indent="-514350">
              <a:buFont typeface="+mj-lt"/>
              <a:buAutoNum type="arabicPeriod"/>
            </a:pPr>
            <a:r>
              <a:rPr lang="en-US" sz="2500" noProof="0" dirty="0"/>
              <a:t>Distinguish public health agency powers from those of other agencies, legislatures, and courts. </a:t>
            </a:r>
          </a:p>
        </p:txBody>
      </p:sp>
    </p:spTree>
    <p:extLst>
      <p:ext uri="{BB962C8B-B14F-4D97-AF65-F5344CB8AC3E}">
        <p14:creationId xmlns:p14="http://schemas.microsoft.com/office/powerpoint/2010/main" val="9486451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DA7C-B90D-0FE1-DC83-F48F2F97DF01}"/>
              </a:ext>
            </a:extLst>
          </p:cNvPr>
          <p:cNvSpPr>
            <a:spLocks noGrp="1"/>
          </p:cNvSpPr>
          <p:nvPr>
            <p:ph type="title"/>
          </p:nvPr>
        </p:nvSpPr>
        <p:spPr>
          <a:xfrm>
            <a:off x="838200" y="681038"/>
            <a:ext cx="10515600" cy="1009650"/>
          </a:xfrm>
        </p:spPr>
        <p:txBody>
          <a:bodyPr/>
          <a:lstStyle/>
          <a:p>
            <a:r>
              <a:rPr lang="en-US" dirty="0"/>
              <a:t>Funding acknowledgment</a:t>
            </a:r>
          </a:p>
        </p:txBody>
      </p:sp>
      <p:sp>
        <p:nvSpPr>
          <p:cNvPr id="3" name="Content Placeholder 2">
            <a:extLst>
              <a:ext uri="{FF2B5EF4-FFF2-40B4-BE49-F238E27FC236}">
                <a16:creationId xmlns:a16="http://schemas.microsoft.com/office/drawing/2014/main" id="{B3827AC6-064D-EF41-F361-3DD59DDB5533}"/>
              </a:ext>
            </a:extLst>
          </p:cNvPr>
          <p:cNvSpPr>
            <a:spLocks noGrp="1"/>
          </p:cNvSpPr>
          <p:nvPr>
            <p:ph idx="1"/>
          </p:nvPr>
        </p:nvSpPr>
        <p:spPr>
          <a:xfrm>
            <a:off x="838200" y="1892105"/>
            <a:ext cx="10515600" cy="4284857"/>
          </a:xfrm>
        </p:spPr>
        <p:txBody>
          <a:bodyPr/>
          <a:lstStyle/>
          <a:p>
            <a:pPr marL="0" indent="0">
              <a:buNone/>
            </a:pPr>
            <a:r>
              <a:rPr lang="en-US" dirty="0"/>
              <a:t>This training was supported by the Centers for Disease Control and Prevention of the US Department of Health and Human Services (HHS) as part of a financial assistance award totaling $250,000 with 100 percent funded by CDC/HHS. </a:t>
            </a:r>
          </a:p>
          <a:p>
            <a:pPr marL="0" indent="0">
              <a:buNone/>
            </a:pPr>
            <a:r>
              <a:rPr lang="en-US" dirty="0"/>
              <a:t>The contents are those of the author(s) and do not necessarily represent the official views of, nor an endorsement, by CDC/HHS, or the US government.</a:t>
            </a:r>
          </a:p>
        </p:txBody>
      </p:sp>
    </p:spTree>
    <p:extLst>
      <p:ext uri="{BB962C8B-B14F-4D97-AF65-F5344CB8AC3E}">
        <p14:creationId xmlns:p14="http://schemas.microsoft.com/office/powerpoint/2010/main" val="2112293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4463-196D-83FF-6266-1217692AD98B}"/>
              </a:ext>
            </a:extLst>
          </p:cNvPr>
          <p:cNvSpPr>
            <a:spLocks noGrp="1"/>
          </p:cNvSpPr>
          <p:nvPr>
            <p:ph type="title"/>
          </p:nvPr>
        </p:nvSpPr>
        <p:spPr>
          <a:xfrm>
            <a:off x="838200" y="681038"/>
            <a:ext cx="10515600" cy="1009650"/>
          </a:xfrm>
        </p:spPr>
        <p:txBody>
          <a:bodyPr/>
          <a:lstStyle/>
          <a:p>
            <a:r>
              <a:rPr lang="en-US" dirty="0"/>
              <a:t>Credits</a:t>
            </a:r>
          </a:p>
        </p:txBody>
      </p:sp>
      <p:sp>
        <p:nvSpPr>
          <p:cNvPr id="3" name="Content Placeholder 2">
            <a:extLst>
              <a:ext uri="{FF2B5EF4-FFF2-40B4-BE49-F238E27FC236}">
                <a16:creationId xmlns:a16="http://schemas.microsoft.com/office/drawing/2014/main" id="{BBC1DD36-00EE-5DD6-BB7E-327F4E03E8D4}"/>
              </a:ext>
            </a:extLst>
          </p:cNvPr>
          <p:cNvSpPr>
            <a:spLocks noGrp="1"/>
          </p:cNvSpPr>
          <p:nvPr>
            <p:ph idx="1"/>
          </p:nvPr>
        </p:nvSpPr>
        <p:spPr>
          <a:xfrm>
            <a:off x="838200" y="1892105"/>
            <a:ext cx="10515600" cy="4284857"/>
          </a:xfrm>
        </p:spPr>
        <p:txBody>
          <a:bodyPr/>
          <a:lstStyle/>
          <a:p>
            <a:r>
              <a:rPr lang="en-US" b="1" dirty="0"/>
              <a:t>Narration: </a:t>
            </a:r>
            <a:r>
              <a:rPr lang="en-US" dirty="0"/>
              <a:t>Cia Court</a:t>
            </a:r>
          </a:p>
          <a:p>
            <a:r>
              <a:rPr lang="en-US" b="1" dirty="0"/>
              <a:t>Illustrations: </a:t>
            </a:r>
            <a:r>
              <a:rPr lang="en-US" dirty="0"/>
              <a:t>Karen Parry | Black Graphics</a:t>
            </a:r>
          </a:p>
          <a:p>
            <a:endParaRPr lang="en-US" dirty="0"/>
          </a:p>
        </p:txBody>
      </p:sp>
    </p:spTree>
    <p:extLst>
      <p:ext uri="{BB962C8B-B14F-4D97-AF65-F5344CB8AC3E}">
        <p14:creationId xmlns:p14="http://schemas.microsoft.com/office/powerpoint/2010/main" val="35091603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0BA-15C6-8933-8A69-46E49DC7C359}"/>
              </a:ext>
            </a:extLst>
          </p:cNvPr>
          <p:cNvSpPr>
            <a:spLocks noGrp="1"/>
          </p:cNvSpPr>
          <p:nvPr>
            <p:ph type="ctrTitle"/>
          </p:nvPr>
        </p:nvSpPr>
        <p:spPr>
          <a:xfrm>
            <a:off x="1524000" y="1122363"/>
            <a:ext cx="9144000" cy="2875206"/>
          </a:xfrm>
        </p:spPr>
        <p:txBody>
          <a:bodyPr/>
          <a:lstStyle/>
          <a:p>
            <a:r>
              <a:rPr lang="en-US" dirty="0"/>
              <a:t>Thank you!</a:t>
            </a:r>
          </a:p>
        </p:txBody>
      </p:sp>
    </p:spTree>
    <p:extLst>
      <p:ext uri="{BB962C8B-B14F-4D97-AF65-F5344CB8AC3E}">
        <p14:creationId xmlns:p14="http://schemas.microsoft.com/office/powerpoint/2010/main" val="564089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7387d97-979a-4354-a2a5-ed160d7561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AE0BFFE6276C4A9C1EC89F74681E7C" ma:contentTypeVersion="17" ma:contentTypeDescription="Create a new document." ma:contentTypeScope="" ma:versionID="7d98af3297ff6720ffa375fa00c67c0f">
  <xsd:schema xmlns:xsd="http://www.w3.org/2001/XMLSchema" xmlns:xs="http://www.w3.org/2001/XMLSchema" xmlns:p="http://schemas.microsoft.com/office/2006/metadata/properties" xmlns:ns3="97387d97-979a-4354-a2a5-ed160d7561a2" xmlns:ns4="7242aad6-c5e8-4947-9554-f600ddf09f14" targetNamespace="http://schemas.microsoft.com/office/2006/metadata/properties" ma:root="true" ma:fieldsID="b55f920d0bb1f08cd85facad225a0649" ns3:_="" ns4:_="">
    <xsd:import namespace="97387d97-979a-4354-a2a5-ed160d7561a2"/>
    <xsd:import namespace="7242aad6-c5e8-4947-9554-f600ddf09f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87d97-979a-4354-a2a5-ed160d756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42aad6-c5e8-4947-9554-f600ddf09f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1AA96-9198-4CE8-94EA-05F5509DEBD7}">
  <ds:schemaRefs>
    <ds:schemaRef ds:uri="http://schemas.microsoft.com/office/2006/metadata/properties"/>
    <ds:schemaRef ds:uri="http://schemas.microsoft.com/office/2006/documentManagement/types"/>
    <ds:schemaRef ds:uri="http://purl.org/dc/elements/1.1/"/>
    <ds:schemaRef ds:uri="http://www.w3.org/XML/1998/namespace"/>
    <ds:schemaRef ds:uri="97387d97-979a-4354-a2a5-ed160d7561a2"/>
    <ds:schemaRef ds:uri="http://schemas.microsoft.com/office/infopath/2007/PartnerControls"/>
    <ds:schemaRef ds:uri="http://schemas.openxmlformats.org/package/2006/metadata/core-properties"/>
    <ds:schemaRef ds:uri="7242aad6-c5e8-4947-9554-f600ddf09f14"/>
    <ds:schemaRef ds:uri="http://purl.org/dc/dcmitype/"/>
    <ds:schemaRef ds:uri="http://purl.org/dc/terms/"/>
  </ds:schemaRefs>
</ds:datastoreItem>
</file>

<file path=customXml/itemProps2.xml><?xml version="1.0" encoding="utf-8"?>
<ds:datastoreItem xmlns:ds="http://schemas.openxmlformats.org/officeDocument/2006/customXml" ds:itemID="{65434AD0-0B95-41C1-A59A-F8CDD9057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87d97-979a-4354-a2a5-ed160d7561a2"/>
    <ds:schemaRef ds:uri="7242aad6-c5e8-4947-9554-f600ddf09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55A364-F9EB-42AE-A2D0-7FD01FC5E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TotalTime>
  <Words>3502</Words>
  <Application>Microsoft Office PowerPoint</Application>
  <PresentationFormat>Widescreen</PresentationFormat>
  <Paragraphs>358</Paragraphs>
  <Slides>94</Slides>
  <Notes>12</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Preemption &amp; Public Health</vt:lpstr>
      <vt:lpstr>ChangeLab Solutions Disclaimer</vt:lpstr>
      <vt:lpstr>CDC Disclaimer</vt:lpstr>
      <vt:lpstr>What we’ll discuss</vt:lpstr>
      <vt:lpstr>Centering Equity</vt:lpstr>
      <vt:lpstr>What we’ll discuss 1</vt:lpstr>
      <vt:lpstr>What is health equity?</vt:lpstr>
      <vt:lpstr>Moving toward true equity</vt:lpstr>
      <vt:lpstr>A Framework for Policy Interventions:  5 Drivers of Inequity</vt:lpstr>
      <vt:lpstr>What is preemption?</vt:lpstr>
      <vt:lpstr>Preemption and public health:  The current context</vt:lpstr>
      <vt:lpstr>What caused this trend?</vt:lpstr>
      <vt:lpstr>What matters is how preemption is used</vt:lpstr>
      <vt:lpstr>The implications of preemption </vt:lpstr>
      <vt:lpstr>Meet Omari,  a county health official</vt:lpstr>
      <vt:lpstr>Paid Sick Leave:  Legal Considerations</vt:lpstr>
      <vt:lpstr>Quiz 1: True or false?</vt:lpstr>
      <vt:lpstr>Quiz 1: Answer</vt:lpstr>
      <vt:lpstr>Quiz 2: True or false?</vt:lpstr>
      <vt:lpstr>Quiz 2: Answer</vt:lpstr>
      <vt:lpstr>What we’ll discuss 2</vt:lpstr>
      <vt:lpstr>Federalism and Police Power</vt:lpstr>
      <vt:lpstr>The US Constitution</vt:lpstr>
      <vt:lpstr>The Constitution:  Supremacy Clause Article VI, Clause 2</vt:lpstr>
      <vt:lpstr>Federal Powers</vt:lpstr>
      <vt:lpstr>Reservation of Power:  10th Amendment</vt:lpstr>
      <vt:lpstr>What about police power?</vt:lpstr>
      <vt:lpstr>State Plenary Powers</vt:lpstr>
      <vt:lpstr>Home Rule</vt:lpstr>
      <vt:lpstr>Dillon’s Rule</vt:lpstr>
      <vt:lpstr>Confirm regulatory authority</vt:lpstr>
      <vt:lpstr>Quiz 3: True or false?</vt:lpstr>
      <vt:lpstr>Quiz 3: Answer</vt:lpstr>
      <vt:lpstr>Quiz 4: True or false?</vt:lpstr>
      <vt:lpstr>Quiz 4: Answer</vt:lpstr>
      <vt:lpstr>Practice tip: Determining regulatory authority </vt:lpstr>
      <vt:lpstr>What we’ll discuss 3</vt:lpstr>
      <vt:lpstr>Ceiling versus Floor Preemption</vt:lpstr>
      <vt:lpstr>Ceiling Preemption</vt:lpstr>
      <vt:lpstr>What are some examples of ceiling preemption?</vt:lpstr>
      <vt:lpstr>Airline Safety</vt:lpstr>
      <vt:lpstr>Nuclear Power Plant Safety</vt:lpstr>
      <vt:lpstr>Military or Foreign Relations Policies</vt:lpstr>
      <vt:lpstr>Quiz 5: Multiple choice</vt:lpstr>
      <vt:lpstr>Quiz 5: Answer</vt:lpstr>
      <vt:lpstr>Floor Preemption</vt:lpstr>
      <vt:lpstr>Floor preemption &amp; public health</vt:lpstr>
      <vt:lpstr>Civil Rights Laws</vt:lpstr>
      <vt:lpstr>Environmental Protection Standards</vt:lpstr>
      <vt:lpstr>School Nutrition Standards</vt:lpstr>
      <vt:lpstr>How would a state law on paid sick leave affect local laws?</vt:lpstr>
      <vt:lpstr>What about vacuum preemption?</vt:lpstr>
      <vt:lpstr>Laws that preempt local paid sick leave</vt:lpstr>
      <vt:lpstr>Example:  Vacuum preemption in Indiana</vt:lpstr>
      <vt:lpstr>Additional examples of vacuum preemption</vt:lpstr>
      <vt:lpstr>Consequences of vacuum preemption</vt:lpstr>
      <vt:lpstr>Example:  Vacuum preemption in Birmingham, AL</vt:lpstr>
      <vt:lpstr>Preemption can also  promote equity</vt:lpstr>
      <vt:lpstr>Punitive Preemption </vt:lpstr>
      <vt:lpstr>Example:  Punitive preemption in Arizona</vt:lpstr>
      <vt:lpstr>Quiz 6: Multiple choice</vt:lpstr>
      <vt:lpstr>Quiz 6: Answer</vt:lpstr>
      <vt:lpstr>What we’ll discuss 4</vt:lpstr>
      <vt:lpstr>Spotting preemption</vt:lpstr>
      <vt:lpstr>Do you work for a state or local government?</vt:lpstr>
      <vt:lpstr>What does the language of the law say?</vt:lpstr>
      <vt:lpstr>Example:  Express preemption in Oklahoma</vt:lpstr>
      <vt:lpstr>Example:  Implied preemption in Maryland</vt:lpstr>
      <vt:lpstr>Consequences of express &amp; implied preemption</vt:lpstr>
      <vt:lpstr>Look for a savings clause</vt:lpstr>
      <vt:lpstr>Tobacco Control Act: Preemption Clause </vt:lpstr>
      <vt:lpstr>Tobacco Control Act: Savings Clause </vt:lpstr>
      <vt:lpstr>Federal preemption of tobacco laws:  One example in New York City</vt:lpstr>
      <vt:lpstr>A Note About: Federal Law Today</vt:lpstr>
      <vt:lpstr>State preemption of tobacco laws:  California Labor Code § 6404.5</vt:lpstr>
      <vt:lpstr>Quiz 7: Multiple choice</vt:lpstr>
      <vt:lpstr>Quiz 7: Answer</vt:lpstr>
      <vt:lpstr>What we’ll discuss 5</vt:lpstr>
      <vt:lpstr>Recap:  How to approach preemption</vt:lpstr>
      <vt:lpstr>How can the county respond to vacuum and punitive preemption?</vt:lpstr>
      <vt:lpstr>Response strategies</vt:lpstr>
      <vt:lpstr>Response strategies 1</vt:lpstr>
      <vt:lpstr>Response strategies 2</vt:lpstr>
      <vt:lpstr>Response strategies 3</vt:lpstr>
      <vt:lpstr>Case study: Ohio</vt:lpstr>
      <vt:lpstr>The court’s ruling</vt:lpstr>
      <vt:lpstr>Strategies to combat preemption</vt:lpstr>
      <vt:lpstr>Takeaways</vt:lpstr>
      <vt:lpstr>Healthy communities for all through equitable laws &amp; policies</vt:lpstr>
      <vt:lpstr>CDC’s Public Health Law Program</vt:lpstr>
      <vt:lpstr>Public health law competencies</vt:lpstr>
      <vt:lpstr>Funding acknowledgment</vt:lpstr>
      <vt:lpstr>Credits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Preemption &amp; Public Health</dc:title>
  <dc:creator>Chelsea Wu</dc:creator>
  <cp:lastModifiedBy>Chelsea Wu</cp:lastModifiedBy>
  <cp:revision>2</cp:revision>
  <dcterms:created xsi:type="dcterms:W3CDTF">2024-07-19T23:17:21Z</dcterms:created>
  <dcterms:modified xsi:type="dcterms:W3CDTF">2024-07-20T05:14:41Z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0x01010053AE0BFFE6276C4A9C1EC89F74681E7C</vt:lpwstr>
  </property>
</Properties>
</file>