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361" r:id="rId13"/>
    <p:sldId id="265" r:id="rId14"/>
    <p:sldId id="266" r:id="rId15"/>
    <p:sldId id="267" r:id="rId16"/>
    <p:sldId id="268" r:id="rId17"/>
    <p:sldId id="269" r:id="rId18"/>
    <p:sldId id="270" r:id="rId19"/>
    <p:sldId id="271" r:id="rId20"/>
    <p:sldId id="272" r:id="rId21"/>
    <p:sldId id="273" r:id="rId22"/>
    <p:sldId id="277" r:id="rId23"/>
    <p:sldId id="278" r:id="rId24"/>
    <p:sldId id="279" r:id="rId25"/>
    <p:sldId id="280" r:id="rId26"/>
    <p:sldId id="281" r:id="rId27"/>
    <p:sldId id="282" r:id="rId28"/>
    <p:sldId id="284" r:id="rId29"/>
    <p:sldId id="285" r:id="rId30"/>
    <p:sldId id="287" r:id="rId31"/>
    <p:sldId id="274" r:id="rId32"/>
    <p:sldId id="288" r:id="rId33"/>
    <p:sldId id="289" r:id="rId34"/>
    <p:sldId id="290" r:id="rId35"/>
    <p:sldId id="291" r:id="rId36"/>
    <p:sldId id="292" r:id="rId37"/>
    <p:sldId id="293" r:id="rId38"/>
    <p:sldId id="294" r:id="rId39"/>
    <p:sldId id="295" r:id="rId40"/>
    <p:sldId id="298" r:id="rId41"/>
    <p:sldId id="296" r:id="rId42"/>
    <p:sldId id="275"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276" r:id="rId68"/>
    <p:sldId id="323" r:id="rId69"/>
    <p:sldId id="324" r:id="rId70"/>
    <p:sldId id="325" r:id="rId71"/>
    <p:sldId id="326" r:id="rId72"/>
    <p:sldId id="327" r:id="rId73"/>
    <p:sldId id="328" r:id="rId74"/>
    <p:sldId id="329" r:id="rId75"/>
    <p:sldId id="330" r:id="rId76"/>
    <p:sldId id="331" r:id="rId77"/>
    <p:sldId id="333" r:id="rId78"/>
    <p:sldId id="332"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2" r:id="rId106"/>
    <p:sldId id="360"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C4C974A-DD5A-4299-AC35-CB85522BEE54}">
          <p14:sldIdLst>
            <p14:sldId id="256"/>
            <p14:sldId id="257"/>
            <p14:sldId id="258"/>
            <p14:sldId id="259"/>
          </p14:sldIdLst>
        </p14:section>
        <p14:section name="Public Health Law" id="{09CCB073-8C4F-4729-BEFE-3FCB8D67668A}">
          <p14:sldIdLst>
            <p14:sldId id="260"/>
            <p14:sldId id="261"/>
            <p14:sldId id="262"/>
            <p14:sldId id="263"/>
            <p14:sldId id="361"/>
            <p14:sldId id="265"/>
            <p14:sldId id="266"/>
            <p14:sldId id="267"/>
            <p14:sldId id="268"/>
            <p14:sldId id="269"/>
            <p14:sldId id="270"/>
            <p14:sldId id="271"/>
            <p14:sldId id="272"/>
          </p14:sldIdLst>
        </p14:section>
        <p14:section name="Legal History" id="{BCBE1894-F2B1-4F4C-93E0-5A9FEA1AF561}">
          <p14:sldIdLst>
            <p14:sldId id="273"/>
            <p14:sldId id="277"/>
            <p14:sldId id="278"/>
            <p14:sldId id="279"/>
            <p14:sldId id="280"/>
            <p14:sldId id="281"/>
            <p14:sldId id="282"/>
            <p14:sldId id="284"/>
            <p14:sldId id="285"/>
            <p14:sldId id="287"/>
          </p14:sldIdLst>
        </p14:section>
        <p14:section name="Health Equity" id="{866F383C-9432-408F-8309-2471ECF36795}">
          <p14:sldIdLst>
            <p14:sldId id="274"/>
            <p14:sldId id="288"/>
            <p14:sldId id="289"/>
            <p14:sldId id="290"/>
            <p14:sldId id="291"/>
            <p14:sldId id="292"/>
            <p14:sldId id="293"/>
            <p14:sldId id="294"/>
            <p14:sldId id="295"/>
            <p14:sldId id="298"/>
            <p14:sldId id="296"/>
          </p14:sldIdLst>
        </p14:section>
        <p14:section name="Who Has Power" id="{A463754E-F7D6-4068-BA6E-33E0BBF580CB}">
          <p14:sldIdLst>
            <p14:sldId id="275"/>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Lst>
        </p14:section>
        <p14:section name="Limitations" id="{A20B8536-E0AD-4B9C-97F9-5D9C5B315547}">
          <p14:sldIdLst>
            <p14:sldId id="276"/>
            <p14:sldId id="323"/>
            <p14:sldId id="324"/>
            <p14:sldId id="325"/>
            <p14:sldId id="326"/>
            <p14:sldId id="327"/>
            <p14:sldId id="328"/>
            <p14:sldId id="329"/>
            <p14:sldId id="330"/>
            <p14:sldId id="331"/>
            <p14:sldId id="333"/>
            <p14:sldId id="332"/>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Lst>
        </p14:section>
        <p14:section name="Closing" id="{5C487839-3695-441C-AD83-826486631919}">
          <p14:sldIdLst>
            <p14:sldId id="355"/>
            <p14:sldId id="356"/>
            <p14:sldId id="357"/>
            <p14:sldId id="358"/>
            <p14:sldId id="359"/>
            <p14:sldId id="362"/>
            <p14:sldId id="3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234F"/>
    <a:srgbClr val="5C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774" autoAdjust="0"/>
  </p:normalViewPr>
  <p:slideViewPr>
    <p:cSldViewPr snapToGrid="0">
      <p:cViewPr varScale="1">
        <p:scale>
          <a:sx n="54" d="100"/>
          <a:sy n="54" d="100"/>
        </p:scale>
        <p:origin x="18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36982-5007-4FC0-644B-9814D273E5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433264-A41E-8FEE-CE78-E3BF9206B7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58EF93-3395-18C7-AD9B-05FA278613CE}"/>
              </a:ext>
            </a:extLst>
          </p:cNvPr>
          <p:cNvSpPr>
            <a:spLocks noGrp="1"/>
          </p:cNvSpPr>
          <p:nvPr>
            <p:ph type="dt" sz="half" idx="10"/>
          </p:nvPr>
        </p:nvSpPr>
        <p:spPr/>
        <p:txBody>
          <a:bodyPr/>
          <a:lstStyle/>
          <a:p>
            <a:fld id="{0997AFE1-35AC-4A0C-94C6-B16C323E4392}" type="datetimeFigureOut">
              <a:rPr lang="en-US" smtClean="0"/>
              <a:t>6/14/2024</a:t>
            </a:fld>
            <a:endParaRPr lang="en-US"/>
          </a:p>
        </p:txBody>
      </p:sp>
      <p:sp>
        <p:nvSpPr>
          <p:cNvPr id="5" name="Footer Placeholder 4">
            <a:extLst>
              <a:ext uri="{FF2B5EF4-FFF2-40B4-BE49-F238E27FC236}">
                <a16:creationId xmlns:a16="http://schemas.microsoft.com/office/drawing/2014/main" id="{763DA817-6396-BAC4-6295-4C76084FB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D2FCF-2447-8085-8BD4-65D6502C54D2}"/>
              </a:ext>
            </a:extLst>
          </p:cNvPr>
          <p:cNvSpPr>
            <a:spLocks noGrp="1"/>
          </p:cNvSpPr>
          <p:nvPr>
            <p:ph type="sldNum" sz="quarter" idx="12"/>
          </p:nvPr>
        </p:nvSpPr>
        <p:spPr/>
        <p:txBody>
          <a:bodyPr/>
          <a:lstStyle/>
          <a:p>
            <a:fld id="{D1E7FF20-EE3E-48BA-9BBF-6B961247AD8C}" type="slidenum">
              <a:rPr lang="en-US" smtClean="0"/>
              <a:t>‹#›</a:t>
            </a:fld>
            <a:endParaRPr lang="en-US"/>
          </a:p>
        </p:txBody>
      </p:sp>
    </p:spTree>
    <p:extLst>
      <p:ext uri="{BB962C8B-B14F-4D97-AF65-F5344CB8AC3E}">
        <p14:creationId xmlns:p14="http://schemas.microsoft.com/office/powerpoint/2010/main" val="1001628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33B47-3F59-0E4F-3734-A5B676B534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107990-DAB5-F186-EF0C-43F6FE05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9D75D-A3EF-D2F7-6BCA-1EF8FFA5EBA1}"/>
              </a:ext>
            </a:extLst>
          </p:cNvPr>
          <p:cNvSpPr>
            <a:spLocks noGrp="1"/>
          </p:cNvSpPr>
          <p:nvPr>
            <p:ph type="dt" sz="half" idx="10"/>
          </p:nvPr>
        </p:nvSpPr>
        <p:spPr/>
        <p:txBody>
          <a:bodyPr/>
          <a:lstStyle/>
          <a:p>
            <a:fld id="{0997AFE1-35AC-4A0C-94C6-B16C323E4392}" type="datetimeFigureOut">
              <a:rPr lang="en-US" smtClean="0"/>
              <a:t>6/14/2024</a:t>
            </a:fld>
            <a:endParaRPr lang="en-US"/>
          </a:p>
        </p:txBody>
      </p:sp>
      <p:sp>
        <p:nvSpPr>
          <p:cNvPr id="5" name="Footer Placeholder 4">
            <a:extLst>
              <a:ext uri="{FF2B5EF4-FFF2-40B4-BE49-F238E27FC236}">
                <a16:creationId xmlns:a16="http://schemas.microsoft.com/office/drawing/2014/main" id="{C2538ADB-41F3-273D-E94E-ADBF0277C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E538C-2E2F-352A-EF04-1DDD0D4A7897}"/>
              </a:ext>
            </a:extLst>
          </p:cNvPr>
          <p:cNvSpPr>
            <a:spLocks noGrp="1"/>
          </p:cNvSpPr>
          <p:nvPr>
            <p:ph type="sldNum" sz="quarter" idx="12"/>
          </p:nvPr>
        </p:nvSpPr>
        <p:spPr/>
        <p:txBody>
          <a:bodyPr/>
          <a:lstStyle/>
          <a:p>
            <a:fld id="{D1E7FF20-EE3E-48BA-9BBF-6B961247AD8C}" type="slidenum">
              <a:rPr lang="en-US" smtClean="0"/>
              <a:t>‹#›</a:t>
            </a:fld>
            <a:endParaRPr lang="en-US"/>
          </a:p>
        </p:txBody>
      </p:sp>
    </p:spTree>
    <p:extLst>
      <p:ext uri="{BB962C8B-B14F-4D97-AF65-F5344CB8AC3E}">
        <p14:creationId xmlns:p14="http://schemas.microsoft.com/office/powerpoint/2010/main" val="3061518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700A46-8AFB-5B13-076D-497990E766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20898B-0534-4CF2-8471-70C6DE278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AE3022-9C32-E6DE-2BF4-D2DD3B0659F7}"/>
              </a:ext>
            </a:extLst>
          </p:cNvPr>
          <p:cNvSpPr>
            <a:spLocks noGrp="1"/>
          </p:cNvSpPr>
          <p:nvPr>
            <p:ph type="dt" sz="half" idx="10"/>
          </p:nvPr>
        </p:nvSpPr>
        <p:spPr/>
        <p:txBody>
          <a:bodyPr/>
          <a:lstStyle/>
          <a:p>
            <a:fld id="{0997AFE1-35AC-4A0C-94C6-B16C323E4392}" type="datetimeFigureOut">
              <a:rPr lang="en-US" smtClean="0"/>
              <a:t>6/14/2024</a:t>
            </a:fld>
            <a:endParaRPr lang="en-US"/>
          </a:p>
        </p:txBody>
      </p:sp>
      <p:sp>
        <p:nvSpPr>
          <p:cNvPr id="5" name="Footer Placeholder 4">
            <a:extLst>
              <a:ext uri="{FF2B5EF4-FFF2-40B4-BE49-F238E27FC236}">
                <a16:creationId xmlns:a16="http://schemas.microsoft.com/office/drawing/2014/main" id="{D8B21F59-6F3D-722C-B488-8585EED0D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E1D02D-F294-41AC-13F8-07DF2AECE6A5}"/>
              </a:ext>
            </a:extLst>
          </p:cNvPr>
          <p:cNvSpPr>
            <a:spLocks noGrp="1"/>
          </p:cNvSpPr>
          <p:nvPr>
            <p:ph type="sldNum" sz="quarter" idx="12"/>
          </p:nvPr>
        </p:nvSpPr>
        <p:spPr/>
        <p:txBody>
          <a:bodyPr/>
          <a:lstStyle/>
          <a:p>
            <a:fld id="{D1E7FF20-EE3E-48BA-9BBF-6B961247AD8C}" type="slidenum">
              <a:rPr lang="en-US" smtClean="0"/>
              <a:t>‹#›</a:t>
            </a:fld>
            <a:endParaRPr lang="en-US"/>
          </a:p>
        </p:txBody>
      </p:sp>
    </p:spTree>
    <p:extLst>
      <p:ext uri="{BB962C8B-B14F-4D97-AF65-F5344CB8AC3E}">
        <p14:creationId xmlns:p14="http://schemas.microsoft.com/office/powerpoint/2010/main" val="1219650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2EB03-34D3-9FD9-A03B-D8861490E4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7E6261-5E66-07BA-27CC-A5563DCFA1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5A31D-5DF2-7F4A-40C1-844BB0915BF8}"/>
              </a:ext>
            </a:extLst>
          </p:cNvPr>
          <p:cNvSpPr>
            <a:spLocks noGrp="1"/>
          </p:cNvSpPr>
          <p:nvPr>
            <p:ph type="dt" sz="half" idx="10"/>
          </p:nvPr>
        </p:nvSpPr>
        <p:spPr/>
        <p:txBody>
          <a:bodyPr/>
          <a:lstStyle/>
          <a:p>
            <a:fld id="{0997AFE1-35AC-4A0C-94C6-B16C323E4392}" type="datetimeFigureOut">
              <a:rPr lang="en-US" smtClean="0"/>
              <a:t>6/14/2024</a:t>
            </a:fld>
            <a:endParaRPr lang="en-US"/>
          </a:p>
        </p:txBody>
      </p:sp>
      <p:sp>
        <p:nvSpPr>
          <p:cNvPr id="5" name="Footer Placeholder 4">
            <a:extLst>
              <a:ext uri="{FF2B5EF4-FFF2-40B4-BE49-F238E27FC236}">
                <a16:creationId xmlns:a16="http://schemas.microsoft.com/office/drawing/2014/main" id="{1C886E48-2E25-4597-7F8F-9FFD1E8D6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617AC-5913-5B3A-73DA-E8CD3FCD6CE6}"/>
              </a:ext>
            </a:extLst>
          </p:cNvPr>
          <p:cNvSpPr>
            <a:spLocks noGrp="1"/>
          </p:cNvSpPr>
          <p:nvPr>
            <p:ph type="sldNum" sz="quarter" idx="12"/>
          </p:nvPr>
        </p:nvSpPr>
        <p:spPr/>
        <p:txBody>
          <a:bodyPr/>
          <a:lstStyle/>
          <a:p>
            <a:fld id="{D1E7FF20-EE3E-48BA-9BBF-6B961247AD8C}" type="slidenum">
              <a:rPr lang="en-US" smtClean="0"/>
              <a:t>‹#›</a:t>
            </a:fld>
            <a:endParaRPr lang="en-US"/>
          </a:p>
        </p:txBody>
      </p:sp>
    </p:spTree>
    <p:extLst>
      <p:ext uri="{BB962C8B-B14F-4D97-AF65-F5344CB8AC3E}">
        <p14:creationId xmlns:p14="http://schemas.microsoft.com/office/powerpoint/2010/main" val="1486456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7CFE4-2778-7D1D-7AF5-3CC529D4E4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11B1A8-CAEA-A6EB-9745-40647CBE7311}"/>
              </a:ext>
            </a:extLst>
          </p:cNvPr>
          <p:cNvSpPr>
            <a:spLocks noGrp="1"/>
          </p:cNvSpPr>
          <p:nvPr>
            <p:ph type="body" idx="1"/>
          </p:nvPr>
        </p:nvSpPr>
        <p:spPr>
          <a:xfrm>
            <a:off x="831850" y="4589463"/>
            <a:ext cx="10515600" cy="1500187"/>
          </a:xfrm>
        </p:spPr>
        <p:txBody>
          <a:bodyPr/>
          <a:lstStyle>
            <a:lvl1pPr marL="0" indent="0">
              <a:buNone/>
              <a:defRPr sz="3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DAA8672-7D4D-FF81-B206-9684912BA908}"/>
              </a:ext>
            </a:extLst>
          </p:cNvPr>
          <p:cNvSpPr>
            <a:spLocks noGrp="1"/>
          </p:cNvSpPr>
          <p:nvPr>
            <p:ph type="dt" sz="half" idx="10"/>
          </p:nvPr>
        </p:nvSpPr>
        <p:spPr/>
        <p:txBody>
          <a:bodyPr/>
          <a:lstStyle/>
          <a:p>
            <a:fld id="{0997AFE1-35AC-4A0C-94C6-B16C323E4392}" type="datetimeFigureOut">
              <a:rPr lang="en-US" smtClean="0"/>
              <a:t>6/14/2024</a:t>
            </a:fld>
            <a:endParaRPr lang="en-US"/>
          </a:p>
        </p:txBody>
      </p:sp>
      <p:sp>
        <p:nvSpPr>
          <p:cNvPr id="5" name="Footer Placeholder 4">
            <a:extLst>
              <a:ext uri="{FF2B5EF4-FFF2-40B4-BE49-F238E27FC236}">
                <a16:creationId xmlns:a16="http://schemas.microsoft.com/office/drawing/2014/main" id="{892164E0-E3DF-EF85-BC41-1FEB29960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13757-EE91-7851-7D38-1A4FA35AC20B}"/>
              </a:ext>
            </a:extLst>
          </p:cNvPr>
          <p:cNvSpPr>
            <a:spLocks noGrp="1"/>
          </p:cNvSpPr>
          <p:nvPr>
            <p:ph type="sldNum" sz="quarter" idx="12"/>
          </p:nvPr>
        </p:nvSpPr>
        <p:spPr/>
        <p:txBody>
          <a:bodyPr/>
          <a:lstStyle/>
          <a:p>
            <a:fld id="{D1E7FF20-EE3E-48BA-9BBF-6B961247AD8C}" type="slidenum">
              <a:rPr lang="en-US" smtClean="0"/>
              <a:t>‹#›</a:t>
            </a:fld>
            <a:endParaRPr lang="en-US"/>
          </a:p>
        </p:txBody>
      </p:sp>
    </p:spTree>
    <p:extLst>
      <p:ext uri="{BB962C8B-B14F-4D97-AF65-F5344CB8AC3E}">
        <p14:creationId xmlns:p14="http://schemas.microsoft.com/office/powerpoint/2010/main" val="3729998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AD21-26BC-008B-CF16-AB92F2806C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C061AD-990E-2F95-B6F8-1759624CBC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9FADE9-082B-852B-50D2-6B5BA689C1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6E25D3-7804-DE3F-53CF-D4E8A68BD2B0}"/>
              </a:ext>
            </a:extLst>
          </p:cNvPr>
          <p:cNvSpPr>
            <a:spLocks noGrp="1"/>
          </p:cNvSpPr>
          <p:nvPr>
            <p:ph type="dt" sz="half" idx="10"/>
          </p:nvPr>
        </p:nvSpPr>
        <p:spPr/>
        <p:txBody>
          <a:bodyPr/>
          <a:lstStyle/>
          <a:p>
            <a:fld id="{0997AFE1-35AC-4A0C-94C6-B16C323E4392}" type="datetimeFigureOut">
              <a:rPr lang="en-US" smtClean="0"/>
              <a:t>6/14/2024</a:t>
            </a:fld>
            <a:endParaRPr lang="en-US"/>
          </a:p>
        </p:txBody>
      </p:sp>
      <p:sp>
        <p:nvSpPr>
          <p:cNvPr id="6" name="Footer Placeholder 5">
            <a:extLst>
              <a:ext uri="{FF2B5EF4-FFF2-40B4-BE49-F238E27FC236}">
                <a16:creationId xmlns:a16="http://schemas.microsoft.com/office/drawing/2014/main" id="{52C7B2C7-5D7F-F4BE-D281-9B77E70F2E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612D5A-C8D4-17E5-AF04-2D56E6412A5D}"/>
              </a:ext>
            </a:extLst>
          </p:cNvPr>
          <p:cNvSpPr>
            <a:spLocks noGrp="1"/>
          </p:cNvSpPr>
          <p:nvPr>
            <p:ph type="sldNum" sz="quarter" idx="12"/>
          </p:nvPr>
        </p:nvSpPr>
        <p:spPr/>
        <p:txBody>
          <a:bodyPr/>
          <a:lstStyle/>
          <a:p>
            <a:fld id="{D1E7FF20-EE3E-48BA-9BBF-6B961247AD8C}" type="slidenum">
              <a:rPr lang="en-US" smtClean="0"/>
              <a:t>‹#›</a:t>
            </a:fld>
            <a:endParaRPr lang="en-US"/>
          </a:p>
        </p:txBody>
      </p:sp>
    </p:spTree>
    <p:extLst>
      <p:ext uri="{BB962C8B-B14F-4D97-AF65-F5344CB8AC3E}">
        <p14:creationId xmlns:p14="http://schemas.microsoft.com/office/powerpoint/2010/main" val="34369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6EAC8-EDDB-02AD-CE16-BBAD7B099C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9A2A0F-FB6B-85A5-A61D-8587BDBC2F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84E084-6356-5299-7D38-9CCF400721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6B7BD0-9E28-B0DD-7939-0CFB31756F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613F86-3CCC-92E1-26B5-CE1A60DE26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946F3C-966A-DEBA-2A35-1FA9A501993D}"/>
              </a:ext>
            </a:extLst>
          </p:cNvPr>
          <p:cNvSpPr>
            <a:spLocks noGrp="1"/>
          </p:cNvSpPr>
          <p:nvPr>
            <p:ph type="dt" sz="half" idx="10"/>
          </p:nvPr>
        </p:nvSpPr>
        <p:spPr/>
        <p:txBody>
          <a:bodyPr/>
          <a:lstStyle/>
          <a:p>
            <a:fld id="{0997AFE1-35AC-4A0C-94C6-B16C323E4392}" type="datetimeFigureOut">
              <a:rPr lang="en-US" smtClean="0"/>
              <a:t>6/14/2024</a:t>
            </a:fld>
            <a:endParaRPr lang="en-US"/>
          </a:p>
        </p:txBody>
      </p:sp>
      <p:sp>
        <p:nvSpPr>
          <p:cNvPr id="8" name="Footer Placeholder 7">
            <a:extLst>
              <a:ext uri="{FF2B5EF4-FFF2-40B4-BE49-F238E27FC236}">
                <a16:creationId xmlns:a16="http://schemas.microsoft.com/office/drawing/2014/main" id="{51A87B85-3E21-6CA6-CBE3-1E18AC8C6B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FC54CB-E90B-1E40-A344-1D58864FFCF2}"/>
              </a:ext>
            </a:extLst>
          </p:cNvPr>
          <p:cNvSpPr>
            <a:spLocks noGrp="1"/>
          </p:cNvSpPr>
          <p:nvPr>
            <p:ph type="sldNum" sz="quarter" idx="12"/>
          </p:nvPr>
        </p:nvSpPr>
        <p:spPr/>
        <p:txBody>
          <a:bodyPr/>
          <a:lstStyle/>
          <a:p>
            <a:fld id="{D1E7FF20-EE3E-48BA-9BBF-6B961247AD8C}" type="slidenum">
              <a:rPr lang="en-US" smtClean="0"/>
              <a:t>‹#›</a:t>
            </a:fld>
            <a:endParaRPr lang="en-US"/>
          </a:p>
        </p:txBody>
      </p:sp>
    </p:spTree>
    <p:extLst>
      <p:ext uri="{BB962C8B-B14F-4D97-AF65-F5344CB8AC3E}">
        <p14:creationId xmlns:p14="http://schemas.microsoft.com/office/powerpoint/2010/main" val="230461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A167-11A6-1D69-E853-7AD5E96A79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9C514C-B06A-BEE1-465C-26EAD4A88888}"/>
              </a:ext>
            </a:extLst>
          </p:cNvPr>
          <p:cNvSpPr>
            <a:spLocks noGrp="1"/>
          </p:cNvSpPr>
          <p:nvPr>
            <p:ph type="dt" sz="half" idx="10"/>
          </p:nvPr>
        </p:nvSpPr>
        <p:spPr/>
        <p:txBody>
          <a:bodyPr/>
          <a:lstStyle/>
          <a:p>
            <a:fld id="{0997AFE1-35AC-4A0C-94C6-B16C323E4392}" type="datetimeFigureOut">
              <a:rPr lang="en-US" smtClean="0"/>
              <a:t>6/14/2024</a:t>
            </a:fld>
            <a:endParaRPr lang="en-US"/>
          </a:p>
        </p:txBody>
      </p:sp>
      <p:sp>
        <p:nvSpPr>
          <p:cNvPr id="4" name="Footer Placeholder 3">
            <a:extLst>
              <a:ext uri="{FF2B5EF4-FFF2-40B4-BE49-F238E27FC236}">
                <a16:creationId xmlns:a16="http://schemas.microsoft.com/office/drawing/2014/main" id="{37CE8E17-AF62-878F-24C1-CE304E3DA6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CAB844-BDED-B8CA-4114-AD6186EA1913}"/>
              </a:ext>
            </a:extLst>
          </p:cNvPr>
          <p:cNvSpPr>
            <a:spLocks noGrp="1"/>
          </p:cNvSpPr>
          <p:nvPr>
            <p:ph type="sldNum" sz="quarter" idx="12"/>
          </p:nvPr>
        </p:nvSpPr>
        <p:spPr/>
        <p:txBody>
          <a:bodyPr/>
          <a:lstStyle/>
          <a:p>
            <a:fld id="{D1E7FF20-EE3E-48BA-9BBF-6B961247AD8C}" type="slidenum">
              <a:rPr lang="en-US" smtClean="0"/>
              <a:t>‹#›</a:t>
            </a:fld>
            <a:endParaRPr lang="en-US"/>
          </a:p>
        </p:txBody>
      </p:sp>
    </p:spTree>
    <p:extLst>
      <p:ext uri="{BB962C8B-B14F-4D97-AF65-F5344CB8AC3E}">
        <p14:creationId xmlns:p14="http://schemas.microsoft.com/office/powerpoint/2010/main" val="418824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B0BC67-8134-7EA7-E2FA-47BF43A14E70}"/>
              </a:ext>
            </a:extLst>
          </p:cNvPr>
          <p:cNvSpPr>
            <a:spLocks noGrp="1"/>
          </p:cNvSpPr>
          <p:nvPr>
            <p:ph type="dt" sz="half" idx="10"/>
          </p:nvPr>
        </p:nvSpPr>
        <p:spPr/>
        <p:txBody>
          <a:bodyPr/>
          <a:lstStyle/>
          <a:p>
            <a:fld id="{0997AFE1-35AC-4A0C-94C6-B16C323E4392}" type="datetimeFigureOut">
              <a:rPr lang="en-US" smtClean="0"/>
              <a:t>6/14/2024</a:t>
            </a:fld>
            <a:endParaRPr lang="en-US"/>
          </a:p>
        </p:txBody>
      </p:sp>
      <p:sp>
        <p:nvSpPr>
          <p:cNvPr id="3" name="Footer Placeholder 2">
            <a:extLst>
              <a:ext uri="{FF2B5EF4-FFF2-40B4-BE49-F238E27FC236}">
                <a16:creationId xmlns:a16="http://schemas.microsoft.com/office/drawing/2014/main" id="{4B0965DD-8A63-F8CA-F116-226709F0EB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54956C-5CCD-491F-A17C-C9EC78EA0516}"/>
              </a:ext>
            </a:extLst>
          </p:cNvPr>
          <p:cNvSpPr>
            <a:spLocks noGrp="1"/>
          </p:cNvSpPr>
          <p:nvPr>
            <p:ph type="sldNum" sz="quarter" idx="12"/>
          </p:nvPr>
        </p:nvSpPr>
        <p:spPr/>
        <p:txBody>
          <a:bodyPr/>
          <a:lstStyle/>
          <a:p>
            <a:fld id="{D1E7FF20-EE3E-48BA-9BBF-6B961247AD8C}" type="slidenum">
              <a:rPr lang="en-US" smtClean="0"/>
              <a:t>‹#›</a:t>
            </a:fld>
            <a:endParaRPr lang="en-US"/>
          </a:p>
        </p:txBody>
      </p:sp>
    </p:spTree>
    <p:extLst>
      <p:ext uri="{BB962C8B-B14F-4D97-AF65-F5344CB8AC3E}">
        <p14:creationId xmlns:p14="http://schemas.microsoft.com/office/powerpoint/2010/main" val="350547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3A90-1EA4-48DA-2F42-D414F7063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15D0AD-1478-E887-081F-E5C6E8ACA9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0177F3-475A-FB3C-7242-D41952C488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4EB151-0F7E-5B54-7981-AE29C98580C2}"/>
              </a:ext>
            </a:extLst>
          </p:cNvPr>
          <p:cNvSpPr>
            <a:spLocks noGrp="1"/>
          </p:cNvSpPr>
          <p:nvPr>
            <p:ph type="dt" sz="half" idx="10"/>
          </p:nvPr>
        </p:nvSpPr>
        <p:spPr/>
        <p:txBody>
          <a:bodyPr/>
          <a:lstStyle/>
          <a:p>
            <a:fld id="{0997AFE1-35AC-4A0C-94C6-B16C323E4392}" type="datetimeFigureOut">
              <a:rPr lang="en-US" smtClean="0"/>
              <a:t>6/14/2024</a:t>
            </a:fld>
            <a:endParaRPr lang="en-US"/>
          </a:p>
        </p:txBody>
      </p:sp>
      <p:sp>
        <p:nvSpPr>
          <p:cNvPr id="6" name="Footer Placeholder 5">
            <a:extLst>
              <a:ext uri="{FF2B5EF4-FFF2-40B4-BE49-F238E27FC236}">
                <a16:creationId xmlns:a16="http://schemas.microsoft.com/office/drawing/2014/main" id="{2E12805B-02F2-CAF4-62F1-E2BB72E3A6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FC9353-7BBD-EBAE-DB43-E41D6BDDE5BE}"/>
              </a:ext>
            </a:extLst>
          </p:cNvPr>
          <p:cNvSpPr>
            <a:spLocks noGrp="1"/>
          </p:cNvSpPr>
          <p:nvPr>
            <p:ph type="sldNum" sz="quarter" idx="12"/>
          </p:nvPr>
        </p:nvSpPr>
        <p:spPr/>
        <p:txBody>
          <a:bodyPr/>
          <a:lstStyle/>
          <a:p>
            <a:fld id="{D1E7FF20-EE3E-48BA-9BBF-6B961247AD8C}" type="slidenum">
              <a:rPr lang="en-US" smtClean="0"/>
              <a:t>‹#›</a:t>
            </a:fld>
            <a:endParaRPr lang="en-US"/>
          </a:p>
        </p:txBody>
      </p:sp>
    </p:spTree>
    <p:extLst>
      <p:ext uri="{BB962C8B-B14F-4D97-AF65-F5344CB8AC3E}">
        <p14:creationId xmlns:p14="http://schemas.microsoft.com/office/powerpoint/2010/main" val="131607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BDF3B-0591-2547-65C0-1C330CB34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DEF82A-6810-6A86-5997-0DE1C07612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3954C4-0418-D36C-0959-8D4267B263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193AD3-6AC2-90D6-8616-CC071D46D572}"/>
              </a:ext>
            </a:extLst>
          </p:cNvPr>
          <p:cNvSpPr>
            <a:spLocks noGrp="1"/>
          </p:cNvSpPr>
          <p:nvPr>
            <p:ph type="dt" sz="half" idx="10"/>
          </p:nvPr>
        </p:nvSpPr>
        <p:spPr/>
        <p:txBody>
          <a:bodyPr/>
          <a:lstStyle/>
          <a:p>
            <a:fld id="{0997AFE1-35AC-4A0C-94C6-B16C323E4392}" type="datetimeFigureOut">
              <a:rPr lang="en-US" smtClean="0"/>
              <a:t>6/14/2024</a:t>
            </a:fld>
            <a:endParaRPr lang="en-US"/>
          </a:p>
        </p:txBody>
      </p:sp>
      <p:sp>
        <p:nvSpPr>
          <p:cNvPr id="6" name="Footer Placeholder 5">
            <a:extLst>
              <a:ext uri="{FF2B5EF4-FFF2-40B4-BE49-F238E27FC236}">
                <a16:creationId xmlns:a16="http://schemas.microsoft.com/office/drawing/2014/main" id="{CCAA6EF3-3BFA-6E84-CAAA-FF1159F316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23AB05-56F0-A73E-BBE9-3B65AC530856}"/>
              </a:ext>
            </a:extLst>
          </p:cNvPr>
          <p:cNvSpPr>
            <a:spLocks noGrp="1"/>
          </p:cNvSpPr>
          <p:nvPr>
            <p:ph type="sldNum" sz="quarter" idx="12"/>
          </p:nvPr>
        </p:nvSpPr>
        <p:spPr/>
        <p:txBody>
          <a:bodyPr/>
          <a:lstStyle/>
          <a:p>
            <a:fld id="{D1E7FF20-EE3E-48BA-9BBF-6B961247AD8C}" type="slidenum">
              <a:rPr lang="en-US" smtClean="0"/>
              <a:t>‹#›</a:t>
            </a:fld>
            <a:endParaRPr lang="en-US"/>
          </a:p>
        </p:txBody>
      </p:sp>
    </p:spTree>
    <p:extLst>
      <p:ext uri="{BB962C8B-B14F-4D97-AF65-F5344CB8AC3E}">
        <p14:creationId xmlns:p14="http://schemas.microsoft.com/office/powerpoint/2010/main" val="215205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D77D89-E0CF-1FE4-F1B8-23900FF2993E}"/>
              </a:ext>
            </a:extLst>
          </p:cNvPr>
          <p:cNvSpPr>
            <a:spLocks noGrp="1"/>
          </p:cNvSpPr>
          <p:nvPr>
            <p:ph type="title"/>
          </p:nvPr>
        </p:nvSpPr>
        <p:spPr>
          <a:xfrm>
            <a:off x="838200" y="365125"/>
            <a:ext cx="10515600" cy="1325563"/>
          </a:xfrm>
          <a:prstGeom prst="rect">
            <a:avLst/>
          </a:prstGeom>
        </p:spPr>
        <p:txBody>
          <a:bodyPr vert="horz" wrap="square"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DAEA8FD3-ACDD-45E1-2DFA-8A927BBB384D}"/>
              </a:ext>
            </a:extLst>
          </p:cNvPr>
          <p:cNvSpPr>
            <a:spLocks noGrp="1"/>
          </p:cNvSpPr>
          <p:nvPr>
            <p:ph type="body" idx="1"/>
          </p:nvPr>
        </p:nvSpPr>
        <p:spPr>
          <a:xfrm>
            <a:off x="838200" y="1825625"/>
            <a:ext cx="10515600" cy="4351338"/>
          </a:xfrm>
          <a:prstGeom prst="rect">
            <a:avLst/>
          </a:prstGeom>
        </p:spPr>
        <p:txBody>
          <a:bodyPr vert="horz" wrap="square"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2AADE26-7BF3-54CA-D340-3EC1A6BB18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97AFE1-35AC-4A0C-94C6-B16C323E4392}" type="datetimeFigureOut">
              <a:rPr lang="en-US" smtClean="0"/>
              <a:t>6/14/2024</a:t>
            </a:fld>
            <a:endParaRPr lang="en-US"/>
          </a:p>
        </p:txBody>
      </p:sp>
      <p:sp>
        <p:nvSpPr>
          <p:cNvPr id="5" name="Footer Placeholder 4">
            <a:extLst>
              <a:ext uri="{FF2B5EF4-FFF2-40B4-BE49-F238E27FC236}">
                <a16:creationId xmlns:a16="http://schemas.microsoft.com/office/drawing/2014/main" id="{D4E0D4E4-DC1D-387B-EC2D-0FE4BFCE26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70C1690-15E9-0323-5AB0-73E3F53D5A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1E7FF20-EE3E-48BA-9BBF-6B961247AD8C}" type="slidenum">
              <a:rPr lang="en-US" smtClean="0"/>
              <a:t>‹#›</a:t>
            </a:fld>
            <a:endParaRPr lang="en-US"/>
          </a:p>
        </p:txBody>
      </p:sp>
    </p:spTree>
    <p:extLst>
      <p:ext uri="{BB962C8B-B14F-4D97-AF65-F5344CB8AC3E}">
        <p14:creationId xmlns:p14="http://schemas.microsoft.com/office/powerpoint/2010/main" val="1417011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200"/>
        </a:spcBef>
        <a:spcAft>
          <a:spcPts val="500"/>
        </a:spcAft>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1200"/>
        </a:spcBef>
        <a:spcAft>
          <a:spcPts val="500"/>
        </a:spcAft>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1200"/>
        </a:spcBef>
        <a:spcAft>
          <a:spcPts val="500"/>
        </a:spcAft>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1200"/>
        </a:spcBef>
        <a:spcAft>
          <a:spcPts val="5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1200"/>
        </a:spcBef>
        <a:spcAft>
          <a:spcPts val="5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rwjf.org/en/library/infographics/visualizing-health-equity.htm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CDA3-D443-35B0-5DF2-4F1DA33D9E22}"/>
              </a:ext>
            </a:extLst>
          </p:cNvPr>
          <p:cNvSpPr>
            <a:spLocks noGrp="1"/>
          </p:cNvSpPr>
          <p:nvPr>
            <p:ph type="ctrTitle"/>
          </p:nvPr>
        </p:nvSpPr>
        <p:spPr>
          <a:xfrm>
            <a:off x="1524000" y="1122363"/>
            <a:ext cx="9144000" cy="4356480"/>
          </a:xfrm>
        </p:spPr>
        <p:txBody>
          <a:bodyPr anchor="ctr"/>
          <a:lstStyle/>
          <a:p>
            <a:r>
              <a:rPr lang="en-US" dirty="0"/>
              <a:t>Public Health Law</a:t>
            </a:r>
            <a:br>
              <a:rPr lang="en-US" dirty="0"/>
            </a:br>
            <a:r>
              <a:rPr lang="en-US" sz="4000" b="0" dirty="0"/>
              <a:t>Past and Present</a:t>
            </a:r>
          </a:p>
        </p:txBody>
      </p:sp>
    </p:spTree>
    <p:extLst>
      <p:ext uri="{BB962C8B-B14F-4D97-AF65-F5344CB8AC3E}">
        <p14:creationId xmlns:p14="http://schemas.microsoft.com/office/powerpoint/2010/main" val="2298033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923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C3FA0-0A51-22BB-1429-272FC6B01751}"/>
              </a:ext>
            </a:extLst>
          </p:cNvPr>
          <p:cNvSpPr>
            <a:spLocks noGrp="1"/>
          </p:cNvSpPr>
          <p:nvPr>
            <p:ph type="title"/>
          </p:nvPr>
        </p:nvSpPr>
        <p:spPr>
          <a:xfrm>
            <a:off x="838200" y="365125"/>
            <a:ext cx="10515600" cy="1325563"/>
          </a:xfrm>
        </p:spPr>
        <p:txBody>
          <a:bodyPr anchor="t"/>
          <a:lstStyle/>
          <a:p>
            <a:r>
              <a:rPr lang="en-US" dirty="0">
                <a:solidFill>
                  <a:schemeClr val="bg1"/>
                </a:solidFill>
              </a:rPr>
              <a:t>Factors That Affect Health: </a:t>
            </a:r>
            <a:br>
              <a:rPr lang="en-US" dirty="0">
                <a:solidFill>
                  <a:schemeClr val="bg1"/>
                </a:solidFill>
              </a:rPr>
            </a:br>
            <a:r>
              <a:rPr lang="en-US" sz="3000" dirty="0">
                <a:solidFill>
                  <a:schemeClr val="bg1"/>
                </a:solidFill>
              </a:rPr>
              <a:t>Socioeconomic Factors</a:t>
            </a:r>
          </a:p>
        </p:txBody>
      </p:sp>
      <p:pic>
        <p:nvPicPr>
          <p:cNvPr id="8" name="Content Placeholder 7" descr="Frieden's 5-tier public health impact pyramid with the bottom tier, socioeconomic factors, highlighted. These have the largest impact in addressing factors that affect health.">
            <a:extLst>
              <a:ext uri="{FF2B5EF4-FFF2-40B4-BE49-F238E27FC236}">
                <a16:creationId xmlns:a16="http://schemas.microsoft.com/office/drawing/2014/main" id="{040D16F9-2189-B7D4-F40D-5C965E93D6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9001" y="1825625"/>
            <a:ext cx="10513998" cy="4351338"/>
          </a:xfrm>
        </p:spPr>
      </p:pic>
      <p:sp>
        <p:nvSpPr>
          <p:cNvPr id="55" name="Content Placeholder 4">
            <a:extLst>
              <a:ext uri="{FF2B5EF4-FFF2-40B4-BE49-F238E27FC236}">
                <a16:creationId xmlns:a16="http://schemas.microsoft.com/office/drawing/2014/main" id="{49D166A7-F8E5-5111-6B62-55C9C9CCC2AE}"/>
              </a:ext>
            </a:extLst>
          </p:cNvPr>
          <p:cNvSpPr txBox="1">
            <a:spLocks/>
          </p:cNvSpPr>
          <p:nvPr/>
        </p:nvSpPr>
        <p:spPr>
          <a:xfrm>
            <a:off x="3004647" y="6472655"/>
            <a:ext cx="9187353" cy="276431"/>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200"/>
              </a:spcBef>
              <a:spcAft>
                <a:spcPts val="500"/>
              </a:spcAft>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1200"/>
              </a:spcBef>
              <a:spcAft>
                <a:spcPts val="500"/>
              </a:spcAft>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1200"/>
              </a:spcBef>
              <a:spcAft>
                <a:spcPts val="500"/>
              </a:spcAft>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1200"/>
              </a:spcBef>
              <a:spcAft>
                <a:spcPts val="5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1200"/>
              </a:spcBef>
              <a:spcAft>
                <a:spcPts val="5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400" dirty="0">
                <a:solidFill>
                  <a:schemeClr val="bg1"/>
                </a:solidFill>
              </a:rPr>
              <a:t>Source: Frieden TR. A framework for public health action: the health impact pyramid. Am J Public Health. 2010;100(4):591.</a:t>
            </a:r>
          </a:p>
        </p:txBody>
      </p:sp>
    </p:spTree>
    <p:extLst>
      <p:ext uri="{BB962C8B-B14F-4D97-AF65-F5344CB8AC3E}">
        <p14:creationId xmlns:p14="http://schemas.microsoft.com/office/powerpoint/2010/main" val="18689877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5BD97B-B5FA-8416-7D97-61DBFF87AD74}"/>
              </a:ext>
            </a:extLst>
          </p:cNvPr>
          <p:cNvSpPr>
            <a:spLocks noGrp="1"/>
          </p:cNvSpPr>
          <p:nvPr>
            <p:ph type="title"/>
          </p:nvPr>
        </p:nvSpPr>
        <p:spPr>
          <a:xfrm>
            <a:off x="838200" y="365125"/>
            <a:ext cx="10515600" cy="1816600"/>
          </a:xfrm>
        </p:spPr>
        <p:txBody>
          <a:bodyPr/>
          <a:lstStyle/>
          <a:p>
            <a:r>
              <a:rPr lang="en-US" dirty="0"/>
              <a:t>Public health law competencies</a:t>
            </a:r>
          </a:p>
        </p:txBody>
      </p:sp>
      <p:sp>
        <p:nvSpPr>
          <p:cNvPr id="5" name="Content Placeholder 4">
            <a:extLst>
              <a:ext uri="{FF2B5EF4-FFF2-40B4-BE49-F238E27FC236}">
                <a16:creationId xmlns:a16="http://schemas.microsoft.com/office/drawing/2014/main" id="{06E9AD97-88B9-BAEE-3365-C9292465ADDA}"/>
              </a:ext>
            </a:extLst>
          </p:cNvPr>
          <p:cNvSpPr>
            <a:spLocks noGrp="1"/>
          </p:cNvSpPr>
          <p:nvPr>
            <p:ph idx="1"/>
          </p:nvPr>
        </p:nvSpPr>
        <p:spPr>
          <a:xfrm>
            <a:off x="838200" y="2181725"/>
            <a:ext cx="10515600" cy="3995237"/>
          </a:xfrm>
        </p:spPr>
        <p:txBody>
          <a:bodyPr/>
          <a:lstStyle/>
          <a:p>
            <a:pPr marL="514350" lvl="0" indent="-514350">
              <a:buFont typeface="+mj-lt"/>
              <a:buAutoNum type="arabicPeriod"/>
            </a:pPr>
            <a:r>
              <a:rPr lang="en-US" noProof="0" dirty="0"/>
              <a:t>Define basic constitutional concepts framing the practice of public health</a:t>
            </a:r>
          </a:p>
          <a:p>
            <a:pPr marL="514350" indent="-514350">
              <a:buFont typeface="+mj-lt"/>
              <a:buAutoNum type="arabicPeriod"/>
            </a:pPr>
            <a:r>
              <a:rPr lang="en-US" noProof="0" dirty="0"/>
              <a:t>Describe public health agency authority and limits on </a:t>
            </a:r>
            <a:br>
              <a:rPr lang="en-US" noProof="0" dirty="0"/>
            </a:br>
            <a:r>
              <a:rPr lang="en-US" noProof="0" dirty="0"/>
              <a:t>that authority</a:t>
            </a:r>
          </a:p>
          <a:p>
            <a:pPr marL="514350" indent="-514350">
              <a:buFont typeface="+mj-lt"/>
              <a:buAutoNum type="arabicPeriod"/>
            </a:pPr>
            <a:r>
              <a:rPr lang="en-US" noProof="0" dirty="0"/>
              <a:t>Identify legal tools and enforcement procedures to address day-to-day public health issues</a:t>
            </a:r>
          </a:p>
          <a:p>
            <a:pPr marL="514350" indent="-514350">
              <a:buFont typeface="+mj-lt"/>
              <a:buAutoNum type="arabicPeriod"/>
            </a:pPr>
            <a:r>
              <a:rPr lang="en-US" noProof="0" dirty="0"/>
              <a:t>Distinguish public health agency powers from those of other agencies, legislatures, and courts </a:t>
            </a:r>
          </a:p>
        </p:txBody>
      </p:sp>
    </p:spTree>
    <p:extLst>
      <p:ext uri="{BB962C8B-B14F-4D97-AF65-F5344CB8AC3E}">
        <p14:creationId xmlns:p14="http://schemas.microsoft.com/office/powerpoint/2010/main" val="12620449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052E-C48A-B2A1-8507-7BEA6CD0743E}"/>
              </a:ext>
            </a:extLst>
          </p:cNvPr>
          <p:cNvSpPr>
            <a:spLocks noGrp="1"/>
          </p:cNvSpPr>
          <p:nvPr>
            <p:ph type="title"/>
          </p:nvPr>
        </p:nvSpPr>
        <p:spPr>
          <a:xfrm>
            <a:off x="838200" y="365125"/>
            <a:ext cx="10515600" cy="1325563"/>
          </a:xfrm>
        </p:spPr>
        <p:txBody>
          <a:bodyPr/>
          <a:lstStyle/>
          <a:p>
            <a:r>
              <a:rPr lang="en-US" dirty="0"/>
              <a:t>Funding Acknowledgment</a:t>
            </a:r>
          </a:p>
        </p:txBody>
      </p:sp>
      <p:sp>
        <p:nvSpPr>
          <p:cNvPr id="3" name="Content Placeholder 2">
            <a:extLst>
              <a:ext uri="{FF2B5EF4-FFF2-40B4-BE49-F238E27FC236}">
                <a16:creationId xmlns:a16="http://schemas.microsoft.com/office/drawing/2014/main" id="{B59FE26D-D9B9-D31E-AE81-D904A9FA3785}"/>
              </a:ext>
            </a:extLst>
          </p:cNvPr>
          <p:cNvSpPr>
            <a:spLocks noGrp="1"/>
          </p:cNvSpPr>
          <p:nvPr>
            <p:ph idx="1"/>
          </p:nvPr>
        </p:nvSpPr>
        <p:spPr>
          <a:xfrm>
            <a:off x="838200" y="1825625"/>
            <a:ext cx="10515600" cy="4351338"/>
          </a:xfrm>
        </p:spPr>
        <p:txBody>
          <a:bodyPr/>
          <a:lstStyle/>
          <a:p>
            <a:pPr marL="0" indent="0">
              <a:buNone/>
            </a:pPr>
            <a:r>
              <a:rPr lang="en-US" dirty="0"/>
              <a:t>This training was supported by the Centers for Disease Control and Prevention of the US Department of Health and Human Services (HHS) as part of a financial assistance award totaling $250,000 with 100 percent funded by CDC/HHS. </a:t>
            </a:r>
          </a:p>
          <a:p>
            <a:pPr marL="0" indent="0">
              <a:buNone/>
            </a:pPr>
            <a:r>
              <a:rPr lang="en-US" dirty="0"/>
              <a:t>The contents are those of the authors and do not necessarily represent the official views of, nor an endorsement, by CDC/HHS or the US Government. </a:t>
            </a:r>
          </a:p>
        </p:txBody>
      </p:sp>
    </p:spTree>
    <p:extLst>
      <p:ext uri="{BB962C8B-B14F-4D97-AF65-F5344CB8AC3E}">
        <p14:creationId xmlns:p14="http://schemas.microsoft.com/office/powerpoint/2010/main" val="8866233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03BBA-35BF-40C0-2528-4239D0C2E953}"/>
              </a:ext>
            </a:extLst>
          </p:cNvPr>
          <p:cNvSpPr>
            <a:spLocks noGrp="1"/>
          </p:cNvSpPr>
          <p:nvPr>
            <p:ph type="title"/>
          </p:nvPr>
        </p:nvSpPr>
        <p:spPr/>
        <p:txBody>
          <a:bodyPr/>
          <a:lstStyle/>
          <a:p>
            <a:r>
              <a:rPr lang="en-US" dirty="0"/>
              <a:t>Credits</a:t>
            </a:r>
          </a:p>
        </p:txBody>
      </p:sp>
      <p:sp>
        <p:nvSpPr>
          <p:cNvPr id="3" name="Content Placeholder 2">
            <a:extLst>
              <a:ext uri="{FF2B5EF4-FFF2-40B4-BE49-F238E27FC236}">
                <a16:creationId xmlns:a16="http://schemas.microsoft.com/office/drawing/2014/main" id="{53DC6C19-F788-6AD4-A3C3-0902D8E610F4}"/>
              </a:ext>
            </a:extLst>
          </p:cNvPr>
          <p:cNvSpPr>
            <a:spLocks noGrp="1"/>
          </p:cNvSpPr>
          <p:nvPr>
            <p:ph idx="1"/>
          </p:nvPr>
        </p:nvSpPr>
        <p:spPr/>
        <p:txBody>
          <a:bodyPr/>
          <a:lstStyle/>
          <a:p>
            <a:pPr marL="0" indent="0">
              <a:spcBef>
                <a:spcPts val="1000"/>
              </a:spcBef>
              <a:buNone/>
            </a:pPr>
            <a:r>
              <a:rPr lang="en-US" sz="2800" b="1" dirty="0"/>
              <a:t>Narration: </a:t>
            </a:r>
            <a:r>
              <a:rPr lang="en-US" sz="2800" dirty="0"/>
              <a:t>Cia Court</a:t>
            </a:r>
          </a:p>
          <a:p>
            <a:pPr marL="0" indent="0">
              <a:spcBef>
                <a:spcPts val="1000"/>
              </a:spcBef>
              <a:buNone/>
            </a:pPr>
            <a:r>
              <a:rPr lang="en-US" sz="2800" b="1" dirty="0"/>
              <a:t>Illustrations: </a:t>
            </a:r>
            <a:r>
              <a:rPr lang="en-US" sz="2800" dirty="0"/>
              <a:t>Karen Parry | Black Graphics</a:t>
            </a:r>
          </a:p>
          <a:p>
            <a:pPr marL="0" indent="0">
              <a:spcBef>
                <a:spcPts val="1000"/>
              </a:spcBef>
              <a:buNone/>
            </a:pPr>
            <a:r>
              <a:rPr lang="en-US" sz="2800" b="1" dirty="0"/>
              <a:t>Photographs:</a:t>
            </a:r>
          </a:p>
          <a:p>
            <a:pPr marL="0" indent="0">
              <a:spcBef>
                <a:spcPts val="1000"/>
              </a:spcBef>
              <a:buNone/>
            </a:pPr>
            <a:r>
              <a:rPr lang="en-US" sz="2800" i="1" dirty="0"/>
              <a:t>Unless otherwise stated, the photographs in this training are royalty-free, in the public domain, or owned by ChangeLab Solutions.</a:t>
            </a:r>
          </a:p>
        </p:txBody>
      </p:sp>
    </p:spTree>
    <p:extLst>
      <p:ext uri="{BB962C8B-B14F-4D97-AF65-F5344CB8AC3E}">
        <p14:creationId xmlns:p14="http://schemas.microsoft.com/office/powerpoint/2010/main" val="889219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CDA3-D443-35B0-5DF2-4F1DA33D9E22}"/>
              </a:ext>
            </a:extLst>
          </p:cNvPr>
          <p:cNvSpPr>
            <a:spLocks noGrp="1"/>
          </p:cNvSpPr>
          <p:nvPr>
            <p:ph type="ctrTitle"/>
          </p:nvPr>
        </p:nvSpPr>
        <p:spPr>
          <a:xfrm>
            <a:off x="1524000" y="1122363"/>
            <a:ext cx="9144000" cy="4356480"/>
          </a:xfrm>
        </p:spPr>
        <p:txBody>
          <a:bodyPr anchor="ctr"/>
          <a:lstStyle/>
          <a:p>
            <a:r>
              <a:rPr lang="en-US" dirty="0"/>
              <a:t>Public Health Law</a:t>
            </a:r>
            <a:br>
              <a:rPr lang="en-US" dirty="0"/>
            </a:br>
            <a:r>
              <a:rPr lang="en-US" sz="4000" b="0" dirty="0"/>
              <a:t>Past and Present</a:t>
            </a:r>
            <a:br>
              <a:rPr lang="en-US" sz="4000" b="0" dirty="0"/>
            </a:br>
            <a:r>
              <a:rPr lang="en-US" sz="800" b="0" dirty="0">
                <a:solidFill>
                  <a:schemeClr val="bg1"/>
                </a:solidFill>
              </a:rPr>
              <a:t>[END]</a:t>
            </a:r>
          </a:p>
        </p:txBody>
      </p:sp>
    </p:spTree>
    <p:extLst>
      <p:ext uri="{BB962C8B-B14F-4D97-AF65-F5344CB8AC3E}">
        <p14:creationId xmlns:p14="http://schemas.microsoft.com/office/powerpoint/2010/main" val="302017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923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C3FA0-0A51-22BB-1429-272FC6B01751}"/>
              </a:ext>
            </a:extLst>
          </p:cNvPr>
          <p:cNvSpPr>
            <a:spLocks noGrp="1"/>
          </p:cNvSpPr>
          <p:nvPr>
            <p:ph type="title"/>
          </p:nvPr>
        </p:nvSpPr>
        <p:spPr>
          <a:xfrm>
            <a:off x="838200" y="365125"/>
            <a:ext cx="10515600" cy="1325563"/>
          </a:xfrm>
        </p:spPr>
        <p:txBody>
          <a:bodyPr anchor="t"/>
          <a:lstStyle/>
          <a:p>
            <a:r>
              <a:rPr lang="en-US" dirty="0">
                <a:solidFill>
                  <a:schemeClr val="bg1"/>
                </a:solidFill>
              </a:rPr>
              <a:t>Factors That Affect Health: </a:t>
            </a:r>
            <a:br>
              <a:rPr lang="en-US" dirty="0">
                <a:solidFill>
                  <a:schemeClr val="bg1"/>
                </a:solidFill>
              </a:rPr>
            </a:br>
            <a:r>
              <a:rPr lang="en-US" sz="3000" dirty="0">
                <a:solidFill>
                  <a:schemeClr val="bg1"/>
                </a:solidFill>
              </a:rPr>
              <a:t>Making Individuals’ Default Decisions Healthy</a:t>
            </a:r>
          </a:p>
        </p:txBody>
      </p:sp>
      <p:pic>
        <p:nvPicPr>
          <p:cNvPr id="54" name="Content Placeholder 53" descr="Frieden's 5-tier public health impact pyramid with the 2nd to bottom tier, making default decisions healthy, highlighted. These have the second largest impact in addressing factors that affect health.">
            <a:extLst>
              <a:ext uri="{FF2B5EF4-FFF2-40B4-BE49-F238E27FC236}">
                <a16:creationId xmlns:a16="http://schemas.microsoft.com/office/drawing/2014/main" id="{F9D800BA-E255-49B2-E4BA-E399B466A85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839001" y="1825625"/>
            <a:ext cx="10513998" cy="4351338"/>
          </a:xfrm>
        </p:spPr>
      </p:pic>
      <p:sp>
        <p:nvSpPr>
          <p:cNvPr id="55" name="Content Placeholder 4">
            <a:extLst>
              <a:ext uri="{FF2B5EF4-FFF2-40B4-BE49-F238E27FC236}">
                <a16:creationId xmlns:a16="http://schemas.microsoft.com/office/drawing/2014/main" id="{49D166A7-F8E5-5111-6B62-55C9C9CCC2AE}"/>
              </a:ext>
            </a:extLst>
          </p:cNvPr>
          <p:cNvSpPr txBox="1">
            <a:spLocks/>
          </p:cNvSpPr>
          <p:nvPr/>
        </p:nvSpPr>
        <p:spPr>
          <a:xfrm>
            <a:off x="3004647" y="6472655"/>
            <a:ext cx="9187353" cy="276431"/>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200"/>
              </a:spcBef>
              <a:spcAft>
                <a:spcPts val="500"/>
              </a:spcAft>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1200"/>
              </a:spcBef>
              <a:spcAft>
                <a:spcPts val="500"/>
              </a:spcAft>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1200"/>
              </a:spcBef>
              <a:spcAft>
                <a:spcPts val="500"/>
              </a:spcAft>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1200"/>
              </a:spcBef>
              <a:spcAft>
                <a:spcPts val="5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1200"/>
              </a:spcBef>
              <a:spcAft>
                <a:spcPts val="5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400" dirty="0">
                <a:solidFill>
                  <a:schemeClr val="bg1"/>
                </a:solidFill>
              </a:rPr>
              <a:t>Source: Frieden TR. A framework for public health action: the health impact pyramid. Am J Public Health. 2010;100(4):591.</a:t>
            </a:r>
          </a:p>
        </p:txBody>
      </p:sp>
    </p:spTree>
    <p:extLst>
      <p:ext uri="{BB962C8B-B14F-4D97-AF65-F5344CB8AC3E}">
        <p14:creationId xmlns:p14="http://schemas.microsoft.com/office/powerpoint/2010/main" val="753575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923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C3FA0-0A51-22BB-1429-272FC6B01751}"/>
              </a:ext>
            </a:extLst>
          </p:cNvPr>
          <p:cNvSpPr>
            <a:spLocks noGrp="1"/>
          </p:cNvSpPr>
          <p:nvPr>
            <p:ph type="title"/>
          </p:nvPr>
        </p:nvSpPr>
        <p:spPr>
          <a:xfrm>
            <a:off x="838200" y="365125"/>
            <a:ext cx="10515600" cy="1325563"/>
          </a:xfrm>
        </p:spPr>
        <p:txBody>
          <a:bodyPr anchor="t"/>
          <a:lstStyle/>
          <a:p>
            <a:r>
              <a:rPr lang="en-US" dirty="0">
                <a:solidFill>
                  <a:schemeClr val="bg1"/>
                </a:solidFill>
              </a:rPr>
              <a:t>Factors That Affect Health: </a:t>
            </a:r>
            <a:br>
              <a:rPr lang="en-US" dirty="0">
                <a:solidFill>
                  <a:schemeClr val="bg1"/>
                </a:solidFill>
              </a:rPr>
            </a:br>
            <a:r>
              <a:rPr lang="en-US" sz="3000" dirty="0">
                <a:solidFill>
                  <a:schemeClr val="bg1"/>
                </a:solidFill>
              </a:rPr>
              <a:t>Long-Lasting Protective Interventions</a:t>
            </a:r>
          </a:p>
        </p:txBody>
      </p:sp>
      <p:pic>
        <p:nvPicPr>
          <p:cNvPr id="54" name="Content Placeholder 53" descr="Frieden's 5-tier public health impact pyramid with the middle tier, long-lasting protective interventions, highlighted. These have a moderate impact in addressing factors that affect health.">
            <a:extLst>
              <a:ext uri="{FF2B5EF4-FFF2-40B4-BE49-F238E27FC236}">
                <a16:creationId xmlns:a16="http://schemas.microsoft.com/office/drawing/2014/main" id="{F9D800BA-E255-49B2-E4BA-E399B466A85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839001" y="1825625"/>
            <a:ext cx="10513998" cy="4351338"/>
          </a:xfrm>
        </p:spPr>
      </p:pic>
      <p:sp>
        <p:nvSpPr>
          <p:cNvPr id="55" name="Content Placeholder 4">
            <a:extLst>
              <a:ext uri="{FF2B5EF4-FFF2-40B4-BE49-F238E27FC236}">
                <a16:creationId xmlns:a16="http://schemas.microsoft.com/office/drawing/2014/main" id="{49D166A7-F8E5-5111-6B62-55C9C9CCC2AE}"/>
              </a:ext>
            </a:extLst>
          </p:cNvPr>
          <p:cNvSpPr txBox="1">
            <a:spLocks/>
          </p:cNvSpPr>
          <p:nvPr/>
        </p:nvSpPr>
        <p:spPr>
          <a:xfrm>
            <a:off x="3004647" y="6472655"/>
            <a:ext cx="9187353" cy="276431"/>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200"/>
              </a:spcBef>
              <a:spcAft>
                <a:spcPts val="500"/>
              </a:spcAft>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1200"/>
              </a:spcBef>
              <a:spcAft>
                <a:spcPts val="500"/>
              </a:spcAft>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1200"/>
              </a:spcBef>
              <a:spcAft>
                <a:spcPts val="500"/>
              </a:spcAft>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1200"/>
              </a:spcBef>
              <a:spcAft>
                <a:spcPts val="5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1200"/>
              </a:spcBef>
              <a:spcAft>
                <a:spcPts val="5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400" dirty="0">
                <a:solidFill>
                  <a:schemeClr val="bg1"/>
                </a:solidFill>
              </a:rPr>
              <a:t>Source: Frieden TR. A framework for public health action: the health impact pyramid. Am J Public Health. 2010;100(4):591.</a:t>
            </a:r>
          </a:p>
        </p:txBody>
      </p:sp>
    </p:spTree>
    <p:extLst>
      <p:ext uri="{BB962C8B-B14F-4D97-AF65-F5344CB8AC3E}">
        <p14:creationId xmlns:p14="http://schemas.microsoft.com/office/powerpoint/2010/main" val="1792019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923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C3FA0-0A51-22BB-1429-272FC6B01751}"/>
              </a:ext>
            </a:extLst>
          </p:cNvPr>
          <p:cNvSpPr>
            <a:spLocks noGrp="1"/>
          </p:cNvSpPr>
          <p:nvPr>
            <p:ph type="title"/>
          </p:nvPr>
        </p:nvSpPr>
        <p:spPr>
          <a:xfrm>
            <a:off x="838200" y="365125"/>
            <a:ext cx="10515600" cy="1325563"/>
          </a:xfrm>
        </p:spPr>
        <p:txBody>
          <a:bodyPr anchor="t"/>
          <a:lstStyle/>
          <a:p>
            <a:r>
              <a:rPr lang="en-US" dirty="0">
                <a:solidFill>
                  <a:schemeClr val="bg1"/>
                </a:solidFill>
              </a:rPr>
              <a:t>Factors That Affect Health: </a:t>
            </a:r>
            <a:br>
              <a:rPr lang="en-US" dirty="0">
                <a:solidFill>
                  <a:schemeClr val="bg1"/>
                </a:solidFill>
              </a:rPr>
            </a:br>
            <a:r>
              <a:rPr lang="en-US" sz="3000" dirty="0">
                <a:solidFill>
                  <a:schemeClr val="bg1"/>
                </a:solidFill>
              </a:rPr>
              <a:t>Clinical Interventions</a:t>
            </a:r>
          </a:p>
        </p:txBody>
      </p:sp>
      <p:pic>
        <p:nvPicPr>
          <p:cNvPr id="54" name="Content Placeholder 53" descr="Frieden's 5-tier public health impact pyramid with the 2nd from the top tier, clinical interventions, highlighted. These have a smaller impact in addressing factors that affect health.">
            <a:extLst>
              <a:ext uri="{FF2B5EF4-FFF2-40B4-BE49-F238E27FC236}">
                <a16:creationId xmlns:a16="http://schemas.microsoft.com/office/drawing/2014/main" id="{F9D800BA-E255-49B2-E4BA-E399B466A85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839001" y="1825625"/>
            <a:ext cx="10513998" cy="4351338"/>
          </a:xfrm>
        </p:spPr>
      </p:pic>
      <p:sp>
        <p:nvSpPr>
          <p:cNvPr id="55" name="Content Placeholder 4">
            <a:extLst>
              <a:ext uri="{FF2B5EF4-FFF2-40B4-BE49-F238E27FC236}">
                <a16:creationId xmlns:a16="http://schemas.microsoft.com/office/drawing/2014/main" id="{49D166A7-F8E5-5111-6B62-55C9C9CCC2AE}"/>
              </a:ext>
            </a:extLst>
          </p:cNvPr>
          <p:cNvSpPr txBox="1">
            <a:spLocks/>
          </p:cNvSpPr>
          <p:nvPr/>
        </p:nvSpPr>
        <p:spPr>
          <a:xfrm>
            <a:off x="3004647" y="6472655"/>
            <a:ext cx="9187353" cy="276431"/>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200"/>
              </a:spcBef>
              <a:spcAft>
                <a:spcPts val="500"/>
              </a:spcAft>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1200"/>
              </a:spcBef>
              <a:spcAft>
                <a:spcPts val="500"/>
              </a:spcAft>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1200"/>
              </a:spcBef>
              <a:spcAft>
                <a:spcPts val="500"/>
              </a:spcAft>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1200"/>
              </a:spcBef>
              <a:spcAft>
                <a:spcPts val="5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1200"/>
              </a:spcBef>
              <a:spcAft>
                <a:spcPts val="5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400" dirty="0">
                <a:solidFill>
                  <a:schemeClr val="bg1"/>
                </a:solidFill>
              </a:rPr>
              <a:t>Source: Frieden TR. A framework for public health action: the health impact pyramid. Am J Public Health. 2010;100(4):591.</a:t>
            </a:r>
          </a:p>
        </p:txBody>
      </p:sp>
    </p:spTree>
    <p:extLst>
      <p:ext uri="{BB962C8B-B14F-4D97-AF65-F5344CB8AC3E}">
        <p14:creationId xmlns:p14="http://schemas.microsoft.com/office/powerpoint/2010/main" val="3276641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923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C3FA0-0A51-22BB-1429-272FC6B01751}"/>
              </a:ext>
            </a:extLst>
          </p:cNvPr>
          <p:cNvSpPr>
            <a:spLocks noGrp="1"/>
          </p:cNvSpPr>
          <p:nvPr>
            <p:ph type="title"/>
          </p:nvPr>
        </p:nvSpPr>
        <p:spPr>
          <a:xfrm>
            <a:off x="838200" y="365125"/>
            <a:ext cx="10515600" cy="1325563"/>
          </a:xfrm>
        </p:spPr>
        <p:txBody>
          <a:bodyPr anchor="t"/>
          <a:lstStyle/>
          <a:p>
            <a:r>
              <a:rPr lang="en-US" dirty="0">
                <a:solidFill>
                  <a:schemeClr val="bg1"/>
                </a:solidFill>
              </a:rPr>
              <a:t>Factors That Affect Health: </a:t>
            </a:r>
            <a:br>
              <a:rPr lang="en-US" dirty="0">
                <a:solidFill>
                  <a:schemeClr val="bg1"/>
                </a:solidFill>
              </a:rPr>
            </a:br>
            <a:r>
              <a:rPr lang="en-US" sz="3000" dirty="0">
                <a:solidFill>
                  <a:schemeClr val="bg1"/>
                </a:solidFill>
              </a:rPr>
              <a:t>Counseling &amp; Education</a:t>
            </a:r>
          </a:p>
        </p:txBody>
      </p:sp>
      <p:pic>
        <p:nvPicPr>
          <p:cNvPr id="54" name="Content Placeholder 53" descr="Frieden's 5-tier public health impact pyramid with the top-most (and smallest in the pyramid) tier, counseling and education, highlighted. These have the least impact in addressing factors that affect health.">
            <a:extLst>
              <a:ext uri="{FF2B5EF4-FFF2-40B4-BE49-F238E27FC236}">
                <a16:creationId xmlns:a16="http://schemas.microsoft.com/office/drawing/2014/main" id="{F9D800BA-E255-49B2-E4BA-E399B466A85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839001" y="1825625"/>
            <a:ext cx="10513998" cy="4351338"/>
          </a:xfrm>
        </p:spPr>
      </p:pic>
      <p:sp>
        <p:nvSpPr>
          <p:cNvPr id="55" name="Content Placeholder 4">
            <a:extLst>
              <a:ext uri="{FF2B5EF4-FFF2-40B4-BE49-F238E27FC236}">
                <a16:creationId xmlns:a16="http://schemas.microsoft.com/office/drawing/2014/main" id="{49D166A7-F8E5-5111-6B62-55C9C9CCC2AE}"/>
              </a:ext>
            </a:extLst>
          </p:cNvPr>
          <p:cNvSpPr txBox="1">
            <a:spLocks/>
          </p:cNvSpPr>
          <p:nvPr/>
        </p:nvSpPr>
        <p:spPr>
          <a:xfrm>
            <a:off x="3004647" y="6472655"/>
            <a:ext cx="9187353" cy="276431"/>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200"/>
              </a:spcBef>
              <a:spcAft>
                <a:spcPts val="500"/>
              </a:spcAft>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1200"/>
              </a:spcBef>
              <a:spcAft>
                <a:spcPts val="500"/>
              </a:spcAft>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1200"/>
              </a:spcBef>
              <a:spcAft>
                <a:spcPts val="500"/>
              </a:spcAft>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1200"/>
              </a:spcBef>
              <a:spcAft>
                <a:spcPts val="5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1200"/>
              </a:spcBef>
              <a:spcAft>
                <a:spcPts val="5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400">
                <a:solidFill>
                  <a:schemeClr val="bg1"/>
                </a:solidFill>
              </a:rPr>
              <a:t>Source: Frieden TR. A framework for public health action: the health impact pyramid. Am J Public Health. 2010;100(4):591.</a:t>
            </a:r>
            <a:endParaRPr lang="en-US" sz="1400" dirty="0">
              <a:solidFill>
                <a:schemeClr val="bg1"/>
              </a:solidFill>
            </a:endParaRPr>
          </a:p>
        </p:txBody>
      </p:sp>
    </p:spTree>
    <p:extLst>
      <p:ext uri="{BB962C8B-B14F-4D97-AF65-F5344CB8AC3E}">
        <p14:creationId xmlns:p14="http://schemas.microsoft.com/office/powerpoint/2010/main" val="1187463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059E2-164E-B187-3213-8CB608D6AFF5}"/>
              </a:ext>
            </a:extLst>
          </p:cNvPr>
          <p:cNvSpPr>
            <a:spLocks noGrp="1"/>
          </p:cNvSpPr>
          <p:nvPr>
            <p:ph type="title"/>
          </p:nvPr>
        </p:nvSpPr>
        <p:spPr/>
        <p:txBody>
          <a:bodyPr/>
          <a:lstStyle/>
          <a:p>
            <a:r>
              <a:rPr lang="en-US" dirty="0"/>
              <a:t>Law and policy</a:t>
            </a:r>
          </a:p>
        </p:txBody>
      </p:sp>
      <p:sp>
        <p:nvSpPr>
          <p:cNvPr id="3" name="Content Placeholder 2">
            <a:extLst>
              <a:ext uri="{FF2B5EF4-FFF2-40B4-BE49-F238E27FC236}">
                <a16:creationId xmlns:a16="http://schemas.microsoft.com/office/drawing/2014/main" id="{C304775F-7B04-8AD7-8FDC-2B1E3302C3D7}"/>
              </a:ext>
            </a:extLst>
          </p:cNvPr>
          <p:cNvSpPr>
            <a:spLocks noGrp="1"/>
          </p:cNvSpPr>
          <p:nvPr>
            <p:ph type="body" idx="1"/>
          </p:nvPr>
        </p:nvSpPr>
        <p:spPr/>
        <p:txBody>
          <a:bodyPr/>
          <a:lstStyle/>
          <a:p>
            <a:pPr marL="0" indent="0">
              <a:buNone/>
            </a:pPr>
            <a:r>
              <a:rPr lang="en-US" dirty="0"/>
              <a:t>are important vehicles for public health intervention because they operate at the societal rather than the individual level.</a:t>
            </a:r>
          </a:p>
        </p:txBody>
      </p:sp>
    </p:spTree>
    <p:extLst>
      <p:ext uri="{BB962C8B-B14F-4D97-AF65-F5344CB8AC3E}">
        <p14:creationId xmlns:p14="http://schemas.microsoft.com/office/powerpoint/2010/main" val="35854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059CF-08E7-49B7-EC61-AD1E7BF13708}"/>
              </a:ext>
            </a:extLst>
          </p:cNvPr>
          <p:cNvSpPr>
            <a:spLocks noGrp="1"/>
          </p:cNvSpPr>
          <p:nvPr>
            <p:ph type="title"/>
          </p:nvPr>
        </p:nvSpPr>
        <p:spPr/>
        <p:txBody>
          <a:bodyPr/>
          <a:lstStyle/>
          <a:p>
            <a:r>
              <a:rPr lang="en-US" dirty="0"/>
              <a:t>Quiz 1: Multiple choice</a:t>
            </a:r>
          </a:p>
        </p:txBody>
      </p:sp>
      <p:sp>
        <p:nvSpPr>
          <p:cNvPr id="5" name="Content Placeholder 4">
            <a:extLst>
              <a:ext uri="{FF2B5EF4-FFF2-40B4-BE49-F238E27FC236}">
                <a16:creationId xmlns:a16="http://schemas.microsoft.com/office/drawing/2014/main" id="{0842EC62-E7B7-D84E-9D15-67467334D98C}"/>
              </a:ext>
            </a:extLst>
          </p:cNvPr>
          <p:cNvSpPr>
            <a:spLocks noGrp="1"/>
          </p:cNvSpPr>
          <p:nvPr>
            <p:ph idx="1"/>
          </p:nvPr>
        </p:nvSpPr>
        <p:spPr/>
        <p:txBody>
          <a:bodyPr/>
          <a:lstStyle/>
          <a:p>
            <a:pPr marL="0" indent="0">
              <a:spcAft>
                <a:spcPts val="2400"/>
              </a:spcAft>
              <a:buNone/>
            </a:pPr>
            <a:r>
              <a:rPr lang="en-US" b="1" dirty="0"/>
              <a:t>A policy to increase the minimum wage is an example of what tier of the pyramid of public health interventions? </a:t>
            </a:r>
          </a:p>
          <a:p>
            <a:pPr marL="514350" indent="-514350">
              <a:buFont typeface="+mj-lt"/>
              <a:buAutoNum type="alphaUcPeriod"/>
            </a:pPr>
            <a:r>
              <a:rPr lang="en-US" dirty="0"/>
              <a:t>Long-lasting protective intervention</a:t>
            </a:r>
          </a:p>
          <a:p>
            <a:pPr marL="514350" indent="-514350">
              <a:buFont typeface="+mj-lt"/>
              <a:buAutoNum type="alphaUcPeriod"/>
            </a:pPr>
            <a:r>
              <a:rPr lang="en-US" dirty="0"/>
              <a:t>Counseling and education</a:t>
            </a:r>
          </a:p>
          <a:p>
            <a:pPr marL="514350" indent="-514350">
              <a:buFont typeface="+mj-lt"/>
              <a:buAutoNum type="alphaUcPeriod"/>
            </a:pPr>
            <a:r>
              <a:rPr lang="en-US" dirty="0"/>
              <a:t>Changing socioeconomic factors</a:t>
            </a:r>
          </a:p>
          <a:p>
            <a:pPr marL="514350" indent="-514350">
              <a:buFont typeface="+mj-lt"/>
              <a:buAutoNum type="alphaUcPeriod"/>
            </a:pPr>
            <a:r>
              <a:rPr lang="en-US" dirty="0"/>
              <a:t>Making the default decision healthy</a:t>
            </a:r>
          </a:p>
        </p:txBody>
      </p:sp>
    </p:spTree>
    <p:extLst>
      <p:ext uri="{BB962C8B-B14F-4D97-AF65-F5344CB8AC3E}">
        <p14:creationId xmlns:p14="http://schemas.microsoft.com/office/powerpoint/2010/main" val="1127723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059CF-08E7-49B7-EC61-AD1E7BF13708}"/>
              </a:ext>
            </a:extLst>
          </p:cNvPr>
          <p:cNvSpPr>
            <a:spLocks noGrp="1"/>
          </p:cNvSpPr>
          <p:nvPr>
            <p:ph type="title"/>
          </p:nvPr>
        </p:nvSpPr>
        <p:spPr/>
        <p:txBody>
          <a:bodyPr/>
          <a:lstStyle/>
          <a:p>
            <a:r>
              <a:rPr lang="en-US" dirty="0"/>
              <a:t>Quiz 1: Answer</a:t>
            </a:r>
          </a:p>
        </p:txBody>
      </p:sp>
      <p:sp>
        <p:nvSpPr>
          <p:cNvPr id="5" name="Content Placeholder 4">
            <a:extLst>
              <a:ext uri="{FF2B5EF4-FFF2-40B4-BE49-F238E27FC236}">
                <a16:creationId xmlns:a16="http://schemas.microsoft.com/office/drawing/2014/main" id="{0842EC62-E7B7-D84E-9D15-67467334D98C}"/>
              </a:ext>
            </a:extLst>
          </p:cNvPr>
          <p:cNvSpPr>
            <a:spLocks noGrp="1"/>
          </p:cNvSpPr>
          <p:nvPr>
            <p:ph idx="1"/>
          </p:nvPr>
        </p:nvSpPr>
        <p:spPr/>
        <p:txBody>
          <a:bodyPr/>
          <a:lstStyle/>
          <a:p>
            <a:pPr marL="0" indent="0">
              <a:spcAft>
                <a:spcPts val="2400"/>
              </a:spcAft>
              <a:buNone/>
            </a:pPr>
            <a:r>
              <a:rPr lang="en-US" b="1" dirty="0"/>
              <a:t>A policy to increase the minimum wage is an example of what tier of the pyramid of public health interventions? </a:t>
            </a:r>
          </a:p>
          <a:p>
            <a:pPr marL="514350" indent="-514350">
              <a:buFont typeface="+mj-lt"/>
              <a:buAutoNum type="alphaUcPeriod"/>
            </a:pPr>
            <a:r>
              <a:rPr lang="en-US" dirty="0">
                <a:solidFill>
                  <a:schemeClr val="bg2">
                    <a:lumMod val="50000"/>
                  </a:schemeClr>
                </a:solidFill>
              </a:rPr>
              <a:t>Long-lasting protective intervention</a:t>
            </a:r>
          </a:p>
          <a:p>
            <a:pPr marL="514350" indent="-514350">
              <a:buFont typeface="+mj-lt"/>
              <a:buAutoNum type="alphaUcPeriod"/>
            </a:pPr>
            <a:r>
              <a:rPr lang="en-US" dirty="0">
                <a:solidFill>
                  <a:schemeClr val="bg2">
                    <a:lumMod val="50000"/>
                  </a:schemeClr>
                </a:solidFill>
              </a:rPr>
              <a:t>Counseling and education</a:t>
            </a:r>
          </a:p>
          <a:p>
            <a:pPr marL="514350" indent="-514350">
              <a:buFont typeface="+mj-lt"/>
              <a:buAutoNum type="alphaUcPeriod"/>
            </a:pPr>
            <a:r>
              <a:rPr lang="en-US" b="1" dirty="0"/>
              <a:t>Changing socioeconomic factors – CORRECT ANSWER</a:t>
            </a:r>
          </a:p>
          <a:p>
            <a:pPr marL="514350" indent="-514350">
              <a:buFont typeface="+mj-lt"/>
              <a:buAutoNum type="alphaUcPeriod"/>
            </a:pPr>
            <a:r>
              <a:rPr lang="en-US" dirty="0">
                <a:solidFill>
                  <a:schemeClr val="bg2">
                    <a:lumMod val="50000"/>
                  </a:schemeClr>
                </a:solidFill>
              </a:rPr>
              <a:t>Making the default decision healthy</a:t>
            </a:r>
          </a:p>
        </p:txBody>
      </p:sp>
    </p:spTree>
    <p:extLst>
      <p:ext uri="{BB962C8B-B14F-4D97-AF65-F5344CB8AC3E}">
        <p14:creationId xmlns:p14="http://schemas.microsoft.com/office/powerpoint/2010/main" val="381969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E948-C4C0-C84A-C03F-3265A7D9C4B2}"/>
              </a:ext>
            </a:extLst>
          </p:cNvPr>
          <p:cNvSpPr>
            <a:spLocks noGrp="1"/>
          </p:cNvSpPr>
          <p:nvPr>
            <p:ph type="title"/>
          </p:nvPr>
        </p:nvSpPr>
        <p:spPr>
          <a:xfrm>
            <a:off x="838200" y="365125"/>
            <a:ext cx="10515600" cy="1325563"/>
          </a:xfrm>
        </p:spPr>
        <p:txBody>
          <a:bodyPr/>
          <a:lstStyle/>
          <a:p>
            <a:r>
              <a:rPr lang="en-US" dirty="0"/>
              <a:t>What We’ll Discuss </a:t>
            </a:r>
            <a:r>
              <a:rPr lang="en-US" dirty="0">
                <a:solidFill>
                  <a:schemeClr val="bg1"/>
                </a:solidFill>
              </a:rPr>
              <a:t>2</a:t>
            </a:r>
            <a:endParaRPr lang="en-US" sz="1800" dirty="0">
              <a:solidFill>
                <a:schemeClr val="bg1"/>
              </a:solidFill>
            </a:endParaRPr>
          </a:p>
        </p:txBody>
      </p:sp>
      <p:sp>
        <p:nvSpPr>
          <p:cNvPr id="3" name="Content Placeholder 2">
            <a:extLst>
              <a:ext uri="{FF2B5EF4-FFF2-40B4-BE49-F238E27FC236}">
                <a16:creationId xmlns:a16="http://schemas.microsoft.com/office/drawing/2014/main" id="{73ED73EA-4DF4-6726-A435-2FDFB6804F1F}"/>
              </a:ext>
              <a:ext uri="{C183D7F6-B498-43B3-948B-1728B52AA6E4}">
                <adec:decorative xmlns:adec="http://schemas.microsoft.com/office/drawing/2017/decorative" val="1"/>
              </a:ext>
            </a:extLst>
          </p:cNvPr>
          <p:cNvSpPr>
            <a:spLocks noGrp="1"/>
          </p:cNvSpPr>
          <p:nvPr>
            <p:ph idx="1"/>
          </p:nvPr>
        </p:nvSpPr>
        <p:spPr>
          <a:xfrm>
            <a:off x="838200" y="1825625"/>
            <a:ext cx="10515600" cy="4351338"/>
          </a:xfrm>
        </p:spPr>
        <p:txBody>
          <a:bodyPr/>
          <a:lstStyle/>
          <a:p>
            <a:pPr marL="514350" indent="-514350">
              <a:buFont typeface="+mj-lt"/>
              <a:buAutoNum type="arabicPeriod"/>
            </a:pPr>
            <a:r>
              <a:rPr lang="en-US" dirty="0">
                <a:solidFill>
                  <a:schemeClr val="bg2">
                    <a:lumMod val="50000"/>
                  </a:schemeClr>
                </a:solidFill>
              </a:rPr>
              <a:t>What is public health law?</a:t>
            </a:r>
          </a:p>
          <a:p>
            <a:pPr marL="514350" indent="-514350">
              <a:buFont typeface="+mj-lt"/>
              <a:buAutoNum type="arabicPeriod"/>
            </a:pPr>
            <a:r>
              <a:rPr lang="en-US" b="1" dirty="0"/>
              <a:t>How does </a:t>
            </a:r>
            <a:r>
              <a:rPr lang="en-US" b="1" u="sng" dirty="0"/>
              <a:t>legal history</a:t>
            </a:r>
            <a:r>
              <a:rPr lang="en-US" b="1" dirty="0"/>
              <a:t> shape public health practice today?</a:t>
            </a:r>
          </a:p>
          <a:p>
            <a:pPr marL="514350" indent="-514350">
              <a:buFont typeface="+mj-lt"/>
              <a:buAutoNum type="arabicPeriod"/>
            </a:pPr>
            <a:r>
              <a:rPr lang="en-US" dirty="0">
                <a:solidFill>
                  <a:schemeClr val="bg2">
                    <a:lumMod val="50000"/>
                  </a:schemeClr>
                </a:solidFill>
              </a:rPr>
              <a:t>How do law and policy relate to health equity?</a:t>
            </a:r>
          </a:p>
          <a:p>
            <a:pPr marL="514350" indent="-514350">
              <a:buFont typeface="+mj-lt"/>
              <a:buAutoNum type="arabicPeriod"/>
            </a:pPr>
            <a:r>
              <a:rPr lang="en-US" dirty="0">
                <a:solidFill>
                  <a:schemeClr val="bg2">
                    <a:lumMod val="50000"/>
                  </a:schemeClr>
                </a:solidFill>
              </a:rPr>
              <a:t>Who has the power to shape public policy to improve public health?</a:t>
            </a:r>
          </a:p>
          <a:p>
            <a:pPr marL="514350" indent="-514350">
              <a:buFont typeface="+mj-lt"/>
              <a:buAutoNum type="arabicPeriod"/>
            </a:pPr>
            <a:r>
              <a:rPr lang="en-US" dirty="0">
                <a:solidFill>
                  <a:schemeClr val="bg2">
                    <a:lumMod val="50000"/>
                  </a:schemeClr>
                </a:solidFill>
              </a:rPr>
              <a:t>What limitations does the Constitution place on public health powers?</a:t>
            </a:r>
          </a:p>
        </p:txBody>
      </p:sp>
    </p:spTree>
    <p:extLst>
      <p:ext uri="{BB962C8B-B14F-4D97-AF65-F5344CB8AC3E}">
        <p14:creationId xmlns:p14="http://schemas.microsoft.com/office/powerpoint/2010/main" val="2411402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E47779-EA92-35E9-8C6C-C12BF975D8A8}"/>
              </a:ext>
            </a:extLst>
          </p:cNvPr>
          <p:cNvSpPr>
            <a:spLocks noGrp="1"/>
          </p:cNvSpPr>
          <p:nvPr>
            <p:ph type="title"/>
          </p:nvPr>
        </p:nvSpPr>
        <p:spPr/>
        <p:txBody>
          <a:bodyPr/>
          <a:lstStyle/>
          <a:p>
            <a:r>
              <a:rPr lang="en-US" dirty="0"/>
              <a:t>The Mayflower Compact (1620)</a:t>
            </a:r>
          </a:p>
        </p:txBody>
      </p:sp>
      <p:sp>
        <p:nvSpPr>
          <p:cNvPr id="5" name="Text Placeholder 4">
            <a:extLst>
              <a:ext uri="{FF2B5EF4-FFF2-40B4-BE49-F238E27FC236}">
                <a16:creationId xmlns:a16="http://schemas.microsoft.com/office/drawing/2014/main" id="{81F51786-1491-C03A-62B5-3FE589244B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51215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1FCF-4949-A712-5BD0-DD5C9BF14CC2}"/>
              </a:ext>
            </a:extLst>
          </p:cNvPr>
          <p:cNvSpPr>
            <a:spLocks noGrp="1"/>
          </p:cNvSpPr>
          <p:nvPr>
            <p:ph type="title"/>
          </p:nvPr>
        </p:nvSpPr>
        <p:spPr>
          <a:xfrm>
            <a:off x="838200" y="365125"/>
            <a:ext cx="10515600" cy="1325563"/>
          </a:xfrm>
        </p:spPr>
        <p:txBody>
          <a:bodyPr/>
          <a:lstStyle/>
          <a:p>
            <a:r>
              <a:rPr lang="en-US" dirty="0"/>
              <a:t>ChangeLab Solutions Disclaimer</a:t>
            </a:r>
          </a:p>
        </p:txBody>
      </p:sp>
      <p:sp>
        <p:nvSpPr>
          <p:cNvPr id="3" name="Content Placeholder 2">
            <a:extLst>
              <a:ext uri="{FF2B5EF4-FFF2-40B4-BE49-F238E27FC236}">
                <a16:creationId xmlns:a16="http://schemas.microsoft.com/office/drawing/2014/main" id="{0E535DD0-40FE-A121-4280-6283E8914D19}"/>
              </a:ext>
            </a:extLst>
          </p:cNvPr>
          <p:cNvSpPr>
            <a:spLocks noGrp="1"/>
          </p:cNvSpPr>
          <p:nvPr>
            <p:ph idx="1"/>
          </p:nvPr>
        </p:nvSpPr>
        <p:spPr>
          <a:xfrm>
            <a:off x="838200" y="1825625"/>
            <a:ext cx="10515600" cy="4351338"/>
          </a:xfrm>
        </p:spPr>
        <p:txBody>
          <a:bodyPr/>
          <a:lstStyle/>
          <a:p>
            <a:pPr marL="0" indent="0">
              <a:buNone/>
            </a:pPr>
            <a:r>
              <a:rPr lang="en-US" dirty="0"/>
              <a:t>The information provided in this discussion is for informational purposes only and does not constitute legal advice. ChangeLab Solutions does not enter into attorney-client relationships.</a:t>
            </a:r>
          </a:p>
          <a:p>
            <a:pPr marL="0" indent="0">
              <a:buNone/>
            </a:pPr>
            <a:r>
              <a:rPr lang="en-US" dirty="0"/>
              <a:t>ChangeLab Solutions is a nonprofit organization that educates and informs the public through objective, nonpartisan analysis, study, and research. The primary purpose of this discussion is to address legal and policy options to improve public health. There is no intent to reflect a view on specific legislation.</a:t>
            </a:r>
          </a:p>
          <a:p>
            <a:pPr marL="0" indent="0">
              <a:buNone/>
            </a:pPr>
            <a:r>
              <a:rPr lang="en-US" dirty="0"/>
              <a:t>Copyright © 2023 ChangeLab Solutions</a:t>
            </a:r>
          </a:p>
        </p:txBody>
      </p:sp>
    </p:spTree>
    <p:extLst>
      <p:ext uri="{BB962C8B-B14F-4D97-AF65-F5344CB8AC3E}">
        <p14:creationId xmlns:p14="http://schemas.microsoft.com/office/powerpoint/2010/main" val="3752945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2EB473-8B17-FED0-CAB4-1FAF32C97F9F}"/>
              </a:ext>
            </a:extLst>
          </p:cNvPr>
          <p:cNvSpPr>
            <a:spLocks noGrp="1"/>
          </p:cNvSpPr>
          <p:nvPr>
            <p:ph type="title"/>
          </p:nvPr>
        </p:nvSpPr>
        <p:spPr>
          <a:xfrm>
            <a:off x="838200" y="365125"/>
            <a:ext cx="10515600" cy="1325563"/>
          </a:xfrm>
        </p:spPr>
        <p:txBody>
          <a:bodyPr/>
          <a:lstStyle/>
          <a:p>
            <a:r>
              <a:rPr lang="en-US" dirty="0"/>
              <a:t>Securing the Common Good</a:t>
            </a:r>
          </a:p>
        </p:txBody>
      </p:sp>
      <p:sp>
        <p:nvSpPr>
          <p:cNvPr id="5" name="Content Placeholder 4">
            <a:extLst>
              <a:ext uri="{FF2B5EF4-FFF2-40B4-BE49-F238E27FC236}">
                <a16:creationId xmlns:a16="http://schemas.microsoft.com/office/drawing/2014/main" id="{20C180A1-EF05-6D31-E39C-EBCAE45897A5}"/>
              </a:ext>
            </a:extLst>
          </p:cNvPr>
          <p:cNvSpPr>
            <a:spLocks noGrp="1"/>
          </p:cNvSpPr>
          <p:nvPr>
            <p:ph idx="1"/>
          </p:nvPr>
        </p:nvSpPr>
        <p:spPr>
          <a:xfrm>
            <a:off x="838200" y="1825625"/>
            <a:ext cx="10515600" cy="4351338"/>
          </a:xfrm>
        </p:spPr>
        <p:txBody>
          <a:bodyPr anchor="ctr"/>
          <a:lstStyle/>
          <a:p>
            <a:pPr marL="0" indent="0">
              <a:lnSpc>
                <a:spcPct val="110000"/>
              </a:lnSpc>
              <a:buNone/>
            </a:pPr>
            <a:r>
              <a:rPr lang="en-US" sz="3200" b="1" dirty="0"/>
              <a:t>“. . . to enact, constitute, and frame such just and equal laws, ordinances, acts, constitutions and offices, from time to time, as shall be thought most meet and convenient for the general good of the colony . . . ”</a:t>
            </a:r>
          </a:p>
          <a:p>
            <a:pPr marL="0" indent="0">
              <a:lnSpc>
                <a:spcPct val="110000"/>
              </a:lnSpc>
              <a:buNone/>
            </a:pPr>
            <a:r>
              <a:rPr lang="en-US" sz="3200" dirty="0"/>
              <a:t>—The Mayflower Compact</a:t>
            </a:r>
          </a:p>
        </p:txBody>
      </p:sp>
    </p:spTree>
    <p:extLst>
      <p:ext uri="{BB962C8B-B14F-4D97-AF65-F5344CB8AC3E}">
        <p14:creationId xmlns:p14="http://schemas.microsoft.com/office/powerpoint/2010/main" val="1768213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4029C9-EC94-5A5A-B84C-72A38202E542}"/>
              </a:ext>
            </a:extLst>
          </p:cNvPr>
          <p:cNvSpPr>
            <a:spLocks noGrp="1"/>
          </p:cNvSpPr>
          <p:nvPr>
            <p:ph type="title"/>
          </p:nvPr>
        </p:nvSpPr>
        <p:spPr/>
        <p:txBody>
          <a:bodyPr/>
          <a:lstStyle/>
          <a:p>
            <a:r>
              <a:rPr lang="en-US" dirty="0"/>
              <a:t>The Broad Street Pump</a:t>
            </a:r>
          </a:p>
        </p:txBody>
      </p:sp>
    </p:spTree>
    <p:extLst>
      <p:ext uri="{BB962C8B-B14F-4D97-AF65-F5344CB8AC3E}">
        <p14:creationId xmlns:p14="http://schemas.microsoft.com/office/powerpoint/2010/main" val="380340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4EED3-D582-98C7-D5AE-0CEB297BF3BD}"/>
              </a:ext>
            </a:extLst>
          </p:cNvPr>
          <p:cNvSpPr>
            <a:spLocks noGrp="1"/>
          </p:cNvSpPr>
          <p:nvPr>
            <p:ph type="title"/>
          </p:nvPr>
        </p:nvSpPr>
        <p:spPr/>
        <p:txBody>
          <a:bodyPr/>
          <a:lstStyle/>
          <a:p>
            <a:r>
              <a:rPr lang="en-US" dirty="0"/>
              <a:t>New York before sanitation reform</a:t>
            </a:r>
          </a:p>
        </p:txBody>
      </p:sp>
    </p:spTree>
    <p:extLst>
      <p:ext uri="{BB962C8B-B14F-4D97-AF65-F5344CB8AC3E}">
        <p14:creationId xmlns:p14="http://schemas.microsoft.com/office/powerpoint/2010/main" val="1270144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4EED3-D582-98C7-D5AE-0CEB297BF3BD}"/>
              </a:ext>
            </a:extLst>
          </p:cNvPr>
          <p:cNvSpPr>
            <a:spLocks noGrp="1"/>
          </p:cNvSpPr>
          <p:nvPr>
            <p:ph type="title"/>
          </p:nvPr>
        </p:nvSpPr>
        <p:spPr/>
        <p:txBody>
          <a:bodyPr/>
          <a:lstStyle/>
          <a:p>
            <a:r>
              <a:rPr lang="en-US" dirty="0"/>
              <a:t>. . . and New York after the reform</a:t>
            </a:r>
          </a:p>
        </p:txBody>
      </p:sp>
    </p:spTree>
    <p:extLst>
      <p:ext uri="{BB962C8B-B14F-4D97-AF65-F5344CB8AC3E}">
        <p14:creationId xmlns:p14="http://schemas.microsoft.com/office/powerpoint/2010/main" val="50078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248B5-4430-C18D-C7E0-747045A42EBB}"/>
              </a:ext>
            </a:extLst>
          </p:cNvPr>
          <p:cNvSpPr>
            <a:spLocks noGrp="1"/>
          </p:cNvSpPr>
          <p:nvPr>
            <p:ph type="title"/>
          </p:nvPr>
        </p:nvSpPr>
        <p:spPr/>
        <p:txBody>
          <a:bodyPr/>
          <a:lstStyle/>
          <a:p>
            <a:r>
              <a:rPr lang="en-US" dirty="0"/>
              <a:t>The story of </a:t>
            </a:r>
            <a:br>
              <a:rPr lang="en-US" dirty="0"/>
            </a:br>
            <a:r>
              <a:rPr lang="en-US" dirty="0"/>
              <a:t>Jacobson v. Massachusetts</a:t>
            </a:r>
          </a:p>
        </p:txBody>
      </p:sp>
    </p:spTree>
    <p:extLst>
      <p:ext uri="{BB962C8B-B14F-4D97-AF65-F5344CB8AC3E}">
        <p14:creationId xmlns:p14="http://schemas.microsoft.com/office/powerpoint/2010/main" val="2439254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2EB473-8B17-FED0-CAB4-1FAF32C97F9F}"/>
              </a:ext>
            </a:extLst>
          </p:cNvPr>
          <p:cNvSpPr>
            <a:spLocks noGrp="1"/>
          </p:cNvSpPr>
          <p:nvPr>
            <p:ph type="title"/>
          </p:nvPr>
        </p:nvSpPr>
        <p:spPr>
          <a:xfrm>
            <a:off x="838200" y="365125"/>
            <a:ext cx="10515600" cy="1325563"/>
          </a:xfrm>
        </p:spPr>
        <p:txBody>
          <a:bodyPr/>
          <a:lstStyle/>
          <a:p>
            <a:r>
              <a:rPr lang="en-US" dirty="0"/>
              <a:t>Mandatory vaccination law</a:t>
            </a:r>
          </a:p>
        </p:txBody>
      </p:sp>
      <p:sp>
        <p:nvSpPr>
          <p:cNvPr id="5" name="Content Placeholder 4">
            <a:extLst>
              <a:ext uri="{FF2B5EF4-FFF2-40B4-BE49-F238E27FC236}">
                <a16:creationId xmlns:a16="http://schemas.microsoft.com/office/drawing/2014/main" id="{20C180A1-EF05-6D31-E39C-EBCAE45897A5}"/>
              </a:ext>
            </a:extLst>
          </p:cNvPr>
          <p:cNvSpPr>
            <a:spLocks noGrp="1"/>
          </p:cNvSpPr>
          <p:nvPr>
            <p:ph idx="1"/>
          </p:nvPr>
        </p:nvSpPr>
        <p:spPr>
          <a:xfrm>
            <a:off x="838200" y="1825625"/>
            <a:ext cx="10515600" cy="4351338"/>
          </a:xfrm>
        </p:spPr>
        <p:txBody>
          <a:bodyPr anchor="ctr"/>
          <a:lstStyle/>
          <a:p>
            <a:pPr marL="0" indent="0">
              <a:lnSpc>
                <a:spcPct val="110000"/>
              </a:lnSpc>
              <a:buNone/>
            </a:pPr>
            <a:r>
              <a:rPr lang="en-US" sz="3200" b="1" dirty="0"/>
              <a:t>“But the liberty secured by the Constitution of the United States to every person within its jurisdiction does not import an absolute right in each person to be, at all times and in all circumstances, wholly freed from restraint. There are manifold restraints to which every person is necessarily subject for the common good. On any other basis, organized society could not exist with safety to its members.”</a:t>
            </a:r>
          </a:p>
          <a:p>
            <a:pPr marL="0" indent="0">
              <a:lnSpc>
                <a:spcPct val="110000"/>
              </a:lnSpc>
              <a:buNone/>
            </a:pPr>
            <a:r>
              <a:rPr lang="en-US" sz="3200" dirty="0"/>
              <a:t>—Jacobson v. Massachusetts (1905)</a:t>
            </a:r>
          </a:p>
        </p:txBody>
      </p:sp>
    </p:spTree>
    <p:extLst>
      <p:ext uri="{BB962C8B-B14F-4D97-AF65-F5344CB8AC3E}">
        <p14:creationId xmlns:p14="http://schemas.microsoft.com/office/powerpoint/2010/main" val="3361581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059CF-08E7-49B7-EC61-AD1E7BF13708}"/>
              </a:ext>
            </a:extLst>
          </p:cNvPr>
          <p:cNvSpPr>
            <a:spLocks noGrp="1"/>
          </p:cNvSpPr>
          <p:nvPr>
            <p:ph type="title"/>
          </p:nvPr>
        </p:nvSpPr>
        <p:spPr/>
        <p:txBody>
          <a:bodyPr/>
          <a:lstStyle/>
          <a:p>
            <a:r>
              <a:rPr lang="en-US" dirty="0"/>
              <a:t>Quiz 2: True or false</a:t>
            </a:r>
          </a:p>
        </p:txBody>
      </p:sp>
      <p:sp>
        <p:nvSpPr>
          <p:cNvPr id="5" name="Content Placeholder 4">
            <a:extLst>
              <a:ext uri="{FF2B5EF4-FFF2-40B4-BE49-F238E27FC236}">
                <a16:creationId xmlns:a16="http://schemas.microsoft.com/office/drawing/2014/main" id="{0842EC62-E7B7-D84E-9D15-67467334D98C}"/>
              </a:ext>
            </a:extLst>
          </p:cNvPr>
          <p:cNvSpPr>
            <a:spLocks noGrp="1"/>
          </p:cNvSpPr>
          <p:nvPr>
            <p:ph idx="1"/>
          </p:nvPr>
        </p:nvSpPr>
        <p:spPr/>
        <p:txBody>
          <a:bodyPr/>
          <a:lstStyle/>
          <a:p>
            <a:pPr marL="0" indent="0">
              <a:spcAft>
                <a:spcPts val="2400"/>
              </a:spcAft>
              <a:buNone/>
            </a:pPr>
            <a:r>
              <a:rPr lang="en-US" sz="3500" b="1" dirty="0"/>
              <a:t>The government can regulate individual behavior to protect health.</a:t>
            </a:r>
          </a:p>
          <a:p>
            <a:pPr marL="465138" indent="-465138">
              <a:buFont typeface="Wingdings" panose="05000000000000000000" pitchFamily="2" charset="2"/>
              <a:buChar char="q"/>
            </a:pPr>
            <a:r>
              <a:rPr lang="en-US" sz="3500" dirty="0"/>
              <a:t>True</a:t>
            </a:r>
          </a:p>
          <a:p>
            <a:pPr marL="465138" indent="-465138">
              <a:buFont typeface="Wingdings" panose="05000000000000000000" pitchFamily="2" charset="2"/>
              <a:buChar char="q"/>
            </a:pPr>
            <a:r>
              <a:rPr lang="en-US" sz="3500" dirty="0"/>
              <a:t>False</a:t>
            </a:r>
          </a:p>
        </p:txBody>
      </p:sp>
    </p:spTree>
    <p:extLst>
      <p:ext uri="{BB962C8B-B14F-4D97-AF65-F5344CB8AC3E}">
        <p14:creationId xmlns:p14="http://schemas.microsoft.com/office/powerpoint/2010/main" val="3216308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059CF-08E7-49B7-EC61-AD1E7BF13708}"/>
              </a:ext>
            </a:extLst>
          </p:cNvPr>
          <p:cNvSpPr>
            <a:spLocks noGrp="1"/>
          </p:cNvSpPr>
          <p:nvPr>
            <p:ph type="title"/>
          </p:nvPr>
        </p:nvSpPr>
        <p:spPr/>
        <p:txBody>
          <a:bodyPr/>
          <a:lstStyle/>
          <a:p>
            <a:r>
              <a:rPr lang="en-US" dirty="0"/>
              <a:t>Quiz 2: Answer</a:t>
            </a:r>
          </a:p>
        </p:txBody>
      </p:sp>
      <p:sp>
        <p:nvSpPr>
          <p:cNvPr id="5" name="Content Placeholder 4">
            <a:extLst>
              <a:ext uri="{FF2B5EF4-FFF2-40B4-BE49-F238E27FC236}">
                <a16:creationId xmlns:a16="http://schemas.microsoft.com/office/drawing/2014/main" id="{0842EC62-E7B7-D84E-9D15-67467334D98C}"/>
              </a:ext>
            </a:extLst>
          </p:cNvPr>
          <p:cNvSpPr>
            <a:spLocks noGrp="1"/>
          </p:cNvSpPr>
          <p:nvPr>
            <p:ph idx="1"/>
          </p:nvPr>
        </p:nvSpPr>
        <p:spPr/>
        <p:txBody>
          <a:bodyPr/>
          <a:lstStyle/>
          <a:p>
            <a:pPr marL="0" indent="0">
              <a:spcAft>
                <a:spcPts val="2400"/>
              </a:spcAft>
              <a:buNone/>
            </a:pPr>
            <a:r>
              <a:rPr lang="en-US" sz="3500" b="1" dirty="0"/>
              <a:t>The government can regulate individual behavior to protect health.</a:t>
            </a:r>
          </a:p>
          <a:p>
            <a:pPr marL="465138" indent="-465138">
              <a:buFont typeface="Wingdings" panose="05000000000000000000" pitchFamily="2" charset="2"/>
              <a:buChar char="ü"/>
              <a:tabLst>
                <a:tab pos="465138" algn="l"/>
              </a:tabLst>
            </a:pPr>
            <a:r>
              <a:rPr lang="en-US" sz="3500" b="1" dirty="0"/>
              <a:t>True – CORRECT ANSWER</a:t>
            </a:r>
          </a:p>
          <a:p>
            <a:pPr marL="465138" indent="-465138">
              <a:buFont typeface="Wingdings" panose="05000000000000000000" pitchFamily="2" charset="2"/>
              <a:buChar char="q"/>
            </a:pPr>
            <a:r>
              <a:rPr lang="en-US" sz="3500" dirty="0">
                <a:solidFill>
                  <a:schemeClr val="bg2">
                    <a:lumMod val="50000"/>
                  </a:schemeClr>
                </a:solidFill>
              </a:rPr>
              <a:t>False</a:t>
            </a:r>
          </a:p>
        </p:txBody>
      </p:sp>
    </p:spTree>
    <p:extLst>
      <p:ext uri="{BB962C8B-B14F-4D97-AF65-F5344CB8AC3E}">
        <p14:creationId xmlns:p14="http://schemas.microsoft.com/office/powerpoint/2010/main" val="1805296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E948-C4C0-C84A-C03F-3265A7D9C4B2}"/>
              </a:ext>
            </a:extLst>
          </p:cNvPr>
          <p:cNvSpPr>
            <a:spLocks noGrp="1"/>
          </p:cNvSpPr>
          <p:nvPr>
            <p:ph type="title"/>
          </p:nvPr>
        </p:nvSpPr>
        <p:spPr>
          <a:xfrm>
            <a:off x="838200" y="365125"/>
            <a:ext cx="10515600" cy="1325563"/>
          </a:xfrm>
        </p:spPr>
        <p:txBody>
          <a:bodyPr/>
          <a:lstStyle/>
          <a:p>
            <a:r>
              <a:rPr lang="en-US" dirty="0"/>
              <a:t>What We’ll Discuss </a:t>
            </a:r>
            <a:r>
              <a:rPr lang="en-US" dirty="0">
                <a:solidFill>
                  <a:schemeClr val="bg1"/>
                </a:solidFill>
              </a:rPr>
              <a:t>3</a:t>
            </a:r>
          </a:p>
        </p:txBody>
      </p:sp>
      <p:sp>
        <p:nvSpPr>
          <p:cNvPr id="3" name="Content Placeholder 2">
            <a:extLst>
              <a:ext uri="{FF2B5EF4-FFF2-40B4-BE49-F238E27FC236}">
                <a16:creationId xmlns:a16="http://schemas.microsoft.com/office/drawing/2014/main" id="{73ED73EA-4DF4-6726-A435-2FDFB6804F1F}"/>
              </a:ext>
              <a:ext uri="{C183D7F6-B498-43B3-948B-1728B52AA6E4}">
                <adec:decorative xmlns:adec="http://schemas.microsoft.com/office/drawing/2017/decorative" val="1"/>
              </a:ext>
            </a:extLst>
          </p:cNvPr>
          <p:cNvSpPr>
            <a:spLocks noGrp="1"/>
          </p:cNvSpPr>
          <p:nvPr>
            <p:ph idx="1"/>
          </p:nvPr>
        </p:nvSpPr>
        <p:spPr>
          <a:xfrm>
            <a:off x="838200" y="1825625"/>
            <a:ext cx="10515600" cy="4351338"/>
          </a:xfrm>
        </p:spPr>
        <p:txBody>
          <a:bodyPr/>
          <a:lstStyle/>
          <a:p>
            <a:pPr marL="514350" indent="-514350">
              <a:buFont typeface="+mj-lt"/>
              <a:buAutoNum type="arabicPeriod"/>
            </a:pPr>
            <a:r>
              <a:rPr lang="en-US" dirty="0">
                <a:solidFill>
                  <a:schemeClr val="bg2">
                    <a:lumMod val="50000"/>
                  </a:schemeClr>
                </a:solidFill>
              </a:rPr>
              <a:t>What is public health law?</a:t>
            </a:r>
          </a:p>
          <a:p>
            <a:pPr marL="514350" indent="-514350">
              <a:buFont typeface="+mj-lt"/>
              <a:buAutoNum type="arabicPeriod"/>
            </a:pPr>
            <a:r>
              <a:rPr lang="en-US" dirty="0">
                <a:solidFill>
                  <a:schemeClr val="bg2">
                    <a:lumMod val="50000"/>
                  </a:schemeClr>
                </a:solidFill>
              </a:rPr>
              <a:t>How does legal history shape public health practice today?</a:t>
            </a:r>
          </a:p>
          <a:p>
            <a:pPr marL="514350" indent="-514350">
              <a:buFont typeface="+mj-lt"/>
              <a:buAutoNum type="arabicPeriod"/>
            </a:pPr>
            <a:r>
              <a:rPr lang="en-US" b="1" dirty="0"/>
              <a:t>How do law and policy relate to </a:t>
            </a:r>
            <a:r>
              <a:rPr lang="en-US" b="1" u="sng" dirty="0"/>
              <a:t>health equity</a:t>
            </a:r>
            <a:r>
              <a:rPr lang="en-US" b="1" dirty="0"/>
              <a:t>?</a:t>
            </a:r>
          </a:p>
          <a:p>
            <a:pPr marL="514350" indent="-514350">
              <a:buFont typeface="+mj-lt"/>
              <a:buAutoNum type="arabicPeriod"/>
            </a:pPr>
            <a:r>
              <a:rPr lang="en-US" dirty="0">
                <a:solidFill>
                  <a:schemeClr val="bg2">
                    <a:lumMod val="50000"/>
                  </a:schemeClr>
                </a:solidFill>
              </a:rPr>
              <a:t>Who has the power to shape public policy to improve public health?</a:t>
            </a:r>
          </a:p>
          <a:p>
            <a:pPr marL="514350" indent="-514350">
              <a:buFont typeface="+mj-lt"/>
              <a:buAutoNum type="arabicPeriod"/>
            </a:pPr>
            <a:r>
              <a:rPr lang="en-US" dirty="0">
                <a:solidFill>
                  <a:schemeClr val="bg2">
                    <a:lumMod val="50000"/>
                  </a:schemeClr>
                </a:solidFill>
              </a:rPr>
              <a:t>What limitations does the Constitution place on public health powers?</a:t>
            </a:r>
          </a:p>
        </p:txBody>
      </p:sp>
    </p:spTree>
    <p:extLst>
      <p:ext uri="{BB962C8B-B14F-4D97-AF65-F5344CB8AC3E}">
        <p14:creationId xmlns:p14="http://schemas.microsoft.com/office/powerpoint/2010/main" val="869767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777BB-C6E5-898C-F2CA-52CDD79098D3}"/>
              </a:ext>
            </a:extLst>
          </p:cNvPr>
          <p:cNvSpPr>
            <a:spLocks noGrp="1"/>
          </p:cNvSpPr>
          <p:nvPr>
            <p:ph type="title"/>
          </p:nvPr>
        </p:nvSpPr>
        <p:spPr>
          <a:xfrm>
            <a:off x="831850" y="1709738"/>
            <a:ext cx="10515600" cy="2852737"/>
          </a:xfrm>
        </p:spPr>
        <p:txBody>
          <a:bodyPr/>
          <a:lstStyle/>
          <a:p>
            <a:r>
              <a:rPr lang="en-US" dirty="0"/>
              <a:t>What is health equity?</a:t>
            </a:r>
          </a:p>
        </p:txBody>
      </p:sp>
      <p:sp>
        <p:nvSpPr>
          <p:cNvPr id="3" name="Text Placeholder 2">
            <a:extLst>
              <a:ext uri="{FF2B5EF4-FFF2-40B4-BE49-F238E27FC236}">
                <a16:creationId xmlns:a16="http://schemas.microsoft.com/office/drawing/2014/main" id="{C0C96C0E-E53E-398D-BD99-24D8B1BE6F47}"/>
              </a:ext>
            </a:extLst>
          </p:cNvPr>
          <p:cNvSpPr>
            <a:spLocks noGrp="1"/>
          </p:cNvSpPr>
          <p:nvPr>
            <p:ph type="body" idx="1"/>
          </p:nvPr>
        </p:nvSpPr>
        <p:spPr>
          <a:xfrm>
            <a:off x="831850" y="4589463"/>
            <a:ext cx="10515600" cy="1500187"/>
          </a:xfrm>
        </p:spPr>
        <p:txBody>
          <a:bodyPr/>
          <a:lstStyle/>
          <a:p>
            <a:r>
              <a:rPr lang="en-US" dirty="0"/>
              <a:t>“Health equity means that everyone has a fair and just opportunity to be as healthy as possible. This requires removing obstacles to health such as poverty, discrimination, and their consequences. . . . ”</a:t>
            </a:r>
          </a:p>
        </p:txBody>
      </p:sp>
    </p:spTree>
    <p:extLst>
      <p:ext uri="{BB962C8B-B14F-4D97-AF65-F5344CB8AC3E}">
        <p14:creationId xmlns:p14="http://schemas.microsoft.com/office/powerpoint/2010/main" val="55926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F23DA-74B5-ACF6-3864-99AA19C9BFFD}"/>
              </a:ext>
            </a:extLst>
          </p:cNvPr>
          <p:cNvSpPr>
            <a:spLocks noGrp="1"/>
          </p:cNvSpPr>
          <p:nvPr>
            <p:ph type="title"/>
          </p:nvPr>
        </p:nvSpPr>
        <p:spPr/>
        <p:txBody>
          <a:bodyPr/>
          <a:lstStyle/>
          <a:p>
            <a:r>
              <a:rPr lang="en-US" dirty="0"/>
              <a:t>CDC Disclaimer</a:t>
            </a:r>
          </a:p>
        </p:txBody>
      </p:sp>
      <p:sp>
        <p:nvSpPr>
          <p:cNvPr id="3" name="Content Placeholder 2">
            <a:extLst>
              <a:ext uri="{FF2B5EF4-FFF2-40B4-BE49-F238E27FC236}">
                <a16:creationId xmlns:a16="http://schemas.microsoft.com/office/drawing/2014/main" id="{93603CC9-E0F5-C88F-1E13-6342B0812827}"/>
              </a:ext>
            </a:extLst>
          </p:cNvPr>
          <p:cNvSpPr>
            <a:spLocks noGrp="1"/>
          </p:cNvSpPr>
          <p:nvPr>
            <p:ph idx="1"/>
          </p:nvPr>
        </p:nvSpPr>
        <p:spPr/>
        <p:txBody>
          <a:bodyPr/>
          <a:lstStyle/>
          <a:p>
            <a:pPr marL="0" indent="0">
              <a:buNone/>
            </a:pPr>
            <a:r>
              <a:rPr lang="en-US" dirty="0"/>
              <a:t>These course materials are for instructional use only and are not intended as a substitute for professional legal or other advice. While every effort has been made to verify the accuracy of these materials, legal authorities and requirements may vary from jurisdiction to jurisdiction. Always seek the advice of an attorney or other qualified professional with any questions you may have regarding a legal matter.</a:t>
            </a:r>
          </a:p>
          <a:p>
            <a:pPr marL="0" indent="0">
              <a:buNone/>
            </a:pPr>
            <a:r>
              <a:rPr lang="en-US" dirty="0"/>
              <a:t>The contents of this presentation have not been formally disseminated by the Centers for Disease Control and Prevention and should not be construed to represent any agency determination or policy.</a:t>
            </a:r>
          </a:p>
        </p:txBody>
      </p:sp>
    </p:spTree>
    <p:extLst>
      <p:ext uri="{BB962C8B-B14F-4D97-AF65-F5344CB8AC3E}">
        <p14:creationId xmlns:p14="http://schemas.microsoft.com/office/powerpoint/2010/main" val="315850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3D89-2866-6181-4AE7-E312C8CB2741}"/>
              </a:ext>
            </a:extLst>
          </p:cNvPr>
          <p:cNvSpPr>
            <a:spLocks noGrp="1"/>
          </p:cNvSpPr>
          <p:nvPr>
            <p:ph type="title"/>
          </p:nvPr>
        </p:nvSpPr>
        <p:spPr/>
        <p:txBody>
          <a:bodyPr/>
          <a:lstStyle/>
          <a:p>
            <a:r>
              <a:rPr lang="en-US" dirty="0"/>
              <a:t>Moving toward true equity</a:t>
            </a:r>
          </a:p>
        </p:txBody>
      </p:sp>
      <p:pic>
        <p:nvPicPr>
          <p:cNvPr id="6" name="Content Placeholder 5" descr="Visual comparison of &quot;equality&quot; versus &quot;equity.&quot; At the top is the &quot;equality&quot; section where all children are given the same bicycle, including a child who is too small and a child in a wheelchair. Under &quot;equity,&quot; children are given bicycles for their unique needs: the disabled child receives a wheelchair bike, the small child receives an appropriately sized bike, etc. This illustrates that when we design projects or interventions with equality in mind, we not only maintain inequities but in some cases widen them. In the illustration, providing everyone with the same bike allows some children to take off, while leaving others behind.">
            <a:extLst>
              <a:ext uri="{FF2B5EF4-FFF2-40B4-BE49-F238E27FC236}">
                <a16:creationId xmlns:a16="http://schemas.microsoft.com/office/drawing/2014/main" id="{CF15273C-9CCC-F377-9F81-32BE20ACFE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3955" y="1837193"/>
            <a:ext cx="9144089" cy="4328202"/>
          </a:xfrm>
        </p:spPr>
      </p:pic>
      <p:sp>
        <p:nvSpPr>
          <p:cNvPr id="3" name="TextBox 2">
            <a:extLst>
              <a:ext uri="{FF2B5EF4-FFF2-40B4-BE49-F238E27FC236}">
                <a16:creationId xmlns:a16="http://schemas.microsoft.com/office/drawing/2014/main" id="{367FB483-5B9E-5CAF-DABF-6388164DE19B}"/>
              </a:ext>
            </a:extLst>
          </p:cNvPr>
          <p:cNvSpPr txBox="1"/>
          <p:nvPr/>
        </p:nvSpPr>
        <p:spPr>
          <a:xfrm>
            <a:off x="1351314" y="6335962"/>
            <a:ext cx="1074419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100" dirty="0">
                <a:latin typeface="Calibri" panose="020F0502020204030204" pitchFamily="34" charset="0"/>
                <a:ea typeface="Calibri" panose="020F0502020204030204" pitchFamily="34" charset="0"/>
                <a:cs typeface="Calibri" panose="020F0502020204030204" pitchFamily="34" charset="0"/>
              </a:rPr>
              <a:t>Illustration adapted from </a:t>
            </a:r>
            <a:r>
              <a:rPr lang="en-US" sz="1100" i="1" dirty="0">
                <a:solidFill>
                  <a:srgbClr val="000000"/>
                </a:solidFill>
                <a:latin typeface="Calibri" panose="020F0502020204030204" pitchFamily="34" charset="0"/>
                <a:ea typeface="Calibri" panose="020F0502020204030204" pitchFamily="34" charset="0"/>
                <a:cs typeface="Calibri" panose="020F0502020204030204" pitchFamily="34" charset="0"/>
              </a:rPr>
              <a:t>Visualizing health equity: one size does not fit all infographic</a:t>
            </a: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 Robert Wood Johnson Foundation; 2017. </a:t>
            </a:r>
            <a:b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1100" dirty="0">
                <a:solidFill>
                  <a:srgbClr val="1D6FA9"/>
                </a:solidFill>
                <a:latin typeface="Calibri" panose="020F0502020204030204" pitchFamily="34" charset="0"/>
                <a:ea typeface="Calibri" panose="020F0502020204030204" pitchFamily="34" charset="0"/>
                <a:cs typeface="Calibri" panose="020F0502020204030204" pitchFamily="34" charset="0"/>
                <a:hlinkClick r:id="rId3"/>
              </a:rPr>
              <a:t>rwjf.org/</a:t>
            </a:r>
            <a:r>
              <a:rPr lang="en-US" sz="1100" dirty="0" err="1">
                <a:solidFill>
                  <a:srgbClr val="1D6FA9"/>
                </a:solidFill>
                <a:latin typeface="Calibri" panose="020F0502020204030204" pitchFamily="34" charset="0"/>
                <a:ea typeface="Calibri" panose="020F0502020204030204" pitchFamily="34" charset="0"/>
                <a:cs typeface="Calibri" panose="020F0502020204030204" pitchFamily="34" charset="0"/>
                <a:hlinkClick r:id="rId3"/>
              </a:rPr>
              <a:t>en</a:t>
            </a:r>
            <a:r>
              <a:rPr lang="en-US" sz="1100" dirty="0">
                <a:solidFill>
                  <a:srgbClr val="1D6FA9"/>
                </a:solidFill>
                <a:latin typeface="Calibri" panose="020F0502020204030204" pitchFamily="34" charset="0"/>
                <a:ea typeface="Calibri" panose="020F0502020204030204" pitchFamily="34" charset="0"/>
                <a:cs typeface="Calibri" panose="020F0502020204030204" pitchFamily="34" charset="0"/>
                <a:hlinkClick r:id="rId3"/>
              </a:rPr>
              <a:t>/library/infographics/visualizing-health-equity.html</a:t>
            </a:r>
            <a:r>
              <a:rPr lang="en-US" sz="1100"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9445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BBA5E2-9902-BFEC-4D52-1935E5C1C430}"/>
              </a:ext>
            </a:extLst>
          </p:cNvPr>
          <p:cNvSpPr>
            <a:spLocks noGrp="1"/>
          </p:cNvSpPr>
          <p:nvPr>
            <p:ph type="title"/>
          </p:nvPr>
        </p:nvSpPr>
        <p:spPr>
          <a:xfrm>
            <a:off x="831850" y="1709738"/>
            <a:ext cx="10515600" cy="2852737"/>
          </a:xfrm>
        </p:spPr>
        <p:txBody>
          <a:bodyPr/>
          <a:lstStyle/>
          <a:p>
            <a:r>
              <a:rPr lang="en-US" noProof="0" dirty="0"/>
              <a:t>Tobacco control</a:t>
            </a:r>
            <a:endParaRPr lang="en-US" dirty="0"/>
          </a:p>
        </p:txBody>
      </p:sp>
      <p:sp>
        <p:nvSpPr>
          <p:cNvPr id="5" name="Text Placeholder 4">
            <a:extLst>
              <a:ext uri="{FF2B5EF4-FFF2-40B4-BE49-F238E27FC236}">
                <a16:creationId xmlns:a16="http://schemas.microsoft.com/office/drawing/2014/main" id="{69204632-C754-DE36-115E-4FBA7683F67C}"/>
              </a:ext>
            </a:extLst>
          </p:cNvPr>
          <p:cNvSpPr>
            <a:spLocks noGrp="1"/>
          </p:cNvSpPr>
          <p:nvPr>
            <p:ph type="body" idx="1"/>
          </p:nvPr>
        </p:nvSpPr>
        <p:spPr>
          <a:xfrm>
            <a:off x="831850" y="4589463"/>
            <a:ext cx="10515600" cy="1500187"/>
          </a:xfrm>
        </p:spPr>
        <p:txBody>
          <a:bodyPr/>
          <a:lstStyle/>
          <a:p>
            <a:r>
              <a:rPr lang="en-US" dirty="0"/>
              <a:t>A</a:t>
            </a:r>
            <a:r>
              <a:rPr lang="en-US" noProof="0" dirty="0"/>
              <a:t> public health success . . . but not always for everyone</a:t>
            </a:r>
            <a:endParaRPr lang="en-US" dirty="0"/>
          </a:p>
        </p:txBody>
      </p:sp>
    </p:spTree>
    <p:extLst>
      <p:ext uri="{BB962C8B-B14F-4D97-AF65-F5344CB8AC3E}">
        <p14:creationId xmlns:p14="http://schemas.microsoft.com/office/powerpoint/2010/main" val="4025759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2DFF8E-60D8-935A-9C44-1977782DF2F8}"/>
              </a:ext>
            </a:extLst>
          </p:cNvPr>
          <p:cNvSpPr>
            <a:spLocks noGrp="1"/>
          </p:cNvSpPr>
          <p:nvPr>
            <p:ph type="title"/>
          </p:nvPr>
        </p:nvSpPr>
        <p:spPr>
          <a:xfrm>
            <a:off x="838200" y="365125"/>
            <a:ext cx="10515600" cy="1325563"/>
          </a:xfrm>
        </p:spPr>
        <p:txBody>
          <a:bodyPr/>
          <a:lstStyle/>
          <a:p>
            <a:r>
              <a:rPr lang="en-US" dirty="0"/>
              <a:t>A Framework for Policy Interventions: </a:t>
            </a:r>
            <a:br>
              <a:rPr lang="en-US" dirty="0"/>
            </a:br>
            <a:r>
              <a:rPr lang="en-US" sz="2400" dirty="0"/>
              <a:t>Five Drivers of Health Inequity</a:t>
            </a:r>
          </a:p>
        </p:txBody>
      </p:sp>
      <p:pic>
        <p:nvPicPr>
          <p:cNvPr id="6" name="Content Placeholder 5" descr="Graphic with arrows with the 5 drivers of health inequity all pointing to the word &quot;inequity.&quot; The 5 drivers are structural discrimination, income inequality and poverty, disparities in opportunity, disparities in political power, and governance that limits meaningful participation.">
            <a:extLst>
              <a:ext uri="{FF2B5EF4-FFF2-40B4-BE49-F238E27FC236}">
                <a16:creationId xmlns:a16="http://schemas.microsoft.com/office/drawing/2014/main" id="{C98A35F2-7B82-208C-5972-C14A55E1AADD}"/>
              </a:ext>
              <a:ext uri="{C183D7F6-B498-43B3-948B-1728B52AA6E4}">
                <adec:decorative xmlns:adec="http://schemas.microsoft.com/office/drawing/2017/decorative" val="0"/>
              </a:ext>
            </a:extLst>
          </p:cNvPr>
          <p:cNvPicPr>
            <a:picLocks noGrp="1" noChangeAspect="1"/>
          </p:cNvPicPr>
          <p:nvPr>
            <p:ph idx="1"/>
          </p:nvPr>
        </p:nvPicPr>
        <p:blipFill>
          <a:blip r:embed="rId2"/>
          <a:stretch>
            <a:fillRect/>
          </a:stretch>
        </p:blipFill>
        <p:spPr>
          <a:xfrm>
            <a:off x="1237247" y="1690688"/>
            <a:ext cx="9717505" cy="4516700"/>
          </a:xfrm>
        </p:spPr>
      </p:pic>
    </p:spTree>
    <p:extLst>
      <p:ext uri="{BB962C8B-B14F-4D97-AF65-F5344CB8AC3E}">
        <p14:creationId xmlns:p14="http://schemas.microsoft.com/office/powerpoint/2010/main" val="593813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570BBB-9B40-45B0-0D2C-5C4DE3353C62}"/>
              </a:ext>
            </a:extLst>
          </p:cNvPr>
          <p:cNvSpPr>
            <a:spLocks noGrp="1"/>
          </p:cNvSpPr>
          <p:nvPr>
            <p:ph type="title"/>
          </p:nvPr>
        </p:nvSpPr>
        <p:spPr>
          <a:xfrm>
            <a:off x="831850" y="1709738"/>
            <a:ext cx="10515600" cy="2852737"/>
          </a:xfrm>
        </p:spPr>
        <p:txBody>
          <a:bodyPr/>
          <a:lstStyle/>
          <a:p>
            <a:r>
              <a:rPr lang="en-US" dirty="0"/>
              <a:t>Paid sick leave laws</a:t>
            </a:r>
          </a:p>
        </p:txBody>
      </p:sp>
      <p:sp>
        <p:nvSpPr>
          <p:cNvPr id="5" name="Text Placeholder 4">
            <a:extLst>
              <a:ext uri="{FF2B5EF4-FFF2-40B4-BE49-F238E27FC236}">
                <a16:creationId xmlns:a16="http://schemas.microsoft.com/office/drawing/2014/main" id="{2EAB2F76-3E67-4136-0917-39108ABC2407}"/>
              </a:ext>
            </a:extLst>
          </p:cNvPr>
          <p:cNvSpPr>
            <a:spLocks noGrp="1"/>
          </p:cNvSpPr>
          <p:nvPr>
            <p:ph type="body" idx="1"/>
          </p:nvPr>
        </p:nvSpPr>
        <p:spPr>
          <a:xfrm>
            <a:off x="831850" y="4589463"/>
            <a:ext cx="10515600" cy="1500187"/>
          </a:xfrm>
        </p:spPr>
        <p:txBody>
          <a:bodyPr/>
          <a:lstStyle/>
          <a:p>
            <a:r>
              <a:rPr lang="en-US" dirty="0"/>
              <a:t>address income inequality and poverty.</a:t>
            </a:r>
          </a:p>
        </p:txBody>
      </p:sp>
    </p:spTree>
    <p:extLst>
      <p:ext uri="{BB962C8B-B14F-4D97-AF65-F5344CB8AC3E}">
        <p14:creationId xmlns:p14="http://schemas.microsoft.com/office/powerpoint/2010/main" val="2762191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059CF-08E7-49B7-EC61-AD1E7BF13708}"/>
              </a:ext>
            </a:extLst>
          </p:cNvPr>
          <p:cNvSpPr>
            <a:spLocks noGrp="1"/>
          </p:cNvSpPr>
          <p:nvPr>
            <p:ph type="title"/>
          </p:nvPr>
        </p:nvSpPr>
        <p:spPr/>
        <p:txBody>
          <a:bodyPr/>
          <a:lstStyle/>
          <a:p>
            <a:r>
              <a:rPr lang="en-US" dirty="0"/>
              <a:t>Quiz 3: True or false</a:t>
            </a:r>
          </a:p>
        </p:txBody>
      </p:sp>
      <p:sp>
        <p:nvSpPr>
          <p:cNvPr id="5" name="Content Placeholder 4">
            <a:extLst>
              <a:ext uri="{FF2B5EF4-FFF2-40B4-BE49-F238E27FC236}">
                <a16:creationId xmlns:a16="http://schemas.microsoft.com/office/drawing/2014/main" id="{0842EC62-E7B7-D84E-9D15-67467334D98C}"/>
              </a:ext>
            </a:extLst>
          </p:cNvPr>
          <p:cNvSpPr>
            <a:spLocks noGrp="1"/>
          </p:cNvSpPr>
          <p:nvPr>
            <p:ph idx="1"/>
          </p:nvPr>
        </p:nvSpPr>
        <p:spPr/>
        <p:txBody>
          <a:bodyPr/>
          <a:lstStyle/>
          <a:p>
            <a:pPr marL="0" indent="0">
              <a:spcAft>
                <a:spcPts val="2400"/>
              </a:spcAft>
              <a:buNone/>
            </a:pPr>
            <a:r>
              <a:rPr lang="en-US" sz="3500" b="1" dirty="0"/>
              <a:t>Structural discrimination is a fundamental driver of health inequity.</a:t>
            </a:r>
          </a:p>
          <a:p>
            <a:pPr marL="465138" indent="-465138">
              <a:buFont typeface="Wingdings" panose="05000000000000000000" pitchFamily="2" charset="2"/>
              <a:buChar char="q"/>
            </a:pPr>
            <a:r>
              <a:rPr lang="en-US" sz="3500" dirty="0"/>
              <a:t>True</a:t>
            </a:r>
          </a:p>
          <a:p>
            <a:pPr marL="465138" indent="-465138">
              <a:buFont typeface="Wingdings" panose="05000000000000000000" pitchFamily="2" charset="2"/>
              <a:buChar char="q"/>
            </a:pPr>
            <a:r>
              <a:rPr lang="en-US" sz="3500" dirty="0"/>
              <a:t>False</a:t>
            </a:r>
          </a:p>
        </p:txBody>
      </p:sp>
    </p:spTree>
    <p:extLst>
      <p:ext uri="{BB962C8B-B14F-4D97-AF65-F5344CB8AC3E}">
        <p14:creationId xmlns:p14="http://schemas.microsoft.com/office/powerpoint/2010/main" val="1104982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059CF-08E7-49B7-EC61-AD1E7BF13708}"/>
              </a:ext>
            </a:extLst>
          </p:cNvPr>
          <p:cNvSpPr>
            <a:spLocks noGrp="1"/>
          </p:cNvSpPr>
          <p:nvPr>
            <p:ph type="title"/>
          </p:nvPr>
        </p:nvSpPr>
        <p:spPr/>
        <p:txBody>
          <a:bodyPr/>
          <a:lstStyle/>
          <a:p>
            <a:r>
              <a:rPr lang="en-US" dirty="0"/>
              <a:t>Quiz 3: Answer</a:t>
            </a:r>
          </a:p>
        </p:txBody>
      </p:sp>
      <p:sp>
        <p:nvSpPr>
          <p:cNvPr id="5" name="Content Placeholder 4">
            <a:extLst>
              <a:ext uri="{FF2B5EF4-FFF2-40B4-BE49-F238E27FC236}">
                <a16:creationId xmlns:a16="http://schemas.microsoft.com/office/drawing/2014/main" id="{0842EC62-E7B7-D84E-9D15-67467334D98C}"/>
              </a:ext>
            </a:extLst>
          </p:cNvPr>
          <p:cNvSpPr>
            <a:spLocks noGrp="1"/>
          </p:cNvSpPr>
          <p:nvPr>
            <p:ph idx="1"/>
          </p:nvPr>
        </p:nvSpPr>
        <p:spPr/>
        <p:txBody>
          <a:bodyPr/>
          <a:lstStyle/>
          <a:p>
            <a:pPr marL="0" indent="0">
              <a:spcAft>
                <a:spcPts val="2400"/>
              </a:spcAft>
              <a:buNone/>
            </a:pPr>
            <a:r>
              <a:rPr lang="en-US" sz="3500" b="1" dirty="0"/>
              <a:t>Structural discrimination is a fundamental driver of health inequity.</a:t>
            </a:r>
          </a:p>
          <a:p>
            <a:pPr marL="465138" indent="-465138">
              <a:buFont typeface="Wingdings" panose="05000000000000000000" pitchFamily="2" charset="2"/>
              <a:buChar char="ü"/>
              <a:tabLst>
                <a:tab pos="465138" algn="l"/>
              </a:tabLst>
            </a:pPr>
            <a:r>
              <a:rPr lang="en-US" sz="3500" b="1" dirty="0"/>
              <a:t>True – CORRECT ANSWER</a:t>
            </a:r>
          </a:p>
          <a:p>
            <a:pPr marL="465138" indent="-465138">
              <a:buFont typeface="Wingdings" panose="05000000000000000000" pitchFamily="2" charset="2"/>
              <a:buChar char="q"/>
            </a:pPr>
            <a:r>
              <a:rPr lang="en-US" sz="3500" dirty="0">
                <a:solidFill>
                  <a:schemeClr val="bg2">
                    <a:lumMod val="50000"/>
                  </a:schemeClr>
                </a:solidFill>
              </a:rPr>
              <a:t>False</a:t>
            </a:r>
          </a:p>
        </p:txBody>
      </p:sp>
    </p:spTree>
    <p:extLst>
      <p:ext uri="{BB962C8B-B14F-4D97-AF65-F5344CB8AC3E}">
        <p14:creationId xmlns:p14="http://schemas.microsoft.com/office/powerpoint/2010/main" val="2826999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051CA8-ED07-C677-B0BF-8CEC8F9E1EF6}"/>
              </a:ext>
            </a:extLst>
          </p:cNvPr>
          <p:cNvSpPr>
            <a:spLocks noGrp="1"/>
          </p:cNvSpPr>
          <p:nvPr>
            <p:ph type="title"/>
          </p:nvPr>
        </p:nvSpPr>
        <p:spPr>
          <a:xfrm>
            <a:off x="831850" y="1709739"/>
            <a:ext cx="10686382" cy="2268704"/>
          </a:xfrm>
        </p:spPr>
        <p:txBody>
          <a:bodyPr/>
          <a:lstStyle/>
          <a:p>
            <a:r>
              <a:rPr lang="en-US" dirty="0"/>
              <a:t>Meet Wendy, </a:t>
            </a:r>
            <a:br>
              <a:rPr lang="en-US" dirty="0"/>
            </a:br>
            <a:r>
              <a:rPr lang="en-US" sz="3000" dirty="0"/>
              <a:t>deputy health commissioner for a city.</a:t>
            </a:r>
          </a:p>
        </p:txBody>
      </p:sp>
      <p:sp>
        <p:nvSpPr>
          <p:cNvPr id="5" name="Text Placeholder 4">
            <a:extLst>
              <a:ext uri="{FF2B5EF4-FFF2-40B4-BE49-F238E27FC236}">
                <a16:creationId xmlns:a16="http://schemas.microsoft.com/office/drawing/2014/main" id="{5C0FDDF5-51E1-5B56-DBB2-CAEF7FA3489A}"/>
              </a:ext>
            </a:extLst>
          </p:cNvPr>
          <p:cNvSpPr>
            <a:spLocks noGrp="1"/>
          </p:cNvSpPr>
          <p:nvPr>
            <p:ph type="body" idx="1"/>
          </p:nvPr>
        </p:nvSpPr>
        <p:spPr>
          <a:xfrm>
            <a:off x="831850" y="4589463"/>
            <a:ext cx="10686382" cy="1500187"/>
          </a:xfrm>
        </p:spPr>
        <p:txBody>
          <a:bodyPr/>
          <a:lstStyle/>
          <a:p>
            <a:r>
              <a:rPr lang="en-US" altLang="en-US" dirty="0"/>
              <a:t>Wendy is leading a project to identify potential policy interventions to combat childhood lead poisoning in the community.</a:t>
            </a:r>
          </a:p>
          <a:p>
            <a:endParaRPr lang="en-US" dirty="0"/>
          </a:p>
        </p:txBody>
      </p:sp>
    </p:spTree>
    <p:extLst>
      <p:ext uri="{BB962C8B-B14F-4D97-AF65-F5344CB8AC3E}">
        <p14:creationId xmlns:p14="http://schemas.microsoft.com/office/powerpoint/2010/main" val="3800726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2C4F8-789A-B54C-1BF1-78A2FF16FEB8}"/>
              </a:ext>
            </a:extLst>
          </p:cNvPr>
          <p:cNvSpPr>
            <a:spLocks noGrp="1"/>
          </p:cNvSpPr>
          <p:nvPr>
            <p:ph type="title"/>
          </p:nvPr>
        </p:nvSpPr>
        <p:spPr>
          <a:xfrm>
            <a:off x="831850" y="1709738"/>
            <a:ext cx="7118140" cy="2852737"/>
          </a:xfrm>
        </p:spPr>
        <p:txBody>
          <a:bodyPr/>
          <a:lstStyle/>
          <a:p>
            <a:r>
              <a:rPr lang="en-US" dirty="0"/>
              <a:t>Wendy convenes a community coalition.</a:t>
            </a:r>
          </a:p>
        </p:txBody>
      </p:sp>
    </p:spTree>
    <p:extLst>
      <p:ext uri="{BB962C8B-B14F-4D97-AF65-F5344CB8AC3E}">
        <p14:creationId xmlns:p14="http://schemas.microsoft.com/office/powerpoint/2010/main" val="3337870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FE50BC-92CE-D41C-2575-C5D20AA129DD}"/>
              </a:ext>
            </a:extLst>
          </p:cNvPr>
          <p:cNvSpPr>
            <a:spLocks noGrp="1"/>
          </p:cNvSpPr>
          <p:nvPr>
            <p:ph type="title"/>
          </p:nvPr>
        </p:nvSpPr>
        <p:spPr/>
        <p:txBody>
          <a:bodyPr/>
          <a:lstStyle/>
          <a:p>
            <a:r>
              <a:rPr lang="en-US" dirty="0"/>
              <a:t>Proactive Rental Inspection</a:t>
            </a:r>
          </a:p>
        </p:txBody>
      </p:sp>
      <p:sp>
        <p:nvSpPr>
          <p:cNvPr id="7" name="Content Placeholder 6">
            <a:extLst>
              <a:ext uri="{FF2B5EF4-FFF2-40B4-BE49-F238E27FC236}">
                <a16:creationId xmlns:a16="http://schemas.microsoft.com/office/drawing/2014/main" id="{64AF6A24-EA8E-E596-773B-9C5DF1B945A2}"/>
              </a:ext>
            </a:extLst>
          </p:cNvPr>
          <p:cNvSpPr>
            <a:spLocks noGrp="1"/>
          </p:cNvSpPr>
          <p:nvPr>
            <p:ph idx="1"/>
          </p:nvPr>
        </p:nvSpPr>
        <p:spPr/>
        <p:txBody>
          <a:bodyPr anchor="t"/>
          <a:lstStyle/>
          <a:p>
            <a:r>
              <a:rPr lang="en-US" sz="3500" dirty="0"/>
              <a:t>Who has the power to take actions such as mandating proactive rental inspection in the interest of public health?</a:t>
            </a:r>
          </a:p>
          <a:p>
            <a:r>
              <a:rPr lang="en-US" sz="3500" dirty="0"/>
              <a:t>What limitations does the Constitution place on this authority?</a:t>
            </a:r>
          </a:p>
        </p:txBody>
      </p:sp>
    </p:spTree>
    <p:extLst>
      <p:ext uri="{BB962C8B-B14F-4D97-AF65-F5344CB8AC3E}">
        <p14:creationId xmlns:p14="http://schemas.microsoft.com/office/powerpoint/2010/main" val="3492874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E948-C4C0-C84A-C03F-3265A7D9C4B2}"/>
              </a:ext>
            </a:extLst>
          </p:cNvPr>
          <p:cNvSpPr>
            <a:spLocks noGrp="1"/>
          </p:cNvSpPr>
          <p:nvPr>
            <p:ph type="title"/>
          </p:nvPr>
        </p:nvSpPr>
        <p:spPr>
          <a:xfrm>
            <a:off x="838200" y="365125"/>
            <a:ext cx="10515600" cy="1325563"/>
          </a:xfrm>
        </p:spPr>
        <p:txBody>
          <a:bodyPr/>
          <a:lstStyle/>
          <a:p>
            <a:r>
              <a:rPr lang="en-US" dirty="0"/>
              <a:t>What We’ll Discuss </a:t>
            </a:r>
            <a:r>
              <a:rPr lang="en-US" dirty="0">
                <a:solidFill>
                  <a:schemeClr val="bg1"/>
                </a:solidFill>
              </a:rPr>
              <a:t>4</a:t>
            </a:r>
            <a:endParaRPr lang="en-US" sz="1800" dirty="0">
              <a:solidFill>
                <a:schemeClr val="bg1"/>
              </a:solidFill>
            </a:endParaRPr>
          </a:p>
        </p:txBody>
      </p:sp>
      <p:sp>
        <p:nvSpPr>
          <p:cNvPr id="3" name="Content Placeholder 2">
            <a:extLst>
              <a:ext uri="{FF2B5EF4-FFF2-40B4-BE49-F238E27FC236}">
                <a16:creationId xmlns:a16="http://schemas.microsoft.com/office/drawing/2014/main" id="{73ED73EA-4DF4-6726-A435-2FDFB6804F1F}"/>
              </a:ext>
              <a:ext uri="{C183D7F6-B498-43B3-948B-1728B52AA6E4}">
                <adec:decorative xmlns:adec="http://schemas.microsoft.com/office/drawing/2017/decorative" val="1"/>
              </a:ext>
            </a:extLst>
          </p:cNvPr>
          <p:cNvSpPr>
            <a:spLocks noGrp="1"/>
          </p:cNvSpPr>
          <p:nvPr>
            <p:ph idx="1"/>
          </p:nvPr>
        </p:nvSpPr>
        <p:spPr>
          <a:xfrm>
            <a:off x="838200" y="1825625"/>
            <a:ext cx="10515600" cy="4351338"/>
          </a:xfrm>
        </p:spPr>
        <p:txBody>
          <a:bodyPr/>
          <a:lstStyle/>
          <a:p>
            <a:pPr marL="514350" indent="-514350">
              <a:buFont typeface="+mj-lt"/>
              <a:buAutoNum type="arabicPeriod"/>
            </a:pPr>
            <a:r>
              <a:rPr lang="en-US" dirty="0">
                <a:solidFill>
                  <a:schemeClr val="bg2">
                    <a:lumMod val="50000"/>
                  </a:schemeClr>
                </a:solidFill>
              </a:rPr>
              <a:t>What is public health law?</a:t>
            </a:r>
          </a:p>
          <a:p>
            <a:pPr marL="514350" indent="-514350">
              <a:buFont typeface="+mj-lt"/>
              <a:buAutoNum type="arabicPeriod"/>
            </a:pPr>
            <a:r>
              <a:rPr lang="en-US" dirty="0">
                <a:solidFill>
                  <a:schemeClr val="bg2">
                    <a:lumMod val="50000"/>
                  </a:schemeClr>
                </a:solidFill>
              </a:rPr>
              <a:t>How does legal history shape public health practice today?</a:t>
            </a:r>
          </a:p>
          <a:p>
            <a:pPr marL="514350" indent="-514350">
              <a:buFont typeface="+mj-lt"/>
              <a:buAutoNum type="arabicPeriod"/>
            </a:pPr>
            <a:r>
              <a:rPr lang="en-US" dirty="0">
                <a:solidFill>
                  <a:schemeClr val="bg2">
                    <a:lumMod val="50000"/>
                  </a:schemeClr>
                </a:solidFill>
              </a:rPr>
              <a:t>How do law and policy relate to health equity?</a:t>
            </a:r>
          </a:p>
          <a:p>
            <a:pPr marL="514350" indent="-514350">
              <a:buFont typeface="+mj-lt"/>
              <a:buAutoNum type="arabicPeriod"/>
            </a:pPr>
            <a:r>
              <a:rPr lang="en-US" b="1" u="sng" dirty="0"/>
              <a:t>Who has the power</a:t>
            </a:r>
            <a:r>
              <a:rPr lang="en-US" b="1" dirty="0"/>
              <a:t> to shape public policy to improve public health?</a:t>
            </a:r>
          </a:p>
          <a:p>
            <a:pPr marL="514350" indent="-514350">
              <a:buFont typeface="+mj-lt"/>
              <a:buAutoNum type="arabicPeriod"/>
            </a:pPr>
            <a:r>
              <a:rPr lang="en-US" dirty="0">
                <a:solidFill>
                  <a:schemeClr val="bg2">
                    <a:lumMod val="50000"/>
                  </a:schemeClr>
                </a:solidFill>
              </a:rPr>
              <a:t>What limitations does the Constitution place on public health powers?</a:t>
            </a:r>
          </a:p>
        </p:txBody>
      </p:sp>
    </p:spTree>
    <p:extLst>
      <p:ext uri="{BB962C8B-B14F-4D97-AF65-F5344CB8AC3E}">
        <p14:creationId xmlns:p14="http://schemas.microsoft.com/office/powerpoint/2010/main" val="340477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E948-C4C0-C84A-C03F-3265A7D9C4B2}"/>
              </a:ext>
            </a:extLst>
          </p:cNvPr>
          <p:cNvSpPr>
            <a:spLocks noGrp="1"/>
          </p:cNvSpPr>
          <p:nvPr>
            <p:ph type="title"/>
          </p:nvPr>
        </p:nvSpPr>
        <p:spPr>
          <a:xfrm>
            <a:off x="838200" y="365125"/>
            <a:ext cx="10515600" cy="1325563"/>
          </a:xfrm>
        </p:spPr>
        <p:txBody>
          <a:bodyPr/>
          <a:lstStyle/>
          <a:p>
            <a:r>
              <a:rPr lang="en-US" dirty="0"/>
              <a:t>What We’ll Discuss</a:t>
            </a:r>
          </a:p>
        </p:txBody>
      </p:sp>
      <p:sp>
        <p:nvSpPr>
          <p:cNvPr id="3" name="Content Placeholder 2">
            <a:extLst>
              <a:ext uri="{FF2B5EF4-FFF2-40B4-BE49-F238E27FC236}">
                <a16:creationId xmlns:a16="http://schemas.microsoft.com/office/drawing/2014/main" id="{73ED73EA-4DF4-6726-A435-2FDFB6804F1F}"/>
              </a:ext>
            </a:extLst>
          </p:cNvPr>
          <p:cNvSpPr>
            <a:spLocks noGrp="1"/>
          </p:cNvSpPr>
          <p:nvPr>
            <p:ph idx="1"/>
          </p:nvPr>
        </p:nvSpPr>
        <p:spPr>
          <a:xfrm>
            <a:off x="838200" y="1825625"/>
            <a:ext cx="10515600" cy="4351338"/>
          </a:xfrm>
        </p:spPr>
        <p:txBody>
          <a:bodyPr/>
          <a:lstStyle/>
          <a:p>
            <a:pPr marL="514350" indent="-514350">
              <a:buFont typeface="+mj-lt"/>
              <a:buAutoNum type="arabicPeriod"/>
            </a:pPr>
            <a:r>
              <a:rPr lang="en-US" dirty="0"/>
              <a:t>What is public health law?</a:t>
            </a:r>
          </a:p>
          <a:p>
            <a:pPr marL="514350" indent="-514350">
              <a:buFont typeface="+mj-lt"/>
              <a:buAutoNum type="arabicPeriod"/>
            </a:pPr>
            <a:r>
              <a:rPr lang="en-US" dirty="0"/>
              <a:t>How does legal history shape public health practice today?</a:t>
            </a:r>
          </a:p>
          <a:p>
            <a:pPr marL="514350" indent="-514350">
              <a:buFont typeface="+mj-lt"/>
              <a:buAutoNum type="arabicPeriod"/>
            </a:pPr>
            <a:r>
              <a:rPr lang="en-US" dirty="0"/>
              <a:t>How do law and policy relate to health equity?</a:t>
            </a:r>
          </a:p>
          <a:p>
            <a:pPr marL="514350" indent="-514350">
              <a:buFont typeface="+mj-lt"/>
              <a:buAutoNum type="arabicPeriod"/>
            </a:pPr>
            <a:r>
              <a:rPr lang="en-US" dirty="0"/>
              <a:t>Who has the power to shape public policy to improve public health?</a:t>
            </a:r>
          </a:p>
          <a:p>
            <a:pPr marL="514350" indent="-514350">
              <a:buFont typeface="+mj-lt"/>
              <a:buAutoNum type="arabicPeriod"/>
            </a:pPr>
            <a:r>
              <a:rPr lang="en-US" dirty="0"/>
              <a:t>What limitations does the Constitution place on public health powers?</a:t>
            </a:r>
          </a:p>
        </p:txBody>
      </p:sp>
    </p:spTree>
    <p:extLst>
      <p:ext uri="{BB962C8B-B14F-4D97-AF65-F5344CB8AC3E}">
        <p14:creationId xmlns:p14="http://schemas.microsoft.com/office/powerpoint/2010/main" val="2896278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F2B9-08CD-51EC-822B-9C6611ACF20F}"/>
              </a:ext>
            </a:extLst>
          </p:cNvPr>
          <p:cNvSpPr>
            <a:spLocks noGrp="1"/>
          </p:cNvSpPr>
          <p:nvPr>
            <p:ph type="title"/>
          </p:nvPr>
        </p:nvSpPr>
        <p:spPr/>
        <p:txBody>
          <a:bodyPr/>
          <a:lstStyle/>
          <a:p>
            <a:r>
              <a:rPr lang="en-US" dirty="0"/>
              <a:t>Refer to the US Constitution</a:t>
            </a:r>
          </a:p>
        </p:txBody>
      </p:sp>
    </p:spTree>
    <p:extLst>
      <p:ext uri="{BB962C8B-B14F-4D97-AF65-F5344CB8AC3E}">
        <p14:creationId xmlns:p14="http://schemas.microsoft.com/office/powerpoint/2010/main" val="2013983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F2B9-08CD-51EC-822B-9C6611ACF20F}"/>
              </a:ext>
            </a:extLst>
          </p:cNvPr>
          <p:cNvSpPr>
            <a:spLocks noGrp="1"/>
          </p:cNvSpPr>
          <p:nvPr>
            <p:ph type="title"/>
          </p:nvPr>
        </p:nvSpPr>
        <p:spPr>
          <a:xfrm>
            <a:off x="831849" y="1709738"/>
            <a:ext cx="10246749" cy="2852737"/>
          </a:xfrm>
        </p:spPr>
        <p:txBody>
          <a:bodyPr/>
          <a:lstStyle/>
          <a:p>
            <a:r>
              <a:rPr lang="en-US" sz="5500" dirty="0"/>
              <a:t>What are the public health powers of the </a:t>
            </a:r>
            <a:r>
              <a:rPr lang="en-US" sz="5500" u="sng" dirty="0"/>
              <a:t>federal government</a:t>
            </a:r>
            <a:r>
              <a:rPr lang="en-US" sz="5500" dirty="0"/>
              <a:t>?</a:t>
            </a:r>
          </a:p>
        </p:txBody>
      </p:sp>
    </p:spTree>
    <p:extLst>
      <p:ext uri="{BB962C8B-B14F-4D97-AF65-F5344CB8AC3E}">
        <p14:creationId xmlns:p14="http://schemas.microsoft.com/office/powerpoint/2010/main" val="3835389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059CF-08E7-49B7-EC61-AD1E7BF13708}"/>
              </a:ext>
            </a:extLst>
          </p:cNvPr>
          <p:cNvSpPr>
            <a:spLocks noGrp="1"/>
          </p:cNvSpPr>
          <p:nvPr>
            <p:ph type="title"/>
          </p:nvPr>
        </p:nvSpPr>
        <p:spPr/>
        <p:txBody>
          <a:bodyPr/>
          <a:lstStyle/>
          <a:p>
            <a:r>
              <a:rPr lang="en-US" dirty="0"/>
              <a:t>Quiz 4: Multiple choice</a:t>
            </a:r>
          </a:p>
        </p:txBody>
      </p:sp>
      <p:sp>
        <p:nvSpPr>
          <p:cNvPr id="5" name="Content Placeholder 4">
            <a:extLst>
              <a:ext uri="{FF2B5EF4-FFF2-40B4-BE49-F238E27FC236}">
                <a16:creationId xmlns:a16="http://schemas.microsoft.com/office/drawing/2014/main" id="{0842EC62-E7B7-D84E-9D15-67467334D98C}"/>
              </a:ext>
            </a:extLst>
          </p:cNvPr>
          <p:cNvSpPr>
            <a:spLocks noGrp="1"/>
          </p:cNvSpPr>
          <p:nvPr>
            <p:ph idx="1"/>
          </p:nvPr>
        </p:nvSpPr>
        <p:spPr/>
        <p:txBody>
          <a:bodyPr/>
          <a:lstStyle/>
          <a:p>
            <a:pPr marL="0" indent="0">
              <a:spcAft>
                <a:spcPts val="2400"/>
              </a:spcAft>
              <a:buNone/>
            </a:pPr>
            <a:r>
              <a:rPr lang="en-US" b="1" dirty="0"/>
              <a:t>Which of the following are examples of the federal government’s enumerated powers?</a:t>
            </a:r>
          </a:p>
          <a:p>
            <a:pPr marL="514350" indent="-514350">
              <a:buFont typeface="+mj-lt"/>
              <a:buAutoNum type="alphaUcPeriod"/>
            </a:pPr>
            <a:r>
              <a:rPr lang="en-US" sz="2400" dirty="0"/>
              <a:t>Taxing</a:t>
            </a:r>
          </a:p>
          <a:p>
            <a:pPr marL="514350" indent="-514350">
              <a:buFont typeface="+mj-lt"/>
              <a:buAutoNum type="alphaUcPeriod"/>
            </a:pPr>
            <a:r>
              <a:rPr lang="en-US" sz="2400" dirty="0"/>
              <a:t>Regulating interstate commerce</a:t>
            </a:r>
          </a:p>
          <a:p>
            <a:pPr marL="514350" indent="-514350">
              <a:buFont typeface="+mj-lt"/>
              <a:buAutoNum type="alphaUcPeriod"/>
            </a:pPr>
            <a:r>
              <a:rPr lang="en-US" sz="2400" dirty="0"/>
              <a:t>Zoning</a:t>
            </a:r>
          </a:p>
          <a:p>
            <a:pPr marL="514350" indent="-514350">
              <a:buFont typeface="+mj-lt"/>
              <a:buAutoNum type="alphaUcPeriod"/>
            </a:pPr>
            <a:r>
              <a:rPr lang="en-US" sz="2400" dirty="0"/>
              <a:t>A and B</a:t>
            </a:r>
          </a:p>
          <a:p>
            <a:pPr marL="514350" indent="-514350">
              <a:buFont typeface="+mj-lt"/>
              <a:buAutoNum type="alphaUcPeriod"/>
            </a:pPr>
            <a:r>
              <a:rPr lang="en-US" sz="2400" dirty="0"/>
              <a:t>A and C</a:t>
            </a:r>
          </a:p>
          <a:p>
            <a:pPr marL="514350" indent="-514350">
              <a:buFont typeface="+mj-lt"/>
              <a:buAutoNum type="alphaUcPeriod"/>
            </a:pPr>
            <a:r>
              <a:rPr lang="en-US" sz="2400" dirty="0"/>
              <a:t>A, B, and C</a:t>
            </a:r>
          </a:p>
        </p:txBody>
      </p:sp>
    </p:spTree>
    <p:extLst>
      <p:ext uri="{BB962C8B-B14F-4D97-AF65-F5344CB8AC3E}">
        <p14:creationId xmlns:p14="http://schemas.microsoft.com/office/powerpoint/2010/main" val="730828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059CF-08E7-49B7-EC61-AD1E7BF13708}"/>
              </a:ext>
            </a:extLst>
          </p:cNvPr>
          <p:cNvSpPr>
            <a:spLocks noGrp="1"/>
          </p:cNvSpPr>
          <p:nvPr>
            <p:ph type="title"/>
          </p:nvPr>
        </p:nvSpPr>
        <p:spPr/>
        <p:txBody>
          <a:bodyPr/>
          <a:lstStyle/>
          <a:p>
            <a:r>
              <a:rPr lang="en-US" dirty="0"/>
              <a:t>Quiz 4: Answer</a:t>
            </a:r>
          </a:p>
        </p:txBody>
      </p:sp>
      <p:sp>
        <p:nvSpPr>
          <p:cNvPr id="5" name="Content Placeholder 4">
            <a:extLst>
              <a:ext uri="{FF2B5EF4-FFF2-40B4-BE49-F238E27FC236}">
                <a16:creationId xmlns:a16="http://schemas.microsoft.com/office/drawing/2014/main" id="{0842EC62-E7B7-D84E-9D15-67467334D98C}"/>
              </a:ext>
            </a:extLst>
          </p:cNvPr>
          <p:cNvSpPr>
            <a:spLocks noGrp="1"/>
          </p:cNvSpPr>
          <p:nvPr>
            <p:ph idx="1"/>
          </p:nvPr>
        </p:nvSpPr>
        <p:spPr/>
        <p:txBody>
          <a:bodyPr/>
          <a:lstStyle/>
          <a:p>
            <a:pPr marL="0" indent="0">
              <a:spcAft>
                <a:spcPts val="2400"/>
              </a:spcAft>
              <a:buNone/>
            </a:pPr>
            <a:r>
              <a:rPr lang="en-US" b="1" dirty="0"/>
              <a:t>Which of the following are examples of the federal government’s enumerated powers?</a:t>
            </a:r>
          </a:p>
          <a:p>
            <a:pPr marL="514350" indent="-514350">
              <a:buFont typeface="+mj-lt"/>
              <a:buAutoNum type="alphaUcPeriod"/>
            </a:pPr>
            <a:r>
              <a:rPr lang="en-US" sz="2400" dirty="0">
                <a:solidFill>
                  <a:schemeClr val="bg2">
                    <a:lumMod val="50000"/>
                  </a:schemeClr>
                </a:solidFill>
              </a:rPr>
              <a:t>Taxing</a:t>
            </a:r>
          </a:p>
          <a:p>
            <a:pPr marL="514350" indent="-514350">
              <a:buFont typeface="+mj-lt"/>
              <a:buAutoNum type="alphaUcPeriod"/>
            </a:pPr>
            <a:r>
              <a:rPr lang="en-US" sz="2400" dirty="0">
                <a:solidFill>
                  <a:schemeClr val="bg2">
                    <a:lumMod val="50000"/>
                  </a:schemeClr>
                </a:solidFill>
              </a:rPr>
              <a:t>Regulating interstate commerce</a:t>
            </a:r>
          </a:p>
          <a:p>
            <a:pPr marL="514350" indent="-514350">
              <a:buFont typeface="+mj-lt"/>
              <a:buAutoNum type="alphaUcPeriod"/>
            </a:pPr>
            <a:r>
              <a:rPr lang="en-US" sz="2400" dirty="0">
                <a:solidFill>
                  <a:schemeClr val="bg2">
                    <a:lumMod val="50000"/>
                  </a:schemeClr>
                </a:solidFill>
              </a:rPr>
              <a:t>Zoning</a:t>
            </a:r>
          </a:p>
          <a:p>
            <a:pPr marL="514350" indent="-514350">
              <a:buFont typeface="+mj-lt"/>
              <a:buAutoNum type="alphaUcPeriod"/>
            </a:pPr>
            <a:r>
              <a:rPr lang="en-US" sz="2400" b="1" dirty="0"/>
              <a:t>A and B – CORRECT ANSWER </a:t>
            </a:r>
          </a:p>
          <a:p>
            <a:pPr marL="514350" indent="-514350">
              <a:buFont typeface="+mj-lt"/>
              <a:buAutoNum type="alphaUcPeriod"/>
            </a:pPr>
            <a:r>
              <a:rPr lang="en-US" sz="2400" dirty="0">
                <a:solidFill>
                  <a:schemeClr val="bg2">
                    <a:lumMod val="50000"/>
                  </a:schemeClr>
                </a:solidFill>
              </a:rPr>
              <a:t>A and C</a:t>
            </a:r>
          </a:p>
          <a:p>
            <a:pPr marL="514350" indent="-514350">
              <a:buFont typeface="+mj-lt"/>
              <a:buAutoNum type="alphaUcPeriod"/>
            </a:pPr>
            <a:r>
              <a:rPr lang="en-US" sz="2400" dirty="0">
                <a:solidFill>
                  <a:schemeClr val="bg2">
                    <a:lumMod val="50000"/>
                  </a:schemeClr>
                </a:solidFill>
              </a:rPr>
              <a:t>A, B, and C</a:t>
            </a:r>
          </a:p>
        </p:txBody>
      </p:sp>
    </p:spTree>
    <p:extLst>
      <p:ext uri="{BB962C8B-B14F-4D97-AF65-F5344CB8AC3E}">
        <p14:creationId xmlns:p14="http://schemas.microsoft.com/office/powerpoint/2010/main" val="3774596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059CF-08E7-49B7-EC61-AD1E7BF13708}"/>
              </a:ext>
            </a:extLst>
          </p:cNvPr>
          <p:cNvSpPr>
            <a:spLocks noGrp="1"/>
          </p:cNvSpPr>
          <p:nvPr>
            <p:ph type="title"/>
          </p:nvPr>
        </p:nvSpPr>
        <p:spPr/>
        <p:txBody>
          <a:bodyPr/>
          <a:lstStyle/>
          <a:p>
            <a:r>
              <a:rPr lang="en-US" dirty="0"/>
              <a:t>Quiz 5: True or false</a:t>
            </a:r>
          </a:p>
        </p:txBody>
      </p:sp>
      <p:sp>
        <p:nvSpPr>
          <p:cNvPr id="5" name="Content Placeholder 4">
            <a:extLst>
              <a:ext uri="{FF2B5EF4-FFF2-40B4-BE49-F238E27FC236}">
                <a16:creationId xmlns:a16="http://schemas.microsoft.com/office/drawing/2014/main" id="{0842EC62-E7B7-D84E-9D15-67467334D98C}"/>
              </a:ext>
            </a:extLst>
          </p:cNvPr>
          <p:cNvSpPr>
            <a:spLocks noGrp="1"/>
          </p:cNvSpPr>
          <p:nvPr>
            <p:ph idx="1"/>
          </p:nvPr>
        </p:nvSpPr>
        <p:spPr/>
        <p:txBody>
          <a:bodyPr/>
          <a:lstStyle/>
          <a:p>
            <a:pPr marL="0" indent="0">
              <a:spcAft>
                <a:spcPts val="2400"/>
              </a:spcAft>
              <a:buNone/>
            </a:pPr>
            <a:r>
              <a:rPr lang="en-US" sz="3500" b="1" dirty="0"/>
              <a:t>If the federal government shares a power with the states, that is an exclusive power.</a:t>
            </a:r>
          </a:p>
          <a:p>
            <a:pPr marL="465138" indent="-465138">
              <a:buFont typeface="Wingdings" panose="05000000000000000000" pitchFamily="2" charset="2"/>
              <a:buChar char="q"/>
            </a:pPr>
            <a:r>
              <a:rPr lang="en-US" sz="3500" dirty="0"/>
              <a:t>True</a:t>
            </a:r>
          </a:p>
          <a:p>
            <a:pPr marL="465138" indent="-465138">
              <a:buFont typeface="Wingdings" panose="05000000000000000000" pitchFamily="2" charset="2"/>
              <a:buChar char="q"/>
            </a:pPr>
            <a:r>
              <a:rPr lang="en-US" sz="3500" dirty="0"/>
              <a:t>False</a:t>
            </a:r>
          </a:p>
        </p:txBody>
      </p:sp>
    </p:spTree>
    <p:extLst>
      <p:ext uri="{BB962C8B-B14F-4D97-AF65-F5344CB8AC3E}">
        <p14:creationId xmlns:p14="http://schemas.microsoft.com/office/powerpoint/2010/main" val="391063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059CF-08E7-49B7-EC61-AD1E7BF13708}"/>
              </a:ext>
            </a:extLst>
          </p:cNvPr>
          <p:cNvSpPr>
            <a:spLocks noGrp="1"/>
          </p:cNvSpPr>
          <p:nvPr>
            <p:ph type="title"/>
          </p:nvPr>
        </p:nvSpPr>
        <p:spPr/>
        <p:txBody>
          <a:bodyPr/>
          <a:lstStyle/>
          <a:p>
            <a:r>
              <a:rPr lang="en-US" dirty="0"/>
              <a:t>Quiz 5: Answer</a:t>
            </a:r>
          </a:p>
        </p:txBody>
      </p:sp>
      <p:sp>
        <p:nvSpPr>
          <p:cNvPr id="5" name="Content Placeholder 4">
            <a:extLst>
              <a:ext uri="{FF2B5EF4-FFF2-40B4-BE49-F238E27FC236}">
                <a16:creationId xmlns:a16="http://schemas.microsoft.com/office/drawing/2014/main" id="{0842EC62-E7B7-D84E-9D15-67467334D98C}"/>
              </a:ext>
            </a:extLst>
          </p:cNvPr>
          <p:cNvSpPr>
            <a:spLocks noGrp="1"/>
          </p:cNvSpPr>
          <p:nvPr>
            <p:ph idx="1"/>
          </p:nvPr>
        </p:nvSpPr>
        <p:spPr/>
        <p:txBody>
          <a:bodyPr/>
          <a:lstStyle/>
          <a:p>
            <a:pPr marL="0" indent="0">
              <a:spcAft>
                <a:spcPts val="2400"/>
              </a:spcAft>
              <a:buNone/>
            </a:pPr>
            <a:r>
              <a:rPr lang="en-US" sz="3500" b="1" dirty="0"/>
              <a:t>If the federal government shares a power with the states, that is an exclusive power.</a:t>
            </a:r>
          </a:p>
          <a:p>
            <a:pPr marL="465138" indent="-465138">
              <a:buFont typeface="Wingdings" panose="05000000000000000000" pitchFamily="2" charset="2"/>
              <a:buChar char="q"/>
              <a:tabLst>
                <a:tab pos="465138" algn="l"/>
              </a:tabLst>
            </a:pPr>
            <a:r>
              <a:rPr lang="en-US" sz="3500" dirty="0">
                <a:solidFill>
                  <a:schemeClr val="bg2">
                    <a:lumMod val="50000"/>
                  </a:schemeClr>
                </a:solidFill>
              </a:rPr>
              <a:t>True</a:t>
            </a:r>
          </a:p>
          <a:p>
            <a:pPr marL="465138" indent="-465138">
              <a:buFont typeface="Wingdings" panose="05000000000000000000" pitchFamily="2" charset="2"/>
              <a:buChar char="ü"/>
              <a:tabLst>
                <a:tab pos="465138" algn="l"/>
              </a:tabLst>
            </a:pPr>
            <a:r>
              <a:rPr lang="en-US" sz="3500" b="1" dirty="0"/>
              <a:t>False – CORRECT ANSWER</a:t>
            </a:r>
          </a:p>
        </p:txBody>
      </p:sp>
    </p:spTree>
    <p:extLst>
      <p:ext uri="{BB962C8B-B14F-4D97-AF65-F5344CB8AC3E}">
        <p14:creationId xmlns:p14="http://schemas.microsoft.com/office/powerpoint/2010/main" val="363124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40D581-E334-8A43-C8FE-5AF8065BB869}"/>
              </a:ext>
            </a:extLst>
          </p:cNvPr>
          <p:cNvSpPr>
            <a:spLocks noGrp="1"/>
          </p:cNvSpPr>
          <p:nvPr>
            <p:ph type="title"/>
          </p:nvPr>
        </p:nvSpPr>
        <p:spPr/>
        <p:txBody>
          <a:bodyPr/>
          <a:lstStyle/>
          <a:p>
            <a:r>
              <a:rPr lang="en-US" dirty="0"/>
              <a:t>Federal regulations can incentivize </a:t>
            </a:r>
            <a:r>
              <a:rPr lang="en-US" u="sng" dirty="0"/>
              <a:t>local action</a:t>
            </a:r>
            <a:r>
              <a:rPr lang="en-US" dirty="0"/>
              <a:t>.</a:t>
            </a:r>
          </a:p>
        </p:txBody>
      </p:sp>
    </p:spTree>
    <p:extLst>
      <p:ext uri="{BB962C8B-B14F-4D97-AF65-F5344CB8AC3E}">
        <p14:creationId xmlns:p14="http://schemas.microsoft.com/office/powerpoint/2010/main" val="1900361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40D581-E334-8A43-C8FE-5AF8065BB869}"/>
              </a:ext>
            </a:extLst>
          </p:cNvPr>
          <p:cNvSpPr>
            <a:spLocks noGrp="1"/>
          </p:cNvSpPr>
          <p:nvPr>
            <p:ph type="title"/>
          </p:nvPr>
        </p:nvSpPr>
        <p:spPr/>
        <p:txBody>
          <a:bodyPr/>
          <a:lstStyle/>
          <a:p>
            <a:r>
              <a:rPr lang="en-US" u="sng" dirty="0"/>
              <a:t>Federal government </a:t>
            </a:r>
            <a:r>
              <a:rPr lang="en-US" dirty="0"/>
              <a:t>can also prohibit or preempt action.</a:t>
            </a:r>
          </a:p>
        </p:txBody>
      </p:sp>
    </p:spTree>
    <p:extLst>
      <p:ext uri="{BB962C8B-B14F-4D97-AF65-F5344CB8AC3E}">
        <p14:creationId xmlns:p14="http://schemas.microsoft.com/office/powerpoint/2010/main" val="2129614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40D581-E334-8A43-C8FE-5AF8065BB869}"/>
              </a:ext>
            </a:extLst>
          </p:cNvPr>
          <p:cNvSpPr>
            <a:spLocks noGrp="1"/>
          </p:cNvSpPr>
          <p:nvPr>
            <p:ph type="title"/>
          </p:nvPr>
        </p:nvSpPr>
        <p:spPr/>
        <p:txBody>
          <a:bodyPr/>
          <a:lstStyle/>
          <a:p>
            <a:r>
              <a:rPr lang="en-US" dirty="0"/>
              <a:t>The states have primary responsibility for </a:t>
            </a:r>
            <a:r>
              <a:rPr lang="en-US" u="sng" dirty="0"/>
              <a:t>public health</a:t>
            </a:r>
            <a:r>
              <a:rPr lang="en-US" dirty="0"/>
              <a:t>.</a:t>
            </a:r>
          </a:p>
        </p:txBody>
      </p:sp>
    </p:spTree>
    <p:extLst>
      <p:ext uri="{BB962C8B-B14F-4D97-AF65-F5344CB8AC3E}">
        <p14:creationId xmlns:p14="http://schemas.microsoft.com/office/powerpoint/2010/main" val="1168801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A10ADF-DFBD-9BE8-CBB2-25177607825E}"/>
              </a:ext>
            </a:extLst>
          </p:cNvPr>
          <p:cNvSpPr>
            <a:spLocks noGrp="1"/>
          </p:cNvSpPr>
          <p:nvPr>
            <p:ph type="title"/>
          </p:nvPr>
        </p:nvSpPr>
        <p:spPr/>
        <p:txBody>
          <a:bodyPr/>
          <a:lstStyle/>
          <a:p>
            <a:r>
              <a:rPr lang="en-US" dirty="0"/>
              <a:t>What is </a:t>
            </a:r>
            <a:r>
              <a:rPr lang="en-US" u="sng" dirty="0"/>
              <a:t>police power</a:t>
            </a:r>
            <a:r>
              <a:rPr lang="en-US" dirty="0"/>
              <a:t>? </a:t>
            </a:r>
          </a:p>
        </p:txBody>
      </p:sp>
      <p:sp>
        <p:nvSpPr>
          <p:cNvPr id="5" name="Content Placeholder 4">
            <a:extLst>
              <a:ext uri="{FF2B5EF4-FFF2-40B4-BE49-F238E27FC236}">
                <a16:creationId xmlns:a16="http://schemas.microsoft.com/office/drawing/2014/main" id="{2E5F5FB1-BEB2-5F93-15BB-BE0E0F262852}"/>
              </a:ext>
            </a:extLst>
          </p:cNvPr>
          <p:cNvSpPr>
            <a:spLocks noGrp="1"/>
          </p:cNvSpPr>
          <p:nvPr>
            <p:ph idx="1"/>
          </p:nvPr>
        </p:nvSpPr>
        <p:spPr/>
        <p:txBody>
          <a:bodyPr/>
          <a:lstStyle/>
          <a:p>
            <a:r>
              <a:rPr lang="en-US" sz="3500" dirty="0"/>
              <a:t>Promotes public health, safety, and general well-being of the community</a:t>
            </a:r>
          </a:p>
          <a:p>
            <a:r>
              <a:rPr lang="en-US" sz="3500" dirty="0"/>
              <a:t>Enacts and enforces laws for general welfare</a:t>
            </a:r>
          </a:p>
          <a:p>
            <a:r>
              <a:rPr lang="en-US" sz="3500" dirty="0"/>
              <a:t>Regulates private rights in the public interest</a:t>
            </a:r>
          </a:p>
        </p:txBody>
      </p:sp>
    </p:spTree>
    <p:extLst>
      <p:ext uri="{BB962C8B-B14F-4D97-AF65-F5344CB8AC3E}">
        <p14:creationId xmlns:p14="http://schemas.microsoft.com/office/powerpoint/2010/main" val="2466181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E948-C4C0-C84A-C03F-3265A7D9C4B2}"/>
              </a:ext>
            </a:extLst>
          </p:cNvPr>
          <p:cNvSpPr>
            <a:spLocks noGrp="1"/>
          </p:cNvSpPr>
          <p:nvPr>
            <p:ph type="title"/>
          </p:nvPr>
        </p:nvSpPr>
        <p:spPr>
          <a:xfrm>
            <a:off x="838200" y="365125"/>
            <a:ext cx="10515600" cy="1325563"/>
          </a:xfrm>
        </p:spPr>
        <p:txBody>
          <a:bodyPr/>
          <a:lstStyle/>
          <a:p>
            <a:r>
              <a:rPr lang="en-US" dirty="0"/>
              <a:t>What We’ll Discuss </a:t>
            </a:r>
            <a:r>
              <a:rPr lang="en-US" dirty="0">
                <a:solidFill>
                  <a:schemeClr val="bg1"/>
                </a:solidFill>
              </a:rPr>
              <a:t>1</a:t>
            </a:r>
            <a:endParaRPr lang="en-US" sz="2400" dirty="0">
              <a:solidFill>
                <a:schemeClr val="bg1"/>
              </a:solidFill>
            </a:endParaRPr>
          </a:p>
        </p:txBody>
      </p:sp>
      <p:sp>
        <p:nvSpPr>
          <p:cNvPr id="3" name="Content Placeholder 2">
            <a:extLst>
              <a:ext uri="{FF2B5EF4-FFF2-40B4-BE49-F238E27FC236}">
                <a16:creationId xmlns:a16="http://schemas.microsoft.com/office/drawing/2014/main" id="{73ED73EA-4DF4-6726-A435-2FDFB6804F1F}"/>
              </a:ext>
              <a:ext uri="{C183D7F6-B498-43B3-948B-1728B52AA6E4}">
                <adec:decorative xmlns:adec="http://schemas.microsoft.com/office/drawing/2017/decorative" val="1"/>
              </a:ext>
            </a:extLst>
          </p:cNvPr>
          <p:cNvSpPr>
            <a:spLocks noGrp="1"/>
          </p:cNvSpPr>
          <p:nvPr>
            <p:ph idx="1"/>
          </p:nvPr>
        </p:nvSpPr>
        <p:spPr>
          <a:xfrm>
            <a:off x="838200" y="1825625"/>
            <a:ext cx="10515600" cy="4351338"/>
          </a:xfrm>
        </p:spPr>
        <p:txBody>
          <a:bodyPr/>
          <a:lstStyle/>
          <a:p>
            <a:pPr marL="514350" indent="-514350">
              <a:buFont typeface="+mj-lt"/>
              <a:buAutoNum type="arabicPeriod"/>
            </a:pPr>
            <a:r>
              <a:rPr lang="en-US" b="1" dirty="0"/>
              <a:t>What is </a:t>
            </a:r>
            <a:r>
              <a:rPr lang="en-US" b="1" u="sng" dirty="0"/>
              <a:t>public health law</a:t>
            </a:r>
            <a:r>
              <a:rPr lang="en-US" b="1" dirty="0"/>
              <a:t>?</a:t>
            </a:r>
          </a:p>
          <a:p>
            <a:pPr marL="514350" indent="-514350">
              <a:buFont typeface="+mj-lt"/>
              <a:buAutoNum type="arabicPeriod"/>
            </a:pPr>
            <a:r>
              <a:rPr lang="en-US" dirty="0">
                <a:solidFill>
                  <a:schemeClr val="bg2">
                    <a:lumMod val="50000"/>
                  </a:schemeClr>
                </a:solidFill>
              </a:rPr>
              <a:t>How does legal history shape public health practice today?</a:t>
            </a:r>
          </a:p>
          <a:p>
            <a:pPr marL="514350" indent="-514350">
              <a:buFont typeface="+mj-lt"/>
              <a:buAutoNum type="arabicPeriod"/>
            </a:pPr>
            <a:r>
              <a:rPr lang="en-US" dirty="0">
                <a:solidFill>
                  <a:schemeClr val="bg2">
                    <a:lumMod val="50000"/>
                  </a:schemeClr>
                </a:solidFill>
              </a:rPr>
              <a:t>How do law and policy relate to health equity?</a:t>
            </a:r>
          </a:p>
          <a:p>
            <a:pPr marL="514350" indent="-514350">
              <a:buFont typeface="+mj-lt"/>
              <a:buAutoNum type="arabicPeriod"/>
            </a:pPr>
            <a:r>
              <a:rPr lang="en-US" dirty="0">
                <a:solidFill>
                  <a:schemeClr val="bg2">
                    <a:lumMod val="50000"/>
                  </a:schemeClr>
                </a:solidFill>
              </a:rPr>
              <a:t>Who has the power to shape public policy to improve public health?</a:t>
            </a:r>
          </a:p>
          <a:p>
            <a:pPr marL="514350" indent="-514350">
              <a:buFont typeface="+mj-lt"/>
              <a:buAutoNum type="arabicPeriod"/>
            </a:pPr>
            <a:r>
              <a:rPr lang="en-US" dirty="0">
                <a:solidFill>
                  <a:schemeClr val="bg2">
                    <a:lumMod val="50000"/>
                  </a:schemeClr>
                </a:solidFill>
              </a:rPr>
              <a:t>What limitations does the Constitution place on public health powers?</a:t>
            </a:r>
          </a:p>
        </p:txBody>
      </p:sp>
    </p:spTree>
    <p:extLst>
      <p:ext uri="{BB962C8B-B14F-4D97-AF65-F5344CB8AC3E}">
        <p14:creationId xmlns:p14="http://schemas.microsoft.com/office/powerpoint/2010/main" val="24386259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A10ADF-DFBD-9BE8-CBB2-25177607825E}"/>
              </a:ext>
            </a:extLst>
          </p:cNvPr>
          <p:cNvSpPr>
            <a:spLocks noGrp="1"/>
          </p:cNvSpPr>
          <p:nvPr>
            <p:ph type="title"/>
          </p:nvPr>
        </p:nvSpPr>
        <p:spPr/>
        <p:txBody>
          <a:bodyPr/>
          <a:lstStyle/>
          <a:p>
            <a:r>
              <a:rPr lang="en-US" dirty="0"/>
              <a:t>Police Power: Requirements</a:t>
            </a:r>
          </a:p>
        </p:txBody>
      </p:sp>
      <p:sp>
        <p:nvSpPr>
          <p:cNvPr id="5" name="Content Placeholder 4">
            <a:extLst>
              <a:ext uri="{FF2B5EF4-FFF2-40B4-BE49-F238E27FC236}">
                <a16:creationId xmlns:a16="http://schemas.microsoft.com/office/drawing/2014/main" id="{2E5F5FB1-BEB2-5F93-15BB-BE0E0F262852}"/>
              </a:ext>
            </a:extLst>
          </p:cNvPr>
          <p:cNvSpPr>
            <a:spLocks noGrp="1"/>
          </p:cNvSpPr>
          <p:nvPr>
            <p:ph idx="1"/>
          </p:nvPr>
        </p:nvSpPr>
        <p:spPr/>
        <p:txBody>
          <a:bodyPr/>
          <a:lstStyle/>
          <a:p>
            <a:r>
              <a:rPr lang="en-US" dirty="0"/>
              <a:t>Must be </a:t>
            </a:r>
            <a:r>
              <a:rPr lang="en-US" b="1" dirty="0"/>
              <a:t>reasonably designed </a:t>
            </a:r>
            <a:r>
              <a:rPr lang="en-US" dirty="0"/>
              <a:t>to correct a condition adversely affecting the public good; </a:t>
            </a:r>
          </a:p>
          <a:p>
            <a:r>
              <a:rPr lang="en-US" dirty="0"/>
              <a:t>Must be </a:t>
            </a:r>
            <a:r>
              <a:rPr lang="en-US" b="1" dirty="0"/>
              <a:t>rationally related </a:t>
            </a:r>
            <a:r>
              <a:rPr lang="en-US" dirty="0"/>
              <a:t>to promoting the public health, safety, or general welfare;</a:t>
            </a:r>
          </a:p>
          <a:p>
            <a:r>
              <a:rPr lang="en-US" b="1" dirty="0"/>
              <a:t>Cannot violate any state or federal laws or constitutions</a:t>
            </a:r>
            <a:r>
              <a:rPr lang="en-US" dirty="0"/>
              <a:t>; and it</a:t>
            </a:r>
          </a:p>
          <a:p>
            <a:r>
              <a:rPr lang="en-US" b="1" dirty="0"/>
              <a:t>Cannot be arbitrary or oppressive</a:t>
            </a:r>
            <a:r>
              <a:rPr lang="en-US" dirty="0"/>
              <a:t>.</a:t>
            </a:r>
          </a:p>
        </p:txBody>
      </p:sp>
    </p:spTree>
    <p:extLst>
      <p:ext uri="{BB962C8B-B14F-4D97-AF65-F5344CB8AC3E}">
        <p14:creationId xmlns:p14="http://schemas.microsoft.com/office/powerpoint/2010/main" val="1617099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9CF0-7633-4ACF-6C62-1B35375E8837}"/>
              </a:ext>
            </a:extLst>
          </p:cNvPr>
          <p:cNvSpPr>
            <a:spLocks noGrp="1"/>
          </p:cNvSpPr>
          <p:nvPr>
            <p:ph type="title"/>
          </p:nvPr>
        </p:nvSpPr>
        <p:spPr>
          <a:xfrm>
            <a:off x="831850" y="1709738"/>
            <a:ext cx="10515600" cy="2380999"/>
          </a:xfrm>
        </p:spPr>
        <p:txBody>
          <a:bodyPr/>
          <a:lstStyle/>
          <a:p>
            <a:r>
              <a:rPr lang="en-US" dirty="0"/>
              <a:t>States can delegate police power to local governments</a:t>
            </a:r>
          </a:p>
        </p:txBody>
      </p:sp>
      <p:sp>
        <p:nvSpPr>
          <p:cNvPr id="3" name="Content Placeholder 2">
            <a:extLst>
              <a:ext uri="{FF2B5EF4-FFF2-40B4-BE49-F238E27FC236}">
                <a16:creationId xmlns:a16="http://schemas.microsoft.com/office/drawing/2014/main" id="{FECB6098-C6FD-3DAC-1838-35A9E4D40A27}"/>
              </a:ext>
            </a:extLst>
          </p:cNvPr>
          <p:cNvSpPr>
            <a:spLocks noGrp="1"/>
          </p:cNvSpPr>
          <p:nvPr>
            <p:ph type="body" idx="1"/>
          </p:nvPr>
        </p:nvSpPr>
        <p:spPr/>
        <p:txBody>
          <a:bodyPr/>
          <a:lstStyle/>
          <a:p>
            <a:pPr marL="0" indent="0">
              <a:buNone/>
            </a:pPr>
            <a:r>
              <a:rPr lang="en-US" b="1" dirty="0"/>
              <a:t>“A county or city may make and enforce </a:t>
            </a:r>
            <a:r>
              <a:rPr lang="en-US" dirty="0"/>
              <a:t>within its limits all local, police, sanitary, and other ordinances and regulations not in conflict with general laws.”</a:t>
            </a:r>
          </a:p>
        </p:txBody>
      </p:sp>
    </p:spTree>
    <p:extLst>
      <p:ext uri="{BB962C8B-B14F-4D97-AF65-F5344CB8AC3E}">
        <p14:creationId xmlns:p14="http://schemas.microsoft.com/office/powerpoint/2010/main" val="3750919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4CDB-D75A-1BDD-FE76-C0F422590069}"/>
              </a:ext>
            </a:extLst>
          </p:cNvPr>
          <p:cNvSpPr>
            <a:spLocks noGrp="1"/>
          </p:cNvSpPr>
          <p:nvPr>
            <p:ph type="title"/>
          </p:nvPr>
        </p:nvSpPr>
        <p:spPr/>
        <p:txBody>
          <a:bodyPr/>
          <a:lstStyle/>
          <a:p>
            <a:r>
              <a:rPr lang="en-US" dirty="0"/>
              <a:t>What about </a:t>
            </a:r>
            <a:r>
              <a:rPr lang="en-US" u="sng" dirty="0"/>
              <a:t>tribal sovereignty</a:t>
            </a:r>
            <a:r>
              <a:rPr lang="en-US" dirty="0"/>
              <a:t>?</a:t>
            </a:r>
          </a:p>
        </p:txBody>
      </p:sp>
    </p:spTree>
    <p:extLst>
      <p:ext uri="{BB962C8B-B14F-4D97-AF65-F5344CB8AC3E}">
        <p14:creationId xmlns:p14="http://schemas.microsoft.com/office/powerpoint/2010/main" val="2829061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059CF-08E7-49B7-EC61-AD1E7BF13708}"/>
              </a:ext>
            </a:extLst>
          </p:cNvPr>
          <p:cNvSpPr>
            <a:spLocks noGrp="1"/>
          </p:cNvSpPr>
          <p:nvPr>
            <p:ph type="title"/>
          </p:nvPr>
        </p:nvSpPr>
        <p:spPr/>
        <p:txBody>
          <a:bodyPr/>
          <a:lstStyle/>
          <a:p>
            <a:r>
              <a:rPr lang="en-US" dirty="0"/>
              <a:t>Quiz 6: True or false</a:t>
            </a:r>
          </a:p>
        </p:txBody>
      </p:sp>
      <p:sp>
        <p:nvSpPr>
          <p:cNvPr id="5" name="Content Placeholder 4">
            <a:extLst>
              <a:ext uri="{FF2B5EF4-FFF2-40B4-BE49-F238E27FC236}">
                <a16:creationId xmlns:a16="http://schemas.microsoft.com/office/drawing/2014/main" id="{0842EC62-E7B7-D84E-9D15-67467334D98C}"/>
              </a:ext>
            </a:extLst>
          </p:cNvPr>
          <p:cNvSpPr>
            <a:spLocks noGrp="1"/>
          </p:cNvSpPr>
          <p:nvPr>
            <p:ph idx="1"/>
          </p:nvPr>
        </p:nvSpPr>
        <p:spPr/>
        <p:txBody>
          <a:bodyPr/>
          <a:lstStyle/>
          <a:p>
            <a:pPr marL="0" indent="0">
              <a:spcAft>
                <a:spcPts val="2400"/>
              </a:spcAft>
              <a:buNone/>
            </a:pPr>
            <a:r>
              <a:rPr lang="en-US" sz="3500" b="1" dirty="0"/>
              <a:t>Local governments have legislative independence apart from states. </a:t>
            </a:r>
          </a:p>
          <a:p>
            <a:pPr marL="465138" indent="-465138">
              <a:buFont typeface="Wingdings" panose="05000000000000000000" pitchFamily="2" charset="2"/>
              <a:buChar char="q"/>
            </a:pPr>
            <a:r>
              <a:rPr lang="en-US" sz="3500" dirty="0"/>
              <a:t>True</a:t>
            </a:r>
          </a:p>
          <a:p>
            <a:pPr marL="465138" indent="-465138">
              <a:buFont typeface="Wingdings" panose="05000000000000000000" pitchFamily="2" charset="2"/>
              <a:buChar char="q"/>
            </a:pPr>
            <a:r>
              <a:rPr lang="en-US" sz="3500" dirty="0"/>
              <a:t>False</a:t>
            </a:r>
          </a:p>
        </p:txBody>
      </p:sp>
    </p:spTree>
    <p:extLst>
      <p:ext uri="{BB962C8B-B14F-4D97-AF65-F5344CB8AC3E}">
        <p14:creationId xmlns:p14="http://schemas.microsoft.com/office/powerpoint/2010/main" val="2900564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059CF-08E7-49B7-EC61-AD1E7BF13708}"/>
              </a:ext>
            </a:extLst>
          </p:cNvPr>
          <p:cNvSpPr>
            <a:spLocks noGrp="1"/>
          </p:cNvSpPr>
          <p:nvPr>
            <p:ph type="title"/>
          </p:nvPr>
        </p:nvSpPr>
        <p:spPr/>
        <p:txBody>
          <a:bodyPr/>
          <a:lstStyle/>
          <a:p>
            <a:r>
              <a:rPr lang="en-US" dirty="0"/>
              <a:t>Quiz 6: Answer</a:t>
            </a:r>
          </a:p>
        </p:txBody>
      </p:sp>
      <p:sp>
        <p:nvSpPr>
          <p:cNvPr id="5" name="Content Placeholder 4">
            <a:extLst>
              <a:ext uri="{FF2B5EF4-FFF2-40B4-BE49-F238E27FC236}">
                <a16:creationId xmlns:a16="http://schemas.microsoft.com/office/drawing/2014/main" id="{0842EC62-E7B7-D84E-9D15-67467334D98C}"/>
              </a:ext>
            </a:extLst>
          </p:cNvPr>
          <p:cNvSpPr>
            <a:spLocks noGrp="1"/>
          </p:cNvSpPr>
          <p:nvPr>
            <p:ph idx="1"/>
          </p:nvPr>
        </p:nvSpPr>
        <p:spPr/>
        <p:txBody>
          <a:bodyPr/>
          <a:lstStyle/>
          <a:p>
            <a:pPr marL="0" indent="0">
              <a:spcAft>
                <a:spcPts val="2400"/>
              </a:spcAft>
              <a:buNone/>
            </a:pPr>
            <a:r>
              <a:rPr lang="en-US" sz="3500" b="1" dirty="0"/>
              <a:t>Local governments have legislative independence apart from states. </a:t>
            </a:r>
          </a:p>
          <a:p>
            <a:pPr marL="465138" indent="-465138">
              <a:buFont typeface="Wingdings" panose="05000000000000000000" pitchFamily="2" charset="2"/>
              <a:buChar char="q"/>
              <a:tabLst>
                <a:tab pos="465138" algn="l"/>
              </a:tabLst>
            </a:pPr>
            <a:r>
              <a:rPr lang="en-US" sz="3500" dirty="0">
                <a:solidFill>
                  <a:schemeClr val="bg2">
                    <a:lumMod val="50000"/>
                  </a:schemeClr>
                </a:solidFill>
              </a:rPr>
              <a:t>True</a:t>
            </a:r>
          </a:p>
          <a:p>
            <a:pPr marL="465138" indent="-465138">
              <a:buFont typeface="Wingdings" panose="05000000000000000000" pitchFamily="2" charset="2"/>
              <a:buChar char="ü"/>
              <a:tabLst>
                <a:tab pos="465138" algn="l"/>
              </a:tabLst>
            </a:pPr>
            <a:r>
              <a:rPr lang="en-US" sz="3500" b="1" dirty="0"/>
              <a:t>False – CORRECT ANSWER</a:t>
            </a:r>
          </a:p>
        </p:txBody>
      </p:sp>
    </p:spTree>
    <p:extLst>
      <p:ext uri="{BB962C8B-B14F-4D97-AF65-F5344CB8AC3E}">
        <p14:creationId xmlns:p14="http://schemas.microsoft.com/office/powerpoint/2010/main" val="3784366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059CF-08E7-49B7-EC61-AD1E7BF13708}"/>
              </a:ext>
            </a:extLst>
          </p:cNvPr>
          <p:cNvSpPr>
            <a:spLocks noGrp="1"/>
          </p:cNvSpPr>
          <p:nvPr>
            <p:ph type="title"/>
          </p:nvPr>
        </p:nvSpPr>
        <p:spPr/>
        <p:txBody>
          <a:bodyPr/>
          <a:lstStyle/>
          <a:p>
            <a:r>
              <a:rPr lang="en-US" dirty="0"/>
              <a:t>Quiz 7: True or false</a:t>
            </a:r>
          </a:p>
        </p:txBody>
      </p:sp>
      <p:sp>
        <p:nvSpPr>
          <p:cNvPr id="5" name="Content Placeholder 4">
            <a:extLst>
              <a:ext uri="{FF2B5EF4-FFF2-40B4-BE49-F238E27FC236}">
                <a16:creationId xmlns:a16="http://schemas.microsoft.com/office/drawing/2014/main" id="{0842EC62-E7B7-D84E-9D15-67467334D98C}"/>
              </a:ext>
            </a:extLst>
          </p:cNvPr>
          <p:cNvSpPr>
            <a:spLocks noGrp="1"/>
          </p:cNvSpPr>
          <p:nvPr>
            <p:ph idx="1"/>
          </p:nvPr>
        </p:nvSpPr>
        <p:spPr/>
        <p:txBody>
          <a:bodyPr/>
          <a:lstStyle/>
          <a:p>
            <a:pPr marL="0" indent="0">
              <a:spcAft>
                <a:spcPts val="2400"/>
              </a:spcAft>
              <a:buNone/>
            </a:pPr>
            <a:r>
              <a:rPr lang="en-US" sz="3500" b="1" dirty="0"/>
              <a:t>The federal government can control all aspects of state and local laws. </a:t>
            </a:r>
          </a:p>
          <a:p>
            <a:pPr marL="465138" indent="-465138">
              <a:buFont typeface="Wingdings" panose="05000000000000000000" pitchFamily="2" charset="2"/>
              <a:buChar char="q"/>
            </a:pPr>
            <a:r>
              <a:rPr lang="en-US" sz="3500" dirty="0"/>
              <a:t>True</a:t>
            </a:r>
          </a:p>
          <a:p>
            <a:pPr marL="465138" indent="-465138">
              <a:buFont typeface="Wingdings" panose="05000000000000000000" pitchFamily="2" charset="2"/>
              <a:buChar char="q"/>
            </a:pPr>
            <a:r>
              <a:rPr lang="en-US" sz="3500" dirty="0"/>
              <a:t>False</a:t>
            </a:r>
          </a:p>
        </p:txBody>
      </p:sp>
    </p:spTree>
    <p:extLst>
      <p:ext uri="{BB962C8B-B14F-4D97-AF65-F5344CB8AC3E}">
        <p14:creationId xmlns:p14="http://schemas.microsoft.com/office/powerpoint/2010/main" val="1608428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059CF-08E7-49B7-EC61-AD1E7BF13708}"/>
              </a:ext>
            </a:extLst>
          </p:cNvPr>
          <p:cNvSpPr>
            <a:spLocks noGrp="1"/>
          </p:cNvSpPr>
          <p:nvPr>
            <p:ph type="title"/>
          </p:nvPr>
        </p:nvSpPr>
        <p:spPr/>
        <p:txBody>
          <a:bodyPr/>
          <a:lstStyle/>
          <a:p>
            <a:r>
              <a:rPr lang="en-US" dirty="0"/>
              <a:t>Quiz 7: Answer</a:t>
            </a:r>
          </a:p>
        </p:txBody>
      </p:sp>
      <p:sp>
        <p:nvSpPr>
          <p:cNvPr id="5" name="Content Placeholder 4">
            <a:extLst>
              <a:ext uri="{FF2B5EF4-FFF2-40B4-BE49-F238E27FC236}">
                <a16:creationId xmlns:a16="http://schemas.microsoft.com/office/drawing/2014/main" id="{0842EC62-E7B7-D84E-9D15-67467334D98C}"/>
              </a:ext>
            </a:extLst>
          </p:cNvPr>
          <p:cNvSpPr>
            <a:spLocks noGrp="1"/>
          </p:cNvSpPr>
          <p:nvPr>
            <p:ph idx="1"/>
          </p:nvPr>
        </p:nvSpPr>
        <p:spPr/>
        <p:txBody>
          <a:bodyPr/>
          <a:lstStyle/>
          <a:p>
            <a:pPr marL="0" indent="0">
              <a:spcAft>
                <a:spcPts val="2400"/>
              </a:spcAft>
              <a:buNone/>
            </a:pPr>
            <a:r>
              <a:rPr lang="en-US" sz="3500" b="1" dirty="0"/>
              <a:t>The federal government can control all aspects of state and local laws. </a:t>
            </a:r>
          </a:p>
          <a:p>
            <a:pPr marL="465138" indent="-465138">
              <a:buFont typeface="Wingdings" panose="05000000000000000000" pitchFamily="2" charset="2"/>
              <a:buChar char="q"/>
              <a:tabLst>
                <a:tab pos="465138" algn="l"/>
              </a:tabLst>
            </a:pPr>
            <a:r>
              <a:rPr lang="en-US" sz="3500" dirty="0">
                <a:solidFill>
                  <a:schemeClr val="bg2">
                    <a:lumMod val="50000"/>
                  </a:schemeClr>
                </a:solidFill>
              </a:rPr>
              <a:t>True</a:t>
            </a:r>
          </a:p>
          <a:p>
            <a:pPr marL="465138" indent="-465138">
              <a:buFont typeface="Wingdings" panose="05000000000000000000" pitchFamily="2" charset="2"/>
              <a:buChar char="ü"/>
              <a:tabLst>
                <a:tab pos="465138" algn="l"/>
              </a:tabLst>
            </a:pPr>
            <a:r>
              <a:rPr lang="en-US" sz="3500" b="1" dirty="0"/>
              <a:t>False – CORRECT ANSWER</a:t>
            </a:r>
          </a:p>
        </p:txBody>
      </p:sp>
    </p:spTree>
    <p:extLst>
      <p:ext uri="{BB962C8B-B14F-4D97-AF65-F5344CB8AC3E}">
        <p14:creationId xmlns:p14="http://schemas.microsoft.com/office/powerpoint/2010/main" val="15384705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660E24-F679-9F25-1338-10CBED241084}"/>
              </a:ext>
            </a:extLst>
          </p:cNvPr>
          <p:cNvSpPr>
            <a:spLocks noGrp="1"/>
          </p:cNvSpPr>
          <p:nvPr>
            <p:ph type="title"/>
          </p:nvPr>
        </p:nvSpPr>
        <p:spPr/>
        <p:txBody>
          <a:bodyPr/>
          <a:lstStyle/>
          <a:p>
            <a:r>
              <a:rPr lang="en-US" sz="5800" dirty="0"/>
              <a:t>State &amp; local government can . . . </a:t>
            </a:r>
          </a:p>
        </p:txBody>
      </p:sp>
    </p:spTree>
    <p:extLst>
      <p:ext uri="{BB962C8B-B14F-4D97-AF65-F5344CB8AC3E}">
        <p14:creationId xmlns:p14="http://schemas.microsoft.com/office/powerpoint/2010/main" val="3047942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660E24-F679-9F25-1338-10CBED241084}"/>
              </a:ext>
            </a:extLst>
          </p:cNvPr>
          <p:cNvSpPr>
            <a:spLocks noGrp="1"/>
          </p:cNvSpPr>
          <p:nvPr>
            <p:ph type="title"/>
          </p:nvPr>
        </p:nvSpPr>
        <p:spPr/>
        <p:txBody>
          <a:bodyPr/>
          <a:lstStyle/>
          <a:p>
            <a:r>
              <a:rPr lang="en-US" sz="5800" u="sng" dirty="0"/>
              <a:t>Investigate</a:t>
            </a:r>
            <a:r>
              <a:rPr lang="en-US" sz="5800" dirty="0"/>
              <a:t> disease outbreaks</a:t>
            </a:r>
          </a:p>
        </p:txBody>
      </p:sp>
    </p:spTree>
    <p:extLst>
      <p:ext uri="{BB962C8B-B14F-4D97-AF65-F5344CB8AC3E}">
        <p14:creationId xmlns:p14="http://schemas.microsoft.com/office/powerpoint/2010/main" val="33948784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660E24-F679-9F25-1338-10CBED241084}"/>
              </a:ext>
            </a:extLst>
          </p:cNvPr>
          <p:cNvSpPr>
            <a:spLocks noGrp="1"/>
          </p:cNvSpPr>
          <p:nvPr>
            <p:ph type="title"/>
          </p:nvPr>
        </p:nvSpPr>
        <p:spPr/>
        <p:txBody>
          <a:bodyPr/>
          <a:lstStyle/>
          <a:p>
            <a:r>
              <a:rPr lang="en-US" sz="5800" dirty="0"/>
              <a:t>Set </a:t>
            </a:r>
            <a:r>
              <a:rPr lang="en-US" sz="5800" u="sng" dirty="0"/>
              <a:t>minimum wage</a:t>
            </a:r>
            <a:r>
              <a:rPr lang="en-US" sz="5800" dirty="0"/>
              <a:t> requirements</a:t>
            </a:r>
          </a:p>
        </p:txBody>
      </p:sp>
    </p:spTree>
    <p:extLst>
      <p:ext uri="{BB962C8B-B14F-4D97-AF65-F5344CB8AC3E}">
        <p14:creationId xmlns:p14="http://schemas.microsoft.com/office/powerpoint/2010/main" val="332639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72B29-53DC-022B-85DA-E213AE12046B}"/>
              </a:ext>
            </a:extLst>
          </p:cNvPr>
          <p:cNvSpPr>
            <a:spLocks noGrp="1"/>
          </p:cNvSpPr>
          <p:nvPr>
            <p:ph type="title"/>
          </p:nvPr>
        </p:nvSpPr>
        <p:spPr>
          <a:xfrm>
            <a:off x="831850" y="1709738"/>
            <a:ext cx="10515600" cy="2852737"/>
          </a:xfrm>
        </p:spPr>
        <p:txBody>
          <a:bodyPr/>
          <a:lstStyle/>
          <a:p>
            <a:r>
              <a:rPr lang="en-US" dirty="0"/>
              <a:t>What is public health law?</a:t>
            </a:r>
          </a:p>
        </p:txBody>
      </p:sp>
      <p:sp>
        <p:nvSpPr>
          <p:cNvPr id="3" name="Content Placeholder 2">
            <a:extLst>
              <a:ext uri="{FF2B5EF4-FFF2-40B4-BE49-F238E27FC236}">
                <a16:creationId xmlns:a16="http://schemas.microsoft.com/office/drawing/2014/main" id="{9F2E998F-05BE-2233-6C7E-60DA7B2EB5A5}"/>
              </a:ext>
            </a:extLst>
          </p:cNvPr>
          <p:cNvSpPr>
            <a:spLocks noGrp="1"/>
          </p:cNvSpPr>
          <p:nvPr>
            <p:ph type="body" idx="1"/>
          </p:nvPr>
        </p:nvSpPr>
        <p:spPr>
          <a:xfrm>
            <a:off x="831850" y="4589463"/>
            <a:ext cx="10515600" cy="1500187"/>
          </a:xfrm>
        </p:spPr>
        <p:txBody>
          <a:bodyPr>
            <a:normAutofit fontScale="85000" lnSpcReduction="20000"/>
          </a:bodyPr>
          <a:lstStyle/>
          <a:p>
            <a:r>
              <a:rPr lang="en-US" dirty="0"/>
              <a:t>“The science and art of preventing disease, prolonging life, and promoting health through the organized efforts and informed choices of society, organizations, public and private communities, and individuals” </a:t>
            </a:r>
          </a:p>
          <a:p>
            <a:r>
              <a:rPr lang="en-US" dirty="0"/>
              <a:t>—CEA Winslow, founder, Yale School of Public Health</a:t>
            </a:r>
          </a:p>
        </p:txBody>
      </p:sp>
    </p:spTree>
    <p:extLst>
      <p:ext uri="{BB962C8B-B14F-4D97-AF65-F5344CB8AC3E}">
        <p14:creationId xmlns:p14="http://schemas.microsoft.com/office/powerpoint/2010/main" val="9674764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660E24-F679-9F25-1338-10CBED241084}"/>
              </a:ext>
            </a:extLst>
          </p:cNvPr>
          <p:cNvSpPr>
            <a:spLocks noGrp="1"/>
          </p:cNvSpPr>
          <p:nvPr>
            <p:ph type="title"/>
          </p:nvPr>
        </p:nvSpPr>
        <p:spPr/>
        <p:txBody>
          <a:bodyPr/>
          <a:lstStyle/>
          <a:p>
            <a:r>
              <a:rPr lang="en-US" sz="5600" dirty="0"/>
              <a:t>Adopt </a:t>
            </a:r>
            <a:r>
              <a:rPr lang="en-US" sz="5600" u="sng" dirty="0"/>
              <a:t>inclusionary zoning</a:t>
            </a:r>
            <a:r>
              <a:rPr lang="en-US" sz="5600" dirty="0"/>
              <a:t> policies</a:t>
            </a:r>
          </a:p>
        </p:txBody>
      </p:sp>
    </p:spTree>
    <p:extLst>
      <p:ext uri="{BB962C8B-B14F-4D97-AF65-F5344CB8AC3E}">
        <p14:creationId xmlns:p14="http://schemas.microsoft.com/office/powerpoint/2010/main" val="37673154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660E24-F679-9F25-1338-10CBED241084}"/>
              </a:ext>
            </a:extLst>
          </p:cNvPr>
          <p:cNvSpPr>
            <a:spLocks noGrp="1"/>
          </p:cNvSpPr>
          <p:nvPr>
            <p:ph type="title"/>
          </p:nvPr>
        </p:nvSpPr>
        <p:spPr>
          <a:xfrm>
            <a:off x="831850" y="1709738"/>
            <a:ext cx="8360276" cy="2852737"/>
          </a:xfrm>
        </p:spPr>
        <p:txBody>
          <a:bodyPr/>
          <a:lstStyle/>
          <a:p>
            <a:r>
              <a:rPr lang="en-US" sz="5600" u="sng" dirty="0"/>
              <a:t>Protect</a:t>
            </a:r>
            <a:r>
              <a:rPr lang="en-US" sz="5600" dirty="0"/>
              <a:t> LGBTQ+ students from bullying</a:t>
            </a:r>
          </a:p>
        </p:txBody>
      </p:sp>
    </p:spTree>
    <p:extLst>
      <p:ext uri="{BB962C8B-B14F-4D97-AF65-F5344CB8AC3E}">
        <p14:creationId xmlns:p14="http://schemas.microsoft.com/office/powerpoint/2010/main" val="21747359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660E24-F679-9F25-1338-10CBED241084}"/>
              </a:ext>
            </a:extLst>
          </p:cNvPr>
          <p:cNvSpPr>
            <a:spLocks noGrp="1"/>
          </p:cNvSpPr>
          <p:nvPr>
            <p:ph type="title"/>
          </p:nvPr>
        </p:nvSpPr>
        <p:spPr>
          <a:xfrm>
            <a:off x="831849" y="1709738"/>
            <a:ext cx="10670339" cy="2852737"/>
          </a:xfrm>
        </p:spPr>
        <p:txBody>
          <a:bodyPr/>
          <a:lstStyle/>
          <a:p>
            <a:r>
              <a:rPr lang="en-US" sz="5600" dirty="0"/>
              <a:t>Require kids to wear </a:t>
            </a:r>
            <a:r>
              <a:rPr lang="en-US" sz="5600" u="sng" dirty="0"/>
              <a:t>helmets</a:t>
            </a:r>
            <a:endParaRPr lang="en-US" sz="5600" dirty="0"/>
          </a:p>
        </p:txBody>
      </p:sp>
    </p:spTree>
    <p:extLst>
      <p:ext uri="{BB962C8B-B14F-4D97-AF65-F5344CB8AC3E}">
        <p14:creationId xmlns:p14="http://schemas.microsoft.com/office/powerpoint/2010/main" val="558258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D65E5-B690-0E5F-63F3-BEEC23294FA8}"/>
              </a:ext>
            </a:extLst>
          </p:cNvPr>
          <p:cNvSpPr>
            <a:spLocks noGrp="1"/>
          </p:cNvSpPr>
          <p:nvPr>
            <p:ph type="title"/>
          </p:nvPr>
        </p:nvSpPr>
        <p:spPr/>
        <p:txBody>
          <a:bodyPr/>
          <a:lstStyle/>
          <a:p>
            <a:r>
              <a:rPr lang="en-US" dirty="0"/>
              <a:t>How can Wendy’s health department address racial disparities without running into legal barriers? </a:t>
            </a:r>
          </a:p>
        </p:txBody>
      </p:sp>
    </p:spTree>
    <p:extLst>
      <p:ext uri="{BB962C8B-B14F-4D97-AF65-F5344CB8AC3E}">
        <p14:creationId xmlns:p14="http://schemas.microsoft.com/office/powerpoint/2010/main" val="18207949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E948-C4C0-C84A-C03F-3265A7D9C4B2}"/>
              </a:ext>
            </a:extLst>
          </p:cNvPr>
          <p:cNvSpPr>
            <a:spLocks noGrp="1"/>
          </p:cNvSpPr>
          <p:nvPr>
            <p:ph type="title"/>
          </p:nvPr>
        </p:nvSpPr>
        <p:spPr>
          <a:xfrm>
            <a:off x="838200" y="365125"/>
            <a:ext cx="10515600" cy="1325563"/>
          </a:xfrm>
        </p:spPr>
        <p:txBody>
          <a:bodyPr/>
          <a:lstStyle/>
          <a:p>
            <a:r>
              <a:rPr lang="en-US" dirty="0"/>
              <a:t>What We’ll Discuss </a:t>
            </a:r>
            <a:r>
              <a:rPr lang="en-US" dirty="0">
                <a:solidFill>
                  <a:schemeClr val="bg1"/>
                </a:solidFill>
              </a:rPr>
              <a:t>5</a:t>
            </a:r>
            <a:endParaRPr lang="en-US" sz="1800" dirty="0">
              <a:solidFill>
                <a:schemeClr val="bg1"/>
              </a:solidFill>
            </a:endParaRPr>
          </a:p>
        </p:txBody>
      </p:sp>
      <p:sp>
        <p:nvSpPr>
          <p:cNvPr id="3" name="Content Placeholder 2">
            <a:extLst>
              <a:ext uri="{FF2B5EF4-FFF2-40B4-BE49-F238E27FC236}">
                <a16:creationId xmlns:a16="http://schemas.microsoft.com/office/drawing/2014/main" id="{73ED73EA-4DF4-6726-A435-2FDFB6804F1F}"/>
              </a:ext>
              <a:ext uri="{C183D7F6-B498-43B3-948B-1728B52AA6E4}">
                <adec:decorative xmlns:adec="http://schemas.microsoft.com/office/drawing/2017/decorative" val="1"/>
              </a:ext>
            </a:extLst>
          </p:cNvPr>
          <p:cNvSpPr>
            <a:spLocks noGrp="1"/>
          </p:cNvSpPr>
          <p:nvPr>
            <p:ph idx="1"/>
          </p:nvPr>
        </p:nvSpPr>
        <p:spPr>
          <a:xfrm>
            <a:off x="838200" y="1825625"/>
            <a:ext cx="10515600" cy="4351338"/>
          </a:xfrm>
        </p:spPr>
        <p:txBody>
          <a:bodyPr/>
          <a:lstStyle/>
          <a:p>
            <a:pPr marL="514350" indent="-514350">
              <a:buFont typeface="+mj-lt"/>
              <a:buAutoNum type="arabicPeriod"/>
            </a:pPr>
            <a:r>
              <a:rPr lang="en-US" dirty="0">
                <a:solidFill>
                  <a:schemeClr val="bg2">
                    <a:lumMod val="50000"/>
                  </a:schemeClr>
                </a:solidFill>
              </a:rPr>
              <a:t>What is public health law?</a:t>
            </a:r>
          </a:p>
          <a:p>
            <a:pPr marL="514350" indent="-514350">
              <a:buFont typeface="+mj-lt"/>
              <a:buAutoNum type="arabicPeriod"/>
            </a:pPr>
            <a:r>
              <a:rPr lang="en-US" dirty="0">
                <a:solidFill>
                  <a:schemeClr val="bg2">
                    <a:lumMod val="50000"/>
                  </a:schemeClr>
                </a:solidFill>
              </a:rPr>
              <a:t>How does legal history shape public health practice today?</a:t>
            </a:r>
          </a:p>
          <a:p>
            <a:pPr marL="514350" indent="-514350">
              <a:buFont typeface="+mj-lt"/>
              <a:buAutoNum type="arabicPeriod"/>
            </a:pPr>
            <a:r>
              <a:rPr lang="en-US" dirty="0">
                <a:solidFill>
                  <a:schemeClr val="bg2">
                    <a:lumMod val="50000"/>
                  </a:schemeClr>
                </a:solidFill>
              </a:rPr>
              <a:t>How do law and policy relate to health equity?</a:t>
            </a:r>
          </a:p>
          <a:p>
            <a:pPr marL="514350" indent="-514350">
              <a:buFont typeface="+mj-lt"/>
              <a:buAutoNum type="arabicPeriod"/>
            </a:pPr>
            <a:r>
              <a:rPr lang="en-US" dirty="0">
                <a:solidFill>
                  <a:schemeClr val="bg2">
                    <a:lumMod val="50000"/>
                  </a:schemeClr>
                </a:solidFill>
              </a:rPr>
              <a:t>Who has the power to shape public policy to improve public health?</a:t>
            </a:r>
          </a:p>
          <a:p>
            <a:pPr marL="514350" indent="-514350">
              <a:buFont typeface="+mj-lt"/>
              <a:buAutoNum type="arabicPeriod"/>
            </a:pPr>
            <a:r>
              <a:rPr lang="en-US" b="1" dirty="0"/>
              <a:t>What </a:t>
            </a:r>
            <a:r>
              <a:rPr lang="en-US" b="1" u="sng" dirty="0"/>
              <a:t>limitations</a:t>
            </a:r>
            <a:r>
              <a:rPr lang="en-US" b="1" dirty="0"/>
              <a:t> does the Constitution place on public health powers?</a:t>
            </a:r>
          </a:p>
        </p:txBody>
      </p:sp>
    </p:spTree>
    <p:extLst>
      <p:ext uri="{BB962C8B-B14F-4D97-AF65-F5344CB8AC3E}">
        <p14:creationId xmlns:p14="http://schemas.microsoft.com/office/powerpoint/2010/main" val="1366543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EB4FC8-E2B5-D392-4637-DBABC700F96B}"/>
              </a:ext>
            </a:extLst>
          </p:cNvPr>
          <p:cNvSpPr>
            <a:spLocks noGrp="1"/>
          </p:cNvSpPr>
          <p:nvPr>
            <p:ph type="title"/>
          </p:nvPr>
        </p:nvSpPr>
        <p:spPr/>
        <p:txBody>
          <a:bodyPr/>
          <a:lstStyle/>
          <a:p>
            <a:r>
              <a:rPr lang="en-US" dirty="0"/>
              <a:t>Balancing Public Health Authority &amp; Individual Liberty</a:t>
            </a:r>
          </a:p>
        </p:txBody>
      </p:sp>
    </p:spTree>
    <p:extLst>
      <p:ext uri="{BB962C8B-B14F-4D97-AF65-F5344CB8AC3E}">
        <p14:creationId xmlns:p14="http://schemas.microsoft.com/office/powerpoint/2010/main" val="15156532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3C23C-B063-ACA5-77E0-4D07B4AD4B3E}"/>
              </a:ext>
            </a:extLst>
          </p:cNvPr>
          <p:cNvSpPr>
            <a:spLocks noGrp="1"/>
          </p:cNvSpPr>
          <p:nvPr>
            <p:ph type="title"/>
          </p:nvPr>
        </p:nvSpPr>
        <p:spPr/>
        <p:txBody>
          <a:bodyPr/>
          <a:lstStyle/>
          <a:p>
            <a:r>
              <a:rPr lang="en-US" dirty="0"/>
              <a:t>The Bill of Rights</a:t>
            </a:r>
          </a:p>
        </p:txBody>
      </p:sp>
    </p:spTree>
    <p:extLst>
      <p:ext uri="{BB962C8B-B14F-4D97-AF65-F5344CB8AC3E}">
        <p14:creationId xmlns:p14="http://schemas.microsoft.com/office/powerpoint/2010/main" val="28726729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8232C2-B488-5379-9C31-1C0633F4ED35}"/>
              </a:ext>
            </a:extLst>
          </p:cNvPr>
          <p:cNvSpPr>
            <a:spLocks noGrp="1"/>
          </p:cNvSpPr>
          <p:nvPr>
            <p:ph type="title"/>
          </p:nvPr>
        </p:nvSpPr>
        <p:spPr>
          <a:xfrm>
            <a:off x="838200" y="365125"/>
            <a:ext cx="10515600" cy="1325563"/>
          </a:xfrm>
        </p:spPr>
        <p:txBody>
          <a:bodyPr/>
          <a:lstStyle/>
          <a:p>
            <a:r>
              <a:rPr lang="en-US" dirty="0"/>
              <a:t>Constitutional Rights</a:t>
            </a:r>
          </a:p>
        </p:txBody>
      </p:sp>
      <p:sp>
        <p:nvSpPr>
          <p:cNvPr id="5" name="Content Placeholder 4">
            <a:extLst>
              <a:ext uri="{FF2B5EF4-FFF2-40B4-BE49-F238E27FC236}">
                <a16:creationId xmlns:a16="http://schemas.microsoft.com/office/drawing/2014/main" id="{9A2E66A9-ACC1-0992-D2E8-4886C286E376}"/>
              </a:ext>
            </a:extLst>
          </p:cNvPr>
          <p:cNvSpPr>
            <a:spLocks noGrp="1"/>
          </p:cNvSpPr>
          <p:nvPr>
            <p:ph idx="1"/>
          </p:nvPr>
        </p:nvSpPr>
        <p:spPr>
          <a:xfrm>
            <a:off x="838200" y="1825625"/>
            <a:ext cx="10515600" cy="4351338"/>
          </a:xfrm>
        </p:spPr>
        <p:txBody>
          <a:bodyPr/>
          <a:lstStyle/>
          <a:p>
            <a:r>
              <a:rPr lang="en-US" sz="3500" dirty="0"/>
              <a:t>Freedom of </a:t>
            </a:r>
            <a:r>
              <a:rPr lang="en-US" sz="3500" u="sng" dirty="0"/>
              <a:t>speech &amp; religion</a:t>
            </a:r>
          </a:p>
          <a:p>
            <a:r>
              <a:rPr lang="en-US" sz="3500" dirty="0"/>
              <a:t>Right to </a:t>
            </a:r>
            <a:r>
              <a:rPr lang="en-US" sz="3500" u="sng" dirty="0"/>
              <a:t>bear arms</a:t>
            </a:r>
          </a:p>
          <a:p>
            <a:r>
              <a:rPr lang="en-US" sz="3500" dirty="0"/>
              <a:t>Freedom from </a:t>
            </a:r>
            <a:r>
              <a:rPr lang="en-US" sz="3500" u="sng" dirty="0"/>
              <a:t>search &amp; seizure</a:t>
            </a:r>
          </a:p>
          <a:p>
            <a:r>
              <a:rPr lang="en-US" sz="3500" dirty="0"/>
              <a:t>Due </a:t>
            </a:r>
            <a:r>
              <a:rPr lang="en-US" sz="3500" u="sng" dirty="0"/>
              <a:t>process</a:t>
            </a:r>
          </a:p>
          <a:p>
            <a:r>
              <a:rPr lang="en-US" sz="3500" dirty="0"/>
              <a:t>Equal </a:t>
            </a:r>
            <a:r>
              <a:rPr lang="en-US" sz="3500" u="sng" dirty="0"/>
              <a:t>protection</a:t>
            </a:r>
          </a:p>
        </p:txBody>
      </p:sp>
    </p:spTree>
    <p:extLst>
      <p:ext uri="{BB962C8B-B14F-4D97-AF65-F5344CB8AC3E}">
        <p14:creationId xmlns:p14="http://schemas.microsoft.com/office/powerpoint/2010/main" val="7722502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54DF34-9DC6-C236-017D-CC7E819F9DCF}"/>
              </a:ext>
            </a:extLst>
          </p:cNvPr>
          <p:cNvSpPr>
            <a:spLocks noGrp="1"/>
          </p:cNvSpPr>
          <p:nvPr>
            <p:ph type="title"/>
          </p:nvPr>
        </p:nvSpPr>
        <p:spPr>
          <a:xfrm>
            <a:off x="831850" y="994611"/>
            <a:ext cx="10515600" cy="4812631"/>
          </a:xfrm>
        </p:spPr>
        <p:txBody>
          <a:bodyPr anchor="ctr"/>
          <a:lstStyle/>
          <a:p>
            <a:r>
              <a:rPr lang="en-US" sz="4000" noProof="0" dirty="0"/>
              <a:t>According to the Fifth &amp; Fourteenth</a:t>
            </a:r>
            <a:r>
              <a:rPr lang="en-US" sz="4000" dirty="0"/>
              <a:t> </a:t>
            </a:r>
            <a:r>
              <a:rPr lang="en-US" sz="4000" noProof="0" dirty="0"/>
              <a:t>amendments, the government cannot deprive people of life, liberty, or property </a:t>
            </a:r>
            <a:r>
              <a:rPr lang="en-US" sz="4000" u="sng" noProof="0" dirty="0"/>
              <a:t>without due process of law</a:t>
            </a:r>
            <a:r>
              <a:rPr lang="en-US" sz="4000" noProof="0" dirty="0"/>
              <a:t>.</a:t>
            </a:r>
            <a:endParaRPr lang="en-US" sz="4000" dirty="0"/>
          </a:p>
        </p:txBody>
      </p:sp>
    </p:spTree>
    <p:extLst>
      <p:ext uri="{BB962C8B-B14F-4D97-AF65-F5344CB8AC3E}">
        <p14:creationId xmlns:p14="http://schemas.microsoft.com/office/powerpoint/2010/main" val="12537219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299A98-F7A6-535C-CE85-0C0BD62E7E64}"/>
              </a:ext>
            </a:extLst>
          </p:cNvPr>
          <p:cNvSpPr>
            <a:spLocks noGrp="1"/>
          </p:cNvSpPr>
          <p:nvPr>
            <p:ph type="title"/>
          </p:nvPr>
        </p:nvSpPr>
        <p:spPr/>
        <p:txBody>
          <a:bodyPr/>
          <a:lstStyle/>
          <a:p>
            <a:r>
              <a:rPr lang="en-US" dirty="0"/>
              <a:t>Procedural Due Process</a:t>
            </a:r>
          </a:p>
        </p:txBody>
      </p:sp>
      <p:sp>
        <p:nvSpPr>
          <p:cNvPr id="5" name="Text Placeholder 4">
            <a:extLst>
              <a:ext uri="{FF2B5EF4-FFF2-40B4-BE49-F238E27FC236}">
                <a16:creationId xmlns:a16="http://schemas.microsoft.com/office/drawing/2014/main" id="{7B398ECB-54E0-250E-1D6A-5265B5557A5F}"/>
              </a:ext>
            </a:extLst>
          </p:cNvPr>
          <p:cNvSpPr>
            <a:spLocks noGrp="1"/>
          </p:cNvSpPr>
          <p:nvPr>
            <p:ph type="body" idx="1"/>
          </p:nvPr>
        </p:nvSpPr>
        <p:spPr/>
        <p:txBody>
          <a:bodyPr/>
          <a:lstStyle/>
          <a:p>
            <a:r>
              <a:rPr lang="en-US" dirty="0"/>
              <a:t>Did the government allow the right to </a:t>
            </a:r>
            <a:r>
              <a:rPr lang="en-US" u="sng" dirty="0"/>
              <a:t>fair and impartial legal proceedings</a:t>
            </a:r>
            <a:r>
              <a:rPr lang="en-US" dirty="0"/>
              <a:t> before depriving someone of life, liberty, or property?</a:t>
            </a:r>
          </a:p>
        </p:txBody>
      </p:sp>
    </p:spTree>
    <p:extLst>
      <p:ext uri="{BB962C8B-B14F-4D97-AF65-F5344CB8AC3E}">
        <p14:creationId xmlns:p14="http://schemas.microsoft.com/office/powerpoint/2010/main" val="67481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A354B-AA3A-22BB-9CD9-C54E64A25F4A}"/>
              </a:ext>
            </a:extLst>
          </p:cNvPr>
          <p:cNvSpPr>
            <a:spLocks noGrp="1"/>
          </p:cNvSpPr>
          <p:nvPr>
            <p:ph type="title"/>
          </p:nvPr>
        </p:nvSpPr>
        <p:spPr>
          <a:xfrm>
            <a:off x="831850" y="1709738"/>
            <a:ext cx="10515600" cy="2852737"/>
          </a:xfrm>
        </p:spPr>
        <p:txBody>
          <a:bodyPr/>
          <a:lstStyle/>
          <a:p>
            <a:r>
              <a:rPr lang="en-US" dirty="0"/>
              <a:t>Public health law</a:t>
            </a:r>
          </a:p>
        </p:txBody>
      </p:sp>
      <p:sp>
        <p:nvSpPr>
          <p:cNvPr id="3" name="Text Placeholder 2">
            <a:extLst>
              <a:ext uri="{FF2B5EF4-FFF2-40B4-BE49-F238E27FC236}">
                <a16:creationId xmlns:a16="http://schemas.microsoft.com/office/drawing/2014/main" id="{706A5471-B35F-6C57-A217-3894D746596A}"/>
              </a:ext>
            </a:extLst>
          </p:cNvPr>
          <p:cNvSpPr>
            <a:spLocks noGrp="1"/>
          </p:cNvSpPr>
          <p:nvPr>
            <p:ph type="body" idx="1"/>
          </p:nvPr>
        </p:nvSpPr>
        <p:spPr>
          <a:xfrm>
            <a:off x="831850" y="4589463"/>
            <a:ext cx="10515600" cy="1500187"/>
          </a:xfrm>
        </p:spPr>
        <p:txBody>
          <a:bodyPr/>
          <a:lstStyle/>
          <a:p>
            <a:r>
              <a:rPr lang="en-US" dirty="0"/>
              <a:t>addresses the state’s legal powers and duties to advance public health and the limitations on state power to constrain individual rights for the common good. </a:t>
            </a:r>
          </a:p>
        </p:txBody>
      </p:sp>
    </p:spTree>
    <p:extLst>
      <p:ext uri="{BB962C8B-B14F-4D97-AF65-F5344CB8AC3E}">
        <p14:creationId xmlns:p14="http://schemas.microsoft.com/office/powerpoint/2010/main" val="42197572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299A98-F7A6-535C-CE85-0C0BD62E7E64}"/>
              </a:ext>
            </a:extLst>
          </p:cNvPr>
          <p:cNvSpPr>
            <a:spLocks noGrp="1"/>
          </p:cNvSpPr>
          <p:nvPr>
            <p:ph type="title"/>
          </p:nvPr>
        </p:nvSpPr>
        <p:spPr>
          <a:xfrm>
            <a:off x="831850" y="1709738"/>
            <a:ext cx="10515600" cy="2852737"/>
          </a:xfrm>
        </p:spPr>
        <p:txBody>
          <a:bodyPr/>
          <a:lstStyle/>
          <a:p>
            <a:r>
              <a:rPr lang="en-US" dirty="0"/>
              <a:t>Substantive Due Process</a:t>
            </a:r>
          </a:p>
        </p:txBody>
      </p:sp>
      <p:sp>
        <p:nvSpPr>
          <p:cNvPr id="5" name="Text Placeholder 4">
            <a:extLst>
              <a:ext uri="{FF2B5EF4-FFF2-40B4-BE49-F238E27FC236}">
                <a16:creationId xmlns:a16="http://schemas.microsoft.com/office/drawing/2014/main" id="{7B398ECB-54E0-250E-1D6A-5265B5557A5F}"/>
              </a:ext>
            </a:extLst>
          </p:cNvPr>
          <p:cNvSpPr>
            <a:spLocks noGrp="1"/>
          </p:cNvSpPr>
          <p:nvPr>
            <p:ph type="body" idx="1"/>
          </p:nvPr>
        </p:nvSpPr>
        <p:spPr>
          <a:xfrm>
            <a:off x="831850" y="4589463"/>
            <a:ext cx="10515600" cy="1500187"/>
          </a:xfrm>
        </p:spPr>
        <p:txBody>
          <a:bodyPr/>
          <a:lstStyle/>
          <a:p>
            <a:r>
              <a:rPr lang="en-US" dirty="0"/>
              <a:t>Does the government have an </a:t>
            </a:r>
            <a:r>
              <a:rPr lang="en-US" u="sng" dirty="0"/>
              <a:t>appropriate justification</a:t>
            </a:r>
            <a:r>
              <a:rPr lang="en-US" dirty="0"/>
              <a:t> for depriving someone of life, liberty, or property?</a:t>
            </a:r>
          </a:p>
        </p:txBody>
      </p:sp>
    </p:spTree>
    <p:extLst>
      <p:ext uri="{BB962C8B-B14F-4D97-AF65-F5344CB8AC3E}">
        <p14:creationId xmlns:p14="http://schemas.microsoft.com/office/powerpoint/2010/main" val="21614087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299A98-F7A6-535C-CE85-0C0BD62E7E64}"/>
              </a:ext>
            </a:extLst>
          </p:cNvPr>
          <p:cNvSpPr>
            <a:spLocks noGrp="1"/>
          </p:cNvSpPr>
          <p:nvPr>
            <p:ph type="title"/>
          </p:nvPr>
        </p:nvSpPr>
        <p:spPr>
          <a:xfrm>
            <a:off x="831850" y="1709738"/>
            <a:ext cx="10515600" cy="2852737"/>
          </a:xfrm>
        </p:spPr>
        <p:txBody>
          <a:bodyPr/>
          <a:lstStyle/>
          <a:p>
            <a:r>
              <a:rPr lang="en-US" dirty="0"/>
              <a:t>Some things are more difficult for the government to regulate than others.</a:t>
            </a:r>
          </a:p>
        </p:txBody>
      </p:sp>
    </p:spTree>
    <p:extLst>
      <p:ext uri="{BB962C8B-B14F-4D97-AF65-F5344CB8AC3E}">
        <p14:creationId xmlns:p14="http://schemas.microsoft.com/office/powerpoint/2010/main" val="27242397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33CF0-5714-F6B3-7E05-4E499F4B356F}"/>
              </a:ext>
            </a:extLst>
          </p:cNvPr>
          <p:cNvSpPr>
            <a:spLocks noGrp="1"/>
          </p:cNvSpPr>
          <p:nvPr>
            <p:ph type="title"/>
          </p:nvPr>
        </p:nvSpPr>
        <p:spPr/>
        <p:txBody>
          <a:bodyPr/>
          <a:lstStyle/>
          <a:p>
            <a:r>
              <a:rPr lang="en-US" dirty="0"/>
              <a:t>When fundamental liberties are </a:t>
            </a:r>
            <a:r>
              <a:rPr lang="en-US" u="sng" dirty="0"/>
              <a:t>NOT</a:t>
            </a:r>
            <a:r>
              <a:rPr lang="en-US" dirty="0"/>
              <a:t> involved</a:t>
            </a:r>
          </a:p>
        </p:txBody>
      </p:sp>
    </p:spTree>
    <p:extLst>
      <p:ext uri="{BB962C8B-B14F-4D97-AF65-F5344CB8AC3E}">
        <p14:creationId xmlns:p14="http://schemas.microsoft.com/office/powerpoint/2010/main" val="20018329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33CF0-5714-F6B3-7E05-4E499F4B356F}"/>
              </a:ext>
            </a:extLst>
          </p:cNvPr>
          <p:cNvSpPr>
            <a:spLocks noGrp="1"/>
          </p:cNvSpPr>
          <p:nvPr>
            <p:ph type="title"/>
          </p:nvPr>
        </p:nvSpPr>
        <p:spPr>
          <a:xfrm>
            <a:off x="831850" y="1709738"/>
            <a:ext cx="10515600" cy="2852737"/>
          </a:xfrm>
        </p:spPr>
        <p:txBody>
          <a:bodyPr/>
          <a:lstStyle/>
          <a:p>
            <a:r>
              <a:rPr lang="en-US" dirty="0"/>
              <a:t>The Rational Basis Test</a:t>
            </a:r>
          </a:p>
        </p:txBody>
      </p:sp>
      <p:sp>
        <p:nvSpPr>
          <p:cNvPr id="4" name="Text Placeholder 3">
            <a:extLst>
              <a:ext uri="{FF2B5EF4-FFF2-40B4-BE49-F238E27FC236}">
                <a16:creationId xmlns:a16="http://schemas.microsoft.com/office/drawing/2014/main" id="{550B95F3-7F53-FE17-A52A-113C7AC3C292}"/>
              </a:ext>
            </a:extLst>
          </p:cNvPr>
          <p:cNvSpPr>
            <a:spLocks noGrp="1"/>
          </p:cNvSpPr>
          <p:nvPr>
            <p:ph type="body" idx="1"/>
          </p:nvPr>
        </p:nvSpPr>
        <p:spPr>
          <a:xfrm>
            <a:off x="831850" y="4589463"/>
            <a:ext cx="10515600" cy="1500187"/>
          </a:xfrm>
        </p:spPr>
        <p:txBody>
          <a:bodyPr/>
          <a:lstStyle/>
          <a:p>
            <a:r>
              <a:rPr lang="en-US" dirty="0"/>
              <a:t>Is the government action </a:t>
            </a:r>
            <a:r>
              <a:rPr lang="en-US" u="sng" dirty="0"/>
              <a:t>reasonably related</a:t>
            </a:r>
            <a:r>
              <a:rPr lang="en-US" dirty="0"/>
              <a:t> to a legitimate government goal?</a:t>
            </a:r>
          </a:p>
        </p:txBody>
      </p:sp>
    </p:spTree>
    <p:extLst>
      <p:ext uri="{BB962C8B-B14F-4D97-AF65-F5344CB8AC3E}">
        <p14:creationId xmlns:p14="http://schemas.microsoft.com/office/powerpoint/2010/main" val="4222866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33CF0-5714-F6B3-7E05-4E499F4B356F}"/>
              </a:ext>
            </a:extLst>
          </p:cNvPr>
          <p:cNvSpPr>
            <a:spLocks noGrp="1"/>
          </p:cNvSpPr>
          <p:nvPr>
            <p:ph type="title"/>
          </p:nvPr>
        </p:nvSpPr>
        <p:spPr/>
        <p:txBody>
          <a:bodyPr/>
          <a:lstStyle/>
          <a:p>
            <a:r>
              <a:rPr lang="en-US" dirty="0"/>
              <a:t>When fundamental liberties </a:t>
            </a:r>
            <a:r>
              <a:rPr lang="en-US" u="sng" dirty="0"/>
              <a:t>ARE</a:t>
            </a:r>
            <a:r>
              <a:rPr lang="en-US" dirty="0"/>
              <a:t> involved</a:t>
            </a:r>
          </a:p>
        </p:txBody>
      </p:sp>
    </p:spTree>
    <p:extLst>
      <p:ext uri="{BB962C8B-B14F-4D97-AF65-F5344CB8AC3E}">
        <p14:creationId xmlns:p14="http://schemas.microsoft.com/office/powerpoint/2010/main" val="30491841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33CF0-5714-F6B3-7E05-4E499F4B356F}"/>
              </a:ext>
            </a:extLst>
          </p:cNvPr>
          <p:cNvSpPr>
            <a:spLocks noGrp="1"/>
          </p:cNvSpPr>
          <p:nvPr>
            <p:ph type="title"/>
          </p:nvPr>
        </p:nvSpPr>
        <p:spPr>
          <a:xfrm>
            <a:off x="831850" y="1709738"/>
            <a:ext cx="10515600" cy="2852737"/>
          </a:xfrm>
        </p:spPr>
        <p:txBody>
          <a:bodyPr/>
          <a:lstStyle/>
          <a:p>
            <a:r>
              <a:rPr lang="en-US" dirty="0"/>
              <a:t>The Strict Scrutiny Test</a:t>
            </a:r>
          </a:p>
        </p:txBody>
      </p:sp>
      <p:sp>
        <p:nvSpPr>
          <p:cNvPr id="4" name="Text Placeholder 3">
            <a:extLst>
              <a:ext uri="{FF2B5EF4-FFF2-40B4-BE49-F238E27FC236}">
                <a16:creationId xmlns:a16="http://schemas.microsoft.com/office/drawing/2014/main" id="{550B95F3-7F53-FE17-A52A-113C7AC3C292}"/>
              </a:ext>
            </a:extLst>
          </p:cNvPr>
          <p:cNvSpPr>
            <a:spLocks noGrp="1"/>
          </p:cNvSpPr>
          <p:nvPr>
            <p:ph type="body" idx="1"/>
          </p:nvPr>
        </p:nvSpPr>
        <p:spPr>
          <a:xfrm>
            <a:off x="831850" y="4589463"/>
            <a:ext cx="10515600" cy="1500187"/>
          </a:xfrm>
        </p:spPr>
        <p:txBody>
          <a:bodyPr/>
          <a:lstStyle/>
          <a:p>
            <a:r>
              <a:rPr lang="en-US" dirty="0"/>
              <a:t>Is the government action </a:t>
            </a:r>
            <a:r>
              <a:rPr lang="en-US" u="sng" dirty="0"/>
              <a:t>narrowly tailored</a:t>
            </a:r>
            <a:r>
              <a:rPr lang="en-US" dirty="0"/>
              <a:t>, or is it the </a:t>
            </a:r>
            <a:r>
              <a:rPr lang="en-US" u="sng" dirty="0"/>
              <a:t>least restrictive alternative</a:t>
            </a:r>
            <a:r>
              <a:rPr lang="en-US" dirty="0"/>
              <a:t> to achieve a compelling goal?</a:t>
            </a:r>
          </a:p>
        </p:txBody>
      </p:sp>
    </p:spTree>
    <p:extLst>
      <p:ext uri="{BB962C8B-B14F-4D97-AF65-F5344CB8AC3E}">
        <p14:creationId xmlns:p14="http://schemas.microsoft.com/office/powerpoint/2010/main" val="7251614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8C0388-120F-5A8D-6F83-24B86369CD63}"/>
              </a:ext>
            </a:extLst>
          </p:cNvPr>
          <p:cNvSpPr>
            <a:spLocks noGrp="1"/>
          </p:cNvSpPr>
          <p:nvPr>
            <p:ph type="title"/>
          </p:nvPr>
        </p:nvSpPr>
        <p:spPr>
          <a:xfrm>
            <a:off x="838200" y="365125"/>
            <a:ext cx="10515600" cy="1325563"/>
          </a:xfrm>
        </p:spPr>
        <p:txBody>
          <a:bodyPr/>
          <a:lstStyle/>
          <a:p>
            <a:r>
              <a:rPr lang="en-US" dirty="0"/>
              <a:t>The government must tread carefully if a regulation affects fundamental liberties.</a:t>
            </a:r>
          </a:p>
        </p:txBody>
      </p:sp>
      <p:graphicFrame>
        <p:nvGraphicFramePr>
          <p:cNvPr id="8" name="Content Placeholder 7">
            <a:extLst>
              <a:ext uri="{FF2B5EF4-FFF2-40B4-BE49-F238E27FC236}">
                <a16:creationId xmlns:a16="http://schemas.microsoft.com/office/drawing/2014/main" id="{2BC575C0-2DC5-A380-15C3-2D52F5D01F20}"/>
              </a:ext>
            </a:extLst>
          </p:cNvPr>
          <p:cNvGraphicFramePr>
            <a:graphicFrameLocks noGrp="1"/>
          </p:cNvGraphicFramePr>
          <p:nvPr>
            <p:ph idx="1"/>
            <p:extLst>
              <p:ext uri="{D42A27DB-BD31-4B8C-83A1-F6EECF244321}">
                <p14:modId xmlns:p14="http://schemas.microsoft.com/office/powerpoint/2010/main" val="230077835"/>
              </p:ext>
            </p:extLst>
          </p:nvPr>
        </p:nvGraphicFramePr>
        <p:xfrm>
          <a:off x="838200" y="2009678"/>
          <a:ext cx="10515599" cy="4483197"/>
        </p:xfrm>
        <a:graphic>
          <a:graphicData uri="http://schemas.openxmlformats.org/drawingml/2006/table">
            <a:tbl>
              <a:tblPr firstRow="1" bandRow="1"/>
              <a:tblGrid>
                <a:gridCol w="2947738">
                  <a:extLst>
                    <a:ext uri="{9D8B030D-6E8A-4147-A177-3AD203B41FA5}">
                      <a16:colId xmlns:a16="http://schemas.microsoft.com/office/drawing/2014/main" val="1602418807"/>
                    </a:ext>
                  </a:extLst>
                </a:gridCol>
                <a:gridCol w="3801979">
                  <a:extLst>
                    <a:ext uri="{9D8B030D-6E8A-4147-A177-3AD203B41FA5}">
                      <a16:colId xmlns:a16="http://schemas.microsoft.com/office/drawing/2014/main" val="3207547765"/>
                    </a:ext>
                  </a:extLst>
                </a:gridCol>
                <a:gridCol w="3765882">
                  <a:extLst>
                    <a:ext uri="{9D8B030D-6E8A-4147-A177-3AD203B41FA5}">
                      <a16:colId xmlns:a16="http://schemas.microsoft.com/office/drawing/2014/main" val="537243865"/>
                    </a:ext>
                  </a:extLst>
                </a:gridCol>
              </a:tblGrid>
              <a:tr h="100671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Rational Basis Test</a:t>
                      </a: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1A1A1A"/>
                      </a:solidFill>
                      <a:prstDash val="solid"/>
                      <a:round/>
                      <a:headEnd type="none" w="med" len="med"/>
                      <a:tailEnd type="none" w="med" len="med"/>
                    </a:lnB>
                    <a:lnTlToBr w="12700" cmpd="sng">
                      <a:noFill/>
                      <a:prstDash val="solid"/>
                    </a:lnTlToBr>
                    <a:lnBlToTr w="12700" cmpd="sng">
                      <a:noFill/>
                      <a:prstDash val="solid"/>
                    </a:lnBlToTr>
                    <a:solidFill>
                      <a:srgbClr val="59234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bg1"/>
                          </a:solidFill>
                          <a:latin typeface="Calibri" panose="020F0502020204030204" pitchFamily="34" charset="0"/>
                          <a:ea typeface="Calibri" panose="020F0502020204030204" pitchFamily="34" charset="0"/>
                          <a:cs typeface="Calibri" panose="020F0502020204030204" pitchFamily="34" charset="0"/>
                        </a:rPr>
                        <a:t>Strict Scrutiny Test</a:t>
                      </a: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1A1A1A"/>
                      </a:solidFill>
                      <a:prstDash val="solid"/>
                      <a:round/>
                      <a:headEnd type="none" w="med" len="med"/>
                      <a:tailEnd type="none" w="med" len="med"/>
                    </a:lnB>
                    <a:lnTlToBr w="12700" cmpd="sng">
                      <a:noFill/>
                      <a:prstDash val="solid"/>
                    </a:lnTlToBr>
                    <a:lnBlToTr w="12700" cmpd="sng">
                      <a:noFill/>
                      <a:prstDash val="solid"/>
                    </a:lnBlToTr>
                    <a:solidFill>
                      <a:srgbClr val="59234F"/>
                    </a:solidFill>
                  </a:tcPr>
                </a:tc>
                <a:extLst>
                  <a:ext uri="{0D108BD9-81ED-4DB2-BD59-A6C34878D82A}">
                    <a16:rowId xmlns:a16="http://schemas.microsoft.com/office/drawing/2014/main" val="3568449489"/>
                  </a:ext>
                </a:extLst>
              </a:tr>
              <a:tr h="100671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dirty="0">
                          <a:solidFill>
                            <a:schemeClr val="bg1"/>
                          </a:solidFill>
                          <a:latin typeface="Calibri" panose="020F0502020204030204" pitchFamily="34" charset="0"/>
                          <a:ea typeface="Calibri" panose="020F0502020204030204" pitchFamily="34" charset="0"/>
                          <a:cs typeface="Calibri" panose="020F0502020204030204" pitchFamily="34" charset="0"/>
                        </a:rPr>
                        <a:t>Individual’s interest is . . .</a:t>
                      </a:r>
                    </a:p>
                  </a:txBody>
                  <a:tcPr anchor="ctr">
                    <a:lnL w="12700" cmpd="sng">
                      <a:solidFill>
                        <a:srgbClr val="FFFFFF"/>
                      </a:solidFill>
                    </a:lnL>
                    <a:lnR w="12700" cap="flat" cmpd="sng" algn="ctr">
                      <a:solidFill>
                        <a:srgbClr val="1A1A1A"/>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9234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rPr>
                        <a:t>Minimal</a:t>
                      </a:r>
                    </a:p>
                  </a:txBody>
                  <a:tcPr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rPr>
                        <a:t>Fundamental</a:t>
                      </a:r>
                    </a:p>
                  </a:txBody>
                  <a:tcPr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37533893"/>
                  </a:ext>
                </a:extLst>
              </a:tr>
              <a:tr h="100671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dirty="0">
                          <a:solidFill>
                            <a:schemeClr val="bg1"/>
                          </a:solidFill>
                          <a:latin typeface="Calibri" panose="020F0502020204030204" pitchFamily="34" charset="0"/>
                          <a:ea typeface="Calibri" panose="020F0502020204030204" pitchFamily="34" charset="0"/>
                          <a:cs typeface="Calibri" panose="020F0502020204030204" pitchFamily="34" charset="0"/>
                        </a:rPr>
                        <a:t>Government’s goal must be. . .</a:t>
                      </a:r>
                    </a:p>
                  </a:txBody>
                  <a:tcPr anchor="ctr">
                    <a:lnL w="12700" cmpd="sng">
                      <a:solidFill>
                        <a:srgbClr val="FFFFFF"/>
                      </a:solidFill>
                    </a:lnL>
                    <a:lnR w="12700" cap="flat" cmpd="sng" algn="ctr">
                      <a:solidFill>
                        <a:srgbClr val="1A1A1A"/>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9234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rPr>
                        <a:t>Legitimate</a:t>
                      </a:r>
                    </a:p>
                  </a:txBody>
                  <a:tcPr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rPr>
                        <a:t>Compelling</a:t>
                      </a:r>
                    </a:p>
                  </a:txBody>
                  <a:tcPr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89647218"/>
                  </a:ext>
                </a:extLst>
              </a:tr>
              <a:tr h="132966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dirty="0">
                          <a:solidFill>
                            <a:schemeClr val="bg1"/>
                          </a:solidFill>
                          <a:latin typeface="Calibri" panose="020F0502020204030204" pitchFamily="34" charset="0"/>
                          <a:ea typeface="Calibri" panose="020F0502020204030204" pitchFamily="34" charset="0"/>
                          <a:cs typeface="Calibri" panose="020F0502020204030204" pitchFamily="34" charset="0"/>
                        </a:rPr>
                        <a:t>Fit between action &amp; goal must be . . .</a:t>
                      </a:r>
                    </a:p>
                  </a:txBody>
                  <a:tcPr anchor="ctr">
                    <a:lnL w="12700" cmpd="sng">
                      <a:solidFill>
                        <a:srgbClr val="FFFFFF"/>
                      </a:solidFill>
                    </a:lnL>
                    <a:lnR w="12700" cap="flat" cmpd="sng" algn="ctr">
                      <a:solidFill>
                        <a:srgbClr val="1A1A1A"/>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9234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rPr>
                        <a:t>Reasonable</a:t>
                      </a:r>
                    </a:p>
                  </a:txBody>
                  <a:tcPr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rPr>
                        <a:t>Narrowly tailored or least restrictive alternative</a:t>
                      </a:r>
                    </a:p>
                  </a:txBody>
                  <a:tcPr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78284653"/>
                  </a:ext>
                </a:extLst>
              </a:tr>
            </a:tbl>
          </a:graphicData>
        </a:graphic>
      </p:graphicFrame>
    </p:spTree>
    <p:extLst>
      <p:ext uri="{BB962C8B-B14F-4D97-AF65-F5344CB8AC3E}">
        <p14:creationId xmlns:p14="http://schemas.microsoft.com/office/powerpoint/2010/main" val="1084159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F826-B6F1-9F44-7AFF-F369E972EF15}"/>
              </a:ext>
            </a:extLst>
          </p:cNvPr>
          <p:cNvSpPr>
            <a:spLocks noGrp="1"/>
          </p:cNvSpPr>
          <p:nvPr>
            <p:ph type="title"/>
          </p:nvPr>
        </p:nvSpPr>
        <p:spPr>
          <a:xfrm>
            <a:off x="838200" y="681037"/>
            <a:ext cx="10515600" cy="1709237"/>
          </a:xfrm>
        </p:spPr>
        <p:txBody>
          <a:bodyPr/>
          <a:lstStyle/>
          <a:p>
            <a:r>
              <a:rPr lang="en-US" dirty="0"/>
              <a:t>Can the government require children to be vaccinated? </a:t>
            </a:r>
            <a:r>
              <a:rPr lang="en-US" dirty="0">
                <a:solidFill>
                  <a:schemeClr val="bg1"/>
                </a:solidFill>
              </a:rPr>
              <a:t>1</a:t>
            </a:r>
          </a:p>
        </p:txBody>
      </p:sp>
      <p:sp>
        <p:nvSpPr>
          <p:cNvPr id="3" name="Content Placeholder 2">
            <a:extLst>
              <a:ext uri="{FF2B5EF4-FFF2-40B4-BE49-F238E27FC236}">
                <a16:creationId xmlns:a16="http://schemas.microsoft.com/office/drawing/2014/main" id="{AF3F88F3-CD9C-C23A-F140-A4D14DD39001}"/>
              </a:ext>
            </a:extLst>
          </p:cNvPr>
          <p:cNvSpPr>
            <a:spLocks noGrp="1"/>
          </p:cNvSpPr>
          <p:nvPr>
            <p:ph idx="1"/>
          </p:nvPr>
        </p:nvSpPr>
        <p:spPr>
          <a:xfrm>
            <a:off x="838200" y="2550695"/>
            <a:ext cx="10515600" cy="3626268"/>
          </a:xfrm>
        </p:spPr>
        <p:txBody>
          <a:bodyPr/>
          <a:lstStyle/>
          <a:p>
            <a:r>
              <a:rPr lang="en-US" b="1" dirty="0"/>
              <a:t>Can the government require children to be vaccinated to attend public school?</a:t>
            </a:r>
          </a:p>
          <a:p>
            <a:r>
              <a:rPr lang="en-US" dirty="0">
                <a:solidFill>
                  <a:schemeClr val="bg2">
                    <a:lumMod val="50000"/>
                  </a:schemeClr>
                </a:solidFill>
              </a:rPr>
              <a:t>What about to attend private school?</a:t>
            </a:r>
          </a:p>
          <a:p>
            <a:r>
              <a:rPr lang="en-US" dirty="0">
                <a:solidFill>
                  <a:schemeClr val="bg2">
                    <a:lumMod val="50000"/>
                  </a:schemeClr>
                </a:solidFill>
              </a:rPr>
              <a:t>What about all children?</a:t>
            </a:r>
          </a:p>
        </p:txBody>
      </p:sp>
    </p:spTree>
    <p:extLst>
      <p:ext uri="{BB962C8B-B14F-4D97-AF65-F5344CB8AC3E}">
        <p14:creationId xmlns:p14="http://schemas.microsoft.com/office/powerpoint/2010/main" val="34055228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F826-B6F1-9F44-7AFF-F369E972EF15}"/>
              </a:ext>
            </a:extLst>
          </p:cNvPr>
          <p:cNvSpPr>
            <a:spLocks noGrp="1"/>
          </p:cNvSpPr>
          <p:nvPr>
            <p:ph type="title"/>
          </p:nvPr>
        </p:nvSpPr>
        <p:spPr>
          <a:xfrm>
            <a:off x="838200" y="681037"/>
            <a:ext cx="10515600" cy="1709237"/>
          </a:xfrm>
        </p:spPr>
        <p:txBody>
          <a:bodyPr/>
          <a:lstStyle/>
          <a:p>
            <a:r>
              <a:rPr lang="en-US" dirty="0"/>
              <a:t>Can the government require children to be vaccinated? </a:t>
            </a:r>
            <a:r>
              <a:rPr lang="en-US" dirty="0">
                <a:solidFill>
                  <a:schemeClr val="bg1"/>
                </a:solidFill>
              </a:rPr>
              <a:t>2</a:t>
            </a:r>
          </a:p>
        </p:txBody>
      </p:sp>
      <p:sp>
        <p:nvSpPr>
          <p:cNvPr id="3" name="Content Placeholder 2">
            <a:extLst>
              <a:ext uri="{FF2B5EF4-FFF2-40B4-BE49-F238E27FC236}">
                <a16:creationId xmlns:a16="http://schemas.microsoft.com/office/drawing/2014/main" id="{AF3F88F3-CD9C-C23A-F140-A4D14DD39001}"/>
              </a:ext>
            </a:extLst>
          </p:cNvPr>
          <p:cNvSpPr>
            <a:spLocks noGrp="1"/>
          </p:cNvSpPr>
          <p:nvPr>
            <p:ph idx="1"/>
          </p:nvPr>
        </p:nvSpPr>
        <p:spPr>
          <a:xfrm>
            <a:off x="838200" y="2550695"/>
            <a:ext cx="10515600" cy="3626268"/>
          </a:xfrm>
        </p:spPr>
        <p:txBody>
          <a:bodyPr/>
          <a:lstStyle/>
          <a:p>
            <a:r>
              <a:rPr lang="en-US" dirty="0">
                <a:solidFill>
                  <a:schemeClr val="bg2">
                    <a:lumMod val="50000"/>
                  </a:schemeClr>
                </a:solidFill>
              </a:rPr>
              <a:t>Can the government require children to be vaccinated to attend public school?</a:t>
            </a:r>
          </a:p>
          <a:p>
            <a:r>
              <a:rPr lang="en-US" b="1" dirty="0"/>
              <a:t>What about to attend private school?</a:t>
            </a:r>
          </a:p>
          <a:p>
            <a:r>
              <a:rPr lang="en-US" dirty="0">
                <a:solidFill>
                  <a:schemeClr val="bg2">
                    <a:lumMod val="50000"/>
                  </a:schemeClr>
                </a:solidFill>
              </a:rPr>
              <a:t>What about all children?</a:t>
            </a:r>
          </a:p>
        </p:txBody>
      </p:sp>
    </p:spTree>
    <p:extLst>
      <p:ext uri="{BB962C8B-B14F-4D97-AF65-F5344CB8AC3E}">
        <p14:creationId xmlns:p14="http://schemas.microsoft.com/office/powerpoint/2010/main" val="34894973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F826-B6F1-9F44-7AFF-F369E972EF15}"/>
              </a:ext>
            </a:extLst>
          </p:cNvPr>
          <p:cNvSpPr>
            <a:spLocks noGrp="1"/>
          </p:cNvSpPr>
          <p:nvPr>
            <p:ph type="title"/>
          </p:nvPr>
        </p:nvSpPr>
        <p:spPr>
          <a:xfrm>
            <a:off x="838200" y="681037"/>
            <a:ext cx="10515600" cy="1709237"/>
          </a:xfrm>
        </p:spPr>
        <p:txBody>
          <a:bodyPr/>
          <a:lstStyle/>
          <a:p>
            <a:r>
              <a:rPr lang="en-US" dirty="0"/>
              <a:t>Can the government require children to be vaccinated? </a:t>
            </a:r>
            <a:r>
              <a:rPr lang="en-US" dirty="0">
                <a:solidFill>
                  <a:schemeClr val="bg1"/>
                </a:solidFill>
              </a:rPr>
              <a:t>3</a:t>
            </a:r>
          </a:p>
        </p:txBody>
      </p:sp>
      <p:sp>
        <p:nvSpPr>
          <p:cNvPr id="3" name="Content Placeholder 2">
            <a:extLst>
              <a:ext uri="{FF2B5EF4-FFF2-40B4-BE49-F238E27FC236}">
                <a16:creationId xmlns:a16="http://schemas.microsoft.com/office/drawing/2014/main" id="{AF3F88F3-CD9C-C23A-F140-A4D14DD39001}"/>
              </a:ext>
            </a:extLst>
          </p:cNvPr>
          <p:cNvSpPr>
            <a:spLocks noGrp="1"/>
          </p:cNvSpPr>
          <p:nvPr>
            <p:ph idx="1"/>
          </p:nvPr>
        </p:nvSpPr>
        <p:spPr>
          <a:xfrm>
            <a:off x="838200" y="2550695"/>
            <a:ext cx="10515600" cy="3626268"/>
          </a:xfrm>
        </p:spPr>
        <p:txBody>
          <a:bodyPr/>
          <a:lstStyle/>
          <a:p>
            <a:r>
              <a:rPr lang="en-US" dirty="0">
                <a:solidFill>
                  <a:schemeClr val="bg2">
                    <a:lumMod val="50000"/>
                  </a:schemeClr>
                </a:solidFill>
              </a:rPr>
              <a:t>Can the government require children to be vaccinated to attend public school?</a:t>
            </a:r>
          </a:p>
          <a:p>
            <a:r>
              <a:rPr lang="en-US" dirty="0">
                <a:solidFill>
                  <a:schemeClr val="bg2">
                    <a:lumMod val="50000"/>
                  </a:schemeClr>
                </a:solidFill>
              </a:rPr>
              <a:t>What about to attend private school?</a:t>
            </a:r>
          </a:p>
          <a:p>
            <a:r>
              <a:rPr lang="en-US" b="1" dirty="0"/>
              <a:t>What about all children?</a:t>
            </a:r>
          </a:p>
        </p:txBody>
      </p:sp>
    </p:spTree>
    <p:extLst>
      <p:ext uri="{BB962C8B-B14F-4D97-AF65-F5344CB8AC3E}">
        <p14:creationId xmlns:p14="http://schemas.microsoft.com/office/powerpoint/2010/main" val="798924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4AF404-76AA-D38E-6BB3-95A7F08E26B7}"/>
              </a:ext>
            </a:extLst>
          </p:cNvPr>
          <p:cNvSpPr>
            <a:spLocks noGrp="1"/>
          </p:cNvSpPr>
          <p:nvPr>
            <p:ph type="title"/>
          </p:nvPr>
        </p:nvSpPr>
        <p:spPr>
          <a:xfrm>
            <a:off x="838200" y="365125"/>
            <a:ext cx="10515600" cy="1325563"/>
          </a:xfrm>
        </p:spPr>
        <p:txBody>
          <a:bodyPr/>
          <a:lstStyle/>
          <a:p>
            <a:r>
              <a:rPr lang="en-US" dirty="0"/>
              <a:t>Law vs. Policy</a:t>
            </a:r>
          </a:p>
        </p:txBody>
      </p:sp>
      <p:sp>
        <p:nvSpPr>
          <p:cNvPr id="9" name="Content Placeholder 8">
            <a:extLst>
              <a:ext uri="{FF2B5EF4-FFF2-40B4-BE49-F238E27FC236}">
                <a16:creationId xmlns:a16="http://schemas.microsoft.com/office/drawing/2014/main" id="{404C5978-9BCA-D3A8-5F48-DB10A49FFEA3}"/>
              </a:ext>
            </a:extLst>
          </p:cNvPr>
          <p:cNvSpPr>
            <a:spLocks noGrp="1"/>
          </p:cNvSpPr>
          <p:nvPr>
            <p:ph sz="half" idx="1"/>
          </p:nvPr>
        </p:nvSpPr>
        <p:spPr>
          <a:xfrm>
            <a:off x="838200" y="2312450"/>
            <a:ext cx="5181600" cy="3166393"/>
          </a:xfrm>
        </p:spPr>
        <p:txBody>
          <a:bodyPr>
            <a:normAutofit/>
          </a:bodyPr>
          <a:lstStyle/>
          <a:p>
            <a:pPr marL="0" indent="0">
              <a:buNone/>
            </a:pPr>
            <a:r>
              <a:rPr lang="en-US" sz="2200" b="1" dirty="0"/>
              <a:t>Law includes . . . </a:t>
            </a:r>
          </a:p>
          <a:p>
            <a:r>
              <a:rPr lang="en-US" sz="2000" dirty="0"/>
              <a:t>Ordinances</a:t>
            </a:r>
          </a:p>
          <a:p>
            <a:r>
              <a:rPr lang="en-US" sz="2000" dirty="0"/>
              <a:t>Statutes </a:t>
            </a:r>
          </a:p>
          <a:p>
            <a:r>
              <a:rPr lang="en-US" sz="2000" dirty="0"/>
              <a:t>Regulations that codify and institutionalize a government policy</a:t>
            </a:r>
          </a:p>
        </p:txBody>
      </p:sp>
      <p:sp>
        <p:nvSpPr>
          <p:cNvPr id="10" name="Content Placeholder 9">
            <a:extLst>
              <a:ext uri="{FF2B5EF4-FFF2-40B4-BE49-F238E27FC236}">
                <a16:creationId xmlns:a16="http://schemas.microsoft.com/office/drawing/2014/main" id="{C11C4CFC-6053-0A51-5AAA-848D74C5F393}"/>
              </a:ext>
            </a:extLst>
          </p:cNvPr>
          <p:cNvSpPr>
            <a:spLocks noGrp="1"/>
          </p:cNvSpPr>
          <p:nvPr>
            <p:ph sz="half" idx="2"/>
          </p:nvPr>
        </p:nvSpPr>
        <p:spPr>
          <a:xfrm>
            <a:off x="6172200" y="2312450"/>
            <a:ext cx="5181600" cy="3166393"/>
          </a:xfrm>
        </p:spPr>
        <p:txBody>
          <a:bodyPr>
            <a:noAutofit/>
          </a:bodyPr>
          <a:lstStyle/>
          <a:p>
            <a:pPr marL="0" indent="0">
              <a:buNone/>
            </a:pPr>
            <a:r>
              <a:rPr lang="en-US" sz="2200" b="1" dirty="0"/>
              <a:t>Policy includes . . .</a:t>
            </a:r>
          </a:p>
          <a:p>
            <a:r>
              <a:rPr lang="en-US" sz="2000" dirty="0"/>
              <a:t>Laws</a:t>
            </a:r>
          </a:p>
          <a:p>
            <a:r>
              <a:rPr lang="en-US" sz="2000" dirty="0"/>
              <a:t>Regulations</a:t>
            </a:r>
          </a:p>
          <a:p>
            <a:r>
              <a:rPr lang="en-US" sz="2000" dirty="0"/>
              <a:t>Procedures</a:t>
            </a:r>
          </a:p>
          <a:p>
            <a:r>
              <a:rPr lang="en-US" sz="2000" dirty="0"/>
              <a:t>Administrative actions</a:t>
            </a:r>
          </a:p>
          <a:p>
            <a:r>
              <a:rPr lang="en-US" sz="2000" dirty="0"/>
              <a:t>Incentives</a:t>
            </a:r>
          </a:p>
          <a:p>
            <a:r>
              <a:rPr lang="en-US" sz="2000" dirty="0"/>
              <a:t>Voluntary practices of governments and other institutions</a:t>
            </a:r>
          </a:p>
          <a:p>
            <a:endParaRPr lang="en-US" sz="2200" dirty="0"/>
          </a:p>
        </p:txBody>
      </p:sp>
      <p:sp>
        <p:nvSpPr>
          <p:cNvPr id="3" name="TextBox 2">
            <a:extLst>
              <a:ext uri="{FF2B5EF4-FFF2-40B4-BE49-F238E27FC236}">
                <a16:creationId xmlns:a16="http://schemas.microsoft.com/office/drawing/2014/main" id="{C15C1D25-A264-8EFE-21EC-CE4C80BAE0FC}"/>
              </a:ext>
            </a:extLst>
          </p:cNvPr>
          <p:cNvSpPr txBox="1"/>
          <p:nvPr/>
        </p:nvSpPr>
        <p:spPr>
          <a:xfrm>
            <a:off x="838200" y="1607561"/>
            <a:ext cx="10515599"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i="0" dirty="0">
                <a:effectLst/>
                <a:latin typeface="Calibri" panose="020F0502020204030204" pitchFamily="34" charset="0"/>
                <a:ea typeface="Calibri" panose="020F0502020204030204" pitchFamily="34" charset="0"/>
                <a:cs typeface="Calibri" panose="020F0502020204030204" pitchFamily="34" charset="0"/>
              </a:rPr>
              <a:t>All laws are policies, but not all policies are laws. </a:t>
            </a:r>
          </a:p>
        </p:txBody>
      </p:sp>
    </p:spTree>
    <p:extLst>
      <p:ext uri="{BB962C8B-B14F-4D97-AF65-F5344CB8AC3E}">
        <p14:creationId xmlns:p14="http://schemas.microsoft.com/office/powerpoint/2010/main" val="9602359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059CF-08E7-49B7-EC61-AD1E7BF13708}"/>
              </a:ext>
            </a:extLst>
          </p:cNvPr>
          <p:cNvSpPr>
            <a:spLocks noGrp="1"/>
          </p:cNvSpPr>
          <p:nvPr>
            <p:ph type="title"/>
          </p:nvPr>
        </p:nvSpPr>
        <p:spPr/>
        <p:txBody>
          <a:bodyPr/>
          <a:lstStyle/>
          <a:p>
            <a:r>
              <a:rPr lang="en-US" dirty="0"/>
              <a:t>Quiz 8: Multiple choice</a:t>
            </a:r>
          </a:p>
        </p:txBody>
      </p:sp>
      <p:sp>
        <p:nvSpPr>
          <p:cNvPr id="5" name="Content Placeholder 4">
            <a:extLst>
              <a:ext uri="{FF2B5EF4-FFF2-40B4-BE49-F238E27FC236}">
                <a16:creationId xmlns:a16="http://schemas.microsoft.com/office/drawing/2014/main" id="{0842EC62-E7B7-D84E-9D15-67467334D98C}"/>
              </a:ext>
            </a:extLst>
          </p:cNvPr>
          <p:cNvSpPr>
            <a:spLocks noGrp="1"/>
          </p:cNvSpPr>
          <p:nvPr>
            <p:ph idx="1"/>
          </p:nvPr>
        </p:nvSpPr>
        <p:spPr/>
        <p:txBody>
          <a:bodyPr/>
          <a:lstStyle/>
          <a:p>
            <a:pPr marL="0" indent="0">
              <a:spcAft>
                <a:spcPts val="2400"/>
              </a:spcAft>
              <a:buNone/>
            </a:pPr>
            <a:r>
              <a:rPr lang="en-US" b="1" dirty="0"/>
              <a:t>Which of the following is required for the government to prohibit unvaccinated children from attending public school? </a:t>
            </a:r>
          </a:p>
          <a:p>
            <a:pPr marL="514350" indent="-514350">
              <a:buFont typeface="+mj-lt"/>
              <a:buAutoNum type="alphaUcPeriod"/>
            </a:pPr>
            <a:r>
              <a:rPr lang="en-US" sz="2400" dirty="0"/>
              <a:t>A compelling government interest</a:t>
            </a:r>
          </a:p>
          <a:p>
            <a:pPr marL="514350" indent="-514350">
              <a:buFont typeface="+mj-lt"/>
              <a:buAutoNum type="alphaUcPeriod"/>
            </a:pPr>
            <a:r>
              <a:rPr lang="en-US" sz="2400" dirty="0"/>
              <a:t>A public health emergency </a:t>
            </a:r>
          </a:p>
          <a:p>
            <a:pPr marL="514350" indent="-514350">
              <a:buFont typeface="+mj-lt"/>
              <a:buAutoNum type="alphaUcPeriod"/>
            </a:pPr>
            <a:r>
              <a:rPr lang="en-US" sz="2400" dirty="0"/>
              <a:t>Exceptions for personal beliefs</a:t>
            </a:r>
          </a:p>
          <a:p>
            <a:pPr marL="514350" indent="-514350">
              <a:buFont typeface="+mj-lt"/>
              <a:buAutoNum type="alphaUcPeriod"/>
            </a:pPr>
            <a:r>
              <a:rPr lang="en-US" sz="2400" dirty="0"/>
              <a:t>A and B</a:t>
            </a:r>
          </a:p>
          <a:p>
            <a:pPr marL="514350" indent="-514350">
              <a:buFont typeface="+mj-lt"/>
              <a:buAutoNum type="alphaUcPeriod"/>
            </a:pPr>
            <a:r>
              <a:rPr lang="en-US" sz="2400" dirty="0"/>
              <a:t>A, B, and C</a:t>
            </a:r>
          </a:p>
        </p:txBody>
      </p:sp>
    </p:spTree>
    <p:extLst>
      <p:ext uri="{BB962C8B-B14F-4D97-AF65-F5344CB8AC3E}">
        <p14:creationId xmlns:p14="http://schemas.microsoft.com/office/powerpoint/2010/main" val="17217472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059CF-08E7-49B7-EC61-AD1E7BF13708}"/>
              </a:ext>
            </a:extLst>
          </p:cNvPr>
          <p:cNvSpPr>
            <a:spLocks noGrp="1"/>
          </p:cNvSpPr>
          <p:nvPr>
            <p:ph type="title"/>
          </p:nvPr>
        </p:nvSpPr>
        <p:spPr/>
        <p:txBody>
          <a:bodyPr/>
          <a:lstStyle/>
          <a:p>
            <a:r>
              <a:rPr lang="en-US" dirty="0"/>
              <a:t>Quiz 8: Answer</a:t>
            </a:r>
          </a:p>
        </p:txBody>
      </p:sp>
      <p:sp>
        <p:nvSpPr>
          <p:cNvPr id="5" name="Content Placeholder 4">
            <a:extLst>
              <a:ext uri="{FF2B5EF4-FFF2-40B4-BE49-F238E27FC236}">
                <a16:creationId xmlns:a16="http://schemas.microsoft.com/office/drawing/2014/main" id="{0842EC62-E7B7-D84E-9D15-67467334D98C}"/>
              </a:ext>
            </a:extLst>
          </p:cNvPr>
          <p:cNvSpPr>
            <a:spLocks noGrp="1"/>
          </p:cNvSpPr>
          <p:nvPr>
            <p:ph idx="1"/>
          </p:nvPr>
        </p:nvSpPr>
        <p:spPr/>
        <p:txBody>
          <a:bodyPr/>
          <a:lstStyle/>
          <a:p>
            <a:pPr marL="0" indent="0">
              <a:spcAft>
                <a:spcPts val="2400"/>
              </a:spcAft>
              <a:buNone/>
            </a:pPr>
            <a:r>
              <a:rPr lang="en-US" b="1" dirty="0"/>
              <a:t>Which of the following is required for the government to prohibit unvaccinated children from attending public school? </a:t>
            </a:r>
          </a:p>
          <a:p>
            <a:pPr marL="514350" indent="-514350">
              <a:buFont typeface="+mj-lt"/>
              <a:buAutoNum type="alphaUcPeriod"/>
            </a:pPr>
            <a:r>
              <a:rPr lang="en-US" sz="2400" b="1" dirty="0"/>
              <a:t>A compelling government interest – CORRECT ANSWER</a:t>
            </a:r>
          </a:p>
          <a:p>
            <a:pPr marL="514350" indent="-514350">
              <a:buFont typeface="+mj-lt"/>
              <a:buAutoNum type="alphaUcPeriod"/>
            </a:pPr>
            <a:r>
              <a:rPr lang="en-US" sz="2400" dirty="0">
                <a:solidFill>
                  <a:schemeClr val="bg2">
                    <a:lumMod val="50000"/>
                  </a:schemeClr>
                </a:solidFill>
              </a:rPr>
              <a:t>A public health emergency </a:t>
            </a:r>
          </a:p>
          <a:p>
            <a:pPr marL="514350" indent="-514350">
              <a:buFont typeface="+mj-lt"/>
              <a:buAutoNum type="alphaUcPeriod"/>
            </a:pPr>
            <a:r>
              <a:rPr lang="en-US" sz="2400" dirty="0">
                <a:solidFill>
                  <a:schemeClr val="bg2">
                    <a:lumMod val="50000"/>
                  </a:schemeClr>
                </a:solidFill>
              </a:rPr>
              <a:t>Exceptions for personal beliefs</a:t>
            </a:r>
          </a:p>
          <a:p>
            <a:pPr marL="514350" indent="-514350">
              <a:buFont typeface="+mj-lt"/>
              <a:buAutoNum type="alphaUcPeriod"/>
            </a:pPr>
            <a:r>
              <a:rPr lang="en-US" sz="2400" dirty="0">
                <a:solidFill>
                  <a:schemeClr val="bg2">
                    <a:lumMod val="50000"/>
                  </a:schemeClr>
                </a:solidFill>
              </a:rPr>
              <a:t>A and B</a:t>
            </a:r>
          </a:p>
          <a:p>
            <a:pPr marL="514350" indent="-514350">
              <a:buFont typeface="+mj-lt"/>
              <a:buAutoNum type="alphaUcPeriod"/>
            </a:pPr>
            <a:r>
              <a:rPr lang="en-US" sz="2400" dirty="0">
                <a:solidFill>
                  <a:schemeClr val="bg2">
                    <a:lumMod val="50000"/>
                  </a:schemeClr>
                </a:solidFill>
              </a:rPr>
              <a:t>A, B, and C</a:t>
            </a:r>
          </a:p>
        </p:txBody>
      </p:sp>
    </p:spTree>
    <p:extLst>
      <p:ext uri="{BB962C8B-B14F-4D97-AF65-F5344CB8AC3E}">
        <p14:creationId xmlns:p14="http://schemas.microsoft.com/office/powerpoint/2010/main" val="23034345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059CF-08E7-49B7-EC61-AD1E7BF13708}"/>
              </a:ext>
            </a:extLst>
          </p:cNvPr>
          <p:cNvSpPr>
            <a:spLocks noGrp="1"/>
          </p:cNvSpPr>
          <p:nvPr>
            <p:ph type="title"/>
          </p:nvPr>
        </p:nvSpPr>
        <p:spPr/>
        <p:txBody>
          <a:bodyPr/>
          <a:lstStyle/>
          <a:p>
            <a:r>
              <a:rPr lang="en-US" dirty="0"/>
              <a:t>Quiz 9: Multiple choice</a:t>
            </a:r>
          </a:p>
        </p:txBody>
      </p:sp>
      <p:sp>
        <p:nvSpPr>
          <p:cNvPr id="5" name="Content Placeholder 4">
            <a:extLst>
              <a:ext uri="{FF2B5EF4-FFF2-40B4-BE49-F238E27FC236}">
                <a16:creationId xmlns:a16="http://schemas.microsoft.com/office/drawing/2014/main" id="{0842EC62-E7B7-D84E-9D15-67467334D98C}"/>
              </a:ext>
            </a:extLst>
          </p:cNvPr>
          <p:cNvSpPr>
            <a:spLocks noGrp="1"/>
          </p:cNvSpPr>
          <p:nvPr>
            <p:ph idx="1"/>
          </p:nvPr>
        </p:nvSpPr>
        <p:spPr/>
        <p:txBody>
          <a:bodyPr/>
          <a:lstStyle/>
          <a:p>
            <a:pPr marL="0" indent="0">
              <a:spcAft>
                <a:spcPts val="2400"/>
              </a:spcAft>
              <a:buNone/>
            </a:pPr>
            <a:r>
              <a:rPr lang="en-US" b="1" dirty="0"/>
              <a:t>Which of the following is needed for the government to require children to wear bicycle helmets? </a:t>
            </a:r>
          </a:p>
          <a:p>
            <a:pPr marL="514350" indent="-514350">
              <a:buFont typeface="+mj-lt"/>
              <a:buAutoNum type="alphaUcPeriod"/>
            </a:pPr>
            <a:r>
              <a:rPr lang="en-US" sz="2400" dirty="0"/>
              <a:t>A compelling government interest</a:t>
            </a:r>
          </a:p>
          <a:p>
            <a:pPr marL="514350" indent="-514350">
              <a:buFont typeface="+mj-lt"/>
              <a:buAutoNum type="alphaUcPeriod"/>
            </a:pPr>
            <a:r>
              <a:rPr lang="en-US" sz="2400" dirty="0"/>
              <a:t>A public health emergency </a:t>
            </a:r>
          </a:p>
          <a:p>
            <a:pPr marL="514350" indent="-514350">
              <a:buFont typeface="+mj-lt"/>
              <a:buAutoNum type="alphaUcPeriod"/>
            </a:pPr>
            <a:r>
              <a:rPr lang="en-US" sz="2400" dirty="0"/>
              <a:t>A legitimate government interest</a:t>
            </a:r>
          </a:p>
          <a:p>
            <a:pPr marL="514350" indent="-514350">
              <a:buFont typeface="+mj-lt"/>
              <a:buAutoNum type="alphaUcPeriod"/>
            </a:pPr>
            <a:r>
              <a:rPr lang="en-US" sz="2400" dirty="0"/>
              <a:t>A and B</a:t>
            </a:r>
          </a:p>
          <a:p>
            <a:pPr marL="514350" indent="-514350">
              <a:buFont typeface="+mj-lt"/>
              <a:buAutoNum type="alphaUcPeriod"/>
            </a:pPr>
            <a:r>
              <a:rPr lang="en-US" sz="2400" dirty="0"/>
              <a:t>A, B, and C</a:t>
            </a:r>
          </a:p>
          <a:p>
            <a:pPr marL="514350" indent="-514350">
              <a:buFont typeface="+mj-lt"/>
              <a:buAutoNum type="alphaUcPeriod"/>
            </a:pPr>
            <a:endParaRPr lang="en-US" sz="2400" dirty="0"/>
          </a:p>
        </p:txBody>
      </p:sp>
    </p:spTree>
    <p:extLst>
      <p:ext uri="{BB962C8B-B14F-4D97-AF65-F5344CB8AC3E}">
        <p14:creationId xmlns:p14="http://schemas.microsoft.com/office/powerpoint/2010/main" val="5104757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059CF-08E7-49B7-EC61-AD1E7BF13708}"/>
              </a:ext>
            </a:extLst>
          </p:cNvPr>
          <p:cNvSpPr>
            <a:spLocks noGrp="1"/>
          </p:cNvSpPr>
          <p:nvPr>
            <p:ph type="title"/>
          </p:nvPr>
        </p:nvSpPr>
        <p:spPr/>
        <p:txBody>
          <a:bodyPr/>
          <a:lstStyle/>
          <a:p>
            <a:r>
              <a:rPr lang="en-US" dirty="0"/>
              <a:t>Quiz 9: Answer</a:t>
            </a:r>
          </a:p>
        </p:txBody>
      </p:sp>
      <p:sp>
        <p:nvSpPr>
          <p:cNvPr id="5" name="Content Placeholder 4">
            <a:extLst>
              <a:ext uri="{FF2B5EF4-FFF2-40B4-BE49-F238E27FC236}">
                <a16:creationId xmlns:a16="http://schemas.microsoft.com/office/drawing/2014/main" id="{0842EC62-E7B7-D84E-9D15-67467334D98C}"/>
              </a:ext>
            </a:extLst>
          </p:cNvPr>
          <p:cNvSpPr>
            <a:spLocks noGrp="1"/>
          </p:cNvSpPr>
          <p:nvPr>
            <p:ph idx="1"/>
          </p:nvPr>
        </p:nvSpPr>
        <p:spPr/>
        <p:txBody>
          <a:bodyPr/>
          <a:lstStyle/>
          <a:p>
            <a:pPr marL="0" indent="0">
              <a:spcAft>
                <a:spcPts val="2400"/>
              </a:spcAft>
              <a:buNone/>
            </a:pPr>
            <a:r>
              <a:rPr lang="en-US" b="1" dirty="0"/>
              <a:t>Which of the following is needed for the government to require children to wear bicycle helmets? </a:t>
            </a:r>
          </a:p>
          <a:p>
            <a:pPr marL="514350" indent="-514350">
              <a:buFont typeface="+mj-lt"/>
              <a:buAutoNum type="alphaUcPeriod"/>
            </a:pPr>
            <a:r>
              <a:rPr lang="en-US" sz="2400" dirty="0">
                <a:solidFill>
                  <a:schemeClr val="bg2">
                    <a:lumMod val="50000"/>
                  </a:schemeClr>
                </a:solidFill>
              </a:rPr>
              <a:t>A compelling government interest</a:t>
            </a:r>
          </a:p>
          <a:p>
            <a:pPr marL="514350" indent="-514350">
              <a:buFont typeface="+mj-lt"/>
              <a:buAutoNum type="alphaUcPeriod"/>
            </a:pPr>
            <a:r>
              <a:rPr lang="en-US" sz="2400" dirty="0">
                <a:solidFill>
                  <a:schemeClr val="bg2">
                    <a:lumMod val="50000"/>
                  </a:schemeClr>
                </a:solidFill>
              </a:rPr>
              <a:t>A public health emergency </a:t>
            </a:r>
          </a:p>
          <a:p>
            <a:pPr marL="514350" indent="-514350">
              <a:buFont typeface="+mj-lt"/>
              <a:buAutoNum type="alphaUcPeriod"/>
            </a:pPr>
            <a:r>
              <a:rPr lang="en-US" sz="2400" b="1" dirty="0"/>
              <a:t>A legitimate government interest – CORRECT ANSWER</a:t>
            </a:r>
          </a:p>
          <a:p>
            <a:pPr marL="514350" indent="-514350">
              <a:buFont typeface="+mj-lt"/>
              <a:buAutoNum type="alphaUcPeriod"/>
            </a:pPr>
            <a:r>
              <a:rPr lang="en-US" sz="2400" dirty="0">
                <a:solidFill>
                  <a:schemeClr val="bg2">
                    <a:lumMod val="50000"/>
                  </a:schemeClr>
                </a:solidFill>
              </a:rPr>
              <a:t>A and B</a:t>
            </a:r>
          </a:p>
          <a:p>
            <a:pPr marL="514350" indent="-514350">
              <a:buFont typeface="+mj-lt"/>
              <a:buAutoNum type="alphaUcPeriod"/>
            </a:pPr>
            <a:r>
              <a:rPr lang="en-US" sz="2400" dirty="0">
                <a:solidFill>
                  <a:schemeClr val="bg2">
                    <a:lumMod val="50000"/>
                  </a:schemeClr>
                </a:solidFill>
              </a:rPr>
              <a:t>A, B, and C</a:t>
            </a:r>
          </a:p>
          <a:p>
            <a:pPr marL="514350" indent="-514350">
              <a:buFont typeface="+mj-lt"/>
              <a:buAutoNum type="alphaUcPeriod"/>
            </a:pPr>
            <a:endParaRPr lang="en-US" sz="2400" dirty="0"/>
          </a:p>
        </p:txBody>
      </p:sp>
    </p:spTree>
    <p:extLst>
      <p:ext uri="{BB962C8B-B14F-4D97-AF65-F5344CB8AC3E}">
        <p14:creationId xmlns:p14="http://schemas.microsoft.com/office/powerpoint/2010/main" val="14560827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311A5A-DB7E-A6A5-5863-1501A1D8266E}"/>
              </a:ext>
            </a:extLst>
          </p:cNvPr>
          <p:cNvSpPr>
            <a:spLocks noGrp="1"/>
          </p:cNvSpPr>
          <p:nvPr>
            <p:ph type="title"/>
          </p:nvPr>
        </p:nvSpPr>
        <p:spPr>
          <a:xfrm>
            <a:off x="831850" y="2614731"/>
            <a:ext cx="10515600" cy="702804"/>
          </a:xfrm>
        </p:spPr>
        <p:txBody>
          <a:bodyPr anchor="ctr"/>
          <a:lstStyle/>
          <a:p>
            <a:r>
              <a:rPr lang="en-US" sz="4000" dirty="0"/>
              <a:t>Under the Fifth &amp; Fourteenth Amendments,</a:t>
            </a:r>
          </a:p>
        </p:txBody>
      </p:sp>
      <p:sp>
        <p:nvSpPr>
          <p:cNvPr id="3" name="Text Placeholder 2">
            <a:extLst>
              <a:ext uri="{FF2B5EF4-FFF2-40B4-BE49-F238E27FC236}">
                <a16:creationId xmlns:a16="http://schemas.microsoft.com/office/drawing/2014/main" id="{9E0EB28D-E5E6-2854-50F3-9852996F5D86}"/>
              </a:ext>
            </a:extLst>
          </p:cNvPr>
          <p:cNvSpPr>
            <a:spLocks noGrp="1"/>
          </p:cNvSpPr>
          <p:nvPr>
            <p:ph type="body" idx="1"/>
          </p:nvPr>
        </p:nvSpPr>
        <p:spPr>
          <a:xfrm>
            <a:off x="831850" y="3317535"/>
            <a:ext cx="10515600" cy="2772115"/>
          </a:xfrm>
        </p:spPr>
        <p:txBody>
          <a:bodyPr/>
          <a:lstStyle/>
          <a:p>
            <a:r>
              <a:rPr lang="en-US" sz="2400" dirty="0"/>
              <a:t>the government shall not deny individuals equal protection of the law.</a:t>
            </a:r>
          </a:p>
          <a:p>
            <a:endParaRPr lang="en-US" sz="2400" dirty="0"/>
          </a:p>
        </p:txBody>
      </p:sp>
    </p:spTree>
    <p:extLst>
      <p:ext uri="{BB962C8B-B14F-4D97-AF65-F5344CB8AC3E}">
        <p14:creationId xmlns:p14="http://schemas.microsoft.com/office/powerpoint/2010/main" val="18858978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F47D-F03A-B8D2-FE4A-25A9AE6EFE7F}"/>
              </a:ext>
            </a:extLst>
          </p:cNvPr>
          <p:cNvSpPr>
            <a:spLocks noGrp="1"/>
          </p:cNvSpPr>
          <p:nvPr>
            <p:ph type="title"/>
          </p:nvPr>
        </p:nvSpPr>
        <p:spPr>
          <a:xfrm>
            <a:off x="831850" y="1709738"/>
            <a:ext cx="10515600" cy="2852737"/>
          </a:xfrm>
        </p:spPr>
        <p:txBody>
          <a:bodyPr/>
          <a:lstStyle/>
          <a:p>
            <a:r>
              <a:rPr lang="en-US" dirty="0"/>
              <a:t>Non-protected classes</a:t>
            </a:r>
          </a:p>
        </p:txBody>
      </p:sp>
    </p:spTree>
    <p:extLst>
      <p:ext uri="{BB962C8B-B14F-4D97-AF65-F5344CB8AC3E}">
        <p14:creationId xmlns:p14="http://schemas.microsoft.com/office/powerpoint/2010/main" val="24385193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33CF0-5714-F6B3-7E05-4E499F4B356F}"/>
              </a:ext>
            </a:extLst>
          </p:cNvPr>
          <p:cNvSpPr>
            <a:spLocks noGrp="1"/>
          </p:cNvSpPr>
          <p:nvPr>
            <p:ph type="title"/>
          </p:nvPr>
        </p:nvSpPr>
        <p:spPr>
          <a:xfrm>
            <a:off x="831850" y="1709738"/>
            <a:ext cx="10515600" cy="2852737"/>
          </a:xfrm>
        </p:spPr>
        <p:txBody>
          <a:bodyPr/>
          <a:lstStyle/>
          <a:p>
            <a:r>
              <a:rPr lang="en-US" dirty="0"/>
              <a:t>The Rational Basis Test </a:t>
            </a:r>
            <a:r>
              <a:rPr lang="en-US" dirty="0">
                <a:solidFill>
                  <a:schemeClr val="bg1"/>
                </a:solidFill>
              </a:rPr>
              <a:t>(Recap)</a:t>
            </a:r>
          </a:p>
        </p:txBody>
      </p:sp>
      <p:sp>
        <p:nvSpPr>
          <p:cNvPr id="4" name="Text Placeholder 3">
            <a:extLst>
              <a:ext uri="{FF2B5EF4-FFF2-40B4-BE49-F238E27FC236}">
                <a16:creationId xmlns:a16="http://schemas.microsoft.com/office/drawing/2014/main" id="{550B95F3-7F53-FE17-A52A-113C7AC3C292}"/>
              </a:ext>
            </a:extLst>
          </p:cNvPr>
          <p:cNvSpPr>
            <a:spLocks noGrp="1"/>
          </p:cNvSpPr>
          <p:nvPr>
            <p:ph type="body" idx="1"/>
          </p:nvPr>
        </p:nvSpPr>
        <p:spPr>
          <a:xfrm>
            <a:off x="831850" y="4589463"/>
            <a:ext cx="10515600" cy="1500187"/>
          </a:xfrm>
        </p:spPr>
        <p:txBody>
          <a:bodyPr/>
          <a:lstStyle/>
          <a:p>
            <a:r>
              <a:rPr lang="en-US" dirty="0"/>
              <a:t>Is the government action </a:t>
            </a:r>
            <a:r>
              <a:rPr lang="en-US" u="sng" dirty="0"/>
              <a:t>reasonably related</a:t>
            </a:r>
            <a:r>
              <a:rPr lang="en-US" dirty="0"/>
              <a:t> to a legitimate government goal?</a:t>
            </a:r>
          </a:p>
        </p:txBody>
      </p:sp>
    </p:spTree>
    <p:extLst>
      <p:ext uri="{BB962C8B-B14F-4D97-AF65-F5344CB8AC3E}">
        <p14:creationId xmlns:p14="http://schemas.microsoft.com/office/powerpoint/2010/main" val="18498369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E084-3356-08AB-A011-0BF2AA7447AB}"/>
              </a:ext>
            </a:extLst>
          </p:cNvPr>
          <p:cNvSpPr>
            <a:spLocks noGrp="1"/>
          </p:cNvSpPr>
          <p:nvPr>
            <p:ph type="title"/>
          </p:nvPr>
        </p:nvSpPr>
        <p:spPr>
          <a:xfrm>
            <a:off x="831850" y="1709738"/>
            <a:ext cx="10515600" cy="2852737"/>
          </a:xfrm>
        </p:spPr>
        <p:txBody>
          <a:bodyPr/>
          <a:lstStyle/>
          <a:p>
            <a:pPr lvl="0"/>
            <a:r>
              <a:rPr lang="en-US" noProof="0" dirty="0"/>
              <a:t>Can the government pass</a:t>
            </a:r>
            <a:br>
              <a:rPr lang="en-US" noProof="0" dirty="0"/>
            </a:br>
            <a:r>
              <a:rPr lang="en-US" noProof="0" dirty="0"/>
              <a:t>a law that requires overtime pay for some types of employees but not others?</a:t>
            </a:r>
            <a:endParaRPr lang="en-US" dirty="0"/>
          </a:p>
        </p:txBody>
      </p:sp>
    </p:spTree>
    <p:extLst>
      <p:ext uri="{BB962C8B-B14F-4D97-AF65-F5344CB8AC3E}">
        <p14:creationId xmlns:p14="http://schemas.microsoft.com/office/powerpoint/2010/main" val="9160903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E76A-C85F-75C3-6955-1B66527FC621}"/>
              </a:ext>
            </a:extLst>
          </p:cNvPr>
          <p:cNvSpPr>
            <a:spLocks noGrp="1"/>
          </p:cNvSpPr>
          <p:nvPr>
            <p:ph type="title"/>
          </p:nvPr>
        </p:nvSpPr>
        <p:spPr>
          <a:xfrm>
            <a:off x="831850" y="1709738"/>
            <a:ext cx="10515600" cy="2852737"/>
          </a:xfrm>
        </p:spPr>
        <p:txBody>
          <a:bodyPr/>
          <a:lstStyle/>
          <a:p>
            <a:r>
              <a:rPr lang="en-US" dirty="0"/>
              <a:t>Overtime Exemptions</a:t>
            </a:r>
          </a:p>
        </p:txBody>
      </p:sp>
      <p:sp>
        <p:nvSpPr>
          <p:cNvPr id="3" name="Text Placeholder 2">
            <a:extLst>
              <a:ext uri="{FF2B5EF4-FFF2-40B4-BE49-F238E27FC236}">
                <a16:creationId xmlns:a16="http://schemas.microsoft.com/office/drawing/2014/main" id="{0DBAC333-A232-D6E1-2238-3F62DD2B4B39}"/>
              </a:ext>
            </a:extLst>
          </p:cNvPr>
          <p:cNvSpPr>
            <a:spLocks noGrp="1"/>
          </p:cNvSpPr>
          <p:nvPr>
            <p:ph type="body" idx="1"/>
          </p:nvPr>
        </p:nvSpPr>
        <p:spPr>
          <a:xfrm>
            <a:off x="831850" y="4589463"/>
            <a:ext cx="10515600" cy="1500187"/>
          </a:xfrm>
        </p:spPr>
        <p:txBody>
          <a:bodyPr/>
          <a:lstStyle/>
          <a:p>
            <a:r>
              <a:rPr lang="en-US" dirty="0"/>
              <a:t>A law that applies to certain types of businesses or employees but not others needs only to be </a:t>
            </a:r>
            <a:r>
              <a:rPr lang="en-US" u="sng" dirty="0"/>
              <a:t>reasonably related</a:t>
            </a:r>
            <a:r>
              <a:rPr lang="en-US" dirty="0"/>
              <a:t> to a legitimate government goal.</a:t>
            </a:r>
          </a:p>
        </p:txBody>
      </p:sp>
    </p:spTree>
    <p:extLst>
      <p:ext uri="{BB962C8B-B14F-4D97-AF65-F5344CB8AC3E}">
        <p14:creationId xmlns:p14="http://schemas.microsoft.com/office/powerpoint/2010/main" val="5553594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DE956-735E-9EE9-61C8-DA355198198F}"/>
              </a:ext>
            </a:extLst>
          </p:cNvPr>
          <p:cNvSpPr>
            <a:spLocks noGrp="1"/>
          </p:cNvSpPr>
          <p:nvPr>
            <p:ph type="title"/>
          </p:nvPr>
        </p:nvSpPr>
        <p:spPr/>
        <p:txBody>
          <a:bodyPr/>
          <a:lstStyle/>
          <a:p>
            <a:r>
              <a:rPr lang="en-US" dirty="0"/>
              <a:t>Protected classes</a:t>
            </a:r>
          </a:p>
        </p:txBody>
      </p:sp>
    </p:spTree>
    <p:extLst>
      <p:ext uri="{BB962C8B-B14F-4D97-AF65-F5344CB8AC3E}">
        <p14:creationId xmlns:p14="http://schemas.microsoft.com/office/powerpoint/2010/main" val="3749785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923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C3FA0-0A51-22BB-1429-272FC6B01751}"/>
              </a:ext>
            </a:extLst>
          </p:cNvPr>
          <p:cNvSpPr>
            <a:spLocks noGrp="1"/>
          </p:cNvSpPr>
          <p:nvPr>
            <p:ph type="title"/>
          </p:nvPr>
        </p:nvSpPr>
        <p:spPr>
          <a:xfrm>
            <a:off x="838200" y="365125"/>
            <a:ext cx="10515600" cy="1325563"/>
          </a:xfrm>
        </p:spPr>
        <p:txBody>
          <a:bodyPr anchor="t"/>
          <a:lstStyle/>
          <a:p>
            <a:r>
              <a:rPr lang="en-US" dirty="0">
                <a:solidFill>
                  <a:schemeClr val="bg1"/>
                </a:solidFill>
              </a:rPr>
              <a:t>Factors That Affect Health</a:t>
            </a:r>
          </a:p>
        </p:txBody>
      </p:sp>
      <p:pic>
        <p:nvPicPr>
          <p:cNvPr id="40" name="Content Placeholder 39" descr="Frieden's 5-tier public health impact pyramid. Health factors at the bottom of the pyramid are the most impactful, while factors towards the top are less impactful. The factors that affect health, from greatest impact to least, are (1) socioeconomic factors, the bottom tier, then (2) making individuals' default decisions healthy, (3) long-lasting protective interventions, (4) clinical interventions, and finally at the top, (5) counseling &amp; education. While implementing interventions across all tiers are necessary, the interventions on the two lowest tiers, socioeconomic factors and making individuals' default decisions healthy, have the greatest potential impact.">
            <a:extLst>
              <a:ext uri="{FF2B5EF4-FFF2-40B4-BE49-F238E27FC236}">
                <a16:creationId xmlns:a16="http://schemas.microsoft.com/office/drawing/2014/main" id="{F1FDB4D7-EC33-5299-2BDB-98095B0FCC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9001" y="1825625"/>
            <a:ext cx="10513998" cy="4351338"/>
          </a:xfrm>
        </p:spPr>
      </p:pic>
      <p:sp>
        <p:nvSpPr>
          <p:cNvPr id="55" name="Content Placeholder 4">
            <a:extLst>
              <a:ext uri="{FF2B5EF4-FFF2-40B4-BE49-F238E27FC236}">
                <a16:creationId xmlns:a16="http://schemas.microsoft.com/office/drawing/2014/main" id="{49D166A7-F8E5-5111-6B62-55C9C9CCC2AE}"/>
              </a:ext>
            </a:extLst>
          </p:cNvPr>
          <p:cNvSpPr txBox="1">
            <a:spLocks/>
          </p:cNvSpPr>
          <p:nvPr/>
        </p:nvSpPr>
        <p:spPr>
          <a:xfrm>
            <a:off x="3004647" y="6472655"/>
            <a:ext cx="9187353" cy="276431"/>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200"/>
              </a:spcBef>
              <a:spcAft>
                <a:spcPts val="500"/>
              </a:spcAft>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1200"/>
              </a:spcBef>
              <a:spcAft>
                <a:spcPts val="500"/>
              </a:spcAft>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1200"/>
              </a:spcBef>
              <a:spcAft>
                <a:spcPts val="500"/>
              </a:spcAft>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1200"/>
              </a:spcBef>
              <a:spcAft>
                <a:spcPts val="5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1200"/>
              </a:spcBef>
              <a:spcAft>
                <a:spcPts val="5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400" dirty="0">
                <a:solidFill>
                  <a:schemeClr val="bg1"/>
                </a:solidFill>
              </a:rPr>
              <a:t>Source: Frieden TR. A framework for public health action: the health impact pyramid. Am J Public Health. 2010;100(4):591.</a:t>
            </a:r>
          </a:p>
        </p:txBody>
      </p:sp>
    </p:spTree>
    <p:extLst>
      <p:ext uri="{BB962C8B-B14F-4D97-AF65-F5344CB8AC3E}">
        <p14:creationId xmlns:p14="http://schemas.microsoft.com/office/powerpoint/2010/main" val="27994788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33CF0-5714-F6B3-7E05-4E499F4B356F}"/>
              </a:ext>
            </a:extLst>
          </p:cNvPr>
          <p:cNvSpPr>
            <a:spLocks noGrp="1"/>
          </p:cNvSpPr>
          <p:nvPr>
            <p:ph type="title"/>
          </p:nvPr>
        </p:nvSpPr>
        <p:spPr>
          <a:xfrm>
            <a:off x="831850" y="1709738"/>
            <a:ext cx="10515600" cy="2852737"/>
          </a:xfrm>
        </p:spPr>
        <p:txBody>
          <a:bodyPr/>
          <a:lstStyle/>
          <a:p>
            <a:r>
              <a:rPr lang="en-US" dirty="0"/>
              <a:t>The Strict Scrutiny Test </a:t>
            </a:r>
            <a:r>
              <a:rPr lang="en-US" dirty="0">
                <a:solidFill>
                  <a:schemeClr val="bg1"/>
                </a:solidFill>
              </a:rPr>
              <a:t>(Recap)</a:t>
            </a:r>
          </a:p>
        </p:txBody>
      </p:sp>
      <p:sp>
        <p:nvSpPr>
          <p:cNvPr id="4" name="Text Placeholder 3">
            <a:extLst>
              <a:ext uri="{FF2B5EF4-FFF2-40B4-BE49-F238E27FC236}">
                <a16:creationId xmlns:a16="http://schemas.microsoft.com/office/drawing/2014/main" id="{550B95F3-7F53-FE17-A52A-113C7AC3C292}"/>
              </a:ext>
            </a:extLst>
          </p:cNvPr>
          <p:cNvSpPr>
            <a:spLocks noGrp="1"/>
          </p:cNvSpPr>
          <p:nvPr>
            <p:ph type="body" idx="1"/>
          </p:nvPr>
        </p:nvSpPr>
        <p:spPr>
          <a:xfrm>
            <a:off x="831850" y="4589463"/>
            <a:ext cx="10515600" cy="1500187"/>
          </a:xfrm>
        </p:spPr>
        <p:txBody>
          <a:bodyPr/>
          <a:lstStyle/>
          <a:p>
            <a:r>
              <a:rPr lang="en-US" dirty="0"/>
              <a:t>Is the government action </a:t>
            </a:r>
            <a:r>
              <a:rPr lang="en-US" u="sng" dirty="0"/>
              <a:t>narrowly tailored</a:t>
            </a:r>
            <a:r>
              <a:rPr lang="en-US" dirty="0"/>
              <a:t> to achieve a compelling goal?</a:t>
            </a:r>
          </a:p>
        </p:txBody>
      </p:sp>
    </p:spTree>
    <p:extLst>
      <p:ext uri="{BB962C8B-B14F-4D97-AF65-F5344CB8AC3E}">
        <p14:creationId xmlns:p14="http://schemas.microsoft.com/office/powerpoint/2010/main" val="1502272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02C053-972B-945E-25D2-61B2C1654D38}"/>
              </a:ext>
            </a:extLst>
          </p:cNvPr>
          <p:cNvSpPr>
            <a:spLocks noGrp="1"/>
          </p:cNvSpPr>
          <p:nvPr>
            <p:ph type="title"/>
          </p:nvPr>
        </p:nvSpPr>
        <p:spPr>
          <a:xfrm>
            <a:off x="838200" y="365125"/>
            <a:ext cx="10515600" cy="1325563"/>
          </a:xfrm>
        </p:spPr>
        <p:txBody>
          <a:bodyPr/>
          <a:lstStyle/>
          <a:p>
            <a:r>
              <a:rPr lang="en-US" dirty="0"/>
              <a:t>More Equal Protection Scenarios to Consider</a:t>
            </a:r>
          </a:p>
        </p:txBody>
      </p:sp>
      <p:sp>
        <p:nvSpPr>
          <p:cNvPr id="5" name="Content Placeholder 4">
            <a:extLst>
              <a:ext uri="{FF2B5EF4-FFF2-40B4-BE49-F238E27FC236}">
                <a16:creationId xmlns:a16="http://schemas.microsoft.com/office/drawing/2014/main" id="{27C1447A-D7CD-3ABE-9C5E-DAD11953CCDB}"/>
              </a:ext>
            </a:extLst>
          </p:cNvPr>
          <p:cNvSpPr>
            <a:spLocks noGrp="1"/>
          </p:cNvSpPr>
          <p:nvPr>
            <p:ph idx="1"/>
          </p:nvPr>
        </p:nvSpPr>
        <p:spPr>
          <a:xfrm>
            <a:off x="838200" y="1825625"/>
            <a:ext cx="10515600" cy="4351338"/>
          </a:xfrm>
        </p:spPr>
        <p:txBody>
          <a:bodyPr/>
          <a:lstStyle/>
          <a:p>
            <a:r>
              <a:rPr lang="en-US" dirty="0"/>
              <a:t>Can the government quarantine citizens of another country who are suspected of having been exposed to a viral respiratory disease?</a:t>
            </a:r>
          </a:p>
          <a:p>
            <a:r>
              <a:rPr lang="en-US" dirty="0"/>
              <a:t>What about limiting the number of fast-food restaurants in certain parts of a city?</a:t>
            </a:r>
          </a:p>
          <a:p>
            <a:r>
              <a:rPr lang="en-US" dirty="0"/>
              <a:t>What about putting an age restriction on buying harmful products? </a:t>
            </a:r>
          </a:p>
        </p:txBody>
      </p:sp>
    </p:spTree>
    <p:extLst>
      <p:ext uri="{BB962C8B-B14F-4D97-AF65-F5344CB8AC3E}">
        <p14:creationId xmlns:p14="http://schemas.microsoft.com/office/powerpoint/2010/main" val="27510007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02C053-972B-945E-25D2-61B2C1654D38}"/>
              </a:ext>
            </a:extLst>
          </p:cNvPr>
          <p:cNvSpPr>
            <a:spLocks noGrp="1"/>
          </p:cNvSpPr>
          <p:nvPr>
            <p:ph type="title"/>
          </p:nvPr>
        </p:nvSpPr>
        <p:spPr>
          <a:xfrm>
            <a:off x="838199" y="365125"/>
            <a:ext cx="10936705" cy="1325563"/>
          </a:xfrm>
        </p:spPr>
        <p:txBody>
          <a:bodyPr/>
          <a:lstStyle/>
          <a:p>
            <a:r>
              <a:rPr lang="en-US" dirty="0"/>
              <a:t>More Equal Protection Scenarios to Consider </a:t>
            </a:r>
            <a:r>
              <a:rPr lang="en-US" dirty="0">
                <a:solidFill>
                  <a:schemeClr val="bg1"/>
                </a:solidFill>
              </a:rPr>
              <a:t>1</a:t>
            </a:r>
          </a:p>
        </p:txBody>
      </p:sp>
      <p:sp>
        <p:nvSpPr>
          <p:cNvPr id="5" name="Content Placeholder 4">
            <a:extLst>
              <a:ext uri="{FF2B5EF4-FFF2-40B4-BE49-F238E27FC236}">
                <a16:creationId xmlns:a16="http://schemas.microsoft.com/office/drawing/2014/main" id="{27C1447A-D7CD-3ABE-9C5E-DAD11953CCDB}"/>
              </a:ext>
            </a:extLst>
          </p:cNvPr>
          <p:cNvSpPr>
            <a:spLocks noGrp="1"/>
          </p:cNvSpPr>
          <p:nvPr>
            <p:ph idx="1"/>
          </p:nvPr>
        </p:nvSpPr>
        <p:spPr>
          <a:xfrm>
            <a:off x="838200" y="1825625"/>
            <a:ext cx="10515600" cy="4351338"/>
          </a:xfrm>
        </p:spPr>
        <p:txBody>
          <a:bodyPr/>
          <a:lstStyle/>
          <a:p>
            <a:r>
              <a:rPr lang="en-US" b="1" dirty="0"/>
              <a:t>Can the government quarantine citizens of another country who are suspected of having been exposed to a viral respiratory disease?</a:t>
            </a:r>
          </a:p>
          <a:p>
            <a:r>
              <a:rPr lang="en-US" dirty="0">
                <a:solidFill>
                  <a:schemeClr val="bg2">
                    <a:lumMod val="50000"/>
                  </a:schemeClr>
                </a:solidFill>
              </a:rPr>
              <a:t>What about limiting the number of fast-food restaurants in certain parts of a city?</a:t>
            </a:r>
          </a:p>
          <a:p>
            <a:r>
              <a:rPr lang="en-US" dirty="0">
                <a:solidFill>
                  <a:schemeClr val="bg2">
                    <a:lumMod val="50000"/>
                  </a:schemeClr>
                </a:solidFill>
              </a:rPr>
              <a:t>What about putting an age restriction on buying harmful products? </a:t>
            </a:r>
          </a:p>
        </p:txBody>
      </p:sp>
    </p:spTree>
    <p:extLst>
      <p:ext uri="{BB962C8B-B14F-4D97-AF65-F5344CB8AC3E}">
        <p14:creationId xmlns:p14="http://schemas.microsoft.com/office/powerpoint/2010/main" val="19712103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02C053-972B-945E-25D2-61B2C1654D38}"/>
              </a:ext>
            </a:extLst>
          </p:cNvPr>
          <p:cNvSpPr>
            <a:spLocks noGrp="1"/>
          </p:cNvSpPr>
          <p:nvPr>
            <p:ph type="title"/>
          </p:nvPr>
        </p:nvSpPr>
        <p:spPr>
          <a:xfrm>
            <a:off x="838199" y="365125"/>
            <a:ext cx="10936705" cy="1325563"/>
          </a:xfrm>
        </p:spPr>
        <p:txBody>
          <a:bodyPr/>
          <a:lstStyle/>
          <a:p>
            <a:r>
              <a:rPr lang="en-US" dirty="0"/>
              <a:t>More Equal Protection Scenarios to Consider </a:t>
            </a:r>
            <a:r>
              <a:rPr lang="en-US" dirty="0">
                <a:solidFill>
                  <a:schemeClr val="bg1"/>
                </a:solidFill>
              </a:rPr>
              <a:t>2</a:t>
            </a:r>
          </a:p>
        </p:txBody>
      </p:sp>
      <p:sp>
        <p:nvSpPr>
          <p:cNvPr id="5" name="Content Placeholder 4">
            <a:extLst>
              <a:ext uri="{FF2B5EF4-FFF2-40B4-BE49-F238E27FC236}">
                <a16:creationId xmlns:a16="http://schemas.microsoft.com/office/drawing/2014/main" id="{27C1447A-D7CD-3ABE-9C5E-DAD11953CCDB}"/>
              </a:ext>
            </a:extLst>
          </p:cNvPr>
          <p:cNvSpPr>
            <a:spLocks noGrp="1"/>
          </p:cNvSpPr>
          <p:nvPr>
            <p:ph idx="1"/>
          </p:nvPr>
        </p:nvSpPr>
        <p:spPr>
          <a:xfrm>
            <a:off x="838200" y="1825625"/>
            <a:ext cx="10515600" cy="4351338"/>
          </a:xfrm>
        </p:spPr>
        <p:txBody>
          <a:bodyPr/>
          <a:lstStyle/>
          <a:p>
            <a:r>
              <a:rPr lang="en-US" dirty="0">
                <a:solidFill>
                  <a:schemeClr val="bg2">
                    <a:lumMod val="50000"/>
                  </a:schemeClr>
                </a:solidFill>
              </a:rPr>
              <a:t>Can the government quarantine citizens of another country who are suspected of having been exposed to a viral respiratory disease?</a:t>
            </a:r>
          </a:p>
          <a:p>
            <a:r>
              <a:rPr lang="en-US" b="1" dirty="0"/>
              <a:t>What about limiting the number of fast-food restaurants in certain parts of a city?</a:t>
            </a:r>
          </a:p>
          <a:p>
            <a:r>
              <a:rPr lang="en-US" dirty="0">
                <a:solidFill>
                  <a:schemeClr val="bg2">
                    <a:lumMod val="50000"/>
                  </a:schemeClr>
                </a:solidFill>
              </a:rPr>
              <a:t>What about putting an age restriction on buying harmful products? </a:t>
            </a:r>
          </a:p>
        </p:txBody>
      </p:sp>
    </p:spTree>
    <p:extLst>
      <p:ext uri="{BB962C8B-B14F-4D97-AF65-F5344CB8AC3E}">
        <p14:creationId xmlns:p14="http://schemas.microsoft.com/office/powerpoint/2010/main" val="17319782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02C053-972B-945E-25D2-61B2C1654D38}"/>
              </a:ext>
            </a:extLst>
          </p:cNvPr>
          <p:cNvSpPr>
            <a:spLocks noGrp="1"/>
          </p:cNvSpPr>
          <p:nvPr>
            <p:ph type="title"/>
          </p:nvPr>
        </p:nvSpPr>
        <p:spPr>
          <a:xfrm>
            <a:off x="838199" y="365125"/>
            <a:ext cx="10936705" cy="1325563"/>
          </a:xfrm>
        </p:spPr>
        <p:txBody>
          <a:bodyPr/>
          <a:lstStyle/>
          <a:p>
            <a:r>
              <a:rPr lang="en-US" dirty="0"/>
              <a:t>More Equal Protection Scenarios to Consider </a:t>
            </a:r>
            <a:r>
              <a:rPr lang="en-US" dirty="0">
                <a:solidFill>
                  <a:schemeClr val="bg1"/>
                </a:solidFill>
              </a:rPr>
              <a:t>3</a:t>
            </a:r>
          </a:p>
        </p:txBody>
      </p:sp>
      <p:sp>
        <p:nvSpPr>
          <p:cNvPr id="5" name="Content Placeholder 4">
            <a:extLst>
              <a:ext uri="{FF2B5EF4-FFF2-40B4-BE49-F238E27FC236}">
                <a16:creationId xmlns:a16="http://schemas.microsoft.com/office/drawing/2014/main" id="{27C1447A-D7CD-3ABE-9C5E-DAD11953CCDB}"/>
              </a:ext>
            </a:extLst>
          </p:cNvPr>
          <p:cNvSpPr>
            <a:spLocks noGrp="1"/>
          </p:cNvSpPr>
          <p:nvPr>
            <p:ph idx="1"/>
          </p:nvPr>
        </p:nvSpPr>
        <p:spPr>
          <a:xfrm>
            <a:off x="838200" y="1825625"/>
            <a:ext cx="10515600" cy="4351338"/>
          </a:xfrm>
        </p:spPr>
        <p:txBody>
          <a:bodyPr/>
          <a:lstStyle/>
          <a:p>
            <a:r>
              <a:rPr lang="en-US" dirty="0">
                <a:solidFill>
                  <a:schemeClr val="bg2">
                    <a:lumMod val="50000"/>
                  </a:schemeClr>
                </a:solidFill>
              </a:rPr>
              <a:t>Can the government quarantine citizens of another country who are suspected of having been exposed to a viral respiratory disease?</a:t>
            </a:r>
          </a:p>
          <a:p>
            <a:r>
              <a:rPr lang="en-US" dirty="0">
                <a:solidFill>
                  <a:schemeClr val="bg2">
                    <a:lumMod val="50000"/>
                  </a:schemeClr>
                </a:solidFill>
              </a:rPr>
              <a:t>What about limiting the number of fast-food restaurants in certain parts of a city?</a:t>
            </a:r>
          </a:p>
          <a:p>
            <a:r>
              <a:rPr lang="en-US" b="1" dirty="0"/>
              <a:t>What about putting an age restriction on buying harmful products? </a:t>
            </a:r>
          </a:p>
        </p:txBody>
      </p:sp>
    </p:spTree>
    <p:extLst>
      <p:ext uri="{BB962C8B-B14F-4D97-AF65-F5344CB8AC3E}">
        <p14:creationId xmlns:p14="http://schemas.microsoft.com/office/powerpoint/2010/main" val="19660308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376D-EDDA-2E2D-8E98-CAB95948E415}"/>
              </a:ext>
            </a:extLst>
          </p:cNvPr>
          <p:cNvSpPr>
            <a:spLocks noGrp="1"/>
          </p:cNvSpPr>
          <p:nvPr>
            <p:ph type="title"/>
          </p:nvPr>
        </p:nvSpPr>
        <p:spPr>
          <a:xfrm>
            <a:off x="838200" y="681037"/>
            <a:ext cx="10515600" cy="2747962"/>
          </a:xfrm>
        </p:spPr>
        <p:txBody>
          <a:bodyPr/>
          <a:lstStyle/>
          <a:p>
            <a:r>
              <a:rPr lang="en-US" noProof="0" dirty="0"/>
              <a:t>Proactive Rental Inspection: </a:t>
            </a:r>
            <a:br>
              <a:rPr lang="en-US" noProof="0" dirty="0"/>
            </a:br>
            <a:r>
              <a:rPr lang="en-US" sz="3000" noProof="0" dirty="0"/>
              <a:t>Legal Considerations</a:t>
            </a:r>
            <a:endParaRPr lang="en-US" sz="3000" dirty="0"/>
          </a:p>
        </p:txBody>
      </p:sp>
      <p:sp>
        <p:nvSpPr>
          <p:cNvPr id="3" name="Content Placeholder 2">
            <a:extLst>
              <a:ext uri="{FF2B5EF4-FFF2-40B4-BE49-F238E27FC236}">
                <a16:creationId xmlns:a16="http://schemas.microsoft.com/office/drawing/2014/main" id="{EFF7B607-DDDB-7630-14A5-50A302967B6F}"/>
              </a:ext>
            </a:extLst>
          </p:cNvPr>
          <p:cNvSpPr>
            <a:spLocks noGrp="1"/>
          </p:cNvSpPr>
          <p:nvPr>
            <p:ph idx="1"/>
          </p:nvPr>
        </p:nvSpPr>
        <p:spPr>
          <a:xfrm>
            <a:off x="838200" y="3428999"/>
            <a:ext cx="10515600" cy="2747963"/>
          </a:xfrm>
        </p:spPr>
        <p:txBody>
          <a:bodyPr/>
          <a:lstStyle/>
          <a:p>
            <a:r>
              <a:rPr lang="en-US" altLang="en-US" dirty="0"/>
              <a:t>Use race-neutral criteria to address health disparities</a:t>
            </a:r>
          </a:p>
          <a:p>
            <a:r>
              <a:rPr lang="en-US" altLang="en-US" dirty="0"/>
              <a:t>Ensure adequate Fourth Amendment safeguards (e.g., obtain tenants’ consent prior to entering their home or develop processes for obtaining warrants to enter)</a:t>
            </a:r>
          </a:p>
        </p:txBody>
      </p:sp>
    </p:spTree>
    <p:extLst>
      <p:ext uri="{BB962C8B-B14F-4D97-AF65-F5344CB8AC3E}">
        <p14:creationId xmlns:p14="http://schemas.microsoft.com/office/powerpoint/2010/main" val="11764327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376D-EDDA-2E2D-8E98-CAB95948E415}"/>
              </a:ext>
            </a:extLst>
          </p:cNvPr>
          <p:cNvSpPr>
            <a:spLocks noGrp="1"/>
          </p:cNvSpPr>
          <p:nvPr>
            <p:ph type="title"/>
          </p:nvPr>
        </p:nvSpPr>
        <p:spPr>
          <a:xfrm>
            <a:off x="838200" y="365125"/>
            <a:ext cx="10515600" cy="3063874"/>
          </a:xfrm>
        </p:spPr>
        <p:txBody>
          <a:bodyPr/>
          <a:lstStyle/>
          <a:p>
            <a:r>
              <a:rPr lang="en-US" noProof="0" dirty="0"/>
              <a:t>Proactive Rental Inspection: </a:t>
            </a:r>
            <a:br>
              <a:rPr lang="en-US" noProof="0" dirty="0"/>
            </a:br>
            <a:r>
              <a:rPr lang="en-US" sz="3000" noProof="0" dirty="0"/>
              <a:t>Community Engagement &amp; Equity Considerations</a:t>
            </a:r>
            <a:endParaRPr lang="en-US" sz="3000" dirty="0"/>
          </a:p>
        </p:txBody>
      </p:sp>
      <p:sp>
        <p:nvSpPr>
          <p:cNvPr id="3" name="Content Placeholder 2">
            <a:extLst>
              <a:ext uri="{FF2B5EF4-FFF2-40B4-BE49-F238E27FC236}">
                <a16:creationId xmlns:a16="http://schemas.microsoft.com/office/drawing/2014/main" id="{EFF7B607-DDDB-7630-14A5-50A302967B6F}"/>
              </a:ext>
            </a:extLst>
          </p:cNvPr>
          <p:cNvSpPr>
            <a:spLocks noGrp="1"/>
          </p:cNvSpPr>
          <p:nvPr>
            <p:ph idx="1"/>
          </p:nvPr>
        </p:nvSpPr>
        <p:spPr>
          <a:xfrm>
            <a:off x="838200" y="3428999"/>
            <a:ext cx="10515600" cy="2747963"/>
          </a:xfrm>
        </p:spPr>
        <p:txBody>
          <a:bodyPr/>
          <a:lstStyle/>
          <a:p>
            <a:r>
              <a:rPr lang="en-US" altLang="en-US" dirty="0"/>
              <a:t>Engage in inclusive community engagement efforts to help generate community buy-in</a:t>
            </a:r>
          </a:p>
          <a:p>
            <a:r>
              <a:rPr lang="en-US" altLang="en-US" dirty="0"/>
              <a:t>Ensure that equity considerations inform enforcement actions and policies</a:t>
            </a:r>
          </a:p>
        </p:txBody>
      </p:sp>
    </p:spTree>
    <p:extLst>
      <p:ext uri="{BB962C8B-B14F-4D97-AF65-F5344CB8AC3E}">
        <p14:creationId xmlns:p14="http://schemas.microsoft.com/office/powerpoint/2010/main" val="9122057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E948-C4C0-C84A-C03F-3265A7D9C4B2}"/>
              </a:ext>
            </a:extLst>
          </p:cNvPr>
          <p:cNvSpPr>
            <a:spLocks noGrp="1"/>
          </p:cNvSpPr>
          <p:nvPr>
            <p:ph type="title"/>
          </p:nvPr>
        </p:nvSpPr>
        <p:spPr>
          <a:xfrm>
            <a:off x="838200" y="365125"/>
            <a:ext cx="10515600" cy="1325563"/>
          </a:xfrm>
        </p:spPr>
        <p:txBody>
          <a:bodyPr/>
          <a:lstStyle/>
          <a:p>
            <a:r>
              <a:rPr lang="en-US" dirty="0"/>
              <a:t>RECAP: What We Discussed</a:t>
            </a:r>
            <a:endParaRPr lang="en-US" sz="2400" dirty="0">
              <a:solidFill>
                <a:schemeClr val="bg1"/>
              </a:solidFill>
            </a:endParaRPr>
          </a:p>
        </p:txBody>
      </p:sp>
      <p:sp>
        <p:nvSpPr>
          <p:cNvPr id="3" name="Content Placeholder 2">
            <a:extLst>
              <a:ext uri="{FF2B5EF4-FFF2-40B4-BE49-F238E27FC236}">
                <a16:creationId xmlns:a16="http://schemas.microsoft.com/office/drawing/2014/main" id="{73ED73EA-4DF4-6726-A435-2FDFB6804F1F}"/>
              </a:ext>
              <a:ext uri="{C183D7F6-B498-43B3-948B-1728B52AA6E4}">
                <adec:decorative xmlns:adec="http://schemas.microsoft.com/office/drawing/2017/decorative" val="1"/>
              </a:ext>
            </a:extLst>
          </p:cNvPr>
          <p:cNvSpPr>
            <a:spLocks noGrp="1"/>
          </p:cNvSpPr>
          <p:nvPr>
            <p:ph idx="1"/>
          </p:nvPr>
        </p:nvSpPr>
        <p:spPr>
          <a:xfrm>
            <a:off x="838200" y="1825625"/>
            <a:ext cx="10515600" cy="4351338"/>
          </a:xfrm>
        </p:spPr>
        <p:txBody>
          <a:bodyPr/>
          <a:lstStyle/>
          <a:p>
            <a:pPr marL="514350" indent="-514350">
              <a:buFont typeface="+mj-lt"/>
              <a:buAutoNum type="arabicPeriod"/>
            </a:pPr>
            <a:r>
              <a:rPr lang="en-US" dirty="0"/>
              <a:t>What is </a:t>
            </a:r>
            <a:r>
              <a:rPr lang="en-US" u="sng" dirty="0"/>
              <a:t>public health law</a:t>
            </a:r>
            <a:r>
              <a:rPr lang="en-US" dirty="0"/>
              <a:t>?</a:t>
            </a:r>
          </a:p>
          <a:p>
            <a:pPr marL="514350" indent="-514350">
              <a:buFont typeface="+mj-lt"/>
              <a:buAutoNum type="arabicPeriod"/>
            </a:pPr>
            <a:r>
              <a:rPr lang="en-US" dirty="0"/>
              <a:t>How does </a:t>
            </a:r>
            <a:r>
              <a:rPr lang="en-US" u="sng" dirty="0"/>
              <a:t>legal history</a:t>
            </a:r>
            <a:r>
              <a:rPr lang="en-US" dirty="0"/>
              <a:t> shape public health practice today?</a:t>
            </a:r>
          </a:p>
          <a:p>
            <a:pPr marL="514350" indent="-514350">
              <a:buFont typeface="+mj-lt"/>
              <a:buAutoNum type="arabicPeriod"/>
            </a:pPr>
            <a:r>
              <a:rPr lang="en-US" dirty="0"/>
              <a:t>How do law and policy relate to </a:t>
            </a:r>
            <a:r>
              <a:rPr lang="en-US" u="sng" dirty="0"/>
              <a:t>health equity</a:t>
            </a:r>
            <a:r>
              <a:rPr lang="en-US" dirty="0"/>
              <a:t>?</a:t>
            </a:r>
          </a:p>
          <a:p>
            <a:pPr marL="514350" indent="-514350">
              <a:buFont typeface="+mj-lt"/>
              <a:buAutoNum type="arabicPeriod"/>
            </a:pPr>
            <a:r>
              <a:rPr lang="en-US" u="sng" dirty="0"/>
              <a:t>Who has the power</a:t>
            </a:r>
            <a:r>
              <a:rPr lang="en-US" dirty="0"/>
              <a:t> to shape public policy to improve public health?</a:t>
            </a:r>
          </a:p>
          <a:p>
            <a:pPr marL="514350" indent="-514350">
              <a:buFont typeface="+mj-lt"/>
              <a:buAutoNum type="arabicPeriod"/>
            </a:pPr>
            <a:r>
              <a:rPr lang="en-US" dirty="0"/>
              <a:t>What </a:t>
            </a:r>
            <a:r>
              <a:rPr lang="en-US" u="sng" dirty="0"/>
              <a:t>limitations</a:t>
            </a:r>
            <a:r>
              <a:rPr lang="en-US" dirty="0"/>
              <a:t> does the Constitution place on public health powers?</a:t>
            </a:r>
          </a:p>
        </p:txBody>
      </p:sp>
    </p:spTree>
    <p:extLst>
      <p:ext uri="{BB962C8B-B14F-4D97-AF65-F5344CB8AC3E}">
        <p14:creationId xmlns:p14="http://schemas.microsoft.com/office/powerpoint/2010/main" val="38578082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F22B74-2CBF-6DC2-B01B-AB1830BB3B78}"/>
              </a:ext>
            </a:extLst>
          </p:cNvPr>
          <p:cNvSpPr>
            <a:spLocks noGrp="1"/>
          </p:cNvSpPr>
          <p:nvPr>
            <p:ph type="title"/>
          </p:nvPr>
        </p:nvSpPr>
        <p:spPr/>
        <p:txBody>
          <a:bodyPr/>
          <a:lstStyle/>
          <a:p>
            <a:r>
              <a:rPr lang="en-US" dirty="0"/>
              <a:t>ChangeLab Solutions</a:t>
            </a:r>
          </a:p>
        </p:txBody>
      </p:sp>
      <p:sp>
        <p:nvSpPr>
          <p:cNvPr id="5" name="Text Placeholder 4">
            <a:extLst>
              <a:ext uri="{FF2B5EF4-FFF2-40B4-BE49-F238E27FC236}">
                <a16:creationId xmlns:a16="http://schemas.microsoft.com/office/drawing/2014/main" id="{6DC9FCC0-74B5-A83C-FC29-43D8D068674B}"/>
              </a:ext>
            </a:extLst>
          </p:cNvPr>
          <p:cNvSpPr>
            <a:spLocks noGrp="1"/>
          </p:cNvSpPr>
          <p:nvPr>
            <p:ph type="body" idx="1"/>
          </p:nvPr>
        </p:nvSpPr>
        <p:spPr/>
        <p:txBody>
          <a:bodyPr/>
          <a:lstStyle/>
          <a:p>
            <a:r>
              <a:rPr lang="en-US" dirty="0"/>
              <a:t>Healthier communities for all through equitable laws &amp; policies</a:t>
            </a:r>
          </a:p>
        </p:txBody>
      </p:sp>
    </p:spTree>
    <p:extLst>
      <p:ext uri="{BB962C8B-B14F-4D97-AF65-F5344CB8AC3E}">
        <p14:creationId xmlns:p14="http://schemas.microsoft.com/office/powerpoint/2010/main" val="32307981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5BD97B-B5FA-8416-7D97-61DBFF87AD74}"/>
              </a:ext>
            </a:extLst>
          </p:cNvPr>
          <p:cNvSpPr>
            <a:spLocks noGrp="1"/>
          </p:cNvSpPr>
          <p:nvPr>
            <p:ph type="title"/>
          </p:nvPr>
        </p:nvSpPr>
        <p:spPr>
          <a:xfrm>
            <a:off x="838200" y="365125"/>
            <a:ext cx="10515600" cy="1656180"/>
          </a:xfrm>
        </p:spPr>
        <p:txBody>
          <a:bodyPr/>
          <a:lstStyle/>
          <a:p>
            <a:r>
              <a:rPr lang="en-US" dirty="0"/>
              <a:t>CDC’s Public Health Law Program</a:t>
            </a:r>
          </a:p>
        </p:txBody>
      </p:sp>
      <p:sp>
        <p:nvSpPr>
          <p:cNvPr id="5" name="Content Placeholder 4">
            <a:extLst>
              <a:ext uri="{FF2B5EF4-FFF2-40B4-BE49-F238E27FC236}">
                <a16:creationId xmlns:a16="http://schemas.microsoft.com/office/drawing/2014/main" id="{06E9AD97-88B9-BAEE-3365-C9292465ADDA}"/>
              </a:ext>
            </a:extLst>
          </p:cNvPr>
          <p:cNvSpPr>
            <a:spLocks noGrp="1"/>
          </p:cNvSpPr>
          <p:nvPr>
            <p:ph idx="1"/>
          </p:nvPr>
        </p:nvSpPr>
        <p:spPr>
          <a:xfrm>
            <a:off x="838200" y="2021305"/>
            <a:ext cx="10515600" cy="4155658"/>
          </a:xfrm>
        </p:spPr>
        <p:txBody>
          <a:bodyPr/>
          <a:lstStyle/>
          <a:p>
            <a:pPr marL="0" lvl="0" indent="0">
              <a:spcBef>
                <a:spcPts val="500"/>
              </a:spcBef>
              <a:spcAft>
                <a:spcPts val="0"/>
              </a:spcAft>
              <a:buNone/>
            </a:pPr>
            <a:r>
              <a:rPr lang="en-US" sz="2400" b="1" noProof="0" dirty="0"/>
              <a:t>What we do</a:t>
            </a:r>
          </a:p>
          <a:p>
            <a:pPr>
              <a:spcBef>
                <a:spcPts val="500"/>
              </a:spcBef>
              <a:spcAft>
                <a:spcPts val="0"/>
              </a:spcAft>
            </a:pPr>
            <a:r>
              <a:rPr lang="en-US" sz="2400" noProof="0" dirty="0"/>
              <a:t>Advance the use of law as a public health tool </a:t>
            </a:r>
          </a:p>
          <a:p>
            <a:pPr marL="0" lvl="0" indent="0">
              <a:buNone/>
            </a:pPr>
            <a:r>
              <a:rPr lang="en-US" sz="2400" b="1" noProof="0" dirty="0"/>
              <a:t>How we do it</a:t>
            </a:r>
          </a:p>
          <a:p>
            <a:pPr>
              <a:spcBef>
                <a:spcPts val="500"/>
              </a:spcBef>
              <a:spcAft>
                <a:spcPts val="0"/>
              </a:spcAft>
            </a:pPr>
            <a:r>
              <a:rPr lang="en-US" sz="2400" noProof="0" dirty="0"/>
              <a:t>Legal epidemiology: legal mapping and legal evaluation</a:t>
            </a:r>
          </a:p>
          <a:p>
            <a:pPr>
              <a:spcBef>
                <a:spcPts val="500"/>
              </a:spcBef>
              <a:spcAft>
                <a:spcPts val="0"/>
              </a:spcAft>
            </a:pPr>
            <a:r>
              <a:rPr lang="en-US" sz="2400" noProof="0" dirty="0"/>
              <a:t>Workforce development: webinars, trainings, training materials, fellowships, internships, and externships</a:t>
            </a:r>
          </a:p>
          <a:p>
            <a:pPr>
              <a:spcBef>
                <a:spcPts val="500"/>
              </a:spcBef>
              <a:spcAft>
                <a:spcPts val="0"/>
              </a:spcAft>
            </a:pPr>
            <a:r>
              <a:rPr lang="en-US" sz="2400" noProof="0" dirty="0"/>
              <a:t>Partnerships and outreach</a:t>
            </a:r>
          </a:p>
          <a:p>
            <a:pPr marL="0" lvl="0" indent="0">
              <a:buNone/>
            </a:pPr>
            <a:r>
              <a:rPr lang="en-US" sz="2400" b="1" noProof="0" dirty="0"/>
              <a:t>Whom we serve</a:t>
            </a:r>
          </a:p>
          <a:p>
            <a:pPr>
              <a:spcBef>
                <a:spcPts val="500"/>
              </a:spcBef>
              <a:spcAft>
                <a:spcPts val="0"/>
              </a:spcAft>
            </a:pPr>
            <a:r>
              <a:rPr lang="en-US" sz="2400" noProof="0" dirty="0"/>
              <a:t>CDC programs and state, tribal, local, and territorial communities</a:t>
            </a:r>
          </a:p>
          <a:p>
            <a:pPr marL="0" lvl="0" indent="0" algn="ctr">
              <a:buNone/>
            </a:pPr>
            <a:r>
              <a:rPr lang="en-US" sz="1800" noProof="0" dirty="0"/>
              <a:t>To submit a request or learn more about public health law, visit us at </a:t>
            </a:r>
            <a:r>
              <a:rPr lang="en-US" sz="1800" b="1" noProof="0" dirty="0"/>
              <a:t>www.cdc.gov/phlp</a:t>
            </a:r>
          </a:p>
        </p:txBody>
      </p:sp>
    </p:spTree>
    <p:extLst>
      <p:ext uri="{BB962C8B-B14F-4D97-AF65-F5344CB8AC3E}">
        <p14:creationId xmlns:p14="http://schemas.microsoft.com/office/powerpoint/2010/main" val="3704365440"/>
      </p:ext>
    </p:extLst>
  </p:cSld>
  <p:clrMapOvr>
    <a:masterClrMapping/>
  </p:clrMapOvr>
</p:sld>
</file>

<file path=ppt/theme/theme1.xml><?xml version="1.0" encoding="utf-8"?>
<a:theme xmlns:a="http://schemas.openxmlformats.org/drawingml/2006/main" name="508 Complian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07FD456C010445A93DD6960E523AA9" ma:contentTypeVersion="8" ma:contentTypeDescription="Create a new document." ma:contentTypeScope="" ma:versionID="bf6236f3a80b80d82d40422cb4132b74">
  <xsd:schema xmlns:xsd="http://www.w3.org/2001/XMLSchema" xmlns:xs="http://www.w3.org/2001/XMLSchema" xmlns:p="http://schemas.microsoft.com/office/2006/metadata/properties" xmlns:ns2="bc7d6df0-07e6-47d9-a67d-667eda417cb8" xmlns:ns3="51cb0540-1437-4569-997c-c74c715db36e" targetNamespace="http://schemas.microsoft.com/office/2006/metadata/properties" ma:root="true" ma:fieldsID="618efe5ff2e7c55757342f48c0e3151f" ns2:_="" ns3:_="">
    <xsd:import namespace="bc7d6df0-07e6-47d9-a67d-667eda417cb8"/>
    <xsd:import namespace="51cb0540-1437-4569-997c-c74c715db3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7d6df0-07e6-47d9-a67d-667eda417c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cb0540-1437-4569-997c-c74c715db36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4E1304-F40F-4613-9119-4E0D330BE7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7d6df0-07e6-47d9-a67d-667eda417cb8"/>
    <ds:schemaRef ds:uri="51cb0540-1437-4569-997c-c74c715db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5E10A2-E1AC-4669-88E7-728FC8CC37D0}">
  <ds:schemaRefs>
    <ds:schemaRef ds:uri="http://schemas.microsoft.com/sharepoint/v3/contenttype/forms"/>
  </ds:schemaRefs>
</ds:datastoreItem>
</file>

<file path=customXml/itemProps3.xml><?xml version="1.0" encoding="utf-8"?>
<ds:datastoreItem xmlns:ds="http://schemas.openxmlformats.org/officeDocument/2006/customXml" ds:itemID="{CD7C39A8-803B-4037-B4A1-EBF94F3D2A76}">
  <ds:schemaRefs>
    <ds:schemaRef ds:uri="http://schemas.microsoft.com/office/2006/documentManagement/types"/>
    <ds:schemaRef ds:uri="http://purl.org/dc/elements/1.1/"/>
    <ds:schemaRef ds:uri="51cb0540-1437-4569-997c-c74c715db36e"/>
    <ds:schemaRef ds:uri="http://schemas.openxmlformats.org/package/2006/metadata/core-properties"/>
    <ds:schemaRef ds:uri="http://www.w3.org/XML/1998/namespace"/>
    <ds:schemaRef ds:uri="http://purl.org/dc/dcmitype/"/>
    <ds:schemaRef ds:uri="bc7d6df0-07e6-47d9-a67d-667eda417cb8"/>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260</TotalTime>
  <Words>3036</Words>
  <Application>Microsoft Office PowerPoint</Application>
  <PresentationFormat>Widescreen</PresentationFormat>
  <Paragraphs>331</Paragraphs>
  <Slides>103</Slides>
  <Notes>0</Notes>
  <HiddenSlides>0</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508 Compliant</vt:lpstr>
      <vt:lpstr>Public Health Law Past and Present</vt:lpstr>
      <vt:lpstr>ChangeLab Solutions Disclaimer</vt:lpstr>
      <vt:lpstr>CDC Disclaimer</vt:lpstr>
      <vt:lpstr>What We’ll Discuss</vt:lpstr>
      <vt:lpstr>What We’ll Discuss 1</vt:lpstr>
      <vt:lpstr>What is public health law?</vt:lpstr>
      <vt:lpstr>Public health law</vt:lpstr>
      <vt:lpstr>Law vs. Policy</vt:lpstr>
      <vt:lpstr>Factors That Affect Health</vt:lpstr>
      <vt:lpstr>Factors That Affect Health:  Socioeconomic Factors</vt:lpstr>
      <vt:lpstr>Factors That Affect Health:  Making Individuals’ Default Decisions Healthy</vt:lpstr>
      <vt:lpstr>Factors That Affect Health:  Long-Lasting Protective Interventions</vt:lpstr>
      <vt:lpstr>Factors That Affect Health:  Clinical Interventions</vt:lpstr>
      <vt:lpstr>Factors That Affect Health:  Counseling &amp; Education</vt:lpstr>
      <vt:lpstr>Law and policy</vt:lpstr>
      <vt:lpstr>Quiz 1: Multiple choice</vt:lpstr>
      <vt:lpstr>Quiz 1: Answer</vt:lpstr>
      <vt:lpstr>What We’ll Discuss 2</vt:lpstr>
      <vt:lpstr>The Mayflower Compact (1620)</vt:lpstr>
      <vt:lpstr>Securing the Common Good</vt:lpstr>
      <vt:lpstr>The Broad Street Pump</vt:lpstr>
      <vt:lpstr>New York before sanitation reform</vt:lpstr>
      <vt:lpstr>. . . and New York after the reform</vt:lpstr>
      <vt:lpstr>The story of  Jacobson v. Massachusetts</vt:lpstr>
      <vt:lpstr>Mandatory vaccination law</vt:lpstr>
      <vt:lpstr>Quiz 2: True or false</vt:lpstr>
      <vt:lpstr>Quiz 2: Answer</vt:lpstr>
      <vt:lpstr>What We’ll Discuss 3</vt:lpstr>
      <vt:lpstr>What is health equity?</vt:lpstr>
      <vt:lpstr>Moving toward true equity</vt:lpstr>
      <vt:lpstr>Tobacco control</vt:lpstr>
      <vt:lpstr>A Framework for Policy Interventions:  Five Drivers of Health Inequity</vt:lpstr>
      <vt:lpstr>Paid sick leave laws</vt:lpstr>
      <vt:lpstr>Quiz 3: True or false</vt:lpstr>
      <vt:lpstr>Quiz 3: Answer</vt:lpstr>
      <vt:lpstr>Meet Wendy,  deputy health commissioner for a city.</vt:lpstr>
      <vt:lpstr>Wendy convenes a community coalition.</vt:lpstr>
      <vt:lpstr>Proactive Rental Inspection</vt:lpstr>
      <vt:lpstr>What We’ll Discuss 4</vt:lpstr>
      <vt:lpstr>Refer to the US Constitution</vt:lpstr>
      <vt:lpstr>What are the public health powers of the federal government?</vt:lpstr>
      <vt:lpstr>Quiz 4: Multiple choice</vt:lpstr>
      <vt:lpstr>Quiz 4: Answer</vt:lpstr>
      <vt:lpstr>Quiz 5: True or false</vt:lpstr>
      <vt:lpstr>Quiz 5: Answer</vt:lpstr>
      <vt:lpstr>Federal regulations can incentivize local action.</vt:lpstr>
      <vt:lpstr>Federal government can also prohibit or preempt action.</vt:lpstr>
      <vt:lpstr>The states have primary responsibility for public health.</vt:lpstr>
      <vt:lpstr>What is police power? </vt:lpstr>
      <vt:lpstr>Police Power: Requirements</vt:lpstr>
      <vt:lpstr>States can delegate police power to local governments</vt:lpstr>
      <vt:lpstr>What about tribal sovereignty?</vt:lpstr>
      <vt:lpstr>Quiz 6: True or false</vt:lpstr>
      <vt:lpstr>Quiz 6: Answer</vt:lpstr>
      <vt:lpstr>Quiz 7: True or false</vt:lpstr>
      <vt:lpstr>Quiz 7: Answer</vt:lpstr>
      <vt:lpstr>State &amp; local government can . . . </vt:lpstr>
      <vt:lpstr>Investigate disease outbreaks</vt:lpstr>
      <vt:lpstr>Set minimum wage requirements</vt:lpstr>
      <vt:lpstr>Adopt inclusionary zoning policies</vt:lpstr>
      <vt:lpstr>Protect LGBTQ+ students from bullying</vt:lpstr>
      <vt:lpstr>Require kids to wear helmets</vt:lpstr>
      <vt:lpstr>How can Wendy’s health department address racial disparities without running into legal barriers? </vt:lpstr>
      <vt:lpstr>What We’ll Discuss 5</vt:lpstr>
      <vt:lpstr>Balancing Public Health Authority &amp; Individual Liberty</vt:lpstr>
      <vt:lpstr>The Bill of Rights</vt:lpstr>
      <vt:lpstr>Constitutional Rights</vt:lpstr>
      <vt:lpstr>According to the Fifth &amp; Fourteenth amendments, the government cannot deprive people of life, liberty, or property without due process of law.</vt:lpstr>
      <vt:lpstr>Procedural Due Process</vt:lpstr>
      <vt:lpstr>Substantive Due Process</vt:lpstr>
      <vt:lpstr>Some things are more difficult for the government to regulate than others.</vt:lpstr>
      <vt:lpstr>When fundamental liberties are NOT involved</vt:lpstr>
      <vt:lpstr>The Rational Basis Test</vt:lpstr>
      <vt:lpstr>When fundamental liberties ARE involved</vt:lpstr>
      <vt:lpstr>The Strict Scrutiny Test</vt:lpstr>
      <vt:lpstr>The government must tread carefully if a regulation affects fundamental liberties.</vt:lpstr>
      <vt:lpstr>Can the government require children to be vaccinated? 1</vt:lpstr>
      <vt:lpstr>Can the government require children to be vaccinated? 2</vt:lpstr>
      <vt:lpstr>Can the government require children to be vaccinated? 3</vt:lpstr>
      <vt:lpstr>Quiz 8: Multiple choice</vt:lpstr>
      <vt:lpstr>Quiz 8: Answer</vt:lpstr>
      <vt:lpstr>Quiz 9: Multiple choice</vt:lpstr>
      <vt:lpstr>Quiz 9: Answer</vt:lpstr>
      <vt:lpstr>Under the Fifth &amp; Fourteenth Amendments,</vt:lpstr>
      <vt:lpstr>Non-protected classes</vt:lpstr>
      <vt:lpstr>The Rational Basis Test (Recap)</vt:lpstr>
      <vt:lpstr>Can the government pass a law that requires overtime pay for some types of employees but not others?</vt:lpstr>
      <vt:lpstr>Overtime Exemptions</vt:lpstr>
      <vt:lpstr>Protected classes</vt:lpstr>
      <vt:lpstr>The Strict Scrutiny Test (Recap)</vt:lpstr>
      <vt:lpstr>More Equal Protection Scenarios to Consider</vt:lpstr>
      <vt:lpstr>More Equal Protection Scenarios to Consider 1</vt:lpstr>
      <vt:lpstr>More Equal Protection Scenarios to Consider 2</vt:lpstr>
      <vt:lpstr>More Equal Protection Scenarios to Consider 3</vt:lpstr>
      <vt:lpstr>Proactive Rental Inspection:  Legal Considerations</vt:lpstr>
      <vt:lpstr>Proactive Rental Inspection:  Community Engagement &amp; Equity Considerations</vt:lpstr>
      <vt:lpstr>RECAP: What We Discussed</vt:lpstr>
      <vt:lpstr>ChangeLab Solutions</vt:lpstr>
      <vt:lpstr>CDC’s Public Health Law Program</vt:lpstr>
      <vt:lpstr>Public health law competencies</vt:lpstr>
      <vt:lpstr>Funding Acknowledgment</vt:lpstr>
      <vt:lpstr>Credits</vt:lpstr>
      <vt:lpstr>Public Health Law Past and Present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Law Past and Present</dc:title>
  <dc:creator>Chelsea Wu</dc:creator>
  <cp:lastModifiedBy>Chelsea Wu</cp:lastModifiedBy>
  <cp:revision>3</cp:revision>
  <dcterms:created xsi:type="dcterms:W3CDTF">2024-06-04T19:56:06Z</dcterms:created>
  <dcterms:modified xsi:type="dcterms:W3CDTF">2024-06-14T23:43:09Z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0x010100F907FD456C010445A93DD6960E523AA9</vt:lpwstr>
  </property>
</Properties>
</file>