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7"/>
  </p:notesMasterIdLst>
  <p:sldIdLst>
    <p:sldId id="256" r:id="rId2"/>
    <p:sldId id="257" r:id="rId3"/>
    <p:sldId id="258" r:id="rId4"/>
    <p:sldId id="259" r:id="rId5"/>
    <p:sldId id="261" r:id="rId6"/>
    <p:sldId id="262" r:id="rId7"/>
    <p:sldId id="260" r:id="rId8"/>
    <p:sldId id="263" r:id="rId9"/>
    <p:sldId id="264" r:id="rId10"/>
    <p:sldId id="265" r:id="rId11"/>
    <p:sldId id="267" r:id="rId12"/>
    <p:sldId id="266" r:id="rId13"/>
    <p:sldId id="307" r:id="rId14"/>
    <p:sldId id="269" r:id="rId15"/>
    <p:sldId id="270" r:id="rId16"/>
    <p:sldId id="271" r:id="rId17"/>
    <p:sldId id="273" r:id="rId18"/>
    <p:sldId id="274" r:id="rId19"/>
    <p:sldId id="275" r:id="rId20"/>
    <p:sldId id="276" r:id="rId21"/>
    <p:sldId id="278" r:id="rId22"/>
    <p:sldId id="279" r:id="rId23"/>
    <p:sldId id="277" r:id="rId24"/>
    <p:sldId id="280" r:id="rId25"/>
    <p:sldId id="281" r:id="rId26"/>
    <p:sldId id="283" r:id="rId27"/>
    <p:sldId id="284" r:id="rId28"/>
    <p:sldId id="282" r:id="rId29"/>
    <p:sldId id="285" r:id="rId30"/>
    <p:sldId id="286" r:id="rId31"/>
    <p:sldId id="287" r:id="rId32"/>
    <p:sldId id="288"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3" r:id="rId46"/>
    <p:sldId id="304" r:id="rId47"/>
    <p:sldId id="306" r:id="rId48"/>
    <p:sldId id="302" r:id="rId49"/>
    <p:sldId id="308" r:id="rId50"/>
    <p:sldId id="309" r:id="rId51"/>
    <p:sldId id="310" r:id="rId52"/>
    <p:sldId id="311" r:id="rId53"/>
    <p:sldId id="312" r:id="rId54"/>
    <p:sldId id="314" r:id="rId55"/>
    <p:sldId id="313" r:id="rId56"/>
    <p:sldId id="315" r:id="rId57"/>
    <p:sldId id="316" r:id="rId58"/>
    <p:sldId id="317" r:id="rId59"/>
    <p:sldId id="318" r:id="rId60"/>
    <p:sldId id="989" r:id="rId61"/>
    <p:sldId id="990" r:id="rId62"/>
    <p:sldId id="319" r:id="rId63"/>
    <p:sldId id="991" r:id="rId64"/>
    <p:sldId id="320" r:id="rId65"/>
    <p:sldId id="321" r:id="rId66"/>
    <p:sldId id="323" r:id="rId67"/>
    <p:sldId id="992" r:id="rId68"/>
    <p:sldId id="324" r:id="rId69"/>
    <p:sldId id="325" r:id="rId70"/>
    <p:sldId id="327" r:id="rId71"/>
    <p:sldId id="326" r:id="rId72"/>
    <p:sldId id="328" r:id="rId73"/>
    <p:sldId id="329" r:id="rId74"/>
    <p:sldId id="330" r:id="rId75"/>
    <p:sldId id="331" r:id="rId76"/>
    <p:sldId id="332" r:id="rId77"/>
    <p:sldId id="333" r:id="rId78"/>
    <p:sldId id="334" r:id="rId79"/>
    <p:sldId id="335" r:id="rId80"/>
    <p:sldId id="336" r:id="rId81"/>
    <p:sldId id="337" r:id="rId82"/>
    <p:sldId id="338" r:id="rId83"/>
    <p:sldId id="339" r:id="rId84"/>
    <p:sldId id="340" r:id="rId85"/>
    <p:sldId id="341" r:id="rId86"/>
    <p:sldId id="342" r:id="rId87"/>
    <p:sldId id="344" r:id="rId88"/>
    <p:sldId id="345" r:id="rId89"/>
    <p:sldId id="343" r:id="rId90"/>
    <p:sldId id="346" r:id="rId91"/>
    <p:sldId id="347" r:id="rId92"/>
    <p:sldId id="987" r:id="rId93"/>
    <p:sldId id="988" r:id="rId94"/>
    <p:sldId id="985" r:id="rId95"/>
    <p:sldId id="986" r:id="rId9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elsea Wu" initials="CW" lastIdx="7" clrIdx="0">
    <p:extLst>
      <p:ext uri="{19B8F6BF-5375-455C-9EA6-DF929625EA0E}">
        <p15:presenceInfo xmlns:p15="http://schemas.microsoft.com/office/powerpoint/2012/main" userId="S::cwu@changelabsolutions.org::9718ccf3-4618-40fc-b282-eb5605b6053c" providerId="AD"/>
      </p:ext>
    </p:extLst>
  </p:cmAuthor>
  <p:cmAuthor id="2" name="Rebecca Johnson" initials="RJ" lastIdx="9" clrIdx="1">
    <p:extLst>
      <p:ext uri="{19B8F6BF-5375-455C-9EA6-DF929625EA0E}">
        <p15:presenceInfo xmlns:p15="http://schemas.microsoft.com/office/powerpoint/2012/main" userId="S::rjohnson@changelabsolutions.org::8e7f350a-d4e5-4e61-be65-c13b6aa8a29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66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31F2DBF-6B37-C8B4-4750-9084B1F46AB0}" v="1" dt="2021-07-01T00:26:37.797"/>
    <p1510:client id="{CC85A427-92B0-4231-87C7-7AA796840F04}" v="118" dt="2021-07-01T16:35:04.9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40" autoAdjust="0"/>
    <p:restoredTop sz="81818" autoAdjust="0"/>
  </p:normalViewPr>
  <p:slideViewPr>
    <p:cSldViewPr snapToGrid="0">
      <p:cViewPr varScale="1">
        <p:scale>
          <a:sx n="73" d="100"/>
          <a:sy n="73" d="100"/>
        </p:scale>
        <p:origin x="91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presProps" Target="presProps.xml"/><Relationship Id="rId10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commentAuthors" Target="commentAuthors.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110949-EA10-4FB1-9107-55FCA83A8807}" type="datetimeFigureOut">
              <a:rPr lang="en-US" smtClean="0"/>
              <a:t>9/29/2021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E4E673-95BD-42D0-8C09-E0AE2D84E51F}" type="slidenum">
              <a:rPr lang="en-US" smtClean="0"/>
              <a:t>‹#›</a:t>
            </a:fld>
            <a:endParaRPr lang="en-US"/>
          </a:p>
        </p:txBody>
      </p:sp>
    </p:spTree>
    <p:extLst>
      <p:ext uri="{BB962C8B-B14F-4D97-AF65-F5344CB8AC3E}">
        <p14:creationId xmlns:p14="http://schemas.microsoft.com/office/powerpoint/2010/main" val="35069826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S PGothic" pitchFamily="34" charset="-128"/>
              <a:cs typeface="MS PGothic" charset="0"/>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1</a:t>
            </a:fld>
            <a:endParaRPr lang="en-US"/>
          </a:p>
        </p:txBody>
      </p:sp>
    </p:spTree>
    <p:extLst>
      <p:ext uri="{BB962C8B-B14F-4D97-AF65-F5344CB8AC3E}">
        <p14:creationId xmlns:p14="http://schemas.microsoft.com/office/powerpoint/2010/main" val="23821087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MS PGothic"/>
              <a:cs typeface="Calibri"/>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10</a:t>
            </a:fld>
            <a:endParaRPr lang="en-US"/>
          </a:p>
        </p:txBody>
      </p:sp>
    </p:spTree>
    <p:extLst>
      <p:ext uri="{BB962C8B-B14F-4D97-AF65-F5344CB8AC3E}">
        <p14:creationId xmlns:p14="http://schemas.microsoft.com/office/powerpoint/2010/main" val="37698661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MS PGothic"/>
              <a:cs typeface="Calibri"/>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11</a:t>
            </a:fld>
            <a:endParaRPr lang="en-US"/>
          </a:p>
        </p:txBody>
      </p:sp>
    </p:spTree>
    <p:extLst>
      <p:ext uri="{BB962C8B-B14F-4D97-AF65-F5344CB8AC3E}">
        <p14:creationId xmlns:p14="http://schemas.microsoft.com/office/powerpoint/2010/main" val="744630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4E673-95BD-42D0-8C09-E0AE2D84E51F}" type="slidenum">
              <a:rPr lang="en-US" smtClean="0"/>
              <a:t>12</a:t>
            </a:fld>
            <a:endParaRPr lang="en-US"/>
          </a:p>
        </p:txBody>
      </p:sp>
    </p:spTree>
    <p:extLst>
      <p:ext uri="{BB962C8B-B14F-4D97-AF65-F5344CB8AC3E}">
        <p14:creationId xmlns:p14="http://schemas.microsoft.com/office/powerpoint/2010/main" val="24511881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4E673-95BD-42D0-8C09-E0AE2D84E51F}" type="slidenum">
              <a:rPr lang="en-US" smtClean="0"/>
              <a:t>13</a:t>
            </a:fld>
            <a:endParaRPr lang="en-US"/>
          </a:p>
        </p:txBody>
      </p:sp>
    </p:spTree>
    <p:extLst>
      <p:ext uri="{BB962C8B-B14F-4D97-AF65-F5344CB8AC3E}">
        <p14:creationId xmlns:p14="http://schemas.microsoft.com/office/powerpoint/2010/main" val="26453962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4E673-95BD-42D0-8C09-E0AE2D84E51F}" type="slidenum">
              <a:rPr lang="en-US" smtClean="0"/>
              <a:t>14</a:t>
            </a:fld>
            <a:endParaRPr lang="en-US"/>
          </a:p>
        </p:txBody>
      </p:sp>
    </p:spTree>
    <p:extLst>
      <p:ext uri="{BB962C8B-B14F-4D97-AF65-F5344CB8AC3E}">
        <p14:creationId xmlns:p14="http://schemas.microsoft.com/office/powerpoint/2010/main" val="16296506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4E673-95BD-42D0-8C09-E0AE2D84E51F}" type="slidenum">
              <a:rPr lang="en-US" smtClean="0"/>
              <a:t>15</a:t>
            </a:fld>
            <a:endParaRPr lang="en-US"/>
          </a:p>
        </p:txBody>
      </p:sp>
    </p:spTree>
    <p:extLst>
      <p:ext uri="{BB962C8B-B14F-4D97-AF65-F5344CB8AC3E}">
        <p14:creationId xmlns:p14="http://schemas.microsoft.com/office/powerpoint/2010/main" val="13667790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4E673-95BD-42D0-8C09-E0AE2D84E51F}" type="slidenum">
              <a:rPr lang="en-US" smtClean="0"/>
              <a:t>16</a:t>
            </a:fld>
            <a:endParaRPr lang="en-US"/>
          </a:p>
        </p:txBody>
      </p:sp>
    </p:spTree>
    <p:extLst>
      <p:ext uri="{BB962C8B-B14F-4D97-AF65-F5344CB8AC3E}">
        <p14:creationId xmlns:p14="http://schemas.microsoft.com/office/powerpoint/2010/main" val="9159805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S PGothic" pitchFamily="34" charset="-128"/>
              <a:cs typeface="MS PGothic" charset="0"/>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17</a:t>
            </a:fld>
            <a:endParaRPr lang="en-US"/>
          </a:p>
        </p:txBody>
      </p:sp>
    </p:spTree>
    <p:extLst>
      <p:ext uri="{BB962C8B-B14F-4D97-AF65-F5344CB8AC3E}">
        <p14:creationId xmlns:p14="http://schemas.microsoft.com/office/powerpoint/2010/main" val="25960942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4E673-95BD-42D0-8C09-E0AE2D84E51F}" type="slidenum">
              <a:rPr lang="en-US" smtClean="0"/>
              <a:t>18</a:t>
            </a:fld>
            <a:endParaRPr lang="en-US"/>
          </a:p>
        </p:txBody>
      </p:sp>
    </p:spTree>
    <p:extLst>
      <p:ext uri="{BB962C8B-B14F-4D97-AF65-F5344CB8AC3E}">
        <p14:creationId xmlns:p14="http://schemas.microsoft.com/office/powerpoint/2010/main" val="5692001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4E673-95BD-42D0-8C09-E0AE2D84E51F}" type="slidenum">
              <a:rPr lang="en-US" smtClean="0"/>
              <a:t>19</a:t>
            </a:fld>
            <a:endParaRPr lang="en-US"/>
          </a:p>
        </p:txBody>
      </p:sp>
    </p:spTree>
    <p:extLst>
      <p:ext uri="{BB962C8B-B14F-4D97-AF65-F5344CB8AC3E}">
        <p14:creationId xmlns:p14="http://schemas.microsoft.com/office/powerpoint/2010/main" val="13207518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83265">
              <a:defRPr/>
            </a:pPr>
            <a:endParaRPr lang="en-US" dirty="0"/>
          </a:p>
        </p:txBody>
      </p:sp>
      <p:sp>
        <p:nvSpPr>
          <p:cNvPr id="4" name="Slide Number Placeholder 3"/>
          <p:cNvSpPr>
            <a:spLocks noGrp="1"/>
          </p:cNvSpPr>
          <p:nvPr>
            <p:ph type="sldNum" sz="quarter" idx="5"/>
          </p:nvPr>
        </p:nvSpPr>
        <p:spPr/>
        <p:txBody>
          <a:bodyPr/>
          <a:lstStyle/>
          <a:p>
            <a:fld id="{4FE4E673-95BD-42D0-8C09-E0AE2D84E51F}" type="slidenum">
              <a:rPr lang="en-US" smtClean="0"/>
              <a:t>2</a:t>
            </a:fld>
            <a:endParaRPr lang="en-US"/>
          </a:p>
        </p:txBody>
      </p:sp>
    </p:spTree>
    <p:extLst>
      <p:ext uri="{BB962C8B-B14F-4D97-AF65-F5344CB8AC3E}">
        <p14:creationId xmlns:p14="http://schemas.microsoft.com/office/powerpoint/2010/main" val="9612434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S PGothic" pitchFamily="34" charset="-128"/>
              <a:cs typeface="MS PGothic" charset="0"/>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20</a:t>
            </a:fld>
            <a:endParaRPr lang="en-US"/>
          </a:p>
        </p:txBody>
      </p:sp>
    </p:spTree>
    <p:extLst>
      <p:ext uri="{BB962C8B-B14F-4D97-AF65-F5344CB8AC3E}">
        <p14:creationId xmlns:p14="http://schemas.microsoft.com/office/powerpoint/2010/main" val="17243933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S PGothic" pitchFamily="34" charset="-128"/>
              <a:cs typeface="MS PGothic" charset="0"/>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21</a:t>
            </a:fld>
            <a:endParaRPr lang="en-US"/>
          </a:p>
        </p:txBody>
      </p:sp>
    </p:spTree>
    <p:extLst>
      <p:ext uri="{BB962C8B-B14F-4D97-AF65-F5344CB8AC3E}">
        <p14:creationId xmlns:p14="http://schemas.microsoft.com/office/powerpoint/2010/main" val="349534908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S PGothic" pitchFamily="34" charset="-128"/>
              <a:cs typeface="MS PGothic" charset="0"/>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22</a:t>
            </a:fld>
            <a:endParaRPr lang="en-US"/>
          </a:p>
        </p:txBody>
      </p:sp>
    </p:spTree>
    <p:extLst>
      <p:ext uri="{BB962C8B-B14F-4D97-AF65-F5344CB8AC3E}">
        <p14:creationId xmlns:p14="http://schemas.microsoft.com/office/powerpoint/2010/main" val="254258485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S PGothic" pitchFamily="34" charset="-128"/>
              <a:cs typeface="MS PGothic" charset="0"/>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23</a:t>
            </a:fld>
            <a:endParaRPr lang="en-US"/>
          </a:p>
        </p:txBody>
      </p:sp>
    </p:spTree>
    <p:extLst>
      <p:ext uri="{BB962C8B-B14F-4D97-AF65-F5344CB8AC3E}">
        <p14:creationId xmlns:p14="http://schemas.microsoft.com/office/powerpoint/2010/main" val="2786609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S PGothic" pitchFamily="34" charset="-128"/>
              <a:cs typeface="MS PGothic" charset="0"/>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24</a:t>
            </a:fld>
            <a:endParaRPr lang="en-US"/>
          </a:p>
        </p:txBody>
      </p:sp>
    </p:spTree>
    <p:extLst>
      <p:ext uri="{BB962C8B-B14F-4D97-AF65-F5344CB8AC3E}">
        <p14:creationId xmlns:p14="http://schemas.microsoft.com/office/powerpoint/2010/main" val="3513802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S PGothic" pitchFamily="34" charset="-128"/>
              <a:cs typeface="MS PGothic" charset="0"/>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25</a:t>
            </a:fld>
            <a:endParaRPr lang="en-US"/>
          </a:p>
        </p:txBody>
      </p:sp>
    </p:spTree>
    <p:extLst>
      <p:ext uri="{BB962C8B-B14F-4D97-AF65-F5344CB8AC3E}">
        <p14:creationId xmlns:p14="http://schemas.microsoft.com/office/powerpoint/2010/main" val="266463692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S PGothic" pitchFamily="34" charset="-128"/>
              <a:cs typeface="MS PGothic" charset="0"/>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26</a:t>
            </a:fld>
            <a:endParaRPr lang="en-US"/>
          </a:p>
        </p:txBody>
      </p:sp>
    </p:spTree>
    <p:extLst>
      <p:ext uri="{BB962C8B-B14F-4D97-AF65-F5344CB8AC3E}">
        <p14:creationId xmlns:p14="http://schemas.microsoft.com/office/powerpoint/2010/main" val="342408098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4E673-95BD-42D0-8C09-E0AE2D84E51F}" type="slidenum">
              <a:rPr lang="en-US" smtClean="0"/>
              <a:t>27</a:t>
            </a:fld>
            <a:endParaRPr lang="en-US"/>
          </a:p>
        </p:txBody>
      </p:sp>
    </p:spTree>
    <p:extLst>
      <p:ext uri="{BB962C8B-B14F-4D97-AF65-F5344CB8AC3E}">
        <p14:creationId xmlns:p14="http://schemas.microsoft.com/office/powerpoint/2010/main" val="307825409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S PGothic" pitchFamily="34" charset="-128"/>
              <a:cs typeface="MS PGothic" charset="0"/>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28</a:t>
            </a:fld>
            <a:endParaRPr lang="en-US"/>
          </a:p>
        </p:txBody>
      </p:sp>
    </p:spTree>
    <p:extLst>
      <p:ext uri="{BB962C8B-B14F-4D97-AF65-F5344CB8AC3E}">
        <p14:creationId xmlns:p14="http://schemas.microsoft.com/office/powerpoint/2010/main" val="250091293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S PGothic" pitchFamily="34" charset="-128"/>
              <a:cs typeface="MS PGothic" charset="0"/>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29</a:t>
            </a:fld>
            <a:endParaRPr lang="en-US"/>
          </a:p>
        </p:txBody>
      </p:sp>
    </p:spTree>
    <p:extLst>
      <p:ext uri="{BB962C8B-B14F-4D97-AF65-F5344CB8AC3E}">
        <p14:creationId xmlns:p14="http://schemas.microsoft.com/office/powerpoint/2010/main" val="18785444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4FE4E673-95BD-42D0-8C09-E0AE2D84E51F}" type="slidenum">
              <a:rPr lang="en-US" smtClean="0"/>
              <a:t>3</a:t>
            </a:fld>
            <a:endParaRPr lang="en-US"/>
          </a:p>
        </p:txBody>
      </p:sp>
    </p:spTree>
    <p:extLst>
      <p:ext uri="{BB962C8B-B14F-4D97-AF65-F5344CB8AC3E}">
        <p14:creationId xmlns:p14="http://schemas.microsoft.com/office/powerpoint/2010/main" val="171227720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S PGothic" pitchFamily="34" charset="-128"/>
              <a:cs typeface="MS PGothic" charset="0"/>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30</a:t>
            </a:fld>
            <a:endParaRPr lang="en-US"/>
          </a:p>
        </p:txBody>
      </p:sp>
    </p:spTree>
    <p:extLst>
      <p:ext uri="{BB962C8B-B14F-4D97-AF65-F5344CB8AC3E}">
        <p14:creationId xmlns:p14="http://schemas.microsoft.com/office/powerpoint/2010/main" val="301037078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S PGothic" pitchFamily="34" charset="-128"/>
              <a:cs typeface="MS PGothic" charset="0"/>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31</a:t>
            </a:fld>
            <a:endParaRPr lang="en-US"/>
          </a:p>
        </p:txBody>
      </p:sp>
    </p:spTree>
    <p:extLst>
      <p:ext uri="{BB962C8B-B14F-4D97-AF65-F5344CB8AC3E}">
        <p14:creationId xmlns:p14="http://schemas.microsoft.com/office/powerpoint/2010/main" val="194807733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S PGothic" pitchFamily="34" charset="-128"/>
              <a:cs typeface="MS PGothic" charset="0"/>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32</a:t>
            </a:fld>
            <a:endParaRPr lang="en-US"/>
          </a:p>
        </p:txBody>
      </p:sp>
    </p:spTree>
    <p:extLst>
      <p:ext uri="{BB962C8B-B14F-4D97-AF65-F5344CB8AC3E}">
        <p14:creationId xmlns:p14="http://schemas.microsoft.com/office/powerpoint/2010/main" val="351506657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S PGothic" pitchFamily="34" charset="-128"/>
              <a:cs typeface="Calibri"/>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33</a:t>
            </a:fld>
            <a:endParaRPr lang="en-US"/>
          </a:p>
        </p:txBody>
      </p:sp>
    </p:spTree>
    <p:extLst>
      <p:ext uri="{BB962C8B-B14F-4D97-AF65-F5344CB8AC3E}">
        <p14:creationId xmlns:p14="http://schemas.microsoft.com/office/powerpoint/2010/main" val="269406598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4E673-95BD-42D0-8C09-E0AE2D84E51F}" type="slidenum">
              <a:rPr lang="en-US" smtClean="0"/>
              <a:t>34</a:t>
            </a:fld>
            <a:endParaRPr lang="en-US"/>
          </a:p>
        </p:txBody>
      </p:sp>
    </p:spTree>
    <p:extLst>
      <p:ext uri="{BB962C8B-B14F-4D97-AF65-F5344CB8AC3E}">
        <p14:creationId xmlns:p14="http://schemas.microsoft.com/office/powerpoint/2010/main" val="27340701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4E673-95BD-42D0-8C09-E0AE2D84E51F}" type="slidenum">
              <a:rPr lang="en-US" smtClean="0"/>
              <a:t>35</a:t>
            </a:fld>
            <a:endParaRPr lang="en-US"/>
          </a:p>
        </p:txBody>
      </p:sp>
    </p:spTree>
    <p:extLst>
      <p:ext uri="{BB962C8B-B14F-4D97-AF65-F5344CB8AC3E}">
        <p14:creationId xmlns:p14="http://schemas.microsoft.com/office/powerpoint/2010/main" val="34726510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dirty="0">
              <a:latin typeface="Arial" panose="020B0604020202020204" pitchFamily="34" charset="0"/>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36</a:t>
            </a:fld>
            <a:endParaRPr lang="en-US"/>
          </a:p>
        </p:txBody>
      </p:sp>
    </p:spTree>
    <p:extLst>
      <p:ext uri="{BB962C8B-B14F-4D97-AF65-F5344CB8AC3E}">
        <p14:creationId xmlns:p14="http://schemas.microsoft.com/office/powerpoint/2010/main" val="112784465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S PGothic"/>
              <a:cs typeface="Calibri"/>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37</a:t>
            </a:fld>
            <a:endParaRPr lang="en-US"/>
          </a:p>
        </p:txBody>
      </p:sp>
    </p:spTree>
    <p:extLst>
      <p:ext uri="{BB962C8B-B14F-4D97-AF65-F5344CB8AC3E}">
        <p14:creationId xmlns:p14="http://schemas.microsoft.com/office/powerpoint/2010/main" val="312979218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S PGothic" pitchFamily="34" charset="-128"/>
              <a:cs typeface="MS PGothic" charset="0"/>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38</a:t>
            </a:fld>
            <a:endParaRPr lang="en-US"/>
          </a:p>
        </p:txBody>
      </p:sp>
    </p:spTree>
    <p:extLst>
      <p:ext uri="{BB962C8B-B14F-4D97-AF65-F5344CB8AC3E}">
        <p14:creationId xmlns:p14="http://schemas.microsoft.com/office/powerpoint/2010/main" val="235973208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S PGothic" pitchFamily="34" charset="-128"/>
              <a:cs typeface="MS PGothic" charset="0"/>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39</a:t>
            </a:fld>
            <a:endParaRPr lang="en-US"/>
          </a:p>
        </p:txBody>
      </p:sp>
    </p:spTree>
    <p:extLst>
      <p:ext uri="{BB962C8B-B14F-4D97-AF65-F5344CB8AC3E}">
        <p14:creationId xmlns:p14="http://schemas.microsoft.com/office/powerpoint/2010/main" val="8963465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S PGothic" pitchFamily="34" charset="-128"/>
              <a:cs typeface="MS PGothic" charset="0"/>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4</a:t>
            </a:fld>
            <a:endParaRPr lang="en-US"/>
          </a:p>
        </p:txBody>
      </p:sp>
    </p:spTree>
    <p:extLst>
      <p:ext uri="{BB962C8B-B14F-4D97-AF65-F5344CB8AC3E}">
        <p14:creationId xmlns:p14="http://schemas.microsoft.com/office/powerpoint/2010/main" val="218772358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S PGothic" pitchFamily="34" charset="-128"/>
              <a:cs typeface="MS PGothic" charset="0"/>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40</a:t>
            </a:fld>
            <a:endParaRPr lang="en-US"/>
          </a:p>
        </p:txBody>
      </p:sp>
    </p:spTree>
    <p:extLst>
      <p:ext uri="{BB962C8B-B14F-4D97-AF65-F5344CB8AC3E}">
        <p14:creationId xmlns:p14="http://schemas.microsoft.com/office/powerpoint/2010/main" val="19204024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dirty="0">
              <a:latin typeface="Arial" panose="020B0604020202020204" pitchFamily="34" charset="0"/>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41</a:t>
            </a:fld>
            <a:endParaRPr lang="en-US"/>
          </a:p>
        </p:txBody>
      </p:sp>
    </p:spTree>
    <p:extLst>
      <p:ext uri="{BB962C8B-B14F-4D97-AF65-F5344CB8AC3E}">
        <p14:creationId xmlns:p14="http://schemas.microsoft.com/office/powerpoint/2010/main" val="296988080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dirty="0">
              <a:latin typeface="Arial" panose="020B0604020202020204" pitchFamily="34" charset="0"/>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42</a:t>
            </a:fld>
            <a:endParaRPr lang="en-US"/>
          </a:p>
        </p:txBody>
      </p:sp>
    </p:spTree>
    <p:extLst>
      <p:ext uri="{BB962C8B-B14F-4D97-AF65-F5344CB8AC3E}">
        <p14:creationId xmlns:p14="http://schemas.microsoft.com/office/powerpoint/2010/main" val="304782738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S PGothic" pitchFamily="34" charset="-128"/>
              <a:cs typeface="MS PGothic" charset="0"/>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43</a:t>
            </a:fld>
            <a:endParaRPr lang="en-US"/>
          </a:p>
        </p:txBody>
      </p:sp>
    </p:spTree>
    <p:extLst>
      <p:ext uri="{BB962C8B-B14F-4D97-AF65-F5344CB8AC3E}">
        <p14:creationId xmlns:p14="http://schemas.microsoft.com/office/powerpoint/2010/main" val="230881168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44</a:t>
            </a:fld>
            <a:endParaRPr lang="en-US"/>
          </a:p>
        </p:txBody>
      </p:sp>
    </p:spTree>
    <p:extLst>
      <p:ext uri="{BB962C8B-B14F-4D97-AF65-F5344CB8AC3E}">
        <p14:creationId xmlns:p14="http://schemas.microsoft.com/office/powerpoint/2010/main" val="326137360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dirty="0">
              <a:latin typeface="Arial" panose="020B0604020202020204" pitchFamily="34" charset="0"/>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45</a:t>
            </a:fld>
            <a:endParaRPr lang="en-US"/>
          </a:p>
        </p:txBody>
      </p:sp>
    </p:spTree>
    <p:extLst>
      <p:ext uri="{BB962C8B-B14F-4D97-AF65-F5344CB8AC3E}">
        <p14:creationId xmlns:p14="http://schemas.microsoft.com/office/powerpoint/2010/main" val="346379966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sz="1600" dirty="0"/>
          </a:p>
        </p:txBody>
      </p:sp>
      <p:sp>
        <p:nvSpPr>
          <p:cNvPr id="4" name="Slide Number Placeholder 3"/>
          <p:cNvSpPr>
            <a:spLocks noGrp="1"/>
          </p:cNvSpPr>
          <p:nvPr>
            <p:ph type="sldNum" sz="quarter" idx="5"/>
          </p:nvPr>
        </p:nvSpPr>
        <p:spPr/>
        <p:txBody>
          <a:bodyPr/>
          <a:lstStyle/>
          <a:p>
            <a:fld id="{4FE4E673-95BD-42D0-8C09-E0AE2D84E51F}" type="slidenum">
              <a:rPr lang="en-US" smtClean="0"/>
              <a:t>46</a:t>
            </a:fld>
            <a:endParaRPr lang="en-US"/>
          </a:p>
        </p:txBody>
      </p:sp>
    </p:spTree>
    <p:extLst>
      <p:ext uri="{BB962C8B-B14F-4D97-AF65-F5344CB8AC3E}">
        <p14:creationId xmlns:p14="http://schemas.microsoft.com/office/powerpoint/2010/main" val="289183763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S PGothic" pitchFamily="34" charset="-128"/>
              <a:cs typeface="MS PGothic" charset="0"/>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47</a:t>
            </a:fld>
            <a:endParaRPr lang="en-US"/>
          </a:p>
        </p:txBody>
      </p:sp>
    </p:spTree>
    <p:extLst>
      <p:ext uri="{BB962C8B-B14F-4D97-AF65-F5344CB8AC3E}">
        <p14:creationId xmlns:p14="http://schemas.microsoft.com/office/powerpoint/2010/main" val="263890133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4E673-95BD-42D0-8C09-E0AE2D84E51F}" type="slidenum">
              <a:rPr lang="en-US" smtClean="0"/>
              <a:t>48</a:t>
            </a:fld>
            <a:endParaRPr lang="en-US"/>
          </a:p>
        </p:txBody>
      </p:sp>
    </p:spTree>
    <p:extLst>
      <p:ext uri="{BB962C8B-B14F-4D97-AF65-F5344CB8AC3E}">
        <p14:creationId xmlns:p14="http://schemas.microsoft.com/office/powerpoint/2010/main" val="325299965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4E673-95BD-42D0-8C09-E0AE2D84E51F}" type="slidenum">
              <a:rPr lang="en-US" smtClean="0"/>
              <a:t>49</a:t>
            </a:fld>
            <a:endParaRPr lang="en-US"/>
          </a:p>
        </p:txBody>
      </p:sp>
    </p:spTree>
    <p:extLst>
      <p:ext uri="{BB962C8B-B14F-4D97-AF65-F5344CB8AC3E}">
        <p14:creationId xmlns:p14="http://schemas.microsoft.com/office/powerpoint/2010/main" val="39147708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kern="1200" dirty="0">
              <a:solidFill>
                <a:schemeClr val="tx1"/>
              </a:solidFill>
              <a:effectLst/>
              <a:latin typeface="+mn-lt"/>
              <a:ea typeface="MS PGothic" pitchFamily="34" charset="-128"/>
              <a:cs typeface="MS PGothic" charset="0"/>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5</a:t>
            </a:fld>
            <a:endParaRPr lang="en-US"/>
          </a:p>
        </p:txBody>
      </p:sp>
    </p:spTree>
    <p:extLst>
      <p:ext uri="{BB962C8B-B14F-4D97-AF65-F5344CB8AC3E}">
        <p14:creationId xmlns:p14="http://schemas.microsoft.com/office/powerpoint/2010/main" val="151324253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S PGothic" pitchFamily="34" charset="-128"/>
              <a:cs typeface="MS PGothic" charset="0"/>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50</a:t>
            </a:fld>
            <a:endParaRPr lang="en-US"/>
          </a:p>
        </p:txBody>
      </p:sp>
    </p:spTree>
    <p:extLst>
      <p:ext uri="{BB962C8B-B14F-4D97-AF65-F5344CB8AC3E}">
        <p14:creationId xmlns:p14="http://schemas.microsoft.com/office/powerpoint/2010/main" val="67600559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S PGothic"/>
              <a:cs typeface="Calibri"/>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51</a:t>
            </a:fld>
            <a:endParaRPr lang="en-US"/>
          </a:p>
        </p:txBody>
      </p:sp>
    </p:spTree>
    <p:extLst>
      <p:ext uri="{BB962C8B-B14F-4D97-AF65-F5344CB8AC3E}">
        <p14:creationId xmlns:p14="http://schemas.microsoft.com/office/powerpoint/2010/main" val="34992048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S PGothic" pitchFamily="34" charset="-128"/>
              <a:cs typeface="MS PGothic" charset="0"/>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52</a:t>
            </a:fld>
            <a:endParaRPr lang="en-US"/>
          </a:p>
        </p:txBody>
      </p:sp>
    </p:spTree>
    <p:extLst>
      <p:ext uri="{BB962C8B-B14F-4D97-AF65-F5344CB8AC3E}">
        <p14:creationId xmlns:p14="http://schemas.microsoft.com/office/powerpoint/2010/main" val="297006740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S PGothic" pitchFamily="34" charset="-128"/>
              <a:cs typeface="Calibri"/>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53</a:t>
            </a:fld>
            <a:endParaRPr lang="en-US"/>
          </a:p>
        </p:txBody>
      </p:sp>
    </p:spTree>
    <p:extLst>
      <p:ext uri="{BB962C8B-B14F-4D97-AF65-F5344CB8AC3E}">
        <p14:creationId xmlns:p14="http://schemas.microsoft.com/office/powerpoint/2010/main" val="359800808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S PGothic" pitchFamily="34" charset="-128"/>
              <a:cs typeface="MS PGothic" charset="0"/>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54</a:t>
            </a:fld>
            <a:endParaRPr lang="en-US"/>
          </a:p>
        </p:txBody>
      </p:sp>
    </p:spTree>
    <p:extLst>
      <p:ext uri="{BB962C8B-B14F-4D97-AF65-F5344CB8AC3E}">
        <p14:creationId xmlns:p14="http://schemas.microsoft.com/office/powerpoint/2010/main" val="35532418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S PGothic" pitchFamily="34" charset="-128"/>
              <a:cs typeface="Calibri"/>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55</a:t>
            </a:fld>
            <a:endParaRPr lang="en-US"/>
          </a:p>
        </p:txBody>
      </p:sp>
    </p:spTree>
    <p:extLst>
      <p:ext uri="{BB962C8B-B14F-4D97-AF65-F5344CB8AC3E}">
        <p14:creationId xmlns:p14="http://schemas.microsoft.com/office/powerpoint/2010/main" val="3409226487"/>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S PGothic"/>
              <a:cs typeface="Calibri"/>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56</a:t>
            </a:fld>
            <a:endParaRPr lang="en-US"/>
          </a:p>
        </p:txBody>
      </p:sp>
    </p:spTree>
    <p:extLst>
      <p:ext uri="{BB962C8B-B14F-4D97-AF65-F5344CB8AC3E}">
        <p14:creationId xmlns:p14="http://schemas.microsoft.com/office/powerpoint/2010/main" val="1509522312"/>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sz="600" dirty="0"/>
          </a:p>
        </p:txBody>
      </p:sp>
      <p:sp>
        <p:nvSpPr>
          <p:cNvPr id="4" name="Slide Number Placeholder 3"/>
          <p:cNvSpPr>
            <a:spLocks noGrp="1"/>
          </p:cNvSpPr>
          <p:nvPr>
            <p:ph type="sldNum" sz="quarter" idx="5"/>
          </p:nvPr>
        </p:nvSpPr>
        <p:spPr/>
        <p:txBody>
          <a:bodyPr/>
          <a:lstStyle/>
          <a:p>
            <a:fld id="{4FE4E673-95BD-42D0-8C09-E0AE2D84E51F}" type="slidenum">
              <a:rPr lang="en-US" smtClean="0"/>
              <a:t>57</a:t>
            </a:fld>
            <a:endParaRPr lang="en-US"/>
          </a:p>
        </p:txBody>
      </p:sp>
    </p:spTree>
    <p:extLst>
      <p:ext uri="{BB962C8B-B14F-4D97-AF65-F5344CB8AC3E}">
        <p14:creationId xmlns:p14="http://schemas.microsoft.com/office/powerpoint/2010/main" val="383666164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Tx/>
              <a:buNone/>
            </a:pPr>
            <a:endParaRPr lang="en-US" altLang="en-US" dirty="0"/>
          </a:p>
        </p:txBody>
      </p:sp>
      <p:sp>
        <p:nvSpPr>
          <p:cNvPr id="4" name="Slide Number Placeholder 3"/>
          <p:cNvSpPr>
            <a:spLocks noGrp="1"/>
          </p:cNvSpPr>
          <p:nvPr>
            <p:ph type="sldNum" sz="quarter" idx="5"/>
          </p:nvPr>
        </p:nvSpPr>
        <p:spPr/>
        <p:txBody>
          <a:bodyPr/>
          <a:lstStyle/>
          <a:p>
            <a:fld id="{4FE4E673-95BD-42D0-8C09-E0AE2D84E51F}" type="slidenum">
              <a:rPr lang="en-US" smtClean="0"/>
              <a:t>58</a:t>
            </a:fld>
            <a:endParaRPr lang="en-US"/>
          </a:p>
        </p:txBody>
      </p:sp>
    </p:spTree>
    <p:extLst>
      <p:ext uri="{BB962C8B-B14F-4D97-AF65-F5344CB8AC3E}">
        <p14:creationId xmlns:p14="http://schemas.microsoft.com/office/powerpoint/2010/main" val="209957971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4E673-95BD-42D0-8C09-E0AE2D84E51F}" type="slidenum">
              <a:rPr lang="en-US" smtClean="0"/>
              <a:t>59</a:t>
            </a:fld>
            <a:endParaRPr lang="en-US"/>
          </a:p>
        </p:txBody>
      </p:sp>
    </p:spTree>
    <p:extLst>
      <p:ext uri="{BB962C8B-B14F-4D97-AF65-F5344CB8AC3E}">
        <p14:creationId xmlns:p14="http://schemas.microsoft.com/office/powerpoint/2010/main" val="28644221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ea typeface="MS PGothic"/>
              <a:cs typeface="Calibri"/>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6</a:t>
            </a:fld>
            <a:endParaRPr lang="en-US"/>
          </a:p>
        </p:txBody>
      </p:sp>
    </p:spTree>
    <p:extLst>
      <p:ext uri="{BB962C8B-B14F-4D97-AF65-F5344CB8AC3E}">
        <p14:creationId xmlns:p14="http://schemas.microsoft.com/office/powerpoint/2010/main" val="1158880522"/>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4E673-95BD-42D0-8C09-E0AE2D84E51F}" type="slidenum">
              <a:rPr lang="en-US" smtClean="0"/>
              <a:t>60</a:t>
            </a:fld>
            <a:endParaRPr lang="en-US"/>
          </a:p>
        </p:txBody>
      </p:sp>
    </p:spTree>
    <p:extLst>
      <p:ext uri="{BB962C8B-B14F-4D97-AF65-F5344CB8AC3E}">
        <p14:creationId xmlns:p14="http://schemas.microsoft.com/office/powerpoint/2010/main" val="1450158962"/>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4E673-95BD-42D0-8C09-E0AE2D84E51F}" type="slidenum">
              <a:rPr lang="en-US" smtClean="0"/>
              <a:t>61</a:t>
            </a:fld>
            <a:endParaRPr lang="en-US"/>
          </a:p>
        </p:txBody>
      </p:sp>
    </p:spTree>
    <p:extLst>
      <p:ext uri="{BB962C8B-B14F-4D97-AF65-F5344CB8AC3E}">
        <p14:creationId xmlns:p14="http://schemas.microsoft.com/office/powerpoint/2010/main" val="1261999116"/>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S PGothic"/>
              <a:cs typeface="Calibri"/>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62</a:t>
            </a:fld>
            <a:endParaRPr lang="en-US"/>
          </a:p>
        </p:txBody>
      </p:sp>
    </p:spTree>
    <p:extLst>
      <p:ext uri="{BB962C8B-B14F-4D97-AF65-F5344CB8AC3E}">
        <p14:creationId xmlns:p14="http://schemas.microsoft.com/office/powerpoint/2010/main" val="3375600178"/>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S PGothic"/>
              <a:cs typeface="Calibri"/>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63</a:t>
            </a:fld>
            <a:endParaRPr lang="en-US"/>
          </a:p>
        </p:txBody>
      </p:sp>
    </p:spTree>
    <p:extLst>
      <p:ext uri="{BB962C8B-B14F-4D97-AF65-F5344CB8AC3E}">
        <p14:creationId xmlns:p14="http://schemas.microsoft.com/office/powerpoint/2010/main" val="38867589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4E673-95BD-42D0-8C09-E0AE2D84E51F}" type="slidenum">
              <a:rPr lang="en-US" smtClean="0"/>
              <a:t>64</a:t>
            </a:fld>
            <a:endParaRPr lang="en-US"/>
          </a:p>
        </p:txBody>
      </p:sp>
    </p:spTree>
    <p:extLst>
      <p:ext uri="{BB962C8B-B14F-4D97-AF65-F5344CB8AC3E}">
        <p14:creationId xmlns:p14="http://schemas.microsoft.com/office/powerpoint/2010/main" val="3027686519"/>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S PGothic" pitchFamily="34" charset="-128"/>
              <a:cs typeface="Calibri"/>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65</a:t>
            </a:fld>
            <a:endParaRPr lang="en-US"/>
          </a:p>
        </p:txBody>
      </p:sp>
    </p:spTree>
    <p:extLst>
      <p:ext uri="{BB962C8B-B14F-4D97-AF65-F5344CB8AC3E}">
        <p14:creationId xmlns:p14="http://schemas.microsoft.com/office/powerpoint/2010/main" val="1646705380"/>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S PGothic" pitchFamily="34" charset="-128"/>
              <a:cs typeface="MS PGothic" charset="0"/>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66</a:t>
            </a:fld>
            <a:endParaRPr lang="en-US"/>
          </a:p>
        </p:txBody>
      </p:sp>
    </p:spTree>
    <p:extLst>
      <p:ext uri="{BB962C8B-B14F-4D97-AF65-F5344CB8AC3E}">
        <p14:creationId xmlns:p14="http://schemas.microsoft.com/office/powerpoint/2010/main" val="1299190558"/>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S PGothic" pitchFamily="34" charset="-128"/>
              <a:cs typeface="MS PGothic" charset="0"/>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67</a:t>
            </a:fld>
            <a:endParaRPr lang="en-US"/>
          </a:p>
        </p:txBody>
      </p:sp>
    </p:spTree>
    <p:extLst>
      <p:ext uri="{BB962C8B-B14F-4D97-AF65-F5344CB8AC3E}">
        <p14:creationId xmlns:p14="http://schemas.microsoft.com/office/powerpoint/2010/main" val="3365177511"/>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dirty="0"/>
          </a:p>
        </p:txBody>
      </p:sp>
      <p:sp>
        <p:nvSpPr>
          <p:cNvPr id="4" name="Slide Number Placeholder 3"/>
          <p:cNvSpPr>
            <a:spLocks noGrp="1"/>
          </p:cNvSpPr>
          <p:nvPr>
            <p:ph type="sldNum" sz="quarter" idx="5"/>
          </p:nvPr>
        </p:nvSpPr>
        <p:spPr/>
        <p:txBody>
          <a:bodyPr/>
          <a:lstStyle/>
          <a:p>
            <a:fld id="{4FE4E673-95BD-42D0-8C09-E0AE2D84E51F}" type="slidenum">
              <a:rPr lang="en-US" smtClean="0"/>
              <a:t>68</a:t>
            </a:fld>
            <a:endParaRPr lang="en-US"/>
          </a:p>
        </p:txBody>
      </p:sp>
    </p:spTree>
    <p:extLst>
      <p:ext uri="{BB962C8B-B14F-4D97-AF65-F5344CB8AC3E}">
        <p14:creationId xmlns:p14="http://schemas.microsoft.com/office/powerpoint/2010/main" val="936900304"/>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rgbClr val="FFFFFF"/>
              </a:solidFill>
              <a:latin typeface="Arial"/>
              <a:cs typeface="Arial"/>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69</a:t>
            </a:fld>
            <a:endParaRPr lang="en-US"/>
          </a:p>
        </p:txBody>
      </p:sp>
    </p:spTree>
    <p:extLst>
      <p:ext uri="{BB962C8B-B14F-4D97-AF65-F5344CB8AC3E}">
        <p14:creationId xmlns:p14="http://schemas.microsoft.com/office/powerpoint/2010/main" val="13882503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MS PGothic"/>
              <a:cs typeface="Calibri"/>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7</a:t>
            </a:fld>
            <a:endParaRPr lang="en-US"/>
          </a:p>
        </p:txBody>
      </p:sp>
    </p:spTree>
    <p:extLst>
      <p:ext uri="{BB962C8B-B14F-4D97-AF65-F5344CB8AC3E}">
        <p14:creationId xmlns:p14="http://schemas.microsoft.com/office/powerpoint/2010/main" val="1780564976"/>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dirty="0"/>
          </a:p>
        </p:txBody>
      </p:sp>
      <p:sp>
        <p:nvSpPr>
          <p:cNvPr id="4" name="Slide Number Placeholder 3"/>
          <p:cNvSpPr>
            <a:spLocks noGrp="1"/>
          </p:cNvSpPr>
          <p:nvPr>
            <p:ph type="sldNum" sz="quarter" idx="5"/>
          </p:nvPr>
        </p:nvSpPr>
        <p:spPr/>
        <p:txBody>
          <a:bodyPr/>
          <a:lstStyle/>
          <a:p>
            <a:fld id="{4FE4E673-95BD-42D0-8C09-E0AE2D84E51F}" type="slidenum">
              <a:rPr lang="en-US" smtClean="0"/>
              <a:t>70</a:t>
            </a:fld>
            <a:endParaRPr lang="en-US"/>
          </a:p>
        </p:txBody>
      </p:sp>
    </p:spTree>
    <p:extLst>
      <p:ext uri="{BB962C8B-B14F-4D97-AF65-F5344CB8AC3E}">
        <p14:creationId xmlns:p14="http://schemas.microsoft.com/office/powerpoint/2010/main" val="3975845332"/>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rgbClr val="FFFFFF"/>
              </a:solidFill>
              <a:latin typeface="Arial"/>
              <a:ea typeface="MS PGothic"/>
              <a:cs typeface="Calibri"/>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71</a:t>
            </a:fld>
            <a:endParaRPr lang="en-US"/>
          </a:p>
        </p:txBody>
      </p:sp>
    </p:spTree>
    <p:extLst>
      <p:ext uri="{BB962C8B-B14F-4D97-AF65-F5344CB8AC3E}">
        <p14:creationId xmlns:p14="http://schemas.microsoft.com/office/powerpoint/2010/main" val="2959236473"/>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kern="1200" dirty="0">
              <a:solidFill>
                <a:schemeClr val="tx1"/>
              </a:solidFill>
              <a:effectLst/>
              <a:latin typeface="+mn-lt"/>
              <a:ea typeface="MS PGothic" pitchFamily="34" charset="-128"/>
              <a:cs typeface="MS PGothic" charset="0"/>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72</a:t>
            </a:fld>
            <a:endParaRPr lang="en-US"/>
          </a:p>
        </p:txBody>
      </p:sp>
    </p:spTree>
    <p:extLst>
      <p:ext uri="{BB962C8B-B14F-4D97-AF65-F5344CB8AC3E}">
        <p14:creationId xmlns:p14="http://schemas.microsoft.com/office/powerpoint/2010/main" val="3747503036"/>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4E673-95BD-42D0-8C09-E0AE2D84E51F}" type="slidenum">
              <a:rPr lang="en-US" smtClean="0"/>
              <a:t>73</a:t>
            </a:fld>
            <a:endParaRPr lang="en-US"/>
          </a:p>
        </p:txBody>
      </p:sp>
    </p:spTree>
    <p:extLst>
      <p:ext uri="{BB962C8B-B14F-4D97-AF65-F5344CB8AC3E}">
        <p14:creationId xmlns:p14="http://schemas.microsoft.com/office/powerpoint/2010/main" val="3419427703"/>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dirty="0"/>
          </a:p>
        </p:txBody>
      </p:sp>
      <p:sp>
        <p:nvSpPr>
          <p:cNvPr id="4" name="Slide Number Placeholder 3"/>
          <p:cNvSpPr>
            <a:spLocks noGrp="1"/>
          </p:cNvSpPr>
          <p:nvPr>
            <p:ph type="sldNum" sz="quarter" idx="5"/>
          </p:nvPr>
        </p:nvSpPr>
        <p:spPr/>
        <p:txBody>
          <a:bodyPr/>
          <a:lstStyle/>
          <a:p>
            <a:fld id="{4FE4E673-95BD-42D0-8C09-E0AE2D84E51F}" type="slidenum">
              <a:rPr lang="en-US" smtClean="0"/>
              <a:t>74</a:t>
            </a:fld>
            <a:endParaRPr lang="en-US"/>
          </a:p>
        </p:txBody>
      </p:sp>
    </p:spTree>
    <p:extLst>
      <p:ext uri="{BB962C8B-B14F-4D97-AF65-F5344CB8AC3E}">
        <p14:creationId xmlns:p14="http://schemas.microsoft.com/office/powerpoint/2010/main" val="173716644"/>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dirty="0">
              <a:cs typeface="Calibri"/>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75</a:t>
            </a:fld>
            <a:endParaRPr lang="en-US"/>
          </a:p>
        </p:txBody>
      </p:sp>
    </p:spTree>
    <p:extLst>
      <p:ext uri="{BB962C8B-B14F-4D97-AF65-F5344CB8AC3E}">
        <p14:creationId xmlns:p14="http://schemas.microsoft.com/office/powerpoint/2010/main" val="3915603030"/>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dirty="0"/>
          </a:p>
        </p:txBody>
      </p:sp>
      <p:sp>
        <p:nvSpPr>
          <p:cNvPr id="4" name="Slide Number Placeholder 3"/>
          <p:cNvSpPr>
            <a:spLocks noGrp="1"/>
          </p:cNvSpPr>
          <p:nvPr>
            <p:ph type="sldNum" sz="quarter" idx="5"/>
          </p:nvPr>
        </p:nvSpPr>
        <p:spPr/>
        <p:txBody>
          <a:bodyPr/>
          <a:lstStyle/>
          <a:p>
            <a:fld id="{4FE4E673-95BD-42D0-8C09-E0AE2D84E51F}" type="slidenum">
              <a:rPr lang="en-US" smtClean="0"/>
              <a:t>76</a:t>
            </a:fld>
            <a:endParaRPr lang="en-US"/>
          </a:p>
        </p:txBody>
      </p:sp>
    </p:spTree>
    <p:extLst>
      <p:ext uri="{BB962C8B-B14F-4D97-AF65-F5344CB8AC3E}">
        <p14:creationId xmlns:p14="http://schemas.microsoft.com/office/powerpoint/2010/main" val="3503142818"/>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4E673-95BD-42D0-8C09-E0AE2D84E51F}" type="slidenum">
              <a:rPr lang="en-US" smtClean="0"/>
              <a:t>77</a:t>
            </a:fld>
            <a:endParaRPr lang="en-US"/>
          </a:p>
        </p:txBody>
      </p:sp>
    </p:spTree>
    <p:extLst>
      <p:ext uri="{BB962C8B-B14F-4D97-AF65-F5344CB8AC3E}">
        <p14:creationId xmlns:p14="http://schemas.microsoft.com/office/powerpoint/2010/main" val="1341856991"/>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S PGothic" pitchFamily="34" charset="-128"/>
              <a:cs typeface="MS PGothic" charset="0"/>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78</a:t>
            </a:fld>
            <a:endParaRPr lang="en-US"/>
          </a:p>
        </p:txBody>
      </p:sp>
    </p:spTree>
    <p:extLst>
      <p:ext uri="{BB962C8B-B14F-4D97-AF65-F5344CB8AC3E}">
        <p14:creationId xmlns:p14="http://schemas.microsoft.com/office/powerpoint/2010/main" val="2656462016"/>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S PGothic" pitchFamily="34" charset="-128"/>
              <a:cs typeface="MS PGothic" charset="0"/>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79</a:t>
            </a:fld>
            <a:endParaRPr lang="en-US"/>
          </a:p>
        </p:txBody>
      </p:sp>
    </p:spTree>
    <p:extLst>
      <p:ext uri="{BB962C8B-B14F-4D97-AF65-F5344CB8AC3E}">
        <p14:creationId xmlns:p14="http://schemas.microsoft.com/office/powerpoint/2010/main" val="18184774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MS PGothic"/>
              <a:cs typeface="Calibri"/>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8</a:t>
            </a:fld>
            <a:endParaRPr lang="en-US"/>
          </a:p>
        </p:txBody>
      </p:sp>
    </p:spTree>
    <p:extLst>
      <p:ext uri="{BB962C8B-B14F-4D97-AF65-F5344CB8AC3E}">
        <p14:creationId xmlns:p14="http://schemas.microsoft.com/office/powerpoint/2010/main" val="3005765275"/>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S PGothic" pitchFamily="34" charset="-128"/>
              <a:cs typeface="MS PGothic" charset="0"/>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80</a:t>
            </a:fld>
            <a:endParaRPr lang="en-US"/>
          </a:p>
        </p:txBody>
      </p:sp>
    </p:spTree>
    <p:extLst>
      <p:ext uri="{BB962C8B-B14F-4D97-AF65-F5344CB8AC3E}">
        <p14:creationId xmlns:p14="http://schemas.microsoft.com/office/powerpoint/2010/main" val="2836477630"/>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S PGothic" pitchFamily="34" charset="-128"/>
              <a:cs typeface="MS PGothic" charset="0"/>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81</a:t>
            </a:fld>
            <a:endParaRPr lang="en-US"/>
          </a:p>
        </p:txBody>
      </p:sp>
    </p:spTree>
    <p:extLst>
      <p:ext uri="{BB962C8B-B14F-4D97-AF65-F5344CB8AC3E}">
        <p14:creationId xmlns:p14="http://schemas.microsoft.com/office/powerpoint/2010/main" val="319886801"/>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sz="800" dirty="0"/>
          </a:p>
        </p:txBody>
      </p:sp>
      <p:sp>
        <p:nvSpPr>
          <p:cNvPr id="4" name="Slide Number Placeholder 3"/>
          <p:cNvSpPr>
            <a:spLocks noGrp="1"/>
          </p:cNvSpPr>
          <p:nvPr>
            <p:ph type="sldNum" sz="quarter" idx="5"/>
          </p:nvPr>
        </p:nvSpPr>
        <p:spPr/>
        <p:txBody>
          <a:bodyPr/>
          <a:lstStyle/>
          <a:p>
            <a:fld id="{4FE4E673-95BD-42D0-8C09-E0AE2D84E51F}" type="slidenum">
              <a:rPr lang="en-US" smtClean="0"/>
              <a:t>82</a:t>
            </a:fld>
            <a:endParaRPr lang="en-US"/>
          </a:p>
        </p:txBody>
      </p:sp>
    </p:spTree>
    <p:extLst>
      <p:ext uri="{BB962C8B-B14F-4D97-AF65-F5344CB8AC3E}">
        <p14:creationId xmlns:p14="http://schemas.microsoft.com/office/powerpoint/2010/main" val="1165426126"/>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S PGothic" pitchFamily="34" charset="-128"/>
              <a:cs typeface="MS PGothic" charset="0"/>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83</a:t>
            </a:fld>
            <a:endParaRPr lang="en-US"/>
          </a:p>
        </p:txBody>
      </p:sp>
    </p:spTree>
    <p:extLst>
      <p:ext uri="{BB962C8B-B14F-4D97-AF65-F5344CB8AC3E}">
        <p14:creationId xmlns:p14="http://schemas.microsoft.com/office/powerpoint/2010/main" val="316467652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dirty="0">
              <a:latin typeface="Arial" panose="020B0604020202020204" pitchFamily="34" charset="0"/>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84</a:t>
            </a:fld>
            <a:endParaRPr lang="en-US"/>
          </a:p>
        </p:txBody>
      </p:sp>
    </p:spTree>
    <p:extLst>
      <p:ext uri="{BB962C8B-B14F-4D97-AF65-F5344CB8AC3E}">
        <p14:creationId xmlns:p14="http://schemas.microsoft.com/office/powerpoint/2010/main" val="1333167642"/>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S PGothic" pitchFamily="34" charset="-128"/>
              <a:cs typeface="Calibri"/>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85</a:t>
            </a:fld>
            <a:endParaRPr lang="en-US"/>
          </a:p>
        </p:txBody>
      </p:sp>
    </p:spTree>
    <p:extLst>
      <p:ext uri="{BB962C8B-B14F-4D97-AF65-F5344CB8AC3E}">
        <p14:creationId xmlns:p14="http://schemas.microsoft.com/office/powerpoint/2010/main" val="131897535"/>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dirty="0"/>
          </a:p>
        </p:txBody>
      </p:sp>
      <p:sp>
        <p:nvSpPr>
          <p:cNvPr id="4" name="Slide Number Placeholder 3"/>
          <p:cNvSpPr>
            <a:spLocks noGrp="1"/>
          </p:cNvSpPr>
          <p:nvPr>
            <p:ph type="sldNum" sz="quarter" idx="5"/>
          </p:nvPr>
        </p:nvSpPr>
        <p:spPr/>
        <p:txBody>
          <a:bodyPr/>
          <a:lstStyle/>
          <a:p>
            <a:fld id="{4FE4E673-95BD-42D0-8C09-E0AE2D84E51F}" type="slidenum">
              <a:rPr lang="en-US" smtClean="0"/>
              <a:t>86</a:t>
            </a:fld>
            <a:endParaRPr lang="en-US"/>
          </a:p>
        </p:txBody>
      </p:sp>
    </p:spTree>
    <p:extLst>
      <p:ext uri="{BB962C8B-B14F-4D97-AF65-F5344CB8AC3E}">
        <p14:creationId xmlns:p14="http://schemas.microsoft.com/office/powerpoint/2010/main" val="2245279391"/>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dirty="0"/>
          </a:p>
        </p:txBody>
      </p:sp>
      <p:sp>
        <p:nvSpPr>
          <p:cNvPr id="4" name="Slide Number Placeholder 3"/>
          <p:cNvSpPr>
            <a:spLocks noGrp="1"/>
          </p:cNvSpPr>
          <p:nvPr>
            <p:ph type="sldNum" sz="quarter" idx="5"/>
          </p:nvPr>
        </p:nvSpPr>
        <p:spPr/>
        <p:txBody>
          <a:bodyPr/>
          <a:lstStyle/>
          <a:p>
            <a:fld id="{4FE4E673-95BD-42D0-8C09-E0AE2D84E51F}" type="slidenum">
              <a:rPr lang="en-US" smtClean="0"/>
              <a:t>87</a:t>
            </a:fld>
            <a:endParaRPr lang="en-US"/>
          </a:p>
        </p:txBody>
      </p:sp>
    </p:spTree>
    <p:extLst>
      <p:ext uri="{BB962C8B-B14F-4D97-AF65-F5344CB8AC3E}">
        <p14:creationId xmlns:p14="http://schemas.microsoft.com/office/powerpoint/2010/main" val="1383654047"/>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dirty="0">
              <a:cs typeface="Calibri"/>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88</a:t>
            </a:fld>
            <a:endParaRPr lang="en-US"/>
          </a:p>
        </p:txBody>
      </p:sp>
    </p:spTree>
    <p:extLst>
      <p:ext uri="{BB962C8B-B14F-4D97-AF65-F5344CB8AC3E}">
        <p14:creationId xmlns:p14="http://schemas.microsoft.com/office/powerpoint/2010/main" val="1345590177"/>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80000"/>
              </a:lnSpc>
            </a:pPr>
            <a:endParaRPr lang="en-US" altLang="en-US" sz="800" dirty="0"/>
          </a:p>
        </p:txBody>
      </p:sp>
      <p:sp>
        <p:nvSpPr>
          <p:cNvPr id="4" name="Slide Number Placeholder 3"/>
          <p:cNvSpPr>
            <a:spLocks noGrp="1"/>
          </p:cNvSpPr>
          <p:nvPr>
            <p:ph type="sldNum" sz="quarter" idx="5"/>
          </p:nvPr>
        </p:nvSpPr>
        <p:spPr/>
        <p:txBody>
          <a:bodyPr/>
          <a:lstStyle/>
          <a:p>
            <a:fld id="{4FE4E673-95BD-42D0-8C09-E0AE2D84E51F}" type="slidenum">
              <a:rPr lang="en-US" smtClean="0"/>
              <a:t>89</a:t>
            </a:fld>
            <a:endParaRPr lang="en-US"/>
          </a:p>
        </p:txBody>
      </p:sp>
    </p:spTree>
    <p:extLst>
      <p:ext uri="{BB962C8B-B14F-4D97-AF65-F5344CB8AC3E}">
        <p14:creationId xmlns:p14="http://schemas.microsoft.com/office/powerpoint/2010/main" val="8124478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dirty="0">
              <a:ea typeface="MS PGothic"/>
              <a:cs typeface="Calibri"/>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9</a:t>
            </a:fld>
            <a:endParaRPr lang="en-US"/>
          </a:p>
        </p:txBody>
      </p:sp>
    </p:spTree>
    <p:extLst>
      <p:ext uri="{BB962C8B-B14F-4D97-AF65-F5344CB8AC3E}">
        <p14:creationId xmlns:p14="http://schemas.microsoft.com/office/powerpoint/2010/main" val="705142313"/>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S PGothic" pitchFamily="34" charset="-128"/>
              <a:cs typeface="MS PGothic" charset="0"/>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90</a:t>
            </a:fld>
            <a:endParaRPr lang="en-US"/>
          </a:p>
        </p:txBody>
      </p:sp>
    </p:spTree>
    <p:extLst>
      <p:ext uri="{BB962C8B-B14F-4D97-AF65-F5344CB8AC3E}">
        <p14:creationId xmlns:p14="http://schemas.microsoft.com/office/powerpoint/2010/main" val="3720382192"/>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4E673-95BD-42D0-8C09-E0AE2D84E51F}" type="slidenum">
              <a:rPr lang="en-US" smtClean="0"/>
              <a:t>91</a:t>
            </a:fld>
            <a:endParaRPr lang="en-US"/>
          </a:p>
        </p:txBody>
      </p:sp>
    </p:spTree>
    <p:extLst>
      <p:ext uri="{BB962C8B-B14F-4D97-AF65-F5344CB8AC3E}">
        <p14:creationId xmlns:p14="http://schemas.microsoft.com/office/powerpoint/2010/main" val="1533673437"/>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4E673-95BD-42D0-8C09-E0AE2D84E51F}" type="slidenum">
              <a:rPr lang="en-US" smtClean="0"/>
              <a:t>92</a:t>
            </a:fld>
            <a:endParaRPr lang="en-US"/>
          </a:p>
        </p:txBody>
      </p:sp>
    </p:spTree>
    <p:extLst>
      <p:ext uri="{BB962C8B-B14F-4D97-AF65-F5344CB8AC3E}">
        <p14:creationId xmlns:p14="http://schemas.microsoft.com/office/powerpoint/2010/main" val="3503972715"/>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kern="1200" dirty="0">
              <a:solidFill>
                <a:schemeClr val="tx1"/>
              </a:solidFill>
              <a:effectLst/>
              <a:latin typeface="+mn-lt"/>
              <a:ea typeface="MS PGothic" pitchFamily="34" charset="-128"/>
              <a:cs typeface="MS PGothic" charset="0"/>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93</a:t>
            </a:fld>
            <a:endParaRPr lang="en-US"/>
          </a:p>
        </p:txBody>
      </p:sp>
    </p:spTree>
    <p:extLst>
      <p:ext uri="{BB962C8B-B14F-4D97-AF65-F5344CB8AC3E}">
        <p14:creationId xmlns:p14="http://schemas.microsoft.com/office/powerpoint/2010/main" val="189423436"/>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4E673-95BD-42D0-8C09-E0AE2D84E51F}" type="slidenum">
              <a:rPr lang="en-US" smtClean="0"/>
              <a:t>94</a:t>
            </a:fld>
            <a:endParaRPr lang="en-US"/>
          </a:p>
        </p:txBody>
      </p:sp>
    </p:spTree>
    <p:extLst>
      <p:ext uri="{BB962C8B-B14F-4D97-AF65-F5344CB8AC3E}">
        <p14:creationId xmlns:p14="http://schemas.microsoft.com/office/powerpoint/2010/main" val="1917804557"/>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a:solidFill>
                <a:schemeClr val="tx1"/>
              </a:solidFill>
              <a:effectLst/>
              <a:latin typeface="+mn-lt"/>
              <a:ea typeface="MS PGothic" pitchFamily="34" charset="-128"/>
              <a:cs typeface="MS PGothic" charset="0"/>
            </a:endParaRPr>
          </a:p>
        </p:txBody>
      </p:sp>
      <p:sp>
        <p:nvSpPr>
          <p:cNvPr id="4" name="Slide Number Placeholder 3"/>
          <p:cNvSpPr>
            <a:spLocks noGrp="1"/>
          </p:cNvSpPr>
          <p:nvPr>
            <p:ph type="sldNum" sz="quarter" idx="5"/>
          </p:nvPr>
        </p:nvSpPr>
        <p:spPr/>
        <p:txBody>
          <a:bodyPr/>
          <a:lstStyle/>
          <a:p>
            <a:fld id="{4FE4E673-95BD-42D0-8C09-E0AE2D84E51F}" type="slidenum">
              <a:rPr lang="en-US" smtClean="0"/>
              <a:t>95</a:t>
            </a:fld>
            <a:endParaRPr lang="en-US"/>
          </a:p>
        </p:txBody>
      </p:sp>
    </p:spTree>
    <p:extLst>
      <p:ext uri="{BB962C8B-B14F-4D97-AF65-F5344CB8AC3E}">
        <p14:creationId xmlns:p14="http://schemas.microsoft.com/office/powerpoint/2010/main" val="35996335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C3E60-6C1D-4EDD-ACD4-C6041C798087}"/>
              </a:ext>
            </a:extLst>
          </p:cNvPr>
          <p:cNvSpPr>
            <a:spLocks noGrp="1"/>
          </p:cNvSpPr>
          <p:nvPr>
            <p:ph type="ctrTitle" hasCustomPrompt="1"/>
          </p:nvPr>
        </p:nvSpPr>
        <p:spPr>
          <a:xfrm>
            <a:off x="1524000" y="830317"/>
            <a:ext cx="9144000" cy="2448911"/>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CAF8F06-6D13-430F-87DE-88E09283591B}"/>
              </a:ext>
            </a:extLst>
          </p:cNvPr>
          <p:cNvSpPr>
            <a:spLocks noGrp="1"/>
          </p:cNvSpPr>
          <p:nvPr>
            <p:ph type="subTitle" idx="1"/>
          </p:nvPr>
        </p:nvSpPr>
        <p:spPr>
          <a:xfrm>
            <a:off x="1524000" y="3279228"/>
            <a:ext cx="9144000" cy="1862962"/>
          </a:xfrm>
        </p:spPr>
        <p:txBody>
          <a:bodyPr>
            <a:normAutofit/>
          </a:bodyPr>
          <a:lstStyle>
            <a:lvl1pPr marL="0" indent="0" algn="ctr">
              <a:buNone/>
              <a:defRPr sz="3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AEFA9B4-8D7E-4990-8C45-B8BDB5233E3A}"/>
              </a:ext>
            </a:extLst>
          </p:cNvPr>
          <p:cNvSpPr>
            <a:spLocks noGrp="1"/>
          </p:cNvSpPr>
          <p:nvPr>
            <p:ph type="dt" sz="half" idx="10"/>
          </p:nvPr>
        </p:nvSpPr>
        <p:spPr/>
        <p:txBody>
          <a:bodyPr/>
          <a:lstStyle/>
          <a:p>
            <a:fld id="{69770D02-B7DC-400E-94DC-CA2F3C5DA2E0}" type="datetimeFigureOut">
              <a:rPr lang="en-US" smtClean="0"/>
              <a:t>9/29/2021</a:t>
            </a:fld>
            <a:endParaRPr lang="en-US"/>
          </a:p>
        </p:txBody>
      </p:sp>
      <p:sp>
        <p:nvSpPr>
          <p:cNvPr id="5" name="Footer Placeholder 4">
            <a:extLst>
              <a:ext uri="{FF2B5EF4-FFF2-40B4-BE49-F238E27FC236}">
                <a16:creationId xmlns:a16="http://schemas.microsoft.com/office/drawing/2014/main" id="{39CB58BB-84BD-4420-878D-9127D7A37C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9F26BA-DAAA-4E39-836C-58B3C552893A}"/>
              </a:ext>
            </a:extLst>
          </p:cNvPr>
          <p:cNvSpPr>
            <a:spLocks noGrp="1"/>
          </p:cNvSpPr>
          <p:nvPr>
            <p:ph type="sldNum" sz="quarter" idx="12"/>
          </p:nvPr>
        </p:nvSpPr>
        <p:spPr/>
        <p:txBody>
          <a:bodyPr/>
          <a:lstStyle/>
          <a:p>
            <a:fld id="{2A842120-D303-469D-A8F6-B5527C599CA7}" type="slidenum">
              <a:rPr lang="en-US" smtClean="0"/>
              <a:t>‹#›</a:t>
            </a:fld>
            <a:endParaRPr lang="en-US"/>
          </a:p>
        </p:txBody>
      </p:sp>
    </p:spTree>
    <p:extLst>
      <p:ext uri="{BB962C8B-B14F-4D97-AF65-F5344CB8AC3E}">
        <p14:creationId xmlns:p14="http://schemas.microsoft.com/office/powerpoint/2010/main" val="1099263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06164-F8CC-488D-9487-297F4012E41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4DBA5AA-14C3-4862-8183-909AB740682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E90702-EF3C-40F6-A183-F39129211574}"/>
              </a:ext>
            </a:extLst>
          </p:cNvPr>
          <p:cNvSpPr>
            <a:spLocks noGrp="1"/>
          </p:cNvSpPr>
          <p:nvPr>
            <p:ph type="dt" sz="half" idx="10"/>
          </p:nvPr>
        </p:nvSpPr>
        <p:spPr/>
        <p:txBody>
          <a:bodyPr/>
          <a:lstStyle/>
          <a:p>
            <a:fld id="{69770D02-B7DC-400E-94DC-CA2F3C5DA2E0}" type="datetimeFigureOut">
              <a:rPr lang="en-US" smtClean="0"/>
              <a:t>9/29/2021</a:t>
            </a:fld>
            <a:endParaRPr lang="en-US"/>
          </a:p>
        </p:txBody>
      </p:sp>
      <p:sp>
        <p:nvSpPr>
          <p:cNvPr id="5" name="Footer Placeholder 4">
            <a:extLst>
              <a:ext uri="{FF2B5EF4-FFF2-40B4-BE49-F238E27FC236}">
                <a16:creationId xmlns:a16="http://schemas.microsoft.com/office/drawing/2014/main" id="{CBF19812-3328-4FA4-8760-0E9F531CB7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E238AF-5057-4084-8488-E1631F7393B5}"/>
              </a:ext>
            </a:extLst>
          </p:cNvPr>
          <p:cNvSpPr>
            <a:spLocks noGrp="1"/>
          </p:cNvSpPr>
          <p:nvPr>
            <p:ph type="sldNum" sz="quarter" idx="12"/>
          </p:nvPr>
        </p:nvSpPr>
        <p:spPr/>
        <p:txBody>
          <a:bodyPr/>
          <a:lstStyle/>
          <a:p>
            <a:fld id="{2A842120-D303-469D-A8F6-B5527C599CA7}" type="slidenum">
              <a:rPr lang="en-US" smtClean="0"/>
              <a:t>‹#›</a:t>
            </a:fld>
            <a:endParaRPr lang="en-US"/>
          </a:p>
        </p:txBody>
      </p:sp>
    </p:spTree>
    <p:extLst>
      <p:ext uri="{BB962C8B-B14F-4D97-AF65-F5344CB8AC3E}">
        <p14:creationId xmlns:p14="http://schemas.microsoft.com/office/powerpoint/2010/main" val="719905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708ADF0-10F0-4359-9F75-58AEBE8D14E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D94ED48-1DD9-4C33-ACD2-0C3A7272D54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0F9EB1-1C3C-4860-A75B-3FFDBA4A0A39}"/>
              </a:ext>
            </a:extLst>
          </p:cNvPr>
          <p:cNvSpPr>
            <a:spLocks noGrp="1"/>
          </p:cNvSpPr>
          <p:nvPr>
            <p:ph type="dt" sz="half" idx="10"/>
          </p:nvPr>
        </p:nvSpPr>
        <p:spPr/>
        <p:txBody>
          <a:bodyPr/>
          <a:lstStyle/>
          <a:p>
            <a:fld id="{69770D02-B7DC-400E-94DC-CA2F3C5DA2E0}" type="datetimeFigureOut">
              <a:rPr lang="en-US" smtClean="0"/>
              <a:t>9/29/2021</a:t>
            </a:fld>
            <a:endParaRPr lang="en-US"/>
          </a:p>
        </p:txBody>
      </p:sp>
      <p:sp>
        <p:nvSpPr>
          <p:cNvPr id="5" name="Footer Placeholder 4">
            <a:extLst>
              <a:ext uri="{FF2B5EF4-FFF2-40B4-BE49-F238E27FC236}">
                <a16:creationId xmlns:a16="http://schemas.microsoft.com/office/drawing/2014/main" id="{B6E4B4A7-545A-4DF8-BD1E-D59C0452D3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153FED-FCFE-44E5-9DE1-7F4895163040}"/>
              </a:ext>
            </a:extLst>
          </p:cNvPr>
          <p:cNvSpPr>
            <a:spLocks noGrp="1"/>
          </p:cNvSpPr>
          <p:nvPr>
            <p:ph type="sldNum" sz="quarter" idx="12"/>
          </p:nvPr>
        </p:nvSpPr>
        <p:spPr/>
        <p:txBody>
          <a:bodyPr/>
          <a:lstStyle/>
          <a:p>
            <a:fld id="{2A842120-D303-469D-A8F6-B5527C599CA7}" type="slidenum">
              <a:rPr lang="en-US" smtClean="0"/>
              <a:t>‹#›</a:t>
            </a:fld>
            <a:endParaRPr lang="en-US"/>
          </a:p>
        </p:txBody>
      </p:sp>
    </p:spTree>
    <p:extLst>
      <p:ext uri="{BB962C8B-B14F-4D97-AF65-F5344CB8AC3E}">
        <p14:creationId xmlns:p14="http://schemas.microsoft.com/office/powerpoint/2010/main" val="3846996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12B4DB-B8D5-4BAD-B967-8B2E465491A0}"/>
              </a:ext>
            </a:extLst>
          </p:cNvPr>
          <p:cNvSpPr>
            <a:spLocks noGrp="1"/>
          </p:cNvSpPr>
          <p:nvPr>
            <p:ph type="title" hasCustomPrompt="1"/>
          </p:nvPr>
        </p:nvSpPr>
        <p:spPr>
          <a:xfrm>
            <a:off x="838200" y="648904"/>
            <a:ext cx="10515600" cy="1325563"/>
          </a:xfrm>
        </p:spPr>
        <p:txBody>
          <a:bodyPr/>
          <a:lstStyle>
            <a:lvl1pPr>
              <a:defRPr>
                <a:latin typeface="+mn-lt"/>
              </a:defRPr>
            </a:lvl1pPr>
          </a:lstStyle>
          <a:p>
            <a:r>
              <a:rPr lang="en-US"/>
              <a:t>Click To Edit Master Title Style</a:t>
            </a:r>
          </a:p>
        </p:txBody>
      </p:sp>
      <p:sp>
        <p:nvSpPr>
          <p:cNvPr id="3" name="Content Placeholder 2">
            <a:extLst>
              <a:ext uri="{FF2B5EF4-FFF2-40B4-BE49-F238E27FC236}">
                <a16:creationId xmlns:a16="http://schemas.microsoft.com/office/drawing/2014/main" id="{45759E67-5272-4904-80E2-C82B40785956}"/>
              </a:ext>
            </a:extLst>
          </p:cNvPr>
          <p:cNvSpPr>
            <a:spLocks noGrp="1"/>
          </p:cNvSpPr>
          <p:nvPr>
            <p:ph idx="1"/>
          </p:nvPr>
        </p:nvSpPr>
        <p:spPr>
          <a:xfrm>
            <a:off x="838200" y="1974467"/>
            <a:ext cx="10515600" cy="42024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27EA4F-E5F4-40D8-BFEA-455AC2642BDF}"/>
              </a:ext>
            </a:extLst>
          </p:cNvPr>
          <p:cNvSpPr>
            <a:spLocks noGrp="1"/>
          </p:cNvSpPr>
          <p:nvPr>
            <p:ph type="dt" sz="half" idx="10"/>
          </p:nvPr>
        </p:nvSpPr>
        <p:spPr/>
        <p:txBody>
          <a:bodyPr/>
          <a:lstStyle/>
          <a:p>
            <a:fld id="{69770D02-B7DC-400E-94DC-CA2F3C5DA2E0}" type="datetimeFigureOut">
              <a:rPr lang="en-US" smtClean="0"/>
              <a:t>9/29/2021</a:t>
            </a:fld>
            <a:endParaRPr lang="en-US"/>
          </a:p>
        </p:txBody>
      </p:sp>
      <p:sp>
        <p:nvSpPr>
          <p:cNvPr id="5" name="Footer Placeholder 4">
            <a:extLst>
              <a:ext uri="{FF2B5EF4-FFF2-40B4-BE49-F238E27FC236}">
                <a16:creationId xmlns:a16="http://schemas.microsoft.com/office/drawing/2014/main" id="{4CAAB0BB-1242-4980-B957-9D0AD403F6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9C99CF-94D9-453B-837B-B02AA1DB4E5F}"/>
              </a:ext>
            </a:extLst>
          </p:cNvPr>
          <p:cNvSpPr>
            <a:spLocks noGrp="1"/>
          </p:cNvSpPr>
          <p:nvPr>
            <p:ph type="sldNum" sz="quarter" idx="12"/>
          </p:nvPr>
        </p:nvSpPr>
        <p:spPr/>
        <p:txBody>
          <a:bodyPr/>
          <a:lstStyle/>
          <a:p>
            <a:fld id="{2A842120-D303-469D-A8F6-B5527C599CA7}" type="slidenum">
              <a:rPr lang="en-US" smtClean="0"/>
              <a:t>‹#›</a:t>
            </a:fld>
            <a:endParaRPr lang="en-US"/>
          </a:p>
        </p:txBody>
      </p:sp>
    </p:spTree>
    <p:extLst>
      <p:ext uri="{BB962C8B-B14F-4D97-AF65-F5344CB8AC3E}">
        <p14:creationId xmlns:p14="http://schemas.microsoft.com/office/powerpoint/2010/main" val="2619648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3962A-610E-41FB-B9EA-3B357F3B81A0}"/>
              </a:ext>
            </a:extLst>
          </p:cNvPr>
          <p:cNvSpPr>
            <a:spLocks noGrp="1"/>
          </p:cNvSpPr>
          <p:nvPr>
            <p:ph type="title" hasCustomPrompt="1"/>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AD81E1F-CCA8-4E32-886F-9C61F8D3A5D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7C368D6-8028-4458-9A61-03E4832E058C}"/>
              </a:ext>
            </a:extLst>
          </p:cNvPr>
          <p:cNvSpPr>
            <a:spLocks noGrp="1"/>
          </p:cNvSpPr>
          <p:nvPr>
            <p:ph type="dt" sz="half" idx="10"/>
          </p:nvPr>
        </p:nvSpPr>
        <p:spPr/>
        <p:txBody>
          <a:bodyPr/>
          <a:lstStyle/>
          <a:p>
            <a:fld id="{69770D02-B7DC-400E-94DC-CA2F3C5DA2E0}" type="datetimeFigureOut">
              <a:rPr lang="en-US" smtClean="0"/>
              <a:t>9/29/2021</a:t>
            </a:fld>
            <a:endParaRPr lang="en-US"/>
          </a:p>
        </p:txBody>
      </p:sp>
      <p:sp>
        <p:nvSpPr>
          <p:cNvPr id="5" name="Footer Placeholder 4">
            <a:extLst>
              <a:ext uri="{FF2B5EF4-FFF2-40B4-BE49-F238E27FC236}">
                <a16:creationId xmlns:a16="http://schemas.microsoft.com/office/drawing/2014/main" id="{DBC9DA3D-AF91-430C-BA0E-9AABA66626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153384-3CED-4479-8455-8713428DAB55}"/>
              </a:ext>
            </a:extLst>
          </p:cNvPr>
          <p:cNvSpPr>
            <a:spLocks noGrp="1"/>
          </p:cNvSpPr>
          <p:nvPr>
            <p:ph type="sldNum" sz="quarter" idx="12"/>
          </p:nvPr>
        </p:nvSpPr>
        <p:spPr/>
        <p:txBody>
          <a:bodyPr/>
          <a:lstStyle/>
          <a:p>
            <a:fld id="{2A842120-D303-469D-A8F6-B5527C599CA7}" type="slidenum">
              <a:rPr lang="en-US" smtClean="0"/>
              <a:t>‹#›</a:t>
            </a:fld>
            <a:endParaRPr lang="en-US"/>
          </a:p>
        </p:txBody>
      </p:sp>
    </p:spTree>
    <p:extLst>
      <p:ext uri="{BB962C8B-B14F-4D97-AF65-F5344CB8AC3E}">
        <p14:creationId xmlns:p14="http://schemas.microsoft.com/office/powerpoint/2010/main" val="4211277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F17F9-97BD-48B0-98D5-A61ECEEC6DCB}"/>
              </a:ext>
            </a:extLst>
          </p:cNvPr>
          <p:cNvSpPr>
            <a:spLocks noGrp="1"/>
          </p:cNvSpPr>
          <p:nvPr>
            <p:ph type="title" hasCustomPrompt="1"/>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45E3D43-2187-40E7-B4A1-5A5D1B23331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087E906-CE93-48CC-9356-395A15EC5B7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632FF21-ECE3-428D-9071-8541A7254640}"/>
              </a:ext>
            </a:extLst>
          </p:cNvPr>
          <p:cNvSpPr>
            <a:spLocks noGrp="1"/>
          </p:cNvSpPr>
          <p:nvPr>
            <p:ph type="dt" sz="half" idx="10"/>
          </p:nvPr>
        </p:nvSpPr>
        <p:spPr/>
        <p:txBody>
          <a:bodyPr/>
          <a:lstStyle/>
          <a:p>
            <a:fld id="{69770D02-B7DC-400E-94DC-CA2F3C5DA2E0}" type="datetimeFigureOut">
              <a:rPr lang="en-US" smtClean="0"/>
              <a:t>9/29/2021</a:t>
            </a:fld>
            <a:endParaRPr lang="en-US"/>
          </a:p>
        </p:txBody>
      </p:sp>
      <p:sp>
        <p:nvSpPr>
          <p:cNvPr id="6" name="Footer Placeholder 5">
            <a:extLst>
              <a:ext uri="{FF2B5EF4-FFF2-40B4-BE49-F238E27FC236}">
                <a16:creationId xmlns:a16="http://schemas.microsoft.com/office/drawing/2014/main" id="{FC9A6055-FE84-49EC-B877-EF6FC0CEB0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1C5727-2ED5-4254-90ED-3D7429730ED0}"/>
              </a:ext>
            </a:extLst>
          </p:cNvPr>
          <p:cNvSpPr>
            <a:spLocks noGrp="1"/>
          </p:cNvSpPr>
          <p:nvPr>
            <p:ph type="sldNum" sz="quarter" idx="12"/>
          </p:nvPr>
        </p:nvSpPr>
        <p:spPr/>
        <p:txBody>
          <a:bodyPr/>
          <a:lstStyle/>
          <a:p>
            <a:fld id="{2A842120-D303-469D-A8F6-B5527C599CA7}" type="slidenum">
              <a:rPr lang="en-US" smtClean="0"/>
              <a:t>‹#›</a:t>
            </a:fld>
            <a:endParaRPr lang="en-US"/>
          </a:p>
        </p:txBody>
      </p:sp>
    </p:spTree>
    <p:extLst>
      <p:ext uri="{BB962C8B-B14F-4D97-AF65-F5344CB8AC3E}">
        <p14:creationId xmlns:p14="http://schemas.microsoft.com/office/powerpoint/2010/main" val="3998057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7EDA7B-BDAE-49B0-A0BA-3FD3FD578E31}"/>
              </a:ext>
            </a:extLst>
          </p:cNvPr>
          <p:cNvSpPr>
            <a:spLocks noGrp="1"/>
          </p:cNvSpPr>
          <p:nvPr>
            <p:ph type="title" hasCustomPrompt="1"/>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B974008-339D-4D91-9BA1-46005C3D440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29DAE1F-9461-4C5B-9319-AC8A1F21626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4ED325B-81F7-4505-ADC8-0A0981F7F1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99DD5CC-A354-433A-8358-8B68FAE919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FC4E564-06FF-4C52-A956-5BE2C3D040F4}"/>
              </a:ext>
            </a:extLst>
          </p:cNvPr>
          <p:cNvSpPr>
            <a:spLocks noGrp="1"/>
          </p:cNvSpPr>
          <p:nvPr>
            <p:ph type="dt" sz="half" idx="10"/>
          </p:nvPr>
        </p:nvSpPr>
        <p:spPr/>
        <p:txBody>
          <a:bodyPr/>
          <a:lstStyle/>
          <a:p>
            <a:fld id="{69770D02-B7DC-400E-94DC-CA2F3C5DA2E0}" type="datetimeFigureOut">
              <a:rPr lang="en-US" smtClean="0"/>
              <a:t>9/29/2021</a:t>
            </a:fld>
            <a:endParaRPr lang="en-US"/>
          </a:p>
        </p:txBody>
      </p:sp>
      <p:sp>
        <p:nvSpPr>
          <p:cNvPr id="8" name="Footer Placeholder 7">
            <a:extLst>
              <a:ext uri="{FF2B5EF4-FFF2-40B4-BE49-F238E27FC236}">
                <a16:creationId xmlns:a16="http://schemas.microsoft.com/office/drawing/2014/main" id="{E245DE5C-7F0C-4745-998C-3F636B4AAE1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07993CF-9BDC-4E67-A19E-23BAE987EC77}"/>
              </a:ext>
            </a:extLst>
          </p:cNvPr>
          <p:cNvSpPr>
            <a:spLocks noGrp="1"/>
          </p:cNvSpPr>
          <p:nvPr>
            <p:ph type="sldNum" sz="quarter" idx="12"/>
          </p:nvPr>
        </p:nvSpPr>
        <p:spPr/>
        <p:txBody>
          <a:bodyPr/>
          <a:lstStyle/>
          <a:p>
            <a:fld id="{2A842120-D303-469D-A8F6-B5527C599CA7}" type="slidenum">
              <a:rPr lang="en-US" smtClean="0"/>
              <a:t>‹#›</a:t>
            </a:fld>
            <a:endParaRPr lang="en-US"/>
          </a:p>
        </p:txBody>
      </p:sp>
    </p:spTree>
    <p:extLst>
      <p:ext uri="{BB962C8B-B14F-4D97-AF65-F5344CB8AC3E}">
        <p14:creationId xmlns:p14="http://schemas.microsoft.com/office/powerpoint/2010/main" val="18446209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B3322-63DE-40C1-9571-00FBDFE5BEB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0E20929-6AAD-4DB3-9B42-5061157A0180}"/>
              </a:ext>
            </a:extLst>
          </p:cNvPr>
          <p:cNvSpPr>
            <a:spLocks noGrp="1"/>
          </p:cNvSpPr>
          <p:nvPr>
            <p:ph type="dt" sz="half" idx="10"/>
          </p:nvPr>
        </p:nvSpPr>
        <p:spPr/>
        <p:txBody>
          <a:bodyPr/>
          <a:lstStyle/>
          <a:p>
            <a:fld id="{69770D02-B7DC-400E-94DC-CA2F3C5DA2E0}" type="datetimeFigureOut">
              <a:rPr lang="en-US" smtClean="0"/>
              <a:t>9/29/2021</a:t>
            </a:fld>
            <a:endParaRPr lang="en-US"/>
          </a:p>
        </p:txBody>
      </p:sp>
      <p:sp>
        <p:nvSpPr>
          <p:cNvPr id="4" name="Footer Placeholder 3">
            <a:extLst>
              <a:ext uri="{FF2B5EF4-FFF2-40B4-BE49-F238E27FC236}">
                <a16:creationId xmlns:a16="http://schemas.microsoft.com/office/drawing/2014/main" id="{A4D7A7E6-240F-43C3-9B63-E669648ED03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D4FD771-A777-49B9-A8BA-68D5725B6073}"/>
              </a:ext>
            </a:extLst>
          </p:cNvPr>
          <p:cNvSpPr>
            <a:spLocks noGrp="1"/>
          </p:cNvSpPr>
          <p:nvPr>
            <p:ph type="sldNum" sz="quarter" idx="12"/>
          </p:nvPr>
        </p:nvSpPr>
        <p:spPr/>
        <p:txBody>
          <a:bodyPr/>
          <a:lstStyle/>
          <a:p>
            <a:fld id="{2A842120-D303-469D-A8F6-B5527C599CA7}" type="slidenum">
              <a:rPr lang="en-US" smtClean="0"/>
              <a:t>‹#›</a:t>
            </a:fld>
            <a:endParaRPr lang="en-US"/>
          </a:p>
        </p:txBody>
      </p:sp>
    </p:spTree>
    <p:extLst>
      <p:ext uri="{BB962C8B-B14F-4D97-AF65-F5344CB8AC3E}">
        <p14:creationId xmlns:p14="http://schemas.microsoft.com/office/powerpoint/2010/main" val="233025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13E91A-FD2F-4B98-A9FE-AFE91A4CCB5E}"/>
              </a:ext>
            </a:extLst>
          </p:cNvPr>
          <p:cNvSpPr>
            <a:spLocks noGrp="1"/>
          </p:cNvSpPr>
          <p:nvPr>
            <p:ph type="dt" sz="half" idx="10"/>
          </p:nvPr>
        </p:nvSpPr>
        <p:spPr/>
        <p:txBody>
          <a:bodyPr/>
          <a:lstStyle/>
          <a:p>
            <a:fld id="{69770D02-B7DC-400E-94DC-CA2F3C5DA2E0}" type="datetimeFigureOut">
              <a:rPr lang="en-US" smtClean="0"/>
              <a:t>9/29/2021</a:t>
            </a:fld>
            <a:endParaRPr lang="en-US"/>
          </a:p>
        </p:txBody>
      </p:sp>
      <p:sp>
        <p:nvSpPr>
          <p:cNvPr id="3" name="Footer Placeholder 2">
            <a:extLst>
              <a:ext uri="{FF2B5EF4-FFF2-40B4-BE49-F238E27FC236}">
                <a16:creationId xmlns:a16="http://schemas.microsoft.com/office/drawing/2014/main" id="{AA68B39A-A86D-4E18-86E9-F37AF23BBCA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407E00E-8A05-4DC0-B09A-E9AC1066FD2A}"/>
              </a:ext>
            </a:extLst>
          </p:cNvPr>
          <p:cNvSpPr>
            <a:spLocks noGrp="1"/>
          </p:cNvSpPr>
          <p:nvPr>
            <p:ph type="sldNum" sz="quarter" idx="12"/>
          </p:nvPr>
        </p:nvSpPr>
        <p:spPr/>
        <p:txBody>
          <a:bodyPr/>
          <a:lstStyle/>
          <a:p>
            <a:fld id="{2A842120-D303-469D-A8F6-B5527C599CA7}" type="slidenum">
              <a:rPr lang="en-US" smtClean="0"/>
              <a:t>‹#›</a:t>
            </a:fld>
            <a:endParaRPr lang="en-US"/>
          </a:p>
        </p:txBody>
      </p:sp>
    </p:spTree>
    <p:extLst>
      <p:ext uri="{BB962C8B-B14F-4D97-AF65-F5344CB8AC3E}">
        <p14:creationId xmlns:p14="http://schemas.microsoft.com/office/powerpoint/2010/main" val="302634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21588-4563-48E8-8ED7-750D233A9D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01D96D6-3A85-4BF1-9196-A73E234781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E542B8D-668B-4AB6-94AB-5035BE3AA3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633D30-70B8-49E1-9BFA-DED13748F5E1}"/>
              </a:ext>
            </a:extLst>
          </p:cNvPr>
          <p:cNvSpPr>
            <a:spLocks noGrp="1"/>
          </p:cNvSpPr>
          <p:nvPr>
            <p:ph type="dt" sz="half" idx="10"/>
          </p:nvPr>
        </p:nvSpPr>
        <p:spPr/>
        <p:txBody>
          <a:bodyPr/>
          <a:lstStyle/>
          <a:p>
            <a:fld id="{69770D02-B7DC-400E-94DC-CA2F3C5DA2E0}" type="datetimeFigureOut">
              <a:rPr lang="en-US" smtClean="0"/>
              <a:t>9/29/2021</a:t>
            </a:fld>
            <a:endParaRPr lang="en-US"/>
          </a:p>
        </p:txBody>
      </p:sp>
      <p:sp>
        <p:nvSpPr>
          <p:cNvPr id="6" name="Footer Placeholder 5">
            <a:extLst>
              <a:ext uri="{FF2B5EF4-FFF2-40B4-BE49-F238E27FC236}">
                <a16:creationId xmlns:a16="http://schemas.microsoft.com/office/drawing/2014/main" id="{34368F0E-256F-4A06-9874-806D5BD6DF2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D93499B-EB9F-4E1C-BCEB-95B8B7694FCC}"/>
              </a:ext>
            </a:extLst>
          </p:cNvPr>
          <p:cNvSpPr>
            <a:spLocks noGrp="1"/>
          </p:cNvSpPr>
          <p:nvPr>
            <p:ph type="sldNum" sz="quarter" idx="12"/>
          </p:nvPr>
        </p:nvSpPr>
        <p:spPr/>
        <p:txBody>
          <a:bodyPr/>
          <a:lstStyle/>
          <a:p>
            <a:fld id="{2A842120-D303-469D-A8F6-B5527C599CA7}" type="slidenum">
              <a:rPr lang="en-US" smtClean="0"/>
              <a:t>‹#›</a:t>
            </a:fld>
            <a:endParaRPr lang="en-US"/>
          </a:p>
        </p:txBody>
      </p:sp>
    </p:spTree>
    <p:extLst>
      <p:ext uri="{BB962C8B-B14F-4D97-AF65-F5344CB8AC3E}">
        <p14:creationId xmlns:p14="http://schemas.microsoft.com/office/powerpoint/2010/main" val="2866559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E69D3-635B-415D-9726-63D1C349C6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EB71552-EFA1-42A7-BF86-C84930C9C0A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5076213-B8B5-4C0A-A749-916101D752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5EFDE2-2387-4016-9F49-65F6CBD12AE2}"/>
              </a:ext>
            </a:extLst>
          </p:cNvPr>
          <p:cNvSpPr>
            <a:spLocks noGrp="1"/>
          </p:cNvSpPr>
          <p:nvPr>
            <p:ph type="dt" sz="half" idx="10"/>
          </p:nvPr>
        </p:nvSpPr>
        <p:spPr/>
        <p:txBody>
          <a:bodyPr/>
          <a:lstStyle/>
          <a:p>
            <a:fld id="{69770D02-B7DC-400E-94DC-CA2F3C5DA2E0}" type="datetimeFigureOut">
              <a:rPr lang="en-US" smtClean="0"/>
              <a:t>9/29/2021</a:t>
            </a:fld>
            <a:endParaRPr lang="en-US"/>
          </a:p>
        </p:txBody>
      </p:sp>
      <p:sp>
        <p:nvSpPr>
          <p:cNvPr id="6" name="Footer Placeholder 5">
            <a:extLst>
              <a:ext uri="{FF2B5EF4-FFF2-40B4-BE49-F238E27FC236}">
                <a16:creationId xmlns:a16="http://schemas.microsoft.com/office/drawing/2014/main" id="{A43D400D-1509-4979-B1D2-63E94C1BADB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5FEB6E-BD40-459F-AB62-9521D6F05E00}"/>
              </a:ext>
            </a:extLst>
          </p:cNvPr>
          <p:cNvSpPr>
            <a:spLocks noGrp="1"/>
          </p:cNvSpPr>
          <p:nvPr>
            <p:ph type="sldNum" sz="quarter" idx="12"/>
          </p:nvPr>
        </p:nvSpPr>
        <p:spPr/>
        <p:txBody>
          <a:bodyPr/>
          <a:lstStyle/>
          <a:p>
            <a:fld id="{2A842120-D303-469D-A8F6-B5527C599CA7}" type="slidenum">
              <a:rPr lang="en-US" smtClean="0"/>
              <a:t>‹#›</a:t>
            </a:fld>
            <a:endParaRPr lang="en-US"/>
          </a:p>
        </p:txBody>
      </p:sp>
    </p:spTree>
    <p:extLst>
      <p:ext uri="{BB962C8B-B14F-4D97-AF65-F5344CB8AC3E}">
        <p14:creationId xmlns:p14="http://schemas.microsoft.com/office/powerpoint/2010/main" val="1481430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3B26F6-C30E-4527-BA00-FC6EA56AB71D}"/>
              </a:ext>
            </a:extLst>
          </p:cNvPr>
          <p:cNvSpPr>
            <a:spLocks noGrp="1"/>
          </p:cNvSpPr>
          <p:nvPr>
            <p:ph type="title"/>
          </p:nvPr>
        </p:nvSpPr>
        <p:spPr>
          <a:xfrm>
            <a:off x="838200" y="66991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9D1CD50-609D-424F-B198-4B3BDAB4F76F}"/>
              </a:ext>
            </a:extLst>
          </p:cNvPr>
          <p:cNvSpPr>
            <a:spLocks noGrp="1"/>
          </p:cNvSpPr>
          <p:nvPr>
            <p:ph type="body" idx="1"/>
          </p:nvPr>
        </p:nvSpPr>
        <p:spPr>
          <a:xfrm>
            <a:off x="838200" y="1995478"/>
            <a:ext cx="10515600" cy="448627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96AE33-8D4F-4A9D-BF07-5E0E9458CA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770D02-B7DC-400E-94DC-CA2F3C5DA2E0}" type="datetimeFigureOut">
              <a:rPr lang="en-US" smtClean="0"/>
              <a:t>9/29/2021</a:t>
            </a:fld>
            <a:endParaRPr lang="en-US"/>
          </a:p>
        </p:txBody>
      </p:sp>
      <p:sp>
        <p:nvSpPr>
          <p:cNvPr id="5" name="Footer Placeholder 4">
            <a:extLst>
              <a:ext uri="{FF2B5EF4-FFF2-40B4-BE49-F238E27FC236}">
                <a16:creationId xmlns:a16="http://schemas.microsoft.com/office/drawing/2014/main" id="{9693431D-75B8-4087-840B-7032DDC763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E2596BF-3EAC-4AF7-A20D-A8CEB76B74F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842120-D303-469D-A8F6-B5527C599CA7}" type="slidenum">
              <a:rPr lang="en-US" smtClean="0"/>
              <a:t>‹#›</a:t>
            </a:fld>
            <a:endParaRPr lang="en-US"/>
          </a:p>
        </p:txBody>
      </p:sp>
    </p:spTree>
    <p:extLst>
      <p:ext uri="{BB962C8B-B14F-4D97-AF65-F5344CB8AC3E}">
        <p14:creationId xmlns:p14="http://schemas.microsoft.com/office/powerpoint/2010/main" val="3842414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chemeClr val="tx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3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3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3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s://www.changelabsolutions.org/product/equitable-enforcement-achieve-health-equity" TargetMode="External"/><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6.xml"/><Relationship Id="rId1" Type="http://schemas.openxmlformats.org/officeDocument/2006/relationships/slideLayout" Target="../slideLayouts/slideLayout4.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hyperlink" Target="https://www.changelabsolutions.org/product/blueprint-changemakers" TargetMode="Externa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hyperlink" Target="https://www.cdc.gov/phlp/publications/topic/trainings/ph-emergencylaw.html" TargetMode="External"/><Relationship Id="rId2" Type="http://schemas.openxmlformats.org/officeDocument/2006/relationships/notesSlide" Target="../notesSlides/notesSlide91.xml"/><Relationship Id="rId1" Type="http://schemas.openxmlformats.org/officeDocument/2006/relationships/slideLayout" Target="../slideLayouts/slideLayout2.xml"/><Relationship Id="rId4" Type="http://schemas.openxmlformats.org/officeDocument/2006/relationships/hyperlink" Target="https://www.cdc.gov/phlp/publications/topic/trainings/leep.html" TargetMode="Externa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3" Type="http://schemas.openxmlformats.org/officeDocument/2006/relationships/hyperlink" Target="https://www.publichealthlawacademy.org/" TargetMode="External"/><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947BA-8952-4BE3-8ACF-FB1F0596512A}"/>
              </a:ext>
            </a:extLst>
          </p:cNvPr>
          <p:cNvSpPr>
            <a:spLocks noGrp="1"/>
          </p:cNvSpPr>
          <p:nvPr>
            <p:ph type="ctrTitle"/>
          </p:nvPr>
        </p:nvSpPr>
        <p:spPr/>
        <p:txBody>
          <a:bodyPr/>
          <a:lstStyle/>
          <a:p>
            <a:r>
              <a:rPr lang="en-US"/>
              <a:t>Public Health Threats &amp; the US Constitution</a:t>
            </a:r>
          </a:p>
        </p:txBody>
      </p:sp>
      <p:sp>
        <p:nvSpPr>
          <p:cNvPr id="3" name="Subtitle 2">
            <a:extLst>
              <a:ext uri="{FF2B5EF4-FFF2-40B4-BE49-F238E27FC236}">
                <a16:creationId xmlns:a16="http://schemas.microsoft.com/office/drawing/2014/main" id="{5B510F09-BC61-4FAD-8DDF-0ED71D2279B8}"/>
              </a:ext>
            </a:extLst>
          </p:cNvPr>
          <p:cNvSpPr>
            <a:spLocks noGrp="1"/>
          </p:cNvSpPr>
          <p:nvPr>
            <p:ph type="subTitle" idx="1"/>
          </p:nvPr>
        </p:nvSpPr>
        <p:spPr/>
        <p:txBody>
          <a:bodyPr>
            <a:normAutofit/>
          </a:bodyPr>
          <a:lstStyle/>
          <a:p>
            <a:r>
              <a:rPr lang="en-US" sz="3600" dirty="0"/>
              <a:t>What Responders Need to Know About Equity, Law, and Public Health Authority</a:t>
            </a:r>
          </a:p>
        </p:txBody>
      </p:sp>
    </p:spTree>
    <p:extLst>
      <p:ext uri="{BB962C8B-B14F-4D97-AF65-F5344CB8AC3E}">
        <p14:creationId xmlns:p14="http://schemas.microsoft.com/office/powerpoint/2010/main" val="41379819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D9B57A4-4C2A-4435-B327-60B524B69697}"/>
              </a:ext>
            </a:extLst>
          </p:cNvPr>
          <p:cNvSpPr>
            <a:spLocks noGrp="1"/>
          </p:cNvSpPr>
          <p:nvPr>
            <p:ph type="ctrTitle"/>
          </p:nvPr>
        </p:nvSpPr>
        <p:spPr>
          <a:xfrm>
            <a:off x="1524000" y="1122362"/>
            <a:ext cx="9144000" cy="4135437"/>
          </a:xfrm>
        </p:spPr>
        <p:txBody>
          <a:bodyPr anchor="ctr"/>
          <a:lstStyle/>
          <a:p>
            <a:r>
              <a:rPr lang="en-US" dirty="0"/>
              <a:t>Equity-Forward </a:t>
            </a:r>
            <a:br>
              <a:rPr lang="en-US" dirty="0"/>
            </a:br>
            <a:r>
              <a:rPr lang="en-US" dirty="0"/>
              <a:t>Emergency Responses</a:t>
            </a:r>
          </a:p>
        </p:txBody>
      </p:sp>
    </p:spTree>
    <p:extLst>
      <p:ext uri="{BB962C8B-B14F-4D97-AF65-F5344CB8AC3E}">
        <p14:creationId xmlns:p14="http://schemas.microsoft.com/office/powerpoint/2010/main" val="26578265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2929F-E7B8-45D5-8A4F-AA4309F738CC}"/>
              </a:ext>
            </a:extLst>
          </p:cNvPr>
          <p:cNvSpPr>
            <a:spLocks noGrp="1"/>
          </p:cNvSpPr>
          <p:nvPr>
            <p:ph type="title"/>
          </p:nvPr>
        </p:nvSpPr>
        <p:spPr/>
        <p:txBody>
          <a:bodyPr/>
          <a:lstStyle/>
          <a:p>
            <a:r>
              <a:rPr lang="en-US" dirty="0"/>
              <a:t>Roadmap - 2</a:t>
            </a:r>
          </a:p>
        </p:txBody>
      </p:sp>
      <p:sp>
        <p:nvSpPr>
          <p:cNvPr id="3" name="Content Placeholder 2">
            <a:extLst>
              <a:ext uri="{FF2B5EF4-FFF2-40B4-BE49-F238E27FC236}">
                <a16:creationId xmlns:a16="http://schemas.microsoft.com/office/drawing/2014/main" id="{5B8019BC-5B96-4485-A2FA-BA29C2623278}"/>
              </a:ext>
            </a:extLst>
          </p:cNvPr>
          <p:cNvSpPr>
            <a:spLocks noGrp="1"/>
          </p:cNvSpPr>
          <p:nvPr>
            <p:ph idx="1"/>
          </p:nvPr>
        </p:nvSpPr>
        <p:spPr/>
        <p:txBody>
          <a:bodyPr>
            <a:normAutofit/>
          </a:bodyPr>
          <a:lstStyle/>
          <a:p>
            <a:pPr marL="514350" indent="-514350">
              <a:buAutoNum type="arabicParenR"/>
            </a:pPr>
            <a:r>
              <a:rPr lang="en-US" sz="3600" dirty="0"/>
              <a:t>How does emergency preparedness relate to health equity?</a:t>
            </a:r>
          </a:p>
          <a:p>
            <a:pPr marL="514350" indent="-514350">
              <a:buAutoNum type="arabicParenR"/>
            </a:pPr>
            <a:r>
              <a:rPr lang="en-US" sz="3600" b="1" dirty="0"/>
              <a:t>Why public health law?</a:t>
            </a:r>
          </a:p>
          <a:p>
            <a:pPr marL="514350" indent="-514350">
              <a:buAutoNum type="arabicParenR"/>
            </a:pPr>
            <a:r>
              <a:rPr lang="en-US" sz="3600" dirty="0"/>
              <a:t>What are the major sources and limits of public health authority? </a:t>
            </a:r>
          </a:p>
          <a:p>
            <a:pPr marL="514350" indent="-514350">
              <a:buAutoNum type="arabicParenR"/>
            </a:pPr>
            <a:r>
              <a:rPr lang="en-US" sz="3600" dirty="0"/>
              <a:t>What do responders need to know?</a:t>
            </a:r>
          </a:p>
        </p:txBody>
      </p:sp>
    </p:spTree>
    <p:extLst>
      <p:ext uri="{BB962C8B-B14F-4D97-AF65-F5344CB8AC3E}">
        <p14:creationId xmlns:p14="http://schemas.microsoft.com/office/powerpoint/2010/main" val="6862537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2E4E5-D9EA-47AF-980E-8688A731FFF3}"/>
              </a:ext>
            </a:extLst>
          </p:cNvPr>
          <p:cNvSpPr>
            <a:spLocks noGrp="1"/>
          </p:cNvSpPr>
          <p:nvPr>
            <p:ph type="title"/>
          </p:nvPr>
        </p:nvSpPr>
        <p:spPr/>
        <p:txBody>
          <a:bodyPr/>
          <a:lstStyle/>
          <a:p>
            <a:r>
              <a:rPr lang="en-US"/>
              <a:t>Public Health Emergencies</a:t>
            </a:r>
          </a:p>
        </p:txBody>
      </p:sp>
      <p:sp>
        <p:nvSpPr>
          <p:cNvPr id="3" name="Content Placeholder 2">
            <a:extLst>
              <a:ext uri="{FF2B5EF4-FFF2-40B4-BE49-F238E27FC236}">
                <a16:creationId xmlns:a16="http://schemas.microsoft.com/office/drawing/2014/main" id="{260C22BE-0749-4D0A-970E-4A810738B7E1}"/>
              </a:ext>
            </a:extLst>
          </p:cNvPr>
          <p:cNvSpPr>
            <a:spLocks noGrp="1"/>
          </p:cNvSpPr>
          <p:nvPr>
            <p:ph idx="1"/>
          </p:nvPr>
        </p:nvSpPr>
        <p:spPr/>
        <p:txBody>
          <a:bodyPr anchor="ctr">
            <a:normAutofit/>
          </a:bodyPr>
          <a:lstStyle/>
          <a:p>
            <a:pPr>
              <a:lnSpc>
                <a:spcPct val="150000"/>
              </a:lnSpc>
            </a:pPr>
            <a:r>
              <a:rPr lang="en-US" sz="3600"/>
              <a:t>Disease outbreaks</a:t>
            </a:r>
          </a:p>
          <a:p>
            <a:pPr>
              <a:lnSpc>
                <a:spcPct val="150000"/>
              </a:lnSpc>
            </a:pPr>
            <a:r>
              <a:rPr lang="en-US" sz="3600"/>
              <a:t>Technological disasters</a:t>
            </a:r>
          </a:p>
          <a:p>
            <a:pPr>
              <a:lnSpc>
                <a:spcPct val="150000"/>
              </a:lnSpc>
            </a:pPr>
            <a:r>
              <a:rPr lang="en-US" sz="3600"/>
              <a:t>Intentional acts</a:t>
            </a:r>
          </a:p>
          <a:p>
            <a:pPr>
              <a:lnSpc>
                <a:spcPct val="150000"/>
              </a:lnSpc>
            </a:pPr>
            <a:r>
              <a:rPr lang="en-US" sz="3600"/>
              <a:t>Natural disasters</a:t>
            </a:r>
          </a:p>
        </p:txBody>
      </p:sp>
    </p:spTree>
    <p:extLst>
      <p:ext uri="{BB962C8B-B14F-4D97-AF65-F5344CB8AC3E}">
        <p14:creationId xmlns:p14="http://schemas.microsoft.com/office/powerpoint/2010/main" val="31479771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2017081-5951-48F9-A3E6-5F7C84D8F28B}"/>
              </a:ext>
            </a:extLst>
          </p:cNvPr>
          <p:cNvSpPr>
            <a:spLocks noGrp="1"/>
          </p:cNvSpPr>
          <p:nvPr>
            <p:ph type="ctrTitle"/>
          </p:nvPr>
        </p:nvSpPr>
        <p:spPr>
          <a:xfrm>
            <a:off x="1524000" y="712750"/>
            <a:ext cx="9144000" cy="2448911"/>
          </a:xfrm>
        </p:spPr>
        <p:txBody>
          <a:bodyPr/>
          <a:lstStyle/>
          <a:p>
            <a:r>
              <a:rPr lang="en-US" dirty="0"/>
              <a:t>Imagine . . .</a:t>
            </a:r>
          </a:p>
        </p:txBody>
      </p:sp>
      <p:sp>
        <p:nvSpPr>
          <p:cNvPr id="5" name="Subtitle 4">
            <a:extLst>
              <a:ext uri="{FF2B5EF4-FFF2-40B4-BE49-F238E27FC236}">
                <a16:creationId xmlns:a16="http://schemas.microsoft.com/office/drawing/2014/main" id="{4AD5F815-AD06-4123-9C00-FB855BA033BF}"/>
              </a:ext>
            </a:extLst>
          </p:cNvPr>
          <p:cNvSpPr>
            <a:spLocks noGrp="1"/>
          </p:cNvSpPr>
          <p:nvPr>
            <p:ph type="subTitle" idx="1"/>
          </p:nvPr>
        </p:nvSpPr>
        <p:spPr>
          <a:xfrm>
            <a:off x="1524000" y="3161661"/>
            <a:ext cx="9144000" cy="1862962"/>
          </a:xfrm>
        </p:spPr>
        <p:txBody>
          <a:bodyPr/>
          <a:lstStyle/>
          <a:p>
            <a:r>
              <a:rPr lang="en-US"/>
              <a:t>There is an outbreak of measles across the United States. Thousands of children are getting sick, and some are dying.</a:t>
            </a:r>
          </a:p>
        </p:txBody>
      </p:sp>
    </p:spTree>
    <p:extLst>
      <p:ext uri="{BB962C8B-B14F-4D97-AF65-F5344CB8AC3E}">
        <p14:creationId xmlns:p14="http://schemas.microsoft.com/office/powerpoint/2010/main" val="21091876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73E3F-AAAC-4AF5-B3E2-608EBE3E4FD0}"/>
              </a:ext>
            </a:extLst>
          </p:cNvPr>
          <p:cNvSpPr>
            <a:spLocks noGrp="1"/>
          </p:cNvSpPr>
          <p:nvPr>
            <p:ph type="title"/>
          </p:nvPr>
        </p:nvSpPr>
        <p:spPr/>
        <p:txBody>
          <a:bodyPr/>
          <a:lstStyle/>
          <a:p>
            <a:r>
              <a:rPr lang="en-US"/>
              <a:t>Meet Wendy</a:t>
            </a:r>
          </a:p>
        </p:txBody>
      </p:sp>
      <p:sp>
        <p:nvSpPr>
          <p:cNvPr id="3" name="Content Placeholder 2">
            <a:extLst>
              <a:ext uri="{FF2B5EF4-FFF2-40B4-BE49-F238E27FC236}">
                <a16:creationId xmlns:a16="http://schemas.microsoft.com/office/drawing/2014/main" id="{E93E0F94-4ABD-4F79-B398-CD2CF885A0FF}"/>
              </a:ext>
            </a:extLst>
          </p:cNvPr>
          <p:cNvSpPr>
            <a:spLocks noGrp="1"/>
          </p:cNvSpPr>
          <p:nvPr>
            <p:ph idx="1"/>
          </p:nvPr>
        </p:nvSpPr>
        <p:spPr/>
        <p:txBody>
          <a:bodyPr>
            <a:noAutofit/>
          </a:bodyPr>
          <a:lstStyle/>
          <a:p>
            <a:r>
              <a:rPr lang="en-US" sz="3400"/>
              <a:t>Wendy is the deputy health commissioner for a city.</a:t>
            </a:r>
          </a:p>
          <a:p>
            <a:r>
              <a:rPr lang="en-US" sz="3400"/>
              <a:t>One day, Wendy gets a call from a parent who says that many children at a local school are sick with a fever and have developed a rash—telltale signs of measles. </a:t>
            </a:r>
          </a:p>
          <a:p>
            <a:r>
              <a:rPr lang="en-US" sz="3400"/>
              <a:t>The school is run by a faith community that does not believe in medical care or immunizations.</a:t>
            </a:r>
          </a:p>
          <a:p>
            <a:r>
              <a:rPr lang="en-US" sz="3400"/>
              <a:t>None of the children in the school have been vaccinated.</a:t>
            </a:r>
          </a:p>
        </p:txBody>
      </p:sp>
    </p:spTree>
    <p:extLst>
      <p:ext uri="{BB962C8B-B14F-4D97-AF65-F5344CB8AC3E}">
        <p14:creationId xmlns:p14="http://schemas.microsoft.com/office/powerpoint/2010/main" val="10806211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3B264-4968-48F1-A69F-4C269A1C0983}"/>
              </a:ext>
            </a:extLst>
          </p:cNvPr>
          <p:cNvSpPr>
            <a:spLocks noGrp="1"/>
          </p:cNvSpPr>
          <p:nvPr>
            <p:ph type="title"/>
          </p:nvPr>
        </p:nvSpPr>
        <p:spPr/>
        <p:txBody>
          <a:bodyPr/>
          <a:lstStyle/>
          <a:p>
            <a:r>
              <a:rPr lang="en-US"/>
              <a:t>What Can Wendy Do?</a:t>
            </a:r>
          </a:p>
        </p:txBody>
      </p:sp>
      <p:sp>
        <p:nvSpPr>
          <p:cNvPr id="3" name="Content Placeholder 2">
            <a:extLst>
              <a:ext uri="{FF2B5EF4-FFF2-40B4-BE49-F238E27FC236}">
                <a16:creationId xmlns:a16="http://schemas.microsoft.com/office/drawing/2014/main" id="{737D07CB-A088-42D4-81C3-74F4251471AB}"/>
              </a:ext>
            </a:extLst>
          </p:cNvPr>
          <p:cNvSpPr>
            <a:spLocks noGrp="1"/>
          </p:cNvSpPr>
          <p:nvPr>
            <p:ph idx="1"/>
          </p:nvPr>
        </p:nvSpPr>
        <p:spPr/>
        <p:txBody>
          <a:bodyPr>
            <a:normAutofit/>
          </a:bodyPr>
          <a:lstStyle/>
          <a:p>
            <a:r>
              <a:rPr lang="en-US" sz="3600" dirty="0"/>
              <a:t>What can Wendy do?</a:t>
            </a:r>
          </a:p>
          <a:p>
            <a:r>
              <a:rPr lang="en-US" sz="3600" dirty="0"/>
              <a:t>What if parents refuse to have their kids vaccinated or treated for religious reasons?</a:t>
            </a:r>
          </a:p>
          <a:p>
            <a:r>
              <a:rPr lang="en-US" sz="3600" dirty="0"/>
              <a:t>Can Wendy force parents to have their children vaccinated?</a:t>
            </a:r>
          </a:p>
          <a:p>
            <a:r>
              <a:rPr lang="en-US" sz="3600" dirty="0"/>
              <a:t>Can Wendy impose a quarantine or isolate sick kids?</a:t>
            </a:r>
          </a:p>
        </p:txBody>
      </p:sp>
    </p:spTree>
    <p:extLst>
      <p:ext uri="{BB962C8B-B14F-4D97-AF65-F5344CB8AC3E}">
        <p14:creationId xmlns:p14="http://schemas.microsoft.com/office/powerpoint/2010/main" val="35800635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2929F-E7B8-45D5-8A4F-AA4309F738CC}"/>
              </a:ext>
            </a:extLst>
          </p:cNvPr>
          <p:cNvSpPr>
            <a:spLocks noGrp="1"/>
          </p:cNvSpPr>
          <p:nvPr>
            <p:ph type="title"/>
          </p:nvPr>
        </p:nvSpPr>
        <p:spPr/>
        <p:txBody>
          <a:bodyPr/>
          <a:lstStyle/>
          <a:p>
            <a:r>
              <a:rPr lang="en-US" dirty="0"/>
              <a:t>Roadmap - 3</a:t>
            </a:r>
          </a:p>
        </p:txBody>
      </p:sp>
      <p:sp>
        <p:nvSpPr>
          <p:cNvPr id="3" name="Content Placeholder 2">
            <a:extLst>
              <a:ext uri="{FF2B5EF4-FFF2-40B4-BE49-F238E27FC236}">
                <a16:creationId xmlns:a16="http://schemas.microsoft.com/office/drawing/2014/main" id="{5B8019BC-5B96-4485-A2FA-BA29C2623278}"/>
              </a:ext>
            </a:extLst>
          </p:cNvPr>
          <p:cNvSpPr>
            <a:spLocks noGrp="1"/>
          </p:cNvSpPr>
          <p:nvPr>
            <p:ph idx="1"/>
          </p:nvPr>
        </p:nvSpPr>
        <p:spPr/>
        <p:txBody>
          <a:bodyPr>
            <a:normAutofit/>
          </a:bodyPr>
          <a:lstStyle/>
          <a:p>
            <a:pPr marL="514350" indent="-514350">
              <a:buAutoNum type="arabicParenR"/>
            </a:pPr>
            <a:r>
              <a:rPr lang="en-US" sz="3600" dirty="0"/>
              <a:t>How does emergency preparedness relate to health equity?</a:t>
            </a:r>
          </a:p>
          <a:p>
            <a:pPr marL="514350" indent="-514350">
              <a:buAutoNum type="arabicParenR"/>
            </a:pPr>
            <a:r>
              <a:rPr lang="en-US" sz="3600" dirty="0"/>
              <a:t>Why public health law?</a:t>
            </a:r>
          </a:p>
          <a:p>
            <a:pPr marL="514350" indent="-514350">
              <a:buAutoNum type="arabicParenR"/>
            </a:pPr>
            <a:r>
              <a:rPr lang="en-US" sz="3600" b="1" dirty="0"/>
              <a:t>What are the major sources and limits of public health authority? </a:t>
            </a:r>
          </a:p>
          <a:p>
            <a:pPr marL="514350" indent="-514350">
              <a:buAutoNum type="arabicParenR"/>
            </a:pPr>
            <a:r>
              <a:rPr lang="en-US" sz="3600" dirty="0"/>
              <a:t>What do responders need to know?</a:t>
            </a:r>
          </a:p>
        </p:txBody>
      </p:sp>
    </p:spTree>
    <p:extLst>
      <p:ext uri="{BB962C8B-B14F-4D97-AF65-F5344CB8AC3E}">
        <p14:creationId xmlns:p14="http://schemas.microsoft.com/office/powerpoint/2010/main" val="32323701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D9B57A4-4C2A-4435-B327-60B524B69697}"/>
              </a:ext>
            </a:extLst>
          </p:cNvPr>
          <p:cNvSpPr>
            <a:spLocks noGrp="1"/>
          </p:cNvSpPr>
          <p:nvPr>
            <p:ph type="ctrTitle"/>
          </p:nvPr>
        </p:nvSpPr>
        <p:spPr>
          <a:xfrm>
            <a:off x="1524000" y="1122362"/>
            <a:ext cx="9144000" cy="4135437"/>
          </a:xfrm>
        </p:spPr>
        <p:txBody>
          <a:bodyPr anchor="ctr">
            <a:normAutofit/>
          </a:bodyPr>
          <a:lstStyle/>
          <a:p>
            <a:r>
              <a:rPr lang="en-US" sz="4400" dirty="0"/>
              <a:t>What are the major sources and limits of public health authority?</a:t>
            </a:r>
          </a:p>
        </p:txBody>
      </p:sp>
    </p:spTree>
    <p:extLst>
      <p:ext uri="{BB962C8B-B14F-4D97-AF65-F5344CB8AC3E}">
        <p14:creationId xmlns:p14="http://schemas.microsoft.com/office/powerpoint/2010/main" val="5031592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8BF2BF-6BF5-4391-BA78-5057B4C8F707}"/>
              </a:ext>
            </a:extLst>
          </p:cNvPr>
          <p:cNvSpPr>
            <a:spLocks noGrp="1"/>
          </p:cNvSpPr>
          <p:nvPr>
            <p:ph type="title"/>
          </p:nvPr>
        </p:nvSpPr>
        <p:spPr/>
        <p:txBody>
          <a:bodyPr/>
          <a:lstStyle/>
          <a:p>
            <a:r>
              <a:rPr lang="en-US" dirty="0"/>
              <a:t>The U.S. Constitution</a:t>
            </a:r>
          </a:p>
        </p:txBody>
      </p:sp>
      <p:sp>
        <p:nvSpPr>
          <p:cNvPr id="3" name="Content Placeholder 2">
            <a:extLst>
              <a:ext uri="{FF2B5EF4-FFF2-40B4-BE49-F238E27FC236}">
                <a16:creationId xmlns:a16="http://schemas.microsoft.com/office/drawing/2014/main" id="{B7C19F99-241C-4697-81E7-9F0E54161CB4}"/>
              </a:ext>
            </a:extLst>
          </p:cNvPr>
          <p:cNvSpPr>
            <a:spLocks noGrp="1"/>
          </p:cNvSpPr>
          <p:nvPr>
            <p:ph idx="1"/>
          </p:nvPr>
        </p:nvSpPr>
        <p:spPr>
          <a:xfrm>
            <a:off x="838200" y="1896089"/>
            <a:ext cx="10515600" cy="4202496"/>
          </a:xfrm>
        </p:spPr>
        <p:txBody>
          <a:bodyPr anchor="ctr">
            <a:normAutofit/>
          </a:bodyPr>
          <a:lstStyle/>
          <a:p>
            <a:pPr>
              <a:lnSpc>
                <a:spcPct val="100000"/>
              </a:lnSpc>
            </a:pPr>
            <a:r>
              <a:rPr lang="en-US" sz="3600" dirty="0"/>
              <a:t>“Supreme law of the land”</a:t>
            </a:r>
          </a:p>
          <a:p>
            <a:pPr>
              <a:lnSpc>
                <a:spcPct val="100000"/>
              </a:lnSpc>
            </a:pPr>
            <a:r>
              <a:rPr lang="en-US" sz="3600" dirty="0"/>
              <a:t>Distributes power between federal and state governments</a:t>
            </a:r>
          </a:p>
          <a:p>
            <a:pPr>
              <a:lnSpc>
                <a:spcPct val="100000"/>
              </a:lnSpc>
            </a:pPr>
            <a:r>
              <a:rPr lang="en-US" sz="3600" dirty="0"/>
              <a:t>Provides a framework for balancing public health and individual interests</a:t>
            </a:r>
          </a:p>
        </p:txBody>
      </p:sp>
    </p:spTree>
    <p:extLst>
      <p:ext uri="{BB962C8B-B14F-4D97-AF65-F5344CB8AC3E}">
        <p14:creationId xmlns:p14="http://schemas.microsoft.com/office/powerpoint/2010/main" val="28482465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3AF97-B498-4C99-9B6E-53564BF9508C}"/>
              </a:ext>
            </a:extLst>
          </p:cNvPr>
          <p:cNvSpPr>
            <a:spLocks noGrp="1"/>
          </p:cNvSpPr>
          <p:nvPr>
            <p:ph type="title"/>
          </p:nvPr>
        </p:nvSpPr>
        <p:spPr>
          <a:xfrm>
            <a:off x="838199" y="648904"/>
            <a:ext cx="10862733" cy="1325563"/>
          </a:xfrm>
        </p:spPr>
        <p:txBody>
          <a:bodyPr/>
          <a:lstStyle/>
          <a:p>
            <a:r>
              <a:rPr lang="en-US" dirty="0"/>
              <a:t>The Tenth Amendment on </a:t>
            </a:r>
            <a:br>
              <a:rPr lang="en-US" dirty="0"/>
            </a:br>
            <a:r>
              <a:rPr lang="en-US" dirty="0"/>
              <a:t>States’ Police Powers </a:t>
            </a:r>
          </a:p>
        </p:txBody>
      </p:sp>
      <p:sp>
        <p:nvSpPr>
          <p:cNvPr id="3" name="Content Placeholder 2">
            <a:extLst>
              <a:ext uri="{FF2B5EF4-FFF2-40B4-BE49-F238E27FC236}">
                <a16:creationId xmlns:a16="http://schemas.microsoft.com/office/drawing/2014/main" id="{6EF1A413-1B69-41D3-AC81-AA0CCC816C47}"/>
              </a:ext>
            </a:extLst>
          </p:cNvPr>
          <p:cNvSpPr>
            <a:spLocks noGrp="1"/>
          </p:cNvSpPr>
          <p:nvPr>
            <p:ph idx="1"/>
          </p:nvPr>
        </p:nvSpPr>
        <p:spPr>
          <a:xfrm>
            <a:off x="838200" y="1856900"/>
            <a:ext cx="10515600" cy="4202496"/>
          </a:xfrm>
        </p:spPr>
        <p:txBody>
          <a:bodyPr/>
          <a:lstStyle/>
          <a:p>
            <a:pPr marL="0" indent="0">
              <a:buNone/>
            </a:pPr>
            <a:endParaRPr lang="en-US" dirty="0"/>
          </a:p>
          <a:p>
            <a:pPr marL="0" indent="0">
              <a:buNone/>
            </a:pPr>
            <a:endParaRPr lang="en-US" dirty="0"/>
          </a:p>
          <a:p>
            <a:pPr marL="0" indent="0">
              <a:buNone/>
            </a:pPr>
            <a:r>
              <a:rPr lang="en-US" dirty="0"/>
              <a:t>“The powers not delegated to the United States by </a:t>
            </a:r>
            <a:br>
              <a:rPr lang="en-US" dirty="0"/>
            </a:br>
            <a:r>
              <a:rPr lang="en-US" dirty="0"/>
              <a:t>the Constitution, nor prohibited to it by </a:t>
            </a:r>
            <a:br>
              <a:rPr lang="en-US" dirty="0"/>
            </a:br>
            <a:r>
              <a:rPr lang="en-US" dirty="0"/>
              <a:t>the States, are reserved to the States respectively, or to</a:t>
            </a:r>
            <a:br>
              <a:rPr lang="en-US" dirty="0"/>
            </a:br>
            <a:r>
              <a:rPr lang="en-US" dirty="0"/>
              <a:t>the people.”</a:t>
            </a:r>
          </a:p>
        </p:txBody>
      </p:sp>
    </p:spTree>
    <p:extLst>
      <p:ext uri="{BB962C8B-B14F-4D97-AF65-F5344CB8AC3E}">
        <p14:creationId xmlns:p14="http://schemas.microsoft.com/office/powerpoint/2010/main" val="32054382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ECF66-6836-45AD-83AF-64463892E0A8}"/>
              </a:ext>
            </a:extLst>
          </p:cNvPr>
          <p:cNvSpPr>
            <a:spLocks noGrp="1"/>
          </p:cNvSpPr>
          <p:nvPr>
            <p:ph type="title"/>
          </p:nvPr>
        </p:nvSpPr>
        <p:spPr/>
        <p:txBody>
          <a:bodyPr/>
          <a:lstStyle/>
          <a:p>
            <a:r>
              <a:rPr lang="en-US" dirty="0"/>
              <a:t>ChangeLab Solutions Disclaimer</a:t>
            </a:r>
          </a:p>
        </p:txBody>
      </p:sp>
      <p:sp>
        <p:nvSpPr>
          <p:cNvPr id="3" name="Content Placeholder 2">
            <a:extLst>
              <a:ext uri="{FF2B5EF4-FFF2-40B4-BE49-F238E27FC236}">
                <a16:creationId xmlns:a16="http://schemas.microsoft.com/office/drawing/2014/main" id="{4B42F5DD-0C51-4AAF-8B4E-DC4508F70F94}"/>
              </a:ext>
            </a:extLst>
          </p:cNvPr>
          <p:cNvSpPr>
            <a:spLocks noGrp="1"/>
          </p:cNvSpPr>
          <p:nvPr>
            <p:ph idx="1"/>
          </p:nvPr>
        </p:nvSpPr>
        <p:spPr/>
        <p:txBody>
          <a:bodyPr>
            <a:normAutofit/>
          </a:bodyPr>
          <a:lstStyle/>
          <a:p>
            <a:pPr marL="0" indent="0">
              <a:buNone/>
            </a:pPr>
            <a:r>
              <a:rPr lang="en-US" sz="2400" dirty="0"/>
              <a:t>The information provided in this discussion is for informational purposes only and does not constitute legal advice. ChangeLab Solutions does not enter into attorney-client relationships.</a:t>
            </a:r>
          </a:p>
          <a:p>
            <a:pPr marL="0" indent="0">
              <a:buNone/>
            </a:pPr>
            <a:endParaRPr lang="en-US" sz="2400" dirty="0"/>
          </a:p>
          <a:p>
            <a:pPr marL="0" indent="0">
              <a:spcBef>
                <a:spcPts val="600"/>
              </a:spcBef>
              <a:buNone/>
            </a:pPr>
            <a:r>
              <a:rPr lang="en-US" sz="2400" dirty="0"/>
              <a:t>ChangeLab Solutions is a nonprofit organization that educates and informs the public through objective, nonpartisan analysis, study, and research. The primary purpose of this discussion is to address legal and policy options to improve public health. There is no intent to reflect a view on specific legislation.</a:t>
            </a:r>
          </a:p>
          <a:p>
            <a:pPr marL="0" indent="0">
              <a:buNone/>
            </a:pPr>
            <a:endParaRPr lang="en-US" sz="2400" dirty="0"/>
          </a:p>
          <a:p>
            <a:pPr marL="0" indent="0">
              <a:spcBef>
                <a:spcPts val="600"/>
              </a:spcBef>
              <a:buNone/>
            </a:pPr>
            <a:r>
              <a:rPr lang="en-US" sz="2400" dirty="0"/>
              <a:t>Copyright © 2021 ChangeLab Solutions </a:t>
            </a:r>
          </a:p>
        </p:txBody>
      </p:sp>
    </p:spTree>
    <p:extLst>
      <p:ext uri="{BB962C8B-B14F-4D97-AF65-F5344CB8AC3E}">
        <p14:creationId xmlns:p14="http://schemas.microsoft.com/office/powerpoint/2010/main" val="29491141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559E0-3542-4A9C-AE5C-BE27C9558362}"/>
              </a:ext>
            </a:extLst>
          </p:cNvPr>
          <p:cNvSpPr>
            <a:spLocks noGrp="1"/>
          </p:cNvSpPr>
          <p:nvPr>
            <p:ph type="title"/>
          </p:nvPr>
        </p:nvSpPr>
        <p:spPr/>
        <p:txBody>
          <a:bodyPr anchor="t">
            <a:normAutofit fontScale="90000"/>
          </a:bodyPr>
          <a:lstStyle/>
          <a:p>
            <a:r>
              <a:rPr lang="en-US" dirty="0"/>
              <a:t>What Does Police Power Mean in Terms of Public Health? (Part 1)</a:t>
            </a:r>
            <a:br>
              <a:rPr lang="en-US" dirty="0"/>
            </a:br>
            <a:endParaRPr lang="en-US" dirty="0"/>
          </a:p>
        </p:txBody>
      </p:sp>
      <p:sp>
        <p:nvSpPr>
          <p:cNvPr id="3" name="Content Placeholder 2">
            <a:extLst>
              <a:ext uri="{FF2B5EF4-FFF2-40B4-BE49-F238E27FC236}">
                <a16:creationId xmlns:a16="http://schemas.microsoft.com/office/drawing/2014/main" id="{5CE20C3F-0DD1-4A65-8C80-04BA4951E362}"/>
              </a:ext>
            </a:extLst>
          </p:cNvPr>
          <p:cNvSpPr>
            <a:spLocks noGrp="1"/>
          </p:cNvSpPr>
          <p:nvPr>
            <p:ph idx="1"/>
          </p:nvPr>
        </p:nvSpPr>
        <p:spPr/>
        <p:txBody>
          <a:bodyPr/>
          <a:lstStyle/>
          <a:p>
            <a:pPr>
              <a:lnSpc>
                <a:spcPct val="120000"/>
              </a:lnSpc>
            </a:pPr>
            <a:r>
              <a:rPr lang="en-US"/>
              <a:t>Isolation and quarantine</a:t>
            </a:r>
          </a:p>
          <a:p>
            <a:pPr>
              <a:lnSpc>
                <a:spcPct val="120000"/>
              </a:lnSpc>
            </a:pPr>
            <a:r>
              <a:rPr lang="en-US"/>
              <a:t>Social distancing</a:t>
            </a:r>
          </a:p>
          <a:p>
            <a:pPr>
              <a:lnSpc>
                <a:spcPct val="120000"/>
              </a:lnSpc>
            </a:pPr>
            <a:r>
              <a:rPr lang="en-US"/>
              <a:t>Public health surveillance</a:t>
            </a:r>
          </a:p>
          <a:p>
            <a:pPr>
              <a:lnSpc>
                <a:spcPct val="120000"/>
              </a:lnSpc>
            </a:pPr>
            <a:r>
              <a:rPr lang="en-US"/>
              <a:t>Public health reporting</a:t>
            </a:r>
          </a:p>
          <a:p>
            <a:pPr>
              <a:lnSpc>
                <a:spcPct val="120000"/>
              </a:lnSpc>
            </a:pPr>
            <a:r>
              <a:rPr lang="en-US"/>
              <a:t>Epidemiological investigation</a:t>
            </a:r>
          </a:p>
        </p:txBody>
      </p:sp>
    </p:spTree>
    <p:extLst>
      <p:ext uri="{BB962C8B-B14F-4D97-AF65-F5344CB8AC3E}">
        <p14:creationId xmlns:p14="http://schemas.microsoft.com/office/powerpoint/2010/main" val="17167741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559E0-3542-4A9C-AE5C-BE27C9558362}"/>
              </a:ext>
            </a:extLst>
          </p:cNvPr>
          <p:cNvSpPr>
            <a:spLocks noGrp="1"/>
          </p:cNvSpPr>
          <p:nvPr>
            <p:ph type="title"/>
          </p:nvPr>
        </p:nvSpPr>
        <p:spPr/>
        <p:txBody>
          <a:bodyPr anchor="t">
            <a:normAutofit fontScale="90000"/>
          </a:bodyPr>
          <a:lstStyle/>
          <a:p>
            <a:r>
              <a:rPr lang="en-US" dirty="0"/>
              <a:t>What Does Police Power Mean in Terms of Public Health? (Part 2)</a:t>
            </a:r>
            <a:br>
              <a:rPr lang="en-US" dirty="0"/>
            </a:br>
            <a:endParaRPr lang="en-US" dirty="0"/>
          </a:p>
        </p:txBody>
      </p:sp>
      <p:sp>
        <p:nvSpPr>
          <p:cNvPr id="3" name="Content Placeholder 2">
            <a:extLst>
              <a:ext uri="{FF2B5EF4-FFF2-40B4-BE49-F238E27FC236}">
                <a16:creationId xmlns:a16="http://schemas.microsoft.com/office/drawing/2014/main" id="{5CE20C3F-0DD1-4A65-8C80-04BA4951E362}"/>
              </a:ext>
            </a:extLst>
          </p:cNvPr>
          <p:cNvSpPr>
            <a:spLocks noGrp="1"/>
          </p:cNvSpPr>
          <p:nvPr>
            <p:ph idx="1"/>
          </p:nvPr>
        </p:nvSpPr>
        <p:spPr>
          <a:xfrm>
            <a:off x="838200" y="1752396"/>
            <a:ext cx="10515600" cy="4202496"/>
          </a:xfrm>
        </p:spPr>
        <p:txBody>
          <a:bodyPr anchor="ctr"/>
          <a:lstStyle/>
          <a:p>
            <a:pPr>
              <a:lnSpc>
                <a:spcPct val="150000"/>
              </a:lnSpc>
            </a:pPr>
            <a:r>
              <a:rPr lang="en-US" dirty="0"/>
              <a:t>Vaccination</a:t>
            </a:r>
          </a:p>
          <a:p>
            <a:pPr>
              <a:lnSpc>
                <a:spcPct val="150000"/>
              </a:lnSpc>
            </a:pPr>
            <a:r>
              <a:rPr lang="en-US" dirty="0"/>
              <a:t>Treatment</a:t>
            </a:r>
          </a:p>
          <a:p>
            <a:pPr>
              <a:lnSpc>
                <a:spcPct val="150000"/>
              </a:lnSpc>
            </a:pPr>
            <a:r>
              <a:rPr lang="en-US" dirty="0"/>
              <a:t>Powers over property</a:t>
            </a:r>
          </a:p>
          <a:p>
            <a:pPr>
              <a:lnSpc>
                <a:spcPct val="150000"/>
              </a:lnSpc>
            </a:pPr>
            <a:r>
              <a:rPr lang="en-US" dirty="0"/>
              <a:t>Evacuation</a:t>
            </a:r>
          </a:p>
        </p:txBody>
      </p:sp>
    </p:spTree>
    <p:extLst>
      <p:ext uri="{BB962C8B-B14F-4D97-AF65-F5344CB8AC3E}">
        <p14:creationId xmlns:p14="http://schemas.microsoft.com/office/powerpoint/2010/main" val="28849301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D9B57A4-4C2A-4435-B327-60B524B69697}"/>
              </a:ext>
            </a:extLst>
          </p:cNvPr>
          <p:cNvSpPr>
            <a:spLocks noGrp="1"/>
          </p:cNvSpPr>
          <p:nvPr>
            <p:ph type="ctrTitle"/>
          </p:nvPr>
        </p:nvSpPr>
        <p:spPr>
          <a:xfrm>
            <a:off x="1524000" y="1122362"/>
            <a:ext cx="9144000" cy="4135437"/>
          </a:xfrm>
        </p:spPr>
        <p:txBody>
          <a:bodyPr anchor="ctr">
            <a:normAutofit/>
          </a:bodyPr>
          <a:lstStyle/>
          <a:p>
            <a:r>
              <a:rPr lang="en-US" sz="4400" dirty="0"/>
              <a:t>While states have the authority to restrict liberty to protect the public good, their actions must be reasonable.</a:t>
            </a:r>
          </a:p>
        </p:txBody>
      </p:sp>
    </p:spTree>
    <p:extLst>
      <p:ext uri="{BB962C8B-B14F-4D97-AF65-F5344CB8AC3E}">
        <p14:creationId xmlns:p14="http://schemas.microsoft.com/office/powerpoint/2010/main" val="11511250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C24E4-3D8D-4A02-9E71-593A93AB123D}"/>
              </a:ext>
            </a:extLst>
          </p:cNvPr>
          <p:cNvSpPr>
            <a:spLocks noGrp="1"/>
          </p:cNvSpPr>
          <p:nvPr>
            <p:ph type="title"/>
          </p:nvPr>
        </p:nvSpPr>
        <p:spPr/>
        <p:txBody>
          <a:bodyPr/>
          <a:lstStyle/>
          <a:p>
            <a:r>
              <a:rPr lang="en-US" dirty="0"/>
              <a:t>Introduction to </a:t>
            </a:r>
            <a:r>
              <a:rPr lang="en-US" i="1" dirty="0"/>
              <a:t>Jacobson v. Massachusetts </a:t>
            </a:r>
          </a:p>
        </p:txBody>
      </p:sp>
      <p:sp>
        <p:nvSpPr>
          <p:cNvPr id="3" name="Content Placeholder 2">
            <a:extLst>
              <a:ext uri="{FF2B5EF4-FFF2-40B4-BE49-F238E27FC236}">
                <a16:creationId xmlns:a16="http://schemas.microsoft.com/office/drawing/2014/main" id="{43257B1A-FDB2-42A7-A604-9105AEE1291D}"/>
              </a:ext>
            </a:extLst>
          </p:cNvPr>
          <p:cNvSpPr>
            <a:spLocks noGrp="1"/>
          </p:cNvSpPr>
          <p:nvPr>
            <p:ph idx="1"/>
          </p:nvPr>
        </p:nvSpPr>
        <p:spPr/>
        <p:txBody>
          <a:bodyPr anchor="t"/>
          <a:lstStyle/>
          <a:p>
            <a:pPr>
              <a:lnSpc>
                <a:spcPct val="120000"/>
              </a:lnSpc>
            </a:pPr>
            <a:r>
              <a:rPr lang="en-US" i="1" dirty="0"/>
              <a:t>Jacobson v. Massachusetts </a:t>
            </a:r>
            <a:r>
              <a:rPr lang="en-US" dirty="0"/>
              <a:t>197 U.S. 11 (1905)</a:t>
            </a:r>
          </a:p>
          <a:p>
            <a:pPr>
              <a:lnSpc>
                <a:spcPct val="120000"/>
              </a:lnSpc>
            </a:pPr>
            <a:r>
              <a:rPr lang="en-US" dirty="0"/>
              <a:t>1902 smallpox outbreak in Cambridge, MA</a:t>
            </a:r>
          </a:p>
          <a:p>
            <a:pPr>
              <a:lnSpc>
                <a:spcPct val="120000"/>
              </a:lnSpc>
            </a:pPr>
            <a:r>
              <a:rPr lang="en-US" dirty="0"/>
              <a:t>Defendant Jacobson convicted for refusal to be vaccinated and to pay the $5 fine</a:t>
            </a:r>
          </a:p>
        </p:txBody>
      </p:sp>
    </p:spTree>
    <p:extLst>
      <p:ext uri="{BB962C8B-B14F-4D97-AF65-F5344CB8AC3E}">
        <p14:creationId xmlns:p14="http://schemas.microsoft.com/office/powerpoint/2010/main" val="21252404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8A08A-163F-4D25-9444-5E61A7760C73}"/>
              </a:ext>
            </a:extLst>
          </p:cNvPr>
          <p:cNvSpPr>
            <a:spLocks noGrp="1"/>
          </p:cNvSpPr>
          <p:nvPr>
            <p:ph type="title"/>
          </p:nvPr>
        </p:nvSpPr>
        <p:spPr/>
        <p:txBody>
          <a:bodyPr/>
          <a:lstStyle/>
          <a:p>
            <a:r>
              <a:rPr lang="en-US" i="1" dirty="0"/>
              <a:t>Jacobson v. Massachusetts</a:t>
            </a:r>
          </a:p>
        </p:txBody>
      </p:sp>
      <p:sp>
        <p:nvSpPr>
          <p:cNvPr id="3" name="Content Placeholder 2">
            <a:extLst>
              <a:ext uri="{FF2B5EF4-FFF2-40B4-BE49-F238E27FC236}">
                <a16:creationId xmlns:a16="http://schemas.microsoft.com/office/drawing/2014/main" id="{993D1F7A-4226-4879-A5A2-CF04B375DF71}"/>
              </a:ext>
            </a:extLst>
          </p:cNvPr>
          <p:cNvSpPr>
            <a:spLocks noGrp="1"/>
          </p:cNvSpPr>
          <p:nvPr>
            <p:ph idx="1"/>
          </p:nvPr>
        </p:nvSpPr>
        <p:spPr/>
        <p:txBody>
          <a:bodyPr/>
          <a:lstStyle/>
          <a:p>
            <a:pPr marL="0" indent="0">
              <a:buNone/>
            </a:pPr>
            <a:r>
              <a:rPr lang="en-US"/>
              <a:t>“But the liberty secured by the Constitution of the United States to every person within its jurisdiction does not import an absolute right in each person to be, at all times and in all circumstances, wholly freed from restraint. There are manifold restraints to which every person is necessarily subject for the common good. On any other basis, organized society could not exist with safety to its members.”</a:t>
            </a:r>
          </a:p>
        </p:txBody>
      </p:sp>
    </p:spTree>
    <p:extLst>
      <p:ext uri="{BB962C8B-B14F-4D97-AF65-F5344CB8AC3E}">
        <p14:creationId xmlns:p14="http://schemas.microsoft.com/office/powerpoint/2010/main" val="40135984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46AD7-1051-4706-B907-7D68A56BA5CF}"/>
              </a:ext>
            </a:extLst>
          </p:cNvPr>
          <p:cNvSpPr>
            <a:spLocks noGrp="1"/>
          </p:cNvSpPr>
          <p:nvPr>
            <p:ph type="title"/>
          </p:nvPr>
        </p:nvSpPr>
        <p:spPr/>
        <p:txBody>
          <a:bodyPr/>
          <a:lstStyle/>
          <a:p>
            <a:r>
              <a:rPr lang="en-US"/>
              <a:t>Basic Requirements for Police Power</a:t>
            </a:r>
          </a:p>
        </p:txBody>
      </p:sp>
      <p:sp>
        <p:nvSpPr>
          <p:cNvPr id="3" name="Content Placeholder 2">
            <a:extLst>
              <a:ext uri="{FF2B5EF4-FFF2-40B4-BE49-F238E27FC236}">
                <a16:creationId xmlns:a16="http://schemas.microsoft.com/office/drawing/2014/main" id="{95B79F31-E2E7-4DF6-B303-B76DAE58BD50}"/>
              </a:ext>
            </a:extLst>
          </p:cNvPr>
          <p:cNvSpPr>
            <a:spLocks noGrp="1"/>
          </p:cNvSpPr>
          <p:nvPr>
            <p:ph idx="1"/>
          </p:nvPr>
        </p:nvSpPr>
        <p:spPr/>
        <p:txBody>
          <a:bodyPr/>
          <a:lstStyle/>
          <a:p>
            <a:pPr>
              <a:lnSpc>
                <a:spcPct val="100000"/>
              </a:lnSpc>
            </a:pPr>
            <a:r>
              <a:rPr lang="en-US"/>
              <a:t>Cannot be arbitrary or oppressive</a:t>
            </a:r>
          </a:p>
          <a:p>
            <a:pPr>
              <a:lnSpc>
                <a:spcPct val="100000"/>
              </a:lnSpc>
            </a:pPr>
            <a:r>
              <a:rPr lang="en-US"/>
              <a:t>Must be rationally related to public health, safety, or general welfare</a:t>
            </a:r>
          </a:p>
          <a:p>
            <a:pPr>
              <a:lnSpc>
                <a:spcPct val="100000"/>
              </a:lnSpc>
            </a:pPr>
            <a:r>
              <a:rPr lang="en-US"/>
              <a:t>Must be reasonably designed to correct a condition adversely affecting the public good</a:t>
            </a:r>
          </a:p>
          <a:p>
            <a:pPr>
              <a:lnSpc>
                <a:spcPct val="100000"/>
              </a:lnSpc>
            </a:pPr>
            <a:r>
              <a:rPr lang="en-US"/>
              <a:t>Cannot violate state or federal laws or constitutions</a:t>
            </a:r>
          </a:p>
        </p:txBody>
      </p:sp>
    </p:spTree>
    <p:extLst>
      <p:ext uri="{BB962C8B-B14F-4D97-AF65-F5344CB8AC3E}">
        <p14:creationId xmlns:p14="http://schemas.microsoft.com/office/powerpoint/2010/main" val="23136526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D9B57A4-4C2A-4435-B327-60B524B69697}"/>
              </a:ext>
            </a:extLst>
          </p:cNvPr>
          <p:cNvSpPr>
            <a:spLocks noGrp="1"/>
          </p:cNvSpPr>
          <p:nvPr>
            <p:ph type="ctrTitle"/>
          </p:nvPr>
        </p:nvSpPr>
        <p:spPr>
          <a:xfrm>
            <a:off x="1524000" y="1122362"/>
            <a:ext cx="9144000" cy="4135437"/>
          </a:xfrm>
        </p:spPr>
        <p:txBody>
          <a:bodyPr anchor="ctr">
            <a:normAutofit/>
          </a:bodyPr>
          <a:lstStyle/>
          <a:p>
            <a:r>
              <a:rPr lang="en-US" sz="4400" dirty="0"/>
              <a:t>What are the major sources and limits of public health authority?</a:t>
            </a:r>
          </a:p>
        </p:txBody>
      </p:sp>
    </p:spTree>
    <p:extLst>
      <p:ext uri="{BB962C8B-B14F-4D97-AF65-F5344CB8AC3E}">
        <p14:creationId xmlns:p14="http://schemas.microsoft.com/office/powerpoint/2010/main" val="26344150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B4B9385-915E-48F7-B35C-60E10F57A147}"/>
              </a:ext>
            </a:extLst>
          </p:cNvPr>
          <p:cNvSpPr>
            <a:spLocks noGrp="1"/>
          </p:cNvSpPr>
          <p:nvPr>
            <p:ph type="ctrTitle"/>
          </p:nvPr>
        </p:nvSpPr>
        <p:spPr/>
        <p:txBody>
          <a:bodyPr/>
          <a:lstStyle/>
          <a:p>
            <a:r>
              <a:rPr lang="en-US"/>
              <a:t>Protecting Individual Liberties</a:t>
            </a:r>
          </a:p>
        </p:txBody>
      </p:sp>
      <p:sp>
        <p:nvSpPr>
          <p:cNvPr id="5" name="Subtitle 4">
            <a:extLst>
              <a:ext uri="{FF2B5EF4-FFF2-40B4-BE49-F238E27FC236}">
                <a16:creationId xmlns:a16="http://schemas.microsoft.com/office/drawing/2014/main" id="{287845F0-7B6A-4E40-819F-7C101BC5DBCA}"/>
              </a:ext>
            </a:extLst>
          </p:cNvPr>
          <p:cNvSpPr>
            <a:spLocks noGrp="1"/>
          </p:cNvSpPr>
          <p:nvPr>
            <p:ph type="subTitle" idx="1"/>
          </p:nvPr>
        </p:nvSpPr>
        <p:spPr/>
        <p:txBody>
          <a:bodyPr>
            <a:normAutofit/>
          </a:bodyPr>
          <a:lstStyle/>
          <a:p>
            <a:endParaRPr lang="en-US" sz="3600" dirty="0"/>
          </a:p>
          <a:p>
            <a:r>
              <a:rPr lang="en-US" sz="3600" dirty="0"/>
              <a:t>Constitutional Safeguards</a:t>
            </a:r>
          </a:p>
        </p:txBody>
      </p:sp>
    </p:spTree>
    <p:extLst>
      <p:ext uri="{BB962C8B-B14F-4D97-AF65-F5344CB8AC3E}">
        <p14:creationId xmlns:p14="http://schemas.microsoft.com/office/powerpoint/2010/main" val="24916979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27E15-4816-4F24-B4E9-BA86CC1100D9}"/>
              </a:ext>
            </a:extLst>
          </p:cNvPr>
          <p:cNvSpPr>
            <a:spLocks noGrp="1"/>
          </p:cNvSpPr>
          <p:nvPr>
            <p:ph type="title"/>
          </p:nvPr>
        </p:nvSpPr>
        <p:spPr/>
        <p:txBody>
          <a:bodyPr/>
          <a:lstStyle/>
          <a:p>
            <a:r>
              <a:rPr lang="en-US">
                <a:latin typeface="Century Gothic"/>
                <a:ea typeface="MS PGothic"/>
                <a:cs typeface="Arial"/>
              </a:rPr>
              <a:t>Multiple Choice Question</a:t>
            </a:r>
          </a:p>
        </p:txBody>
      </p:sp>
      <p:sp>
        <p:nvSpPr>
          <p:cNvPr id="3" name="Content Placeholder 2">
            <a:extLst>
              <a:ext uri="{FF2B5EF4-FFF2-40B4-BE49-F238E27FC236}">
                <a16:creationId xmlns:a16="http://schemas.microsoft.com/office/drawing/2014/main" id="{C0EE54B1-96D7-407E-BE85-AEB3BC83D00E}"/>
              </a:ext>
            </a:extLst>
          </p:cNvPr>
          <p:cNvSpPr>
            <a:spLocks noGrp="1"/>
          </p:cNvSpPr>
          <p:nvPr>
            <p:ph idx="1"/>
          </p:nvPr>
        </p:nvSpPr>
        <p:spPr/>
        <p:txBody>
          <a:bodyPr>
            <a:normAutofit/>
          </a:bodyPr>
          <a:lstStyle/>
          <a:p>
            <a:pPr marL="0" indent="0">
              <a:buNone/>
            </a:pPr>
            <a:r>
              <a:rPr lang="en-US" sz="3000"/>
              <a:t>Which constitutional amendment(s) guarantee the right to due process?</a:t>
            </a:r>
          </a:p>
          <a:p>
            <a:pPr marL="0" indent="0">
              <a:buNone/>
            </a:pPr>
            <a:endParaRPr lang="en-US" sz="3000"/>
          </a:p>
          <a:p>
            <a:pPr marL="1200150" lvl="1" indent="-742950">
              <a:buAutoNum type="alphaUcPeriod"/>
            </a:pPr>
            <a:r>
              <a:rPr lang="en-US" sz="3000">
                <a:solidFill>
                  <a:srgbClr val="000000"/>
                </a:solidFill>
                <a:ea typeface="MS PGothic"/>
                <a:cs typeface="Arial"/>
              </a:rPr>
              <a:t>First Amendment</a:t>
            </a:r>
          </a:p>
          <a:p>
            <a:pPr marL="1200150" lvl="1" indent="-742950">
              <a:buAutoNum type="alphaUcPeriod"/>
            </a:pPr>
            <a:r>
              <a:rPr lang="en-US" sz="3000">
                <a:solidFill>
                  <a:srgbClr val="000000"/>
                </a:solidFill>
                <a:ea typeface="MS PGothic"/>
                <a:cs typeface="Arial"/>
              </a:rPr>
              <a:t>Fifth Amendment</a:t>
            </a:r>
          </a:p>
          <a:p>
            <a:pPr marL="1200150" lvl="1" indent="-742950">
              <a:buAutoNum type="alphaUcPeriod"/>
            </a:pPr>
            <a:r>
              <a:rPr lang="en-US" sz="3000">
                <a:solidFill>
                  <a:srgbClr val="000000"/>
                </a:solidFill>
                <a:ea typeface="MS PGothic"/>
                <a:cs typeface="Arial"/>
              </a:rPr>
              <a:t>Fourteenth Amendment</a:t>
            </a:r>
          </a:p>
          <a:p>
            <a:pPr marL="1200150" lvl="1" indent="-742950">
              <a:buAutoNum type="alphaUcPeriod"/>
            </a:pPr>
            <a:r>
              <a:rPr lang="en-US" sz="3000">
                <a:solidFill>
                  <a:srgbClr val="000000"/>
                </a:solidFill>
                <a:ea typeface="MS PGothic"/>
                <a:cs typeface="Arial"/>
              </a:rPr>
              <a:t>First &amp; Fourteenth Amendments</a:t>
            </a:r>
          </a:p>
          <a:p>
            <a:pPr marL="1200150" lvl="1" indent="-742950">
              <a:buAutoNum type="alphaUcPeriod"/>
            </a:pPr>
            <a:r>
              <a:rPr lang="en-US" sz="3000">
                <a:solidFill>
                  <a:srgbClr val="000000"/>
                </a:solidFill>
                <a:ea typeface="MS PGothic"/>
                <a:cs typeface="Arial"/>
              </a:rPr>
              <a:t>Fifth &amp; Fourteenth Amendments</a:t>
            </a:r>
          </a:p>
        </p:txBody>
      </p:sp>
    </p:spTree>
    <p:extLst>
      <p:ext uri="{BB962C8B-B14F-4D97-AF65-F5344CB8AC3E}">
        <p14:creationId xmlns:p14="http://schemas.microsoft.com/office/powerpoint/2010/main" val="7750629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27E15-4816-4F24-B4E9-BA86CC1100D9}"/>
              </a:ext>
            </a:extLst>
          </p:cNvPr>
          <p:cNvSpPr>
            <a:spLocks noGrp="1"/>
          </p:cNvSpPr>
          <p:nvPr>
            <p:ph type="title"/>
          </p:nvPr>
        </p:nvSpPr>
        <p:spPr/>
        <p:txBody>
          <a:bodyPr/>
          <a:lstStyle/>
          <a:p>
            <a:r>
              <a:rPr lang="en-US">
                <a:latin typeface="Century Gothic"/>
                <a:ea typeface="MS PGothic"/>
                <a:cs typeface="Arial"/>
              </a:rPr>
              <a:t>Multiple Choice Answer</a:t>
            </a:r>
          </a:p>
        </p:txBody>
      </p:sp>
      <p:sp>
        <p:nvSpPr>
          <p:cNvPr id="3" name="Content Placeholder 2">
            <a:extLst>
              <a:ext uri="{FF2B5EF4-FFF2-40B4-BE49-F238E27FC236}">
                <a16:creationId xmlns:a16="http://schemas.microsoft.com/office/drawing/2014/main" id="{C0EE54B1-96D7-407E-BE85-AEB3BC83D00E}"/>
              </a:ext>
            </a:extLst>
          </p:cNvPr>
          <p:cNvSpPr>
            <a:spLocks noGrp="1"/>
          </p:cNvSpPr>
          <p:nvPr>
            <p:ph idx="1"/>
          </p:nvPr>
        </p:nvSpPr>
        <p:spPr/>
        <p:txBody>
          <a:bodyPr>
            <a:normAutofit/>
          </a:bodyPr>
          <a:lstStyle/>
          <a:p>
            <a:pPr marL="0" indent="0">
              <a:buNone/>
            </a:pPr>
            <a:r>
              <a:rPr lang="en-US" sz="3000" dirty="0"/>
              <a:t>Which constitutional amendment(s) guarantee the right to due process?</a:t>
            </a:r>
          </a:p>
          <a:p>
            <a:pPr marL="0" indent="0">
              <a:buNone/>
            </a:pPr>
            <a:endParaRPr lang="en-US" sz="3000" dirty="0"/>
          </a:p>
          <a:p>
            <a:pPr marL="1200150" lvl="1" indent="-742950">
              <a:buAutoNum type="alphaUcPeriod"/>
            </a:pPr>
            <a:r>
              <a:rPr lang="en-US" sz="3000" dirty="0">
                <a:solidFill>
                  <a:srgbClr val="000000"/>
                </a:solidFill>
                <a:ea typeface="MS PGothic"/>
                <a:cs typeface="Arial"/>
              </a:rPr>
              <a:t>First Amendment</a:t>
            </a:r>
          </a:p>
          <a:p>
            <a:pPr marL="1200150" lvl="1" indent="-742950">
              <a:buAutoNum type="alphaUcPeriod"/>
            </a:pPr>
            <a:r>
              <a:rPr lang="en-US" sz="3000" dirty="0">
                <a:solidFill>
                  <a:srgbClr val="000000"/>
                </a:solidFill>
                <a:ea typeface="MS PGothic"/>
                <a:cs typeface="Arial"/>
              </a:rPr>
              <a:t>Fifth Amendment</a:t>
            </a:r>
          </a:p>
          <a:p>
            <a:pPr marL="1200150" lvl="1" indent="-742950">
              <a:buAutoNum type="alphaUcPeriod"/>
            </a:pPr>
            <a:r>
              <a:rPr lang="en-US" sz="3000" dirty="0">
                <a:solidFill>
                  <a:srgbClr val="000000"/>
                </a:solidFill>
                <a:ea typeface="MS PGothic"/>
                <a:cs typeface="Arial"/>
              </a:rPr>
              <a:t>Fourteenth Amendment</a:t>
            </a:r>
          </a:p>
          <a:p>
            <a:pPr marL="1200150" lvl="1" indent="-742950">
              <a:buAutoNum type="alphaUcPeriod"/>
            </a:pPr>
            <a:r>
              <a:rPr lang="en-US" sz="3000" dirty="0">
                <a:solidFill>
                  <a:srgbClr val="000000"/>
                </a:solidFill>
                <a:ea typeface="MS PGothic"/>
                <a:cs typeface="Arial"/>
              </a:rPr>
              <a:t>First &amp; Fourteenth Amendments</a:t>
            </a:r>
          </a:p>
          <a:p>
            <a:pPr marL="1200150" lvl="1" indent="-742950">
              <a:buAutoNum type="alphaUcPeriod"/>
            </a:pPr>
            <a:r>
              <a:rPr lang="en-US" sz="3000" b="1" dirty="0">
                <a:solidFill>
                  <a:srgbClr val="336699"/>
                </a:solidFill>
                <a:ea typeface="MS PGothic"/>
                <a:cs typeface="Arial"/>
              </a:rPr>
              <a:t>Fifth &amp; Fourteenth Amendments </a:t>
            </a:r>
            <a:r>
              <a:rPr lang="en-US" sz="3000" b="1" dirty="0">
                <a:solidFill>
                  <a:schemeClr val="accent2"/>
                </a:solidFill>
              </a:rPr>
              <a:t>→</a:t>
            </a:r>
            <a:r>
              <a:rPr lang="en-US" sz="3000" b="1" dirty="0">
                <a:solidFill>
                  <a:schemeClr val="accent2"/>
                </a:solidFill>
                <a:ea typeface="MS PGothic"/>
                <a:cs typeface="Arial"/>
              </a:rPr>
              <a:t> CORRECT ANSWER</a:t>
            </a:r>
          </a:p>
        </p:txBody>
      </p:sp>
    </p:spTree>
    <p:extLst>
      <p:ext uri="{BB962C8B-B14F-4D97-AF65-F5344CB8AC3E}">
        <p14:creationId xmlns:p14="http://schemas.microsoft.com/office/powerpoint/2010/main" val="23955839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E2C82-66E6-4FA7-B26D-19BC2037E8AF}"/>
              </a:ext>
            </a:extLst>
          </p:cNvPr>
          <p:cNvSpPr>
            <a:spLocks noGrp="1"/>
          </p:cNvSpPr>
          <p:nvPr>
            <p:ph type="title"/>
          </p:nvPr>
        </p:nvSpPr>
        <p:spPr/>
        <p:txBody>
          <a:bodyPr/>
          <a:lstStyle/>
          <a:p>
            <a:r>
              <a:rPr lang="en-US"/>
              <a:t>CDC Disclaimer</a:t>
            </a:r>
          </a:p>
        </p:txBody>
      </p:sp>
      <p:sp>
        <p:nvSpPr>
          <p:cNvPr id="3" name="Content Placeholder 2">
            <a:extLst>
              <a:ext uri="{FF2B5EF4-FFF2-40B4-BE49-F238E27FC236}">
                <a16:creationId xmlns:a16="http://schemas.microsoft.com/office/drawing/2014/main" id="{6BC06AEA-B5C3-4595-AC95-248F2FCBC44C}"/>
              </a:ext>
            </a:extLst>
          </p:cNvPr>
          <p:cNvSpPr>
            <a:spLocks noGrp="1"/>
          </p:cNvSpPr>
          <p:nvPr>
            <p:ph idx="1"/>
          </p:nvPr>
        </p:nvSpPr>
        <p:spPr/>
        <p:txBody>
          <a:bodyPr>
            <a:normAutofit/>
          </a:bodyPr>
          <a:lstStyle/>
          <a:p>
            <a:pPr marL="0" indent="0">
              <a:buNone/>
            </a:pPr>
            <a:r>
              <a:rPr lang="en-US" sz="2400" dirty="0"/>
              <a:t>These course materials are for instructional use only and are not intended as a substitute for professional legal or other advice. While every effort has been made to verify the accuracy of these materials, legal authorities and requirements may vary from jurisdiction to jurisdiction. Always seek the advice of an attorney or other qualified professional on any questions you may have regarding a legal matter.</a:t>
            </a:r>
          </a:p>
          <a:p>
            <a:endParaRPr lang="en-US" sz="2400" dirty="0"/>
          </a:p>
          <a:p>
            <a:pPr marL="0" indent="0">
              <a:spcBef>
                <a:spcPts val="600"/>
              </a:spcBef>
              <a:buNone/>
            </a:pPr>
            <a:r>
              <a:rPr lang="en-US" sz="2400" dirty="0"/>
              <a:t>The findings and conclusions in this training are those of the authors and do not necessarily represent the official position of the Centers for Disease Control and Prevention.</a:t>
            </a:r>
          </a:p>
        </p:txBody>
      </p:sp>
    </p:spTree>
    <p:extLst>
      <p:ext uri="{BB962C8B-B14F-4D97-AF65-F5344CB8AC3E}">
        <p14:creationId xmlns:p14="http://schemas.microsoft.com/office/powerpoint/2010/main" val="24997271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5AC92-33ED-47F4-BF53-860869AD9B23}"/>
              </a:ext>
            </a:extLst>
          </p:cNvPr>
          <p:cNvSpPr>
            <a:spLocks noGrp="1"/>
          </p:cNvSpPr>
          <p:nvPr>
            <p:ph type="title"/>
          </p:nvPr>
        </p:nvSpPr>
        <p:spPr>
          <a:xfrm>
            <a:off x="838200" y="648904"/>
            <a:ext cx="10947400" cy="1325563"/>
          </a:xfrm>
        </p:spPr>
        <p:txBody>
          <a:bodyPr/>
          <a:lstStyle/>
          <a:p>
            <a:r>
              <a:rPr lang="en-US" dirty="0"/>
              <a:t>Due Process: Fifth &amp; Fourteenth Amendments</a:t>
            </a:r>
          </a:p>
        </p:txBody>
      </p:sp>
      <p:sp>
        <p:nvSpPr>
          <p:cNvPr id="3" name="Content Placeholder 2">
            <a:extLst>
              <a:ext uri="{FF2B5EF4-FFF2-40B4-BE49-F238E27FC236}">
                <a16:creationId xmlns:a16="http://schemas.microsoft.com/office/drawing/2014/main" id="{17A7919A-D5B0-48AF-AF6B-ED16E2914C2D}"/>
              </a:ext>
            </a:extLst>
          </p:cNvPr>
          <p:cNvSpPr>
            <a:spLocks noGrp="1"/>
          </p:cNvSpPr>
          <p:nvPr>
            <p:ph idx="1"/>
          </p:nvPr>
        </p:nvSpPr>
        <p:spPr>
          <a:xfrm>
            <a:off x="838200" y="1909152"/>
            <a:ext cx="10515600" cy="4202496"/>
          </a:xfrm>
        </p:spPr>
        <p:txBody>
          <a:bodyPr/>
          <a:lstStyle/>
          <a:p>
            <a:endParaRPr lang="en-US" dirty="0"/>
          </a:p>
          <a:p>
            <a:r>
              <a:rPr lang="en-US" dirty="0"/>
              <a:t>The government cannot deprive people of life, liberty, or property without acting </a:t>
            </a:r>
            <a:r>
              <a:rPr lang="en-US" b="1" dirty="0"/>
              <a:t>fairly</a:t>
            </a:r>
            <a:r>
              <a:rPr lang="en-US" dirty="0"/>
              <a:t> and </a:t>
            </a:r>
            <a:r>
              <a:rPr lang="en-US" b="1" dirty="0"/>
              <a:t>reasonably</a:t>
            </a:r>
            <a:r>
              <a:rPr lang="en-US" dirty="0"/>
              <a:t>. </a:t>
            </a:r>
          </a:p>
          <a:p>
            <a:pPr>
              <a:spcBef>
                <a:spcPts val="600"/>
              </a:spcBef>
            </a:pPr>
            <a:endParaRPr lang="en-US" dirty="0"/>
          </a:p>
          <a:p>
            <a:r>
              <a:rPr lang="en-US" dirty="0"/>
              <a:t>The power of government to engage in disease control activities must be </a:t>
            </a:r>
            <a:r>
              <a:rPr lang="en-US" b="1" dirty="0"/>
              <a:t>balanced</a:t>
            </a:r>
            <a:r>
              <a:rPr lang="en-US" dirty="0"/>
              <a:t> with the rights of affected people.</a:t>
            </a:r>
          </a:p>
          <a:p>
            <a:endParaRPr lang="en-US" dirty="0"/>
          </a:p>
        </p:txBody>
      </p:sp>
    </p:spTree>
    <p:extLst>
      <p:ext uri="{BB962C8B-B14F-4D97-AF65-F5344CB8AC3E}">
        <p14:creationId xmlns:p14="http://schemas.microsoft.com/office/powerpoint/2010/main" val="24297667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240C1-B8CA-45BB-9055-FE5518D5146B}"/>
              </a:ext>
            </a:extLst>
          </p:cNvPr>
          <p:cNvSpPr>
            <a:spLocks noGrp="1"/>
          </p:cNvSpPr>
          <p:nvPr>
            <p:ph type="title"/>
          </p:nvPr>
        </p:nvSpPr>
        <p:spPr/>
        <p:txBody>
          <a:bodyPr/>
          <a:lstStyle/>
          <a:p>
            <a:r>
              <a:rPr lang="en-US"/>
              <a:t>Procedural Due Process</a:t>
            </a:r>
          </a:p>
        </p:txBody>
      </p:sp>
      <p:sp>
        <p:nvSpPr>
          <p:cNvPr id="3" name="Content Placeholder 2">
            <a:extLst>
              <a:ext uri="{FF2B5EF4-FFF2-40B4-BE49-F238E27FC236}">
                <a16:creationId xmlns:a16="http://schemas.microsoft.com/office/drawing/2014/main" id="{E95ED90B-9E59-4A54-941F-BEFF16116EFD}"/>
              </a:ext>
            </a:extLst>
          </p:cNvPr>
          <p:cNvSpPr>
            <a:spLocks noGrp="1"/>
          </p:cNvSpPr>
          <p:nvPr>
            <p:ph idx="1"/>
          </p:nvPr>
        </p:nvSpPr>
        <p:spPr/>
        <p:txBody>
          <a:bodyPr/>
          <a:lstStyle/>
          <a:p>
            <a:pPr marL="0" indent="0">
              <a:buNone/>
            </a:pPr>
            <a:endParaRPr lang="en-US" dirty="0"/>
          </a:p>
          <a:p>
            <a:pPr marL="0" indent="0">
              <a:buNone/>
            </a:pPr>
            <a:r>
              <a:rPr lang="en-US" dirty="0"/>
              <a:t>Did the government provide an individual with access to fair and impartial legal proceedings</a:t>
            </a:r>
            <a:r>
              <a:rPr lang="en-US" b="1" dirty="0"/>
              <a:t> </a:t>
            </a:r>
            <a:r>
              <a:rPr lang="en-US" dirty="0"/>
              <a:t>before depriving that person of life, liberty, or property? </a:t>
            </a:r>
          </a:p>
          <a:p>
            <a:endParaRPr lang="en-US" dirty="0"/>
          </a:p>
          <a:p>
            <a:endParaRPr lang="en-US" dirty="0"/>
          </a:p>
        </p:txBody>
      </p:sp>
    </p:spTree>
    <p:extLst>
      <p:ext uri="{BB962C8B-B14F-4D97-AF65-F5344CB8AC3E}">
        <p14:creationId xmlns:p14="http://schemas.microsoft.com/office/powerpoint/2010/main" val="11972824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D8CA46-8D68-4E41-973E-157CFC389E62}"/>
              </a:ext>
            </a:extLst>
          </p:cNvPr>
          <p:cNvSpPr>
            <a:spLocks noGrp="1"/>
          </p:cNvSpPr>
          <p:nvPr>
            <p:ph type="title"/>
          </p:nvPr>
        </p:nvSpPr>
        <p:spPr/>
        <p:txBody>
          <a:bodyPr/>
          <a:lstStyle/>
          <a:p>
            <a:r>
              <a:rPr lang="en-US"/>
              <a:t>Substantive Due Process</a:t>
            </a:r>
          </a:p>
        </p:txBody>
      </p:sp>
      <p:sp>
        <p:nvSpPr>
          <p:cNvPr id="3" name="Content Placeholder 2">
            <a:extLst>
              <a:ext uri="{FF2B5EF4-FFF2-40B4-BE49-F238E27FC236}">
                <a16:creationId xmlns:a16="http://schemas.microsoft.com/office/drawing/2014/main" id="{7E220BF8-1F1E-4AA7-85B6-6340FBEE3182}"/>
              </a:ext>
            </a:extLst>
          </p:cNvPr>
          <p:cNvSpPr>
            <a:spLocks noGrp="1"/>
          </p:cNvSpPr>
          <p:nvPr>
            <p:ph idx="1"/>
          </p:nvPr>
        </p:nvSpPr>
        <p:spPr/>
        <p:txBody>
          <a:bodyPr/>
          <a:lstStyle/>
          <a:p>
            <a:pPr marL="0" indent="0">
              <a:buNone/>
            </a:pPr>
            <a:endParaRPr lang="en-US" dirty="0"/>
          </a:p>
          <a:p>
            <a:pPr marL="0" indent="0">
              <a:buNone/>
            </a:pPr>
            <a:r>
              <a:rPr lang="en-US" dirty="0"/>
              <a:t>Does the government have an </a:t>
            </a:r>
            <a:r>
              <a:rPr lang="en-US" b="1" dirty="0"/>
              <a:t>appropriate justification </a:t>
            </a:r>
            <a:r>
              <a:rPr lang="en-US" dirty="0"/>
              <a:t>for depriving someone of life, liberty, or property? </a:t>
            </a:r>
          </a:p>
          <a:p>
            <a:endParaRPr lang="en-US" dirty="0"/>
          </a:p>
          <a:p>
            <a:endParaRPr lang="en-US" dirty="0"/>
          </a:p>
        </p:txBody>
      </p:sp>
    </p:spTree>
    <p:extLst>
      <p:ext uri="{BB962C8B-B14F-4D97-AF65-F5344CB8AC3E}">
        <p14:creationId xmlns:p14="http://schemas.microsoft.com/office/powerpoint/2010/main" val="14751926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17C19-F1F4-4823-BF65-7A4DC5DDAC25}"/>
              </a:ext>
            </a:extLst>
          </p:cNvPr>
          <p:cNvSpPr>
            <a:spLocks noGrp="1"/>
          </p:cNvSpPr>
          <p:nvPr>
            <p:ph type="title"/>
          </p:nvPr>
        </p:nvSpPr>
        <p:spPr/>
        <p:txBody>
          <a:bodyPr/>
          <a:lstStyle/>
          <a:p>
            <a:r>
              <a:rPr lang="en-US" dirty="0"/>
              <a:t>Content Warning - 1</a:t>
            </a:r>
          </a:p>
        </p:txBody>
      </p:sp>
      <p:sp>
        <p:nvSpPr>
          <p:cNvPr id="3" name="Content Placeholder 2">
            <a:extLst>
              <a:ext uri="{FF2B5EF4-FFF2-40B4-BE49-F238E27FC236}">
                <a16:creationId xmlns:a16="http://schemas.microsoft.com/office/drawing/2014/main" id="{0FCA29D8-4CFF-41F7-9E5C-35EFE6EDDA85}"/>
              </a:ext>
            </a:extLst>
          </p:cNvPr>
          <p:cNvSpPr>
            <a:spLocks noGrp="1"/>
          </p:cNvSpPr>
          <p:nvPr>
            <p:ph idx="1"/>
          </p:nvPr>
        </p:nvSpPr>
        <p:spPr/>
        <p:txBody>
          <a:bodyPr/>
          <a:lstStyle/>
          <a:p>
            <a:pPr marL="0" indent="0">
              <a:buNone/>
            </a:pPr>
            <a:r>
              <a:rPr lang="en-US" dirty="0"/>
              <a:t>The following slides contain disturbing details from a mandatory isolation case. In this case, the plaintiff was wrongfully incarcerated, against her will, in a county jail, under a quarantine and isolation order. The details of the case illustrate violence, racism, and violations of state law and individual liberties guaranteed by the US Constitution.</a:t>
            </a:r>
          </a:p>
          <a:p>
            <a:endParaRPr lang="en-US" dirty="0"/>
          </a:p>
        </p:txBody>
      </p:sp>
    </p:spTree>
    <p:extLst>
      <p:ext uri="{BB962C8B-B14F-4D97-AF65-F5344CB8AC3E}">
        <p14:creationId xmlns:p14="http://schemas.microsoft.com/office/powerpoint/2010/main" val="41995936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E787C0-08D7-454F-AE66-EDC5A69CB2F7}"/>
              </a:ext>
            </a:extLst>
          </p:cNvPr>
          <p:cNvSpPr>
            <a:spLocks noGrp="1"/>
          </p:cNvSpPr>
          <p:nvPr>
            <p:ph type="title"/>
          </p:nvPr>
        </p:nvSpPr>
        <p:spPr/>
        <p:txBody>
          <a:bodyPr/>
          <a:lstStyle/>
          <a:p>
            <a:r>
              <a:rPr lang="en-US" dirty="0"/>
              <a:t>Intro to </a:t>
            </a:r>
            <a:r>
              <a:rPr lang="en-US" i="1" dirty="0" err="1"/>
              <a:t>Souvannarath</a:t>
            </a:r>
            <a:r>
              <a:rPr lang="en-US" i="1" dirty="0"/>
              <a:t> v. Hadden </a:t>
            </a:r>
            <a:r>
              <a:rPr lang="en-US" dirty="0"/>
              <a:t>(2002)</a:t>
            </a:r>
          </a:p>
        </p:txBody>
      </p:sp>
      <p:sp>
        <p:nvSpPr>
          <p:cNvPr id="3" name="Content Placeholder 2">
            <a:extLst>
              <a:ext uri="{FF2B5EF4-FFF2-40B4-BE49-F238E27FC236}">
                <a16:creationId xmlns:a16="http://schemas.microsoft.com/office/drawing/2014/main" id="{CEBDC2D6-97EE-4D64-977A-3FA28A931FB9}"/>
              </a:ext>
            </a:extLst>
          </p:cNvPr>
          <p:cNvSpPr>
            <a:spLocks noGrp="1"/>
          </p:cNvSpPr>
          <p:nvPr>
            <p:ph idx="1"/>
          </p:nvPr>
        </p:nvSpPr>
        <p:spPr>
          <a:xfrm>
            <a:off x="838200" y="1883026"/>
            <a:ext cx="10515600" cy="4202496"/>
          </a:xfrm>
        </p:spPr>
        <p:txBody>
          <a:bodyPr/>
          <a:lstStyle/>
          <a:p>
            <a:endParaRPr lang="en-US" dirty="0"/>
          </a:p>
          <a:p>
            <a:r>
              <a:rPr lang="en-US" dirty="0"/>
              <a:t>A woman who was a Laotian refugee was diagnosed with multidrug-resistant tuberculosis (MDR-TB).</a:t>
            </a:r>
          </a:p>
          <a:p>
            <a:pPr>
              <a:spcBef>
                <a:spcPts val="600"/>
              </a:spcBef>
            </a:pPr>
            <a:endParaRPr lang="en-US" dirty="0"/>
          </a:p>
          <a:p>
            <a:r>
              <a:rPr lang="en-US" dirty="0"/>
              <a:t>Under local policy, she was incarcerated in county jail for noncompliance with a quarantine and isolation order.</a:t>
            </a:r>
          </a:p>
          <a:p>
            <a:endParaRPr lang="en-US" dirty="0"/>
          </a:p>
          <a:p>
            <a:endParaRPr lang="en-US" dirty="0"/>
          </a:p>
        </p:txBody>
      </p:sp>
    </p:spTree>
    <p:extLst>
      <p:ext uri="{BB962C8B-B14F-4D97-AF65-F5344CB8AC3E}">
        <p14:creationId xmlns:p14="http://schemas.microsoft.com/office/powerpoint/2010/main" val="5865358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E183A-54BF-4DDE-A995-5090F3C78324}"/>
              </a:ext>
            </a:extLst>
          </p:cNvPr>
          <p:cNvSpPr>
            <a:spLocks noGrp="1"/>
          </p:cNvSpPr>
          <p:nvPr>
            <p:ph type="title"/>
          </p:nvPr>
        </p:nvSpPr>
        <p:spPr/>
        <p:txBody>
          <a:bodyPr/>
          <a:lstStyle/>
          <a:p>
            <a:r>
              <a:rPr lang="en-US" dirty="0"/>
              <a:t>Court Decision for </a:t>
            </a:r>
            <a:br>
              <a:rPr lang="en-US" dirty="0"/>
            </a:br>
            <a:r>
              <a:rPr lang="en-US" i="1" dirty="0" err="1"/>
              <a:t>Souvannarath</a:t>
            </a:r>
            <a:r>
              <a:rPr lang="en-US" i="1" dirty="0"/>
              <a:t> v. Hadden </a:t>
            </a:r>
            <a:r>
              <a:rPr lang="en-US" dirty="0"/>
              <a:t>(2002)</a:t>
            </a:r>
          </a:p>
        </p:txBody>
      </p:sp>
      <p:sp>
        <p:nvSpPr>
          <p:cNvPr id="3" name="Content Placeholder 2">
            <a:extLst>
              <a:ext uri="{FF2B5EF4-FFF2-40B4-BE49-F238E27FC236}">
                <a16:creationId xmlns:a16="http://schemas.microsoft.com/office/drawing/2014/main" id="{6F792B70-2820-4A2F-95B2-9ADA92E531DC}"/>
              </a:ext>
            </a:extLst>
          </p:cNvPr>
          <p:cNvSpPr>
            <a:spLocks noGrp="1"/>
          </p:cNvSpPr>
          <p:nvPr>
            <p:ph idx="1"/>
          </p:nvPr>
        </p:nvSpPr>
        <p:spPr>
          <a:xfrm>
            <a:off x="838200" y="2301042"/>
            <a:ext cx="10515600" cy="4202496"/>
          </a:xfrm>
        </p:spPr>
        <p:txBody>
          <a:bodyPr>
            <a:normAutofit/>
          </a:bodyPr>
          <a:lstStyle/>
          <a:p>
            <a:pPr marL="0" indent="0">
              <a:buNone/>
            </a:pPr>
            <a:r>
              <a:rPr lang="en-US" sz="3000" dirty="0"/>
              <a:t>Numerous violations of a patient’s procedural and substantive due process rights:</a:t>
            </a:r>
          </a:p>
          <a:p>
            <a:pPr marL="0" indent="0">
              <a:spcBef>
                <a:spcPts val="600"/>
              </a:spcBef>
              <a:buNone/>
            </a:pPr>
            <a:endParaRPr lang="en-US" sz="3000" dirty="0"/>
          </a:p>
          <a:p>
            <a:pPr lvl="1"/>
            <a:r>
              <a:rPr lang="en-US" sz="3000" dirty="0"/>
              <a:t>Failure to provide adequate notice</a:t>
            </a:r>
          </a:p>
          <a:p>
            <a:pPr lvl="1"/>
            <a:r>
              <a:rPr lang="en-US" sz="3000" dirty="0"/>
              <a:t>Forcible removal to jail at gunpoint</a:t>
            </a:r>
          </a:p>
          <a:p>
            <a:pPr lvl="1"/>
            <a:r>
              <a:rPr lang="en-US" sz="3000" dirty="0"/>
              <a:t>Failure to provide basic necessities, including heat, light, a bed, or a toilet</a:t>
            </a:r>
          </a:p>
          <a:p>
            <a:pPr lvl="1"/>
            <a:r>
              <a:rPr lang="en-US" sz="3000" dirty="0"/>
              <a:t>Imposition of same restrictions as for jail inmates</a:t>
            </a:r>
          </a:p>
        </p:txBody>
      </p:sp>
    </p:spTree>
    <p:extLst>
      <p:ext uri="{BB962C8B-B14F-4D97-AF65-F5344CB8AC3E}">
        <p14:creationId xmlns:p14="http://schemas.microsoft.com/office/powerpoint/2010/main" val="2999377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E183A-54BF-4DDE-A995-5090F3C78324}"/>
              </a:ext>
            </a:extLst>
          </p:cNvPr>
          <p:cNvSpPr>
            <a:spLocks noGrp="1"/>
          </p:cNvSpPr>
          <p:nvPr>
            <p:ph type="title"/>
          </p:nvPr>
        </p:nvSpPr>
        <p:spPr/>
        <p:txBody>
          <a:bodyPr/>
          <a:lstStyle/>
          <a:p>
            <a:r>
              <a:rPr lang="en-US" i="1" dirty="0" err="1"/>
              <a:t>Souvannarath</a:t>
            </a:r>
            <a:r>
              <a:rPr lang="en-US" i="1" dirty="0"/>
              <a:t> v. Hadden </a:t>
            </a:r>
            <a:r>
              <a:rPr lang="en-US" dirty="0"/>
              <a:t>(2002)</a:t>
            </a:r>
          </a:p>
        </p:txBody>
      </p:sp>
      <p:sp>
        <p:nvSpPr>
          <p:cNvPr id="3" name="Content Placeholder 2">
            <a:extLst>
              <a:ext uri="{FF2B5EF4-FFF2-40B4-BE49-F238E27FC236}">
                <a16:creationId xmlns:a16="http://schemas.microsoft.com/office/drawing/2014/main" id="{6F792B70-2820-4A2F-95B2-9ADA92E531DC}"/>
              </a:ext>
            </a:extLst>
          </p:cNvPr>
          <p:cNvSpPr>
            <a:spLocks noGrp="1"/>
          </p:cNvSpPr>
          <p:nvPr>
            <p:ph idx="1"/>
          </p:nvPr>
        </p:nvSpPr>
        <p:spPr/>
        <p:txBody>
          <a:bodyPr>
            <a:normAutofit/>
          </a:bodyPr>
          <a:lstStyle/>
          <a:p>
            <a:endParaRPr lang="en-US" dirty="0"/>
          </a:p>
          <a:p>
            <a:r>
              <a:rPr lang="en-US" dirty="0"/>
              <a:t>The California Court of Appeals found the series of missteps by county officials to be in violation of state law and </a:t>
            </a:r>
            <a:r>
              <a:rPr lang="en-US" dirty="0" err="1"/>
              <a:t>Souvannarath’s</a:t>
            </a:r>
            <a:r>
              <a:rPr lang="en-US" dirty="0"/>
              <a:t> individual liberties.</a:t>
            </a:r>
          </a:p>
          <a:p>
            <a:pPr>
              <a:spcBef>
                <a:spcPts val="600"/>
              </a:spcBef>
            </a:pPr>
            <a:endParaRPr lang="en-US" dirty="0"/>
          </a:p>
          <a:p>
            <a:r>
              <a:rPr lang="en-US" dirty="0"/>
              <a:t>This case has important implications for health equity.</a:t>
            </a:r>
          </a:p>
          <a:p>
            <a:pPr marL="0" indent="0">
              <a:buNone/>
            </a:pPr>
            <a:endParaRPr lang="en-US" dirty="0"/>
          </a:p>
        </p:txBody>
      </p:sp>
    </p:spTree>
    <p:extLst>
      <p:ext uri="{BB962C8B-B14F-4D97-AF65-F5344CB8AC3E}">
        <p14:creationId xmlns:p14="http://schemas.microsoft.com/office/powerpoint/2010/main" val="29908544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27E15-4816-4F24-B4E9-BA86CC1100D9}"/>
              </a:ext>
            </a:extLst>
          </p:cNvPr>
          <p:cNvSpPr>
            <a:spLocks noGrp="1"/>
          </p:cNvSpPr>
          <p:nvPr>
            <p:ph type="title"/>
          </p:nvPr>
        </p:nvSpPr>
        <p:spPr>
          <a:xfrm>
            <a:off x="838200" y="648904"/>
            <a:ext cx="10515600" cy="1741370"/>
          </a:xfrm>
        </p:spPr>
        <p:txBody>
          <a:bodyPr>
            <a:normAutofit fontScale="90000"/>
          </a:bodyPr>
          <a:lstStyle/>
          <a:p>
            <a:pPr>
              <a:spcBef>
                <a:spcPts val="2400"/>
              </a:spcBef>
            </a:pPr>
            <a:r>
              <a:rPr lang="en-US" dirty="0">
                <a:latin typeface="Century Gothic"/>
                <a:ea typeface="MS PGothic"/>
                <a:cs typeface="Arial"/>
              </a:rPr>
              <a:t>Multiple Choice Question</a:t>
            </a:r>
            <a:br>
              <a:rPr lang="en-US" dirty="0">
                <a:latin typeface="Century Gothic"/>
                <a:ea typeface="MS PGothic"/>
                <a:cs typeface="Arial"/>
              </a:rPr>
            </a:br>
            <a:br>
              <a:rPr lang="en-US" sz="1300" dirty="0">
                <a:latin typeface="Century Gothic"/>
                <a:ea typeface="MS PGothic"/>
                <a:cs typeface="Arial"/>
              </a:rPr>
            </a:br>
            <a:r>
              <a:rPr lang="en-US" sz="3600" dirty="0"/>
              <a:t>Which of the following government actions violate due process?</a:t>
            </a:r>
            <a:endParaRPr lang="en-US" sz="3600" dirty="0">
              <a:latin typeface="Century Gothic"/>
              <a:ea typeface="MS PGothic"/>
              <a:cs typeface="Arial"/>
            </a:endParaRPr>
          </a:p>
        </p:txBody>
      </p:sp>
      <p:sp>
        <p:nvSpPr>
          <p:cNvPr id="3" name="Content Placeholder 2">
            <a:extLst>
              <a:ext uri="{FF2B5EF4-FFF2-40B4-BE49-F238E27FC236}">
                <a16:creationId xmlns:a16="http://schemas.microsoft.com/office/drawing/2014/main" id="{C0EE54B1-96D7-407E-BE85-AEB3BC83D00E}"/>
              </a:ext>
            </a:extLst>
          </p:cNvPr>
          <p:cNvSpPr>
            <a:spLocks noGrp="1"/>
          </p:cNvSpPr>
          <p:nvPr>
            <p:ph idx="1"/>
          </p:nvPr>
        </p:nvSpPr>
        <p:spPr/>
        <p:txBody>
          <a:bodyPr>
            <a:normAutofit/>
          </a:bodyPr>
          <a:lstStyle/>
          <a:p>
            <a:pPr marL="0" indent="0">
              <a:buNone/>
            </a:pPr>
            <a:endParaRPr lang="en-US" sz="3000" dirty="0"/>
          </a:p>
          <a:p>
            <a:pPr marL="1200150" lvl="1" indent="-742950">
              <a:buAutoNum type="alphaUcPeriod"/>
            </a:pPr>
            <a:r>
              <a:rPr lang="en-US" sz="3000" dirty="0">
                <a:solidFill>
                  <a:srgbClr val="000000"/>
                </a:solidFill>
                <a:ea typeface="MS PGothic"/>
                <a:cs typeface="Arial"/>
              </a:rPr>
              <a:t>Providing a Notice and Order for Examination</a:t>
            </a:r>
          </a:p>
          <a:p>
            <a:pPr marL="1200150" lvl="1" indent="-742950">
              <a:buAutoNum type="alphaUcPeriod"/>
            </a:pPr>
            <a:r>
              <a:rPr lang="en-US" sz="3000" dirty="0">
                <a:solidFill>
                  <a:srgbClr val="000000"/>
                </a:solidFill>
                <a:ea typeface="MS PGothic"/>
                <a:cs typeface="Arial"/>
              </a:rPr>
              <a:t>Issuing an Order of Quarantine and Isolation that does not state any specific reason for detention</a:t>
            </a:r>
          </a:p>
          <a:p>
            <a:pPr marL="1200150" lvl="1" indent="-742950">
              <a:buAutoNum type="alphaUcPeriod"/>
            </a:pPr>
            <a:r>
              <a:rPr lang="en-US" sz="3000" dirty="0">
                <a:solidFill>
                  <a:srgbClr val="000000"/>
                </a:solidFill>
                <a:ea typeface="MS PGothic"/>
                <a:cs typeface="Arial"/>
              </a:rPr>
              <a:t>A &amp; B</a:t>
            </a:r>
          </a:p>
          <a:p>
            <a:pPr marL="1200150" lvl="1" indent="-742950">
              <a:buAutoNum type="alphaUcPeriod"/>
            </a:pPr>
            <a:r>
              <a:rPr lang="en-US" sz="3000" dirty="0">
                <a:solidFill>
                  <a:srgbClr val="000000"/>
                </a:solidFill>
                <a:ea typeface="MS PGothic"/>
                <a:cs typeface="Arial"/>
              </a:rPr>
              <a:t>None of the above</a:t>
            </a:r>
          </a:p>
        </p:txBody>
      </p:sp>
    </p:spTree>
    <p:extLst>
      <p:ext uri="{BB962C8B-B14F-4D97-AF65-F5344CB8AC3E}">
        <p14:creationId xmlns:p14="http://schemas.microsoft.com/office/powerpoint/2010/main" val="24897317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27E15-4816-4F24-B4E9-BA86CC1100D9}"/>
              </a:ext>
            </a:extLst>
          </p:cNvPr>
          <p:cNvSpPr>
            <a:spLocks noGrp="1"/>
          </p:cNvSpPr>
          <p:nvPr>
            <p:ph type="title"/>
          </p:nvPr>
        </p:nvSpPr>
        <p:spPr>
          <a:xfrm>
            <a:off x="838200" y="752474"/>
            <a:ext cx="10515600" cy="1325563"/>
          </a:xfrm>
        </p:spPr>
        <p:txBody>
          <a:bodyPr>
            <a:normAutofit fontScale="90000"/>
          </a:bodyPr>
          <a:lstStyle/>
          <a:p>
            <a:r>
              <a:rPr lang="en-US" dirty="0">
                <a:latin typeface="Century Gothic"/>
                <a:ea typeface="MS PGothic"/>
                <a:cs typeface="Arial"/>
              </a:rPr>
              <a:t>Multiple Choice Answer</a:t>
            </a:r>
            <a:br>
              <a:rPr lang="en-US" dirty="0">
                <a:latin typeface="Century Gothic"/>
                <a:ea typeface="MS PGothic"/>
                <a:cs typeface="Arial"/>
              </a:rPr>
            </a:br>
            <a:br>
              <a:rPr lang="en-US" sz="1800" dirty="0">
                <a:latin typeface="Century Gothic"/>
                <a:ea typeface="MS PGothic"/>
                <a:cs typeface="Arial"/>
              </a:rPr>
            </a:br>
            <a:r>
              <a:rPr lang="en-US" sz="3600" dirty="0"/>
              <a:t>Which of the following government actions violate due process?</a:t>
            </a:r>
            <a:endParaRPr lang="en-US" sz="3600" dirty="0">
              <a:latin typeface="Century Gothic"/>
              <a:ea typeface="MS PGothic"/>
              <a:cs typeface="Arial"/>
            </a:endParaRPr>
          </a:p>
        </p:txBody>
      </p:sp>
      <p:sp>
        <p:nvSpPr>
          <p:cNvPr id="3" name="Content Placeholder 2">
            <a:extLst>
              <a:ext uri="{FF2B5EF4-FFF2-40B4-BE49-F238E27FC236}">
                <a16:creationId xmlns:a16="http://schemas.microsoft.com/office/drawing/2014/main" id="{C0EE54B1-96D7-407E-BE85-AEB3BC83D00E}"/>
              </a:ext>
            </a:extLst>
          </p:cNvPr>
          <p:cNvSpPr>
            <a:spLocks noGrp="1"/>
          </p:cNvSpPr>
          <p:nvPr>
            <p:ph idx="1"/>
          </p:nvPr>
        </p:nvSpPr>
        <p:spPr/>
        <p:txBody>
          <a:bodyPr>
            <a:normAutofit/>
          </a:bodyPr>
          <a:lstStyle/>
          <a:p>
            <a:pPr marL="0" indent="0">
              <a:buNone/>
            </a:pPr>
            <a:endParaRPr lang="en-US" sz="3000" dirty="0"/>
          </a:p>
          <a:p>
            <a:pPr marL="1200150" lvl="1" indent="-742950">
              <a:buAutoNum type="alphaUcPeriod"/>
            </a:pPr>
            <a:r>
              <a:rPr lang="en-US" sz="3000" dirty="0">
                <a:solidFill>
                  <a:srgbClr val="000000"/>
                </a:solidFill>
                <a:ea typeface="MS PGothic"/>
                <a:cs typeface="Arial"/>
              </a:rPr>
              <a:t>Providing a Notice and Order for Examination</a:t>
            </a:r>
          </a:p>
          <a:p>
            <a:pPr marL="1200150" lvl="1" indent="-742950">
              <a:buAutoNum type="alphaUcPeriod"/>
            </a:pPr>
            <a:r>
              <a:rPr lang="en-US" sz="3000" b="1" dirty="0">
                <a:solidFill>
                  <a:srgbClr val="336699"/>
                </a:solidFill>
                <a:ea typeface="MS PGothic"/>
                <a:cs typeface="Arial"/>
              </a:rPr>
              <a:t>Issuing an Order of Quarantine and Isolation that does not state any specific reason for detention</a:t>
            </a:r>
            <a:r>
              <a:rPr lang="en-US" sz="3000" b="1" dirty="0">
                <a:solidFill>
                  <a:srgbClr val="336699"/>
                </a:solidFill>
              </a:rPr>
              <a:t> →</a:t>
            </a:r>
            <a:r>
              <a:rPr lang="en-US" sz="3000" b="1" dirty="0">
                <a:solidFill>
                  <a:srgbClr val="336699"/>
                </a:solidFill>
                <a:ea typeface="MS PGothic"/>
                <a:cs typeface="Arial"/>
              </a:rPr>
              <a:t> </a:t>
            </a:r>
            <a:r>
              <a:rPr lang="en-US" sz="3000" b="1" dirty="0">
                <a:solidFill>
                  <a:schemeClr val="accent2"/>
                </a:solidFill>
                <a:ea typeface="MS PGothic"/>
                <a:cs typeface="Arial"/>
              </a:rPr>
              <a:t>CORRECT ANSWER</a:t>
            </a:r>
            <a:endParaRPr lang="en-US" sz="3000" b="1" dirty="0">
              <a:solidFill>
                <a:srgbClr val="000000"/>
              </a:solidFill>
              <a:ea typeface="MS PGothic"/>
              <a:cs typeface="Arial"/>
            </a:endParaRPr>
          </a:p>
          <a:p>
            <a:pPr marL="1200150" lvl="1" indent="-742950">
              <a:buAutoNum type="alphaUcPeriod"/>
            </a:pPr>
            <a:r>
              <a:rPr lang="en-US" sz="3000" dirty="0">
                <a:solidFill>
                  <a:srgbClr val="000000"/>
                </a:solidFill>
                <a:ea typeface="MS PGothic"/>
                <a:cs typeface="Arial"/>
              </a:rPr>
              <a:t>A &amp; B</a:t>
            </a:r>
          </a:p>
          <a:p>
            <a:pPr marL="1200150" lvl="1" indent="-742950">
              <a:buAutoNum type="alphaUcPeriod"/>
            </a:pPr>
            <a:r>
              <a:rPr lang="en-US" sz="3000" dirty="0">
                <a:solidFill>
                  <a:srgbClr val="000000"/>
                </a:solidFill>
                <a:ea typeface="MS PGothic"/>
                <a:cs typeface="Arial"/>
              </a:rPr>
              <a:t>None of the above</a:t>
            </a:r>
          </a:p>
        </p:txBody>
      </p:sp>
    </p:spTree>
    <p:extLst>
      <p:ext uri="{BB962C8B-B14F-4D97-AF65-F5344CB8AC3E}">
        <p14:creationId xmlns:p14="http://schemas.microsoft.com/office/powerpoint/2010/main" val="25610826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27E15-4816-4F24-B4E9-BA86CC1100D9}"/>
              </a:ext>
            </a:extLst>
          </p:cNvPr>
          <p:cNvSpPr>
            <a:spLocks noGrp="1"/>
          </p:cNvSpPr>
          <p:nvPr>
            <p:ph type="title"/>
          </p:nvPr>
        </p:nvSpPr>
        <p:spPr>
          <a:xfrm>
            <a:off x="838200" y="648904"/>
            <a:ext cx="10515600" cy="2238675"/>
          </a:xfrm>
        </p:spPr>
        <p:txBody>
          <a:bodyPr>
            <a:normAutofit fontScale="90000"/>
          </a:bodyPr>
          <a:lstStyle/>
          <a:p>
            <a:r>
              <a:rPr lang="en-US" dirty="0">
                <a:latin typeface="Century Gothic"/>
                <a:ea typeface="MS PGothic"/>
                <a:cs typeface="Arial"/>
              </a:rPr>
              <a:t>Multiple Choice Question</a:t>
            </a:r>
            <a:br>
              <a:rPr lang="en-US" dirty="0">
                <a:latin typeface="Century Gothic"/>
                <a:ea typeface="MS PGothic"/>
                <a:cs typeface="Arial"/>
              </a:rPr>
            </a:br>
            <a:br>
              <a:rPr lang="en-US" sz="2700" dirty="0">
                <a:latin typeface="Century Gothic"/>
                <a:ea typeface="MS PGothic"/>
                <a:cs typeface="Arial"/>
              </a:rPr>
            </a:br>
            <a:r>
              <a:rPr lang="en-US" sz="3600" dirty="0"/>
              <a:t>Which of the following actions are violations of procedural due process?</a:t>
            </a:r>
            <a:br>
              <a:rPr lang="en-US" sz="3600" dirty="0"/>
            </a:br>
            <a:endParaRPr lang="en-US" sz="3600" dirty="0">
              <a:latin typeface="Century Gothic"/>
              <a:ea typeface="MS PGothic"/>
              <a:cs typeface="Arial"/>
            </a:endParaRPr>
          </a:p>
        </p:txBody>
      </p:sp>
      <p:sp>
        <p:nvSpPr>
          <p:cNvPr id="3" name="Content Placeholder 2">
            <a:extLst>
              <a:ext uri="{FF2B5EF4-FFF2-40B4-BE49-F238E27FC236}">
                <a16:creationId xmlns:a16="http://schemas.microsoft.com/office/drawing/2014/main" id="{C0EE54B1-96D7-407E-BE85-AEB3BC83D00E}"/>
              </a:ext>
            </a:extLst>
          </p:cNvPr>
          <p:cNvSpPr>
            <a:spLocks noGrp="1"/>
          </p:cNvSpPr>
          <p:nvPr>
            <p:ph idx="1"/>
          </p:nvPr>
        </p:nvSpPr>
        <p:spPr>
          <a:xfrm>
            <a:off x="838200" y="2582779"/>
            <a:ext cx="9913883" cy="3594184"/>
          </a:xfrm>
        </p:spPr>
        <p:txBody>
          <a:bodyPr>
            <a:noAutofit/>
          </a:bodyPr>
          <a:lstStyle/>
          <a:p>
            <a:pPr marL="0" indent="0">
              <a:buNone/>
            </a:pPr>
            <a:endParaRPr lang="en-US" sz="2600" dirty="0"/>
          </a:p>
          <a:p>
            <a:pPr marL="1200150" lvl="1" indent="-742950">
              <a:buAutoNum type="alphaUcPeriod"/>
            </a:pPr>
            <a:r>
              <a:rPr lang="en-US" sz="2600" dirty="0">
                <a:solidFill>
                  <a:srgbClr val="000000"/>
                </a:solidFill>
                <a:ea typeface="MS PGothic"/>
                <a:cs typeface="Arial"/>
              </a:rPr>
              <a:t>Failing to provide proper notice for detention</a:t>
            </a:r>
          </a:p>
          <a:p>
            <a:pPr marL="1200150" lvl="1" indent="-742950">
              <a:buAutoNum type="alphaUcPeriod"/>
            </a:pPr>
            <a:r>
              <a:rPr lang="en-US" sz="2600" dirty="0">
                <a:solidFill>
                  <a:srgbClr val="000000"/>
                </a:solidFill>
                <a:ea typeface="MS PGothic"/>
                <a:cs typeface="Arial"/>
              </a:rPr>
              <a:t>Detaining the patient at gunpoint</a:t>
            </a:r>
          </a:p>
          <a:p>
            <a:pPr marL="1200150" lvl="1" indent="-742950">
              <a:buAutoNum type="alphaUcPeriod"/>
            </a:pPr>
            <a:r>
              <a:rPr lang="en-US" sz="2600" dirty="0">
                <a:solidFill>
                  <a:srgbClr val="000000"/>
                </a:solidFill>
                <a:ea typeface="MS PGothic"/>
                <a:cs typeface="Arial"/>
              </a:rPr>
              <a:t>Quarantining the patient in a jail cell without water, heat, light, a bed, or a toilet</a:t>
            </a:r>
          </a:p>
          <a:p>
            <a:pPr marL="1200150" lvl="1" indent="-742950">
              <a:buAutoNum type="alphaUcPeriod"/>
            </a:pPr>
            <a:r>
              <a:rPr lang="en-US" sz="2600" dirty="0">
                <a:solidFill>
                  <a:srgbClr val="000000"/>
                </a:solidFill>
                <a:ea typeface="MS PGothic"/>
                <a:cs typeface="Arial"/>
              </a:rPr>
              <a:t>A &amp; B</a:t>
            </a:r>
          </a:p>
          <a:p>
            <a:pPr marL="1200150" lvl="1" indent="-742950">
              <a:buAutoNum type="alphaUcPeriod"/>
            </a:pPr>
            <a:r>
              <a:rPr lang="en-US" sz="2600" dirty="0">
                <a:solidFill>
                  <a:srgbClr val="000000"/>
                </a:solidFill>
                <a:ea typeface="MS PGothic"/>
                <a:cs typeface="Arial"/>
              </a:rPr>
              <a:t>A, B &amp; C</a:t>
            </a:r>
          </a:p>
        </p:txBody>
      </p:sp>
    </p:spTree>
    <p:extLst>
      <p:ext uri="{BB962C8B-B14F-4D97-AF65-F5344CB8AC3E}">
        <p14:creationId xmlns:p14="http://schemas.microsoft.com/office/powerpoint/2010/main" val="2471401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2929F-E7B8-45D5-8A4F-AA4309F738CC}"/>
              </a:ext>
            </a:extLst>
          </p:cNvPr>
          <p:cNvSpPr>
            <a:spLocks noGrp="1"/>
          </p:cNvSpPr>
          <p:nvPr>
            <p:ph type="title"/>
          </p:nvPr>
        </p:nvSpPr>
        <p:spPr/>
        <p:txBody>
          <a:bodyPr/>
          <a:lstStyle/>
          <a:p>
            <a:r>
              <a:rPr lang="en-US" dirty="0"/>
              <a:t>Roadmap</a:t>
            </a:r>
          </a:p>
        </p:txBody>
      </p:sp>
      <p:sp>
        <p:nvSpPr>
          <p:cNvPr id="3" name="Content Placeholder 2">
            <a:extLst>
              <a:ext uri="{FF2B5EF4-FFF2-40B4-BE49-F238E27FC236}">
                <a16:creationId xmlns:a16="http://schemas.microsoft.com/office/drawing/2014/main" id="{5B8019BC-5B96-4485-A2FA-BA29C2623278}"/>
              </a:ext>
            </a:extLst>
          </p:cNvPr>
          <p:cNvSpPr>
            <a:spLocks noGrp="1"/>
          </p:cNvSpPr>
          <p:nvPr>
            <p:ph idx="1"/>
          </p:nvPr>
        </p:nvSpPr>
        <p:spPr/>
        <p:txBody>
          <a:bodyPr>
            <a:normAutofit/>
          </a:bodyPr>
          <a:lstStyle/>
          <a:p>
            <a:pPr marL="514350" indent="-514350">
              <a:buAutoNum type="arabicParenR"/>
            </a:pPr>
            <a:r>
              <a:rPr lang="en-US" sz="3600" dirty="0"/>
              <a:t>How does emergency preparedness relate to health equity?</a:t>
            </a:r>
          </a:p>
          <a:p>
            <a:pPr marL="514350" indent="-514350">
              <a:buAutoNum type="arabicParenR"/>
            </a:pPr>
            <a:r>
              <a:rPr lang="en-US" sz="3600" dirty="0"/>
              <a:t>Why public health law?</a:t>
            </a:r>
          </a:p>
          <a:p>
            <a:pPr marL="514350" indent="-514350">
              <a:buAutoNum type="arabicParenR"/>
            </a:pPr>
            <a:r>
              <a:rPr lang="en-US" sz="3600" dirty="0"/>
              <a:t>What are the major sources and limits of public health authority? </a:t>
            </a:r>
          </a:p>
          <a:p>
            <a:pPr marL="514350" indent="-514350">
              <a:buAutoNum type="arabicParenR"/>
            </a:pPr>
            <a:r>
              <a:rPr lang="en-US" sz="3600" dirty="0"/>
              <a:t>What do responders need to know?</a:t>
            </a:r>
          </a:p>
        </p:txBody>
      </p:sp>
    </p:spTree>
    <p:extLst>
      <p:ext uri="{BB962C8B-B14F-4D97-AF65-F5344CB8AC3E}">
        <p14:creationId xmlns:p14="http://schemas.microsoft.com/office/powerpoint/2010/main" val="213851894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EE54B1-96D7-407E-BE85-AEB3BC83D00E}"/>
              </a:ext>
            </a:extLst>
          </p:cNvPr>
          <p:cNvSpPr>
            <a:spLocks noGrp="1"/>
          </p:cNvSpPr>
          <p:nvPr>
            <p:ph idx="1"/>
          </p:nvPr>
        </p:nvSpPr>
        <p:spPr>
          <a:xfrm>
            <a:off x="838200" y="2438399"/>
            <a:ext cx="9913883" cy="3738563"/>
          </a:xfrm>
        </p:spPr>
        <p:txBody>
          <a:bodyPr>
            <a:noAutofit/>
          </a:bodyPr>
          <a:lstStyle/>
          <a:p>
            <a:pPr marL="1200150" lvl="1" indent="-742950">
              <a:buFont typeface="Arial" panose="020B0604020202020204" pitchFamily="34" charset="0"/>
              <a:buAutoNum type="alphaUcPeriod"/>
            </a:pPr>
            <a:endParaRPr lang="en-US" sz="2600" b="1" dirty="0">
              <a:solidFill>
                <a:srgbClr val="336699"/>
              </a:solidFill>
              <a:ea typeface="MS PGothic"/>
              <a:cs typeface="Arial"/>
            </a:endParaRPr>
          </a:p>
          <a:p>
            <a:pPr marL="1200150" lvl="1" indent="-742950">
              <a:buFont typeface="Arial" panose="020B0604020202020204" pitchFamily="34" charset="0"/>
              <a:buAutoNum type="alphaUcPeriod"/>
            </a:pPr>
            <a:r>
              <a:rPr lang="en-US" sz="2600" b="1" dirty="0">
                <a:solidFill>
                  <a:srgbClr val="336699"/>
                </a:solidFill>
                <a:ea typeface="MS PGothic"/>
                <a:cs typeface="Arial"/>
              </a:rPr>
              <a:t>Failing to provide proper notice for detention</a:t>
            </a:r>
            <a:r>
              <a:rPr lang="en-US" sz="2600" b="1" dirty="0">
                <a:solidFill>
                  <a:srgbClr val="336699"/>
                </a:solidFill>
              </a:rPr>
              <a:t> →</a:t>
            </a:r>
            <a:r>
              <a:rPr lang="en-US" sz="2600" b="1" dirty="0">
                <a:solidFill>
                  <a:srgbClr val="336699"/>
                </a:solidFill>
                <a:ea typeface="MS PGothic"/>
                <a:cs typeface="Arial"/>
              </a:rPr>
              <a:t> </a:t>
            </a:r>
            <a:r>
              <a:rPr lang="en-US" sz="2600" b="1" dirty="0">
                <a:solidFill>
                  <a:schemeClr val="accent2"/>
                </a:solidFill>
                <a:ea typeface="MS PGothic"/>
                <a:cs typeface="Arial"/>
              </a:rPr>
              <a:t>CORRECT ANSWER</a:t>
            </a:r>
            <a:endParaRPr lang="en-US" sz="2600" b="1" dirty="0">
              <a:solidFill>
                <a:srgbClr val="000000"/>
              </a:solidFill>
              <a:ea typeface="MS PGothic"/>
              <a:cs typeface="Arial"/>
            </a:endParaRPr>
          </a:p>
          <a:p>
            <a:pPr marL="1200150" lvl="1" indent="-742950">
              <a:buAutoNum type="alphaUcPeriod"/>
            </a:pPr>
            <a:r>
              <a:rPr lang="en-US" sz="2600" dirty="0">
                <a:solidFill>
                  <a:srgbClr val="000000"/>
                </a:solidFill>
                <a:ea typeface="MS PGothic"/>
                <a:cs typeface="Arial"/>
              </a:rPr>
              <a:t>Detaining the patient at gunpoint</a:t>
            </a:r>
          </a:p>
          <a:p>
            <a:pPr marL="1200150" lvl="1" indent="-742950">
              <a:buAutoNum type="alphaUcPeriod"/>
            </a:pPr>
            <a:r>
              <a:rPr lang="en-US" sz="2600" dirty="0">
                <a:solidFill>
                  <a:srgbClr val="000000"/>
                </a:solidFill>
                <a:ea typeface="MS PGothic"/>
                <a:cs typeface="Arial"/>
              </a:rPr>
              <a:t>Quarantining the patient in a jail cell without water, heat, light, a bed, or a toilet</a:t>
            </a:r>
          </a:p>
          <a:p>
            <a:pPr marL="1200150" lvl="1" indent="-742950">
              <a:buAutoNum type="alphaUcPeriod"/>
            </a:pPr>
            <a:r>
              <a:rPr lang="en-US" sz="2600" dirty="0">
                <a:solidFill>
                  <a:srgbClr val="000000"/>
                </a:solidFill>
                <a:ea typeface="MS PGothic"/>
                <a:cs typeface="Arial"/>
              </a:rPr>
              <a:t>A &amp; B</a:t>
            </a:r>
          </a:p>
          <a:p>
            <a:pPr marL="1200150" lvl="1" indent="-742950">
              <a:buAutoNum type="alphaUcPeriod"/>
            </a:pPr>
            <a:r>
              <a:rPr lang="en-US" sz="2600" dirty="0">
                <a:solidFill>
                  <a:srgbClr val="000000"/>
                </a:solidFill>
                <a:ea typeface="MS PGothic"/>
                <a:cs typeface="Arial"/>
              </a:rPr>
              <a:t>A, B &amp; C</a:t>
            </a:r>
          </a:p>
        </p:txBody>
      </p:sp>
      <p:sp>
        <p:nvSpPr>
          <p:cNvPr id="7" name="Title 1">
            <a:extLst>
              <a:ext uri="{FF2B5EF4-FFF2-40B4-BE49-F238E27FC236}">
                <a16:creationId xmlns:a16="http://schemas.microsoft.com/office/drawing/2014/main" id="{15C65292-F72E-4004-A66F-D9C3D3E8996A}"/>
              </a:ext>
            </a:extLst>
          </p:cNvPr>
          <p:cNvSpPr>
            <a:spLocks noGrp="1"/>
          </p:cNvSpPr>
          <p:nvPr>
            <p:ph type="title"/>
          </p:nvPr>
        </p:nvSpPr>
        <p:spPr>
          <a:xfrm>
            <a:off x="838200" y="648904"/>
            <a:ext cx="10515600" cy="2238675"/>
          </a:xfrm>
        </p:spPr>
        <p:txBody>
          <a:bodyPr>
            <a:normAutofit fontScale="90000"/>
          </a:bodyPr>
          <a:lstStyle/>
          <a:p>
            <a:r>
              <a:rPr lang="en-US" dirty="0">
                <a:latin typeface="Century Gothic"/>
                <a:ea typeface="MS PGothic"/>
                <a:cs typeface="Arial"/>
              </a:rPr>
              <a:t>Multiple Choice Answer</a:t>
            </a:r>
            <a:br>
              <a:rPr lang="en-US" dirty="0">
                <a:latin typeface="Century Gothic"/>
                <a:ea typeface="MS PGothic"/>
                <a:cs typeface="Arial"/>
              </a:rPr>
            </a:br>
            <a:br>
              <a:rPr lang="en-US" sz="2700" dirty="0">
                <a:latin typeface="Century Gothic"/>
                <a:ea typeface="MS PGothic"/>
                <a:cs typeface="Arial"/>
              </a:rPr>
            </a:br>
            <a:r>
              <a:rPr lang="en-US" sz="3600" dirty="0"/>
              <a:t>Which of the following actions are violations of procedural due process?</a:t>
            </a:r>
            <a:br>
              <a:rPr lang="en-US" sz="3600" dirty="0"/>
            </a:br>
            <a:endParaRPr lang="en-US" sz="3600" dirty="0">
              <a:latin typeface="Century Gothic"/>
              <a:ea typeface="MS PGothic"/>
              <a:cs typeface="Arial"/>
            </a:endParaRPr>
          </a:p>
        </p:txBody>
      </p:sp>
    </p:spTree>
    <p:extLst>
      <p:ext uri="{BB962C8B-B14F-4D97-AF65-F5344CB8AC3E}">
        <p14:creationId xmlns:p14="http://schemas.microsoft.com/office/powerpoint/2010/main" val="20935127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512CD-F20E-4695-9781-0FE5D2D031E4}"/>
              </a:ext>
            </a:extLst>
          </p:cNvPr>
          <p:cNvSpPr>
            <a:spLocks noGrp="1"/>
          </p:cNvSpPr>
          <p:nvPr>
            <p:ph type="title"/>
          </p:nvPr>
        </p:nvSpPr>
        <p:spPr/>
        <p:txBody>
          <a:bodyPr/>
          <a:lstStyle/>
          <a:p>
            <a:r>
              <a:rPr lang="en-US" dirty="0"/>
              <a:t>Free Exercise of Religion: First Amendment </a:t>
            </a:r>
          </a:p>
        </p:txBody>
      </p:sp>
      <p:sp>
        <p:nvSpPr>
          <p:cNvPr id="3" name="Content Placeholder 2">
            <a:extLst>
              <a:ext uri="{FF2B5EF4-FFF2-40B4-BE49-F238E27FC236}">
                <a16:creationId xmlns:a16="http://schemas.microsoft.com/office/drawing/2014/main" id="{37AE2D47-4730-4B8E-A18A-1E9EDEF2C33B}"/>
              </a:ext>
            </a:extLst>
          </p:cNvPr>
          <p:cNvSpPr>
            <a:spLocks noGrp="1"/>
          </p:cNvSpPr>
          <p:nvPr>
            <p:ph idx="1"/>
          </p:nvPr>
        </p:nvSpPr>
        <p:spPr>
          <a:xfrm>
            <a:off x="838200" y="1582577"/>
            <a:ext cx="10515600" cy="4202496"/>
          </a:xfrm>
        </p:spPr>
        <p:txBody>
          <a:bodyPr>
            <a:normAutofit/>
          </a:bodyPr>
          <a:lstStyle/>
          <a:p>
            <a:pPr marL="0" indent="0">
              <a:buNone/>
            </a:pPr>
            <a:endParaRPr lang="en-US" b="1" dirty="0"/>
          </a:p>
          <a:p>
            <a:pPr marL="0" indent="0">
              <a:buNone/>
            </a:pPr>
            <a:r>
              <a:rPr lang="en-US" dirty="0"/>
              <a:t>“Congress shall make no law respecting an establishment of religion, or prohibiting the free exercise thereof; or abridging the freedom of speech, or of the press; or the right of the people peaceably to assemble, and to petition the Government for a redress of grievances.”</a:t>
            </a:r>
          </a:p>
          <a:p>
            <a:endParaRPr lang="en-US" dirty="0"/>
          </a:p>
          <a:p>
            <a:endParaRPr lang="en-US" dirty="0"/>
          </a:p>
        </p:txBody>
      </p:sp>
    </p:spTree>
    <p:extLst>
      <p:ext uri="{BB962C8B-B14F-4D97-AF65-F5344CB8AC3E}">
        <p14:creationId xmlns:p14="http://schemas.microsoft.com/office/powerpoint/2010/main" val="347641053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512CD-F20E-4695-9781-0FE5D2D031E4}"/>
              </a:ext>
            </a:extLst>
          </p:cNvPr>
          <p:cNvSpPr>
            <a:spLocks noGrp="1"/>
          </p:cNvSpPr>
          <p:nvPr>
            <p:ph type="title"/>
          </p:nvPr>
        </p:nvSpPr>
        <p:spPr/>
        <p:txBody>
          <a:bodyPr>
            <a:normAutofit/>
          </a:bodyPr>
          <a:lstStyle/>
          <a:p>
            <a:r>
              <a:rPr lang="en-US" dirty="0"/>
              <a:t>Free Exercise of Religion: </a:t>
            </a:r>
            <a:br>
              <a:rPr lang="en-US" dirty="0"/>
            </a:br>
            <a:r>
              <a:rPr lang="en-US" i="1" dirty="0"/>
              <a:t>Employment Division v. Smith </a:t>
            </a:r>
            <a:r>
              <a:rPr lang="en-US" dirty="0"/>
              <a:t>(1990)</a:t>
            </a:r>
          </a:p>
        </p:txBody>
      </p:sp>
      <p:sp>
        <p:nvSpPr>
          <p:cNvPr id="3" name="Content Placeholder 2">
            <a:extLst>
              <a:ext uri="{FF2B5EF4-FFF2-40B4-BE49-F238E27FC236}">
                <a16:creationId xmlns:a16="http://schemas.microsoft.com/office/drawing/2014/main" id="{37AE2D47-4730-4B8E-A18A-1E9EDEF2C33B}"/>
              </a:ext>
            </a:extLst>
          </p:cNvPr>
          <p:cNvSpPr>
            <a:spLocks noGrp="1"/>
          </p:cNvSpPr>
          <p:nvPr>
            <p:ph idx="1"/>
          </p:nvPr>
        </p:nvSpPr>
        <p:spPr/>
        <p:txBody>
          <a:bodyPr/>
          <a:lstStyle/>
          <a:p>
            <a:pPr marL="0" indent="0">
              <a:buNone/>
            </a:pPr>
            <a:endParaRPr lang="en-US" b="1" dirty="0"/>
          </a:p>
          <a:p>
            <a:pPr marL="0" indent="0">
              <a:buNone/>
            </a:pPr>
            <a:r>
              <a:rPr lang="en-US" dirty="0"/>
              <a:t>“The government’s ability to enforce generally applicable prohibitions of socially harmful conduct . . . ‘cannot depend on measuring the effects of a governmental action on a religious objector’s spiritual development.’”</a:t>
            </a:r>
          </a:p>
          <a:p>
            <a:endParaRPr lang="en-US" dirty="0"/>
          </a:p>
        </p:txBody>
      </p:sp>
    </p:spTree>
    <p:extLst>
      <p:ext uri="{BB962C8B-B14F-4D97-AF65-F5344CB8AC3E}">
        <p14:creationId xmlns:p14="http://schemas.microsoft.com/office/powerpoint/2010/main" val="21095578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91C700-E479-4C81-A110-4047494B88E1}"/>
              </a:ext>
            </a:extLst>
          </p:cNvPr>
          <p:cNvSpPr>
            <a:spLocks noGrp="1"/>
          </p:cNvSpPr>
          <p:nvPr>
            <p:ph type="title"/>
          </p:nvPr>
        </p:nvSpPr>
        <p:spPr/>
        <p:txBody>
          <a:bodyPr/>
          <a:lstStyle/>
          <a:p>
            <a:r>
              <a:rPr lang="en-US" dirty="0"/>
              <a:t>Equal Protection</a:t>
            </a:r>
          </a:p>
        </p:txBody>
      </p:sp>
      <p:sp>
        <p:nvSpPr>
          <p:cNvPr id="3" name="Content Placeholder 2">
            <a:extLst>
              <a:ext uri="{FF2B5EF4-FFF2-40B4-BE49-F238E27FC236}">
                <a16:creationId xmlns:a16="http://schemas.microsoft.com/office/drawing/2014/main" id="{58C50092-6551-4B04-9858-AEF59CB930AB}"/>
              </a:ext>
            </a:extLst>
          </p:cNvPr>
          <p:cNvSpPr>
            <a:spLocks noGrp="1"/>
          </p:cNvSpPr>
          <p:nvPr>
            <p:ph idx="1"/>
          </p:nvPr>
        </p:nvSpPr>
        <p:spPr/>
        <p:txBody>
          <a:bodyPr/>
          <a:lstStyle/>
          <a:p>
            <a:pPr marL="0" indent="0">
              <a:buNone/>
            </a:pPr>
            <a:endParaRPr lang="en-US" b="1" dirty="0"/>
          </a:p>
          <a:p>
            <a:pPr marL="0" indent="0">
              <a:buNone/>
            </a:pPr>
            <a:r>
              <a:rPr lang="en-US" b="1" dirty="0"/>
              <a:t>Fifth &amp; Fourteenth Amendments</a:t>
            </a:r>
          </a:p>
          <a:p>
            <a:pPr marL="0" indent="0">
              <a:buNone/>
            </a:pPr>
            <a:r>
              <a:rPr lang="en-US" dirty="0"/>
              <a:t>The right to equal protection of the law</a:t>
            </a:r>
          </a:p>
          <a:p>
            <a:endParaRPr lang="en-US" dirty="0"/>
          </a:p>
          <a:p>
            <a:endParaRPr lang="en-US" dirty="0"/>
          </a:p>
        </p:txBody>
      </p:sp>
    </p:spTree>
    <p:extLst>
      <p:ext uri="{BB962C8B-B14F-4D97-AF65-F5344CB8AC3E}">
        <p14:creationId xmlns:p14="http://schemas.microsoft.com/office/powerpoint/2010/main" val="368236250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17C19-F1F4-4823-BF65-7A4DC5DDAC25}"/>
              </a:ext>
            </a:extLst>
          </p:cNvPr>
          <p:cNvSpPr>
            <a:spLocks noGrp="1"/>
          </p:cNvSpPr>
          <p:nvPr>
            <p:ph type="title"/>
          </p:nvPr>
        </p:nvSpPr>
        <p:spPr/>
        <p:txBody>
          <a:bodyPr/>
          <a:lstStyle/>
          <a:p>
            <a:r>
              <a:rPr lang="en-US" dirty="0"/>
              <a:t>Content Warning - 2</a:t>
            </a:r>
          </a:p>
        </p:txBody>
      </p:sp>
      <p:sp>
        <p:nvSpPr>
          <p:cNvPr id="3" name="Content Placeholder 2">
            <a:extLst>
              <a:ext uri="{FF2B5EF4-FFF2-40B4-BE49-F238E27FC236}">
                <a16:creationId xmlns:a16="http://schemas.microsoft.com/office/drawing/2014/main" id="{0FCA29D8-4CFF-41F7-9E5C-35EFE6EDDA85}"/>
              </a:ext>
            </a:extLst>
          </p:cNvPr>
          <p:cNvSpPr>
            <a:spLocks noGrp="1"/>
          </p:cNvSpPr>
          <p:nvPr>
            <p:ph idx="1"/>
          </p:nvPr>
        </p:nvSpPr>
        <p:spPr/>
        <p:txBody>
          <a:bodyPr/>
          <a:lstStyle/>
          <a:p>
            <a:pPr marL="0" indent="0">
              <a:buNone/>
            </a:pPr>
            <a:endParaRPr lang="en-US" dirty="0"/>
          </a:p>
          <a:p>
            <a:pPr marL="0" indent="0">
              <a:buNone/>
            </a:pPr>
            <a:r>
              <a:rPr lang="en-US" dirty="0"/>
              <a:t>The following slide discusses a racially motivated quarantine imposed on Chinese American citizens. The details of the case depict racism, xenophobia, and violations of state law and individual liberties guaranteed by the US Constitution.</a:t>
            </a:r>
          </a:p>
        </p:txBody>
      </p:sp>
    </p:spTree>
    <p:extLst>
      <p:ext uri="{BB962C8B-B14F-4D97-AF65-F5344CB8AC3E}">
        <p14:creationId xmlns:p14="http://schemas.microsoft.com/office/powerpoint/2010/main" val="275085902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512CD-F20E-4695-9781-0FE5D2D031E4}"/>
              </a:ext>
            </a:extLst>
          </p:cNvPr>
          <p:cNvSpPr>
            <a:spLocks noGrp="1"/>
          </p:cNvSpPr>
          <p:nvPr>
            <p:ph type="title"/>
          </p:nvPr>
        </p:nvSpPr>
        <p:spPr/>
        <p:txBody>
          <a:bodyPr>
            <a:normAutofit/>
          </a:bodyPr>
          <a:lstStyle/>
          <a:p>
            <a:r>
              <a:rPr lang="en-US" dirty="0"/>
              <a:t>Equal Protection:</a:t>
            </a:r>
            <a:br>
              <a:rPr lang="en-US" dirty="0"/>
            </a:br>
            <a:r>
              <a:rPr lang="en-US" dirty="0"/>
              <a:t>Intro to </a:t>
            </a:r>
            <a:r>
              <a:rPr lang="en-US" i="1" dirty="0"/>
              <a:t>Jew Ho v. Williamson </a:t>
            </a:r>
            <a:r>
              <a:rPr lang="en-US" dirty="0"/>
              <a:t>(1900)</a:t>
            </a:r>
          </a:p>
        </p:txBody>
      </p:sp>
      <p:sp>
        <p:nvSpPr>
          <p:cNvPr id="3" name="Content Placeholder 2">
            <a:extLst>
              <a:ext uri="{FF2B5EF4-FFF2-40B4-BE49-F238E27FC236}">
                <a16:creationId xmlns:a16="http://schemas.microsoft.com/office/drawing/2014/main" id="{37AE2D47-4730-4B8E-A18A-1E9EDEF2C33B}"/>
              </a:ext>
            </a:extLst>
          </p:cNvPr>
          <p:cNvSpPr>
            <a:spLocks noGrp="1"/>
          </p:cNvSpPr>
          <p:nvPr>
            <p:ph idx="1"/>
          </p:nvPr>
        </p:nvSpPr>
        <p:spPr/>
        <p:txBody>
          <a:bodyPr>
            <a:normAutofit lnSpcReduction="10000"/>
          </a:bodyPr>
          <a:lstStyle/>
          <a:p>
            <a:endParaRPr lang="en-US" dirty="0"/>
          </a:p>
          <a:p>
            <a:r>
              <a:rPr lang="en-US" dirty="0"/>
              <a:t>1900: Bubonic plague outbreak in San Francisco, California</a:t>
            </a:r>
          </a:p>
          <a:p>
            <a:r>
              <a:rPr lang="en-US" dirty="0"/>
              <a:t>Quarantine orders must be reasonable and not discriminatory.</a:t>
            </a:r>
          </a:p>
          <a:p>
            <a:r>
              <a:rPr lang="en-US" i="1" dirty="0"/>
              <a:t>Reasonable</a:t>
            </a:r>
            <a:r>
              <a:rPr lang="en-US" dirty="0"/>
              <a:t> means effective in preventing the spread of disease (which the San Francisco order was not; it was blatant discrimination).</a:t>
            </a:r>
          </a:p>
        </p:txBody>
      </p:sp>
    </p:spTree>
    <p:extLst>
      <p:ext uri="{BB962C8B-B14F-4D97-AF65-F5344CB8AC3E}">
        <p14:creationId xmlns:p14="http://schemas.microsoft.com/office/powerpoint/2010/main" val="280156288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27E15-4816-4F24-B4E9-BA86CC1100D9}"/>
              </a:ext>
            </a:extLst>
          </p:cNvPr>
          <p:cNvSpPr>
            <a:spLocks noGrp="1"/>
          </p:cNvSpPr>
          <p:nvPr>
            <p:ph type="title"/>
          </p:nvPr>
        </p:nvSpPr>
        <p:spPr/>
        <p:txBody>
          <a:bodyPr/>
          <a:lstStyle/>
          <a:p>
            <a:r>
              <a:rPr lang="en-US" dirty="0">
                <a:latin typeface="Century Gothic"/>
                <a:ea typeface="MS PGothic"/>
                <a:cs typeface="Arial"/>
              </a:rPr>
              <a:t>True or False Question - 1</a:t>
            </a:r>
          </a:p>
        </p:txBody>
      </p:sp>
      <p:sp>
        <p:nvSpPr>
          <p:cNvPr id="3" name="Content Placeholder 2">
            <a:extLst>
              <a:ext uri="{FF2B5EF4-FFF2-40B4-BE49-F238E27FC236}">
                <a16:creationId xmlns:a16="http://schemas.microsoft.com/office/drawing/2014/main" id="{C0EE54B1-96D7-407E-BE85-AEB3BC83D00E}"/>
              </a:ext>
            </a:extLst>
          </p:cNvPr>
          <p:cNvSpPr>
            <a:spLocks noGrp="1"/>
          </p:cNvSpPr>
          <p:nvPr>
            <p:ph idx="1"/>
          </p:nvPr>
        </p:nvSpPr>
        <p:spPr>
          <a:xfrm>
            <a:off x="838200" y="2249219"/>
            <a:ext cx="9913883" cy="3927744"/>
          </a:xfrm>
        </p:spPr>
        <p:txBody>
          <a:bodyPr>
            <a:noAutofit/>
          </a:bodyPr>
          <a:lstStyle/>
          <a:p>
            <a:pPr marL="0" indent="0">
              <a:buNone/>
            </a:pPr>
            <a:r>
              <a:rPr lang="en-US" sz="3000" dirty="0"/>
              <a:t>Country X is experiencing an outbreak of a viral respiratory disease that kills 40% of the people infected. The US government may issue a quarantine order exclusively for citizens of Country X who come to the United States.</a:t>
            </a:r>
          </a:p>
          <a:p>
            <a:pPr marL="0" indent="0">
              <a:buNone/>
            </a:pPr>
            <a:endParaRPr lang="en-US" sz="3000" dirty="0"/>
          </a:p>
          <a:p>
            <a:pPr marL="457200" lvl="1" indent="0">
              <a:buNone/>
            </a:pPr>
            <a:r>
              <a:rPr lang="en-US" dirty="0"/>
              <a:t>☐ </a:t>
            </a:r>
            <a:r>
              <a:rPr lang="en-US" sz="3000" dirty="0"/>
              <a:t>True</a:t>
            </a:r>
          </a:p>
          <a:p>
            <a:pPr marL="457200" lvl="1" indent="0">
              <a:buNone/>
            </a:pPr>
            <a:r>
              <a:rPr lang="en-US" dirty="0"/>
              <a:t>☐ </a:t>
            </a:r>
            <a:r>
              <a:rPr lang="en-US" sz="3000" dirty="0"/>
              <a:t>False</a:t>
            </a:r>
          </a:p>
        </p:txBody>
      </p:sp>
    </p:spTree>
    <p:extLst>
      <p:ext uri="{BB962C8B-B14F-4D97-AF65-F5344CB8AC3E}">
        <p14:creationId xmlns:p14="http://schemas.microsoft.com/office/powerpoint/2010/main" val="139420478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27E15-4816-4F24-B4E9-BA86CC1100D9}"/>
              </a:ext>
            </a:extLst>
          </p:cNvPr>
          <p:cNvSpPr>
            <a:spLocks noGrp="1"/>
          </p:cNvSpPr>
          <p:nvPr>
            <p:ph type="title"/>
          </p:nvPr>
        </p:nvSpPr>
        <p:spPr/>
        <p:txBody>
          <a:bodyPr/>
          <a:lstStyle/>
          <a:p>
            <a:r>
              <a:rPr lang="en-US" dirty="0">
                <a:latin typeface="Century Gothic"/>
                <a:ea typeface="MS PGothic"/>
                <a:cs typeface="Arial"/>
              </a:rPr>
              <a:t>True or False Answer - 1</a:t>
            </a:r>
          </a:p>
        </p:txBody>
      </p:sp>
      <p:sp>
        <p:nvSpPr>
          <p:cNvPr id="3" name="Content Placeholder 2">
            <a:extLst>
              <a:ext uri="{FF2B5EF4-FFF2-40B4-BE49-F238E27FC236}">
                <a16:creationId xmlns:a16="http://schemas.microsoft.com/office/drawing/2014/main" id="{C0EE54B1-96D7-407E-BE85-AEB3BC83D00E}"/>
              </a:ext>
            </a:extLst>
          </p:cNvPr>
          <p:cNvSpPr>
            <a:spLocks noGrp="1"/>
          </p:cNvSpPr>
          <p:nvPr>
            <p:ph idx="1"/>
          </p:nvPr>
        </p:nvSpPr>
        <p:spPr>
          <a:xfrm>
            <a:off x="838200" y="2249219"/>
            <a:ext cx="9913883" cy="3927744"/>
          </a:xfrm>
        </p:spPr>
        <p:txBody>
          <a:bodyPr>
            <a:noAutofit/>
          </a:bodyPr>
          <a:lstStyle/>
          <a:p>
            <a:pPr marL="0" indent="0">
              <a:buNone/>
            </a:pPr>
            <a:r>
              <a:rPr lang="en-US" sz="3000" dirty="0"/>
              <a:t>Country X is experiencing an outbreak of a viral respiratory disease that kills 40% of the people infected. The US government may issue a quarantine order exclusively for citizens of Country X who come to the United States.</a:t>
            </a:r>
          </a:p>
          <a:p>
            <a:pPr marL="0" indent="0">
              <a:buNone/>
            </a:pPr>
            <a:endParaRPr lang="en-US" sz="3000" dirty="0"/>
          </a:p>
          <a:p>
            <a:pPr marL="457200" lvl="1" indent="0">
              <a:buNone/>
            </a:pPr>
            <a:r>
              <a:rPr lang="en-US" dirty="0"/>
              <a:t>☐ </a:t>
            </a:r>
            <a:r>
              <a:rPr lang="en-US" sz="3000" dirty="0"/>
              <a:t>True</a:t>
            </a:r>
          </a:p>
          <a:p>
            <a:pPr marL="457200" lvl="1" indent="0">
              <a:buNone/>
            </a:pPr>
            <a:r>
              <a:rPr lang="en-US" dirty="0"/>
              <a:t>☒</a:t>
            </a:r>
            <a:r>
              <a:rPr lang="en-US" sz="3000" dirty="0"/>
              <a:t> </a:t>
            </a:r>
            <a:r>
              <a:rPr lang="en-US" sz="3000" b="1" dirty="0">
                <a:solidFill>
                  <a:schemeClr val="accent2"/>
                </a:solidFill>
              </a:rPr>
              <a:t>False →</a:t>
            </a:r>
            <a:r>
              <a:rPr lang="en-US" sz="3000" b="1" dirty="0">
                <a:solidFill>
                  <a:schemeClr val="accent2"/>
                </a:solidFill>
                <a:ea typeface="MS PGothic"/>
                <a:cs typeface="Arial"/>
              </a:rPr>
              <a:t> CORRECT ANSWER</a:t>
            </a:r>
            <a:endParaRPr lang="en-US" sz="3000" b="1" dirty="0">
              <a:solidFill>
                <a:srgbClr val="000000"/>
              </a:solidFill>
              <a:ea typeface="MS PGothic"/>
              <a:cs typeface="Arial"/>
            </a:endParaRPr>
          </a:p>
        </p:txBody>
      </p:sp>
    </p:spTree>
    <p:extLst>
      <p:ext uri="{BB962C8B-B14F-4D97-AF65-F5344CB8AC3E}">
        <p14:creationId xmlns:p14="http://schemas.microsoft.com/office/powerpoint/2010/main" val="110310091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6F9AF-546F-450A-89FF-EC6C6F053F01}"/>
              </a:ext>
            </a:extLst>
          </p:cNvPr>
          <p:cNvSpPr>
            <a:spLocks noGrp="1"/>
          </p:cNvSpPr>
          <p:nvPr>
            <p:ph type="title"/>
          </p:nvPr>
        </p:nvSpPr>
        <p:spPr/>
        <p:txBody>
          <a:bodyPr/>
          <a:lstStyle/>
          <a:p>
            <a:r>
              <a:rPr lang="en-US" dirty="0"/>
              <a:t>Balancing Public Health Authority </a:t>
            </a:r>
            <a:br>
              <a:rPr lang="en-US" dirty="0"/>
            </a:br>
            <a:r>
              <a:rPr lang="en-US" dirty="0"/>
              <a:t>&amp; Individual Liberty</a:t>
            </a:r>
          </a:p>
        </p:txBody>
      </p:sp>
      <p:sp>
        <p:nvSpPr>
          <p:cNvPr id="3" name="Content Placeholder 2">
            <a:extLst>
              <a:ext uri="{FF2B5EF4-FFF2-40B4-BE49-F238E27FC236}">
                <a16:creationId xmlns:a16="http://schemas.microsoft.com/office/drawing/2014/main" id="{1CEEFFF0-DB3A-4F4D-A0A0-B0D8FA4D7CF3}"/>
              </a:ext>
            </a:extLst>
          </p:cNvPr>
          <p:cNvSpPr>
            <a:spLocks noGrp="1"/>
          </p:cNvSpPr>
          <p:nvPr>
            <p:ph idx="1"/>
          </p:nvPr>
        </p:nvSpPr>
        <p:spPr/>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600" kern="1200" dirty="0">
                <a:solidFill>
                  <a:schemeClr val="tx1"/>
                </a:solidFill>
                <a:effectLst/>
                <a:latin typeface="+mn-lt"/>
                <a:ea typeface="MS PGothic" pitchFamily="34" charset="-128"/>
                <a:cs typeface="MS PGothic" charset="0"/>
              </a:rPr>
              <a:t>The government’s power to engage in disease control activities must be balanced against the rights of affected individuals.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ea typeface="MS PGothic" pitchFamily="34" charset="-128"/>
              <a:cs typeface="MS PGothic"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3600" kern="1200" dirty="0">
                <a:solidFill>
                  <a:schemeClr val="tx1"/>
                </a:solidFill>
                <a:effectLst/>
                <a:latin typeface="+mn-lt"/>
                <a:ea typeface="MS PGothic" pitchFamily="34" charset="-128"/>
                <a:cs typeface="MS PGothic" charset="0"/>
              </a:rPr>
              <a:t>That balance is what the Constitution</a:t>
            </a:r>
            <a:r>
              <a:rPr lang="en-US" sz="3600" kern="1200" dirty="0">
                <a:solidFill>
                  <a:schemeClr val="tx1"/>
                </a:solidFill>
                <a:effectLst/>
                <a:latin typeface="+mn-lt"/>
                <a:ea typeface="MS PGothic"/>
                <a:cs typeface="Calibri"/>
              </a:rPr>
              <a:t>—</a:t>
            </a:r>
            <a:r>
              <a:rPr lang="en-US" sz="3600" kern="1200" dirty="0">
                <a:solidFill>
                  <a:schemeClr val="tx1"/>
                </a:solidFill>
                <a:effectLst/>
                <a:latin typeface="+mn-lt"/>
                <a:ea typeface="MS PGothic" pitchFamily="34" charset="-128"/>
                <a:cs typeface="MS PGothic" charset="0"/>
              </a:rPr>
              <a:t>and, more specifically, the Bill of Rights</a:t>
            </a:r>
            <a:r>
              <a:rPr lang="en-US" sz="3600" kern="1200" dirty="0">
                <a:solidFill>
                  <a:schemeClr val="tx1"/>
                </a:solidFill>
                <a:effectLst/>
                <a:latin typeface="+mn-lt"/>
                <a:ea typeface="MS PGothic"/>
                <a:cs typeface="Calibri"/>
              </a:rPr>
              <a:t>—</a:t>
            </a:r>
            <a:r>
              <a:rPr lang="en-US" sz="3600" kern="1200" dirty="0">
                <a:solidFill>
                  <a:schemeClr val="tx1"/>
                </a:solidFill>
                <a:effectLst/>
                <a:latin typeface="+mn-lt"/>
                <a:ea typeface="MS PGothic" pitchFamily="34" charset="-128"/>
                <a:cs typeface="MS PGothic" charset="0"/>
              </a:rPr>
              <a:t>requires. </a:t>
            </a:r>
          </a:p>
        </p:txBody>
      </p:sp>
    </p:spTree>
    <p:extLst>
      <p:ext uri="{BB962C8B-B14F-4D97-AF65-F5344CB8AC3E}">
        <p14:creationId xmlns:p14="http://schemas.microsoft.com/office/powerpoint/2010/main" val="200914421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2929F-E7B8-45D5-8A4F-AA4309F738CC}"/>
              </a:ext>
            </a:extLst>
          </p:cNvPr>
          <p:cNvSpPr>
            <a:spLocks noGrp="1"/>
          </p:cNvSpPr>
          <p:nvPr>
            <p:ph type="title"/>
          </p:nvPr>
        </p:nvSpPr>
        <p:spPr/>
        <p:txBody>
          <a:bodyPr/>
          <a:lstStyle/>
          <a:p>
            <a:r>
              <a:rPr lang="en-US" dirty="0"/>
              <a:t>Roadmap - 4</a:t>
            </a:r>
          </a:p>
        </p:txBody>
      </p:sp>
      <p:sp>
        <p:nvSpPr>
          <p:cNvPr id="3" name="Content Placeholder 2">
            <a:extLst>
              <a:ext uri="{FF2B5EF4-FFF2-40B4-BE49-F238E27FC236}">
                <a16:creationId xmlns:a16="http://schemas.microsoft.com/office/drawing/2014/main" id="{5B8019BC-5B96-4485-A2FA-BA29C2623278}"/>
              </a:ext>
            </a:extLst>
          </p:cNvPr>
          <p:cNvSpPr>
            <a:spLocks noGrp="1"/>
          </p:cNvSpPr>
          <p:nvPr>
            <p:ph idx="1"/>
          </p:nvPr>
        </p:nvSpPr>
        <p:spPr/>
        <p:txBody>
          <a:bodyPr>
            <a:normAutofit/>
          </a:bodyPr>
          <a:lstStyle/>
          <a:p>
            <a:pPr marL="514350" indent="-514350">
              <a:buAutoNum type="arabicParenR"/>
            </a:pPr>
            <a:r>
              <a:rPr lang="en-US" sz="3600" dirty="0"/>
              <a:t>How does emergency preparedness relate to health equity?</a:t>
            </a:r>
          </a:p>
          <a:p>
            <a:pPr marL="514350" indent="-514350">
              <a:buAutoNum type="arabicParenR"/>
            </a:pPr>
            <a:r>
              <a:rPr lang="en-US" sz="3600" dirty="0"/>
              <a:t>Why public health law?</a:t>
            </a:r>
          </a:p>
          <a:p>
            <a:pPr marL="514350" indent="-514350">
              <a:buAutoNum type="arabicParenR"/>
            </a:pPr>
            <a:r>
              <a:rPr lang="en-US" sz="3600" dirty="0"/>
              <a:t>What are the major sources and limits of public health authority? </a:t>
            </a:r>
          </a:p>
          <a:p>
            <a:pPr marL="514350" indent="-514350">
              <a:buAutoNum type="arabicParenR"/>
            </a:pPr>
            <a:r>
              <a:rPr lang="en-US" sz="3600" b="1" dirty="0"/>
              <a:t>What do responders need to know?</a:t>
            </a:r>
          </a:p>
        </p:txBody>
      </p:sp>
    </p:spTree>
    <p:extLst>
      <p:ext uri="{BB962C8B-B14F-4D97-AF65-F5344CB8AC3E}">
        <p14:creationId xmlns:p14="http://schemas.microsoft.com/office/powerpoint/2010/main" val="136851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E018600-C419-46E2-A081-31AC91AF4599}"/>
              </a:ext>
            </a:extLst>
          </p:cNvPr>
          <p:cNvSpPr>
            <a:spLocks noGrp="1"/>
          </p:cNvSpPr>
          <p:nvPr>
            <p:ph type="ctrTitle"/>
          </p:nvPr>
        </p:nvSpPr>
        <p:spPr/>
        <p:txBody>
          <a:bodyPr/>
          <a:lstStyle/>
          <a:p>
            <a:r>
              <a:rPr lang="en-US" dirty="0"/>
              <a:t>Content Warning</a:t>
            </a:r>
          </a:p>
        </p:txBody>
      </p:sp>
      <p:sp>
        <p:nvSpPr>
          <p:cNvPr id="5" name="Subtitle 4">
            <a:extLst>
              <a:ext uri="{FF2B5EF4-FFF2-40B4-BE49-F238E27FC236}">
                <a16:creationId xmlns:a16="http://schemas.microsoft.com/office/drawing/2014/main" id="{6BCDAF3E-B549-4481-B289-BF709E8A1AB5}"/>
              </a:ext>
            </a:extLst>
          </p:cNvPr>
          <p:cNvSpPr>
            <a:spLocks noGrp="1"/>
          </p:cNvSpPr>
          <p:nvPr>
            <p:ph type="subTitle" idx="1"/>
          </p:nvPr>
        </p:nvSpPr>
        <p:spPr/>
        <p:txBody>
          <a:bodyPr>
            <a:normAutofit/>
          </a:bodyPr>
          <a:lstStyle/>
          <a:p>
            <a:r>
              <a:rPr lang="en-US" sz="3600"/>
              <a:t>This training touches on content that may be upsetting.</a:t>
            </a:r>
          </a:p>
        </p:txBody>
      </p:sp>
    </p:spTree>
    <p:extLst>
      <p:ext uri="{BB962C8B-B14F-4D97-AF65-F5344CB8AC3E}">
        <p14:creationId xmlns:p14="http://schemas.microsoft.com/office/powerpoint/2010/main" val="33286217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5DC72-BCFA-432D-A382-3F08A71F3E33}"/>
              </a:ext>
            </a:extLst>
          </p:cNvPr>
          <p:cNvSpPr>
            <a:spLocks noGrp="1"/>
          </p:cNvSpPr>
          <p:nvPr>
            <p:ph type="title"/>
          </p:nvPr>
        </p:nvSpPr>
        <p:spPr/>
        <p:txBody>
          <a:bodyPr/>
          <a:lstStyle/>
          <a:p>
            <a:r>
              <a:rPr lang="en-US" dirty="0"/>
              <a:t>Balancing Public Health Authority &amp; Individual Liberty</a:t>
            </a:r>
          </a:p>
        </p:txBody>
      </p:sp>
      <p:sp>
        <p:nvSpPr>
          <p:cNvPr id="3" name="Content Placeholder 2">
            <a:extLst>
              <a:ext uri="{FF2B5EF4-FFF2-40B4-BE49-F238E27FC236}">
                <a16:creationId xmlns:a16="http://schemas.microsoft.com/office/drawing/2014/main" id="{1826A266-FDD7-439D-83C2-406A2013DA93}"/>
              </a:ext>
            </a:extLst>
          </p:cNvPr>
          <p:cNvSpPr>
            <a:spLocks noGrp="1"/>
          </p:cNvSpPr>
          <p:nvPr>
            <p:ph idx="1"/>
          </p:nvPr>
        </p:nvSpPr>
        <p:spPr/>
        <p:txBody>
          <a:bodyPr/>
          <a:lstStyle/>
          <a:p>
            <a:pPr>
              <a:lnSpc>
                <a:spcPct val="200000"/>
              </a:lnSpc>
              <a:spcBef>
                <a:spcPts val="600"/>
              </a:spcBef>
            </a:pPr>
            <a:r>
              <a:rPr lang="en-US" dirty="0"/>
              <a:t>Social distancing</a:t>
            </a:r>
          </a:p>
          <a:p>
            <a:pPr>
              <a:lnSpc>
                <a:spcPct val="200000"/>
              </a:lnSpc>
              <a:spcBef>
                <a:spcPts val="600"/>
              </a:spcBef>
            </a:pPr>
            <a:r>
              <a:rPr lang="en-US" dirty="0"/>
              <a:t>Isolation &amp; quarantine</a:t>
            </a:r>
          </a:p>
          <a:p>
            <a:pPr>
              <a:lnSpc>
                <a:spcPct val="200000"/>
              </a:lnSpc>
              <a:spcBef>
                <a:spcPts val="600"/>
              </a:spcBef>
            </a:pPr>
            <a:r>
              <a:rPr lang="en-US" dirty="0"/>
              <a:t>Mandatory examination &amp; treatment</a:t>
            </a:r>
          </a:p>
        </p:txBody>
      </p:sp>
    </p:spTree>
    <p:extLst>
      <p:ext uri="{BB962C8B-B14F-4D97-AF65-F5344CB8AC3E}">
        <p14:creationId xmlns:p14="http://schemas.microsoft.com/office/powerpoint/2010/main" val="230469669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D39F1-DFC8-4602-94E4-5112D93325A5}"/>
              </a:ext>
            </a:extLst>
          </p:cNvPr>
          <p:cNvSpPr>
            <a:spLocks noGrp="1"/>
          </p:cNvSpPr>
          <p:nvPr>
            <p:ph type="ctrTitle"/>
          </p:nvPr>
        </p:nvSpPr>
        <p:spPr>
          <a:xfrm>
            <a:off x="870855" y="59603"/>
            <a:ext cx="9144000" cy="2448911"/>
          </a:xfrm>
        </p:spPr>
        <p:txBody>
          <a:bodyPr anchor="ctr">
            <a:normAutofit/>
          </a:bodyPr>
          <a:lstStyle/>
          <a:p>
            <a:pPr algn="l"/>
            <a:r>
              <a:rPr lang="en-US" sz="4400" dirty="0"/>
              <a:t>Social Distancing Measures: Overview</a:t>
            </a:r>
          </a:p>
        </p:txBody>
      </p:sp>
      <p:sp>
        <p:nvSpPr>
          <p:cNvPr id="8" name="Subtitle 7">
            <a:extLst>
              <a:ext uri="{FF2B5EF4-FFF2-40B4-BE49-F238E27FC236}">
                <a16:creationId xmlns:a16="http://schemas.microsoft.com/office/drawing/2014/main" id="{A7CEC875-1FAE-4D05-8DC1-144B619188F7}"/>
              </a:ext>
            </a:extLst>
          </p:cNvPr>
          <p:cNvSpPr>
            <a:spLocks noGrp="1"/>
          </p:cNvSpPr>
          <p:nvPr>
            <p:ph type="subTitle" idx="1"/>
          </p:nvPr>
        </p:nvSpPr>
        <p:spPr>
          <a:xfrm>
            <a:off x="896981" y="2508514"/>
            <a:ext cx="9144000" cy="1862962"/>
          </a:xfrm>
        </p:spPr>
        <p:txBody>
          <a:bodyPr>
            <a:noAutofit/>
          </a:bodyPr>
          <a:lstStyle/>
          <a:p>
            <a:pPr algn="l"/>
            <a:r>
              <a:rPr lang="en-US" kern="1200" dirty="0">
                <a:solidFill>
                  <a:schemeClr val="tx1"/>
                </a:solidFill>
                <a:effectLst/>
                <a:latin typeface="+mn-lt"/>
                <a:ea typeface="MS PGothic"/>
                <a:cs typeface="Calibri"/>
              </a:rPr>
              <a:t>Social distancing </a:t>
            </a:r>
            <a:r>
              <a:rPr lang="en-US" i="0" kern="1200" dirty="0">
                <a:solidFill>
                  <a:schemeClr val="tx1"/>
                </a:solidFill>
                <a:effectLst/>
                <a:latin typeface="+mn-lt"/>
                <a:ea typeface="MS PGothic"/>
                <a:cs typeface="Calibri"/>
              </a:rPr>
              <a:t>is a</a:t>
            </a:r>
            <a:r>
              <a:rPr lang="en-US" kern="1200" dirty="0">
                <a:solidFill>
                  <a:schemeClr val="tx1"/>
                </a:solidFill>
                <a:effectLst/>
                <a:latin typeface="+mn-lt"/>
                <a:ea typeface="MS PGothic"/>
                <a:cs typeface="Calibri"/>
              </a:rPr>
              <a:t> common public health control measure that has been used many times in the past as a response to communicable disease outbreaks.</a:t>
            </a:r>
          </a:p>
        </p:txBody>
      </p:sp>
    </p:spTree>
    <p:extLst>
      <p:ext uri="{BB962C8B-B14F-4D97-AF65-F5344CB8AC3E}">
        <p14:creationId xmlns:p14="http://schemas.microsoft.com/office/powerpoint/2010/main" val="42726843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38162-FD03-4C8B-A01D-289C13C9875E}"/>
              </a:ext>
            </a:extLst>
          </p:cNvPr>
          <p:cNvSpPr>
            <a:spLocks noGrp="1"/>
          </p:cNvSpPr>
          <p:nvPr>
            <p:ph type="title"/>
          </p:nvPr>
        </p:nvSpPr>
        <p:spPr/>
        <p:txBody>
          <a:bodyPr/>
          <a:lstStyle/>
          <a:p>
            <a:r>
              <a:rPr lang="en-US" dirty="0"/>
              <a:t>Social Distancing Measures: What are they?</a:t>
            </a:r>
          </a:p>
        </p:txBody>
      </p:sp>
      <p:sp>
        <p:nvSpPr>
          <p:cNvPr id="3" name="Content Placeholder 2">
            <a:extLst>
              <a:ext uri="{FF2B5EF4-FFF2-40B4-BE49-F238E27FC236}">
                <a16:creationId xmlns:a16="http://schemas.microsoft.com/office/drawing/2014/main" id="{C8FFA3FB-C7BA-459D-90CD-DBD6DDDDB491}"/>
              </a:ext>
            </a:extLst>
          </p:cNvPr>
          <p:cNvSpPr>
            <a:spLocks noGrp="1"/>
          </p:cNvSpPr>
          <p:nvPr>
            <p:ph idx="1"/>
          </p:nvPr>
        </p:nvSpPr>
        <p:spPr/>
        <p:txBody>
          <a:bodyPr/>
          <a:lstStyle/>
          <a:p>
            <a:pPr marL="0" indent="0">
              <a:lnSpc>
                <a:spcPct val="120000"/>
              </a:lnSpc>
              <a:buNone/>
            </a:pPr>
            <a:r>
              <a:rPr lang="en-US" b="1" dirty="0"/>
              <a:t>A spectrum of options</a:t>
            </a:r>
          </a:p>
          <a:p>
            <a:pPr>
              <a:lnSpc>
                <a:spcPct val="120000"/>
              </a:lnSpc>
            </a:pPr>
            <a:r>
              <a:rPr lang="en-US" dirty="0"/>
              <a:t>Closing schools &amp; day care centers (á la snow days)</a:t>
            </a:r>
          </a:p>
          <a:p>
            <a:pPr>
              <a:lnSpc>
                <a:spcPct val="120000"/>
              </a:lnSpc>
            </a:pPr>
            <a:r>
              <a:rPr lang="en-US" dirty="0"/>
              <a:t>Canceling large public gatherings</a:t>
            </a:r>
          </a:p>
          <a:p>
            <a:pPr>
              <a:lnSpc>
                <a:spcPct val="120000"/>
              </a:lnSpc>
            </a:pPr>
            <a:r>
              <a:rPr lang="en-US" dirty="0"/>
              <a:t>Working from home </a:t>
            </a:r>
          </a:p>
          <a:p>
            <a:pPr>
              <a:lnSpc>
                <a:spcPct val="120000"/>
              </a:lnSpc>
            </a:pPr>
            <a:r>
              <a:rPr lang="en-US" dirty="0"/>
              <a:t>Limiting other public contacts</a:t>
            </a:r>
          </a:p>
        </p:txBody>
      </p:sp>
    </p:spTree>
    <p:extLst>
      <p:ext uri="{BB962C8B-B14F-4D97-AF65-F5344CB8AC3E}">
        <p14:creationId xmlns:p14="http://schemas.microsoft.com/office/powerpoint/2010/main" val="2906615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C719D4-635A-4558-A70C-6AE53EA5107E}"/>
              </a:ext>
            </a:extLst>
          </p:cNvPr>
          <p:cNvSpPr>
            <a:spLocks noGrp="1"/>
          </p:cNvSpPr>
          <p:nvPr>
            <p:ph type="title"/>
          </p:nvPr>
        </p:nvSpPr>
        <p:spPr/>
        <p:txBody>
          <a:bodyPr/>
          <a:lstStyle/>
          <a:p>
            <a:r>
              <a:rPr lang="en-US" dirty="0"/>
              <a:t>Social Distancing Measures</a:t>
            </a:r>
          </a:p>
        </p:txBody>
      </p:sp>
      <p:sp>
        <p:nvSpPr>
          <p:cNvPr id="6" name="Subtitle 5">
            <a:extLst>
              <a:ext uri="{FF2B5EF4-FFF2-40B4-BE49-F238E27FC236}">
                <a16:creationId xmlns:a16="http://schemas.microsoft.com/office/drawing/2014/main" id="{C3EC9F47-5A02-49AE-9CB1-BCC772F8D9C2}"/>
              </a:ext>
            </a:extLst>
          </p:cNvPr>
          <p:cNvSpPr>
            <a:spLocks noGrp="1"/>
          </p:cNvSpPr>
          <p:nvPr>
            <p:ph idx="1"/>
          </p:nvPr>
        </p:nvSpPr>
        <p:spPr/>
        <p:txBody>
          <a:bodyPr>
            <a:noAutofit/>
          </a:bodyPr>
          <a:lstStyle/>
          <a:p>
            <a:r>
              <a:rPr lang="en-US" dirty="0"/>
              <a:t>Social distancing measures are often appropriate options to choose before resorting to isolation or quarantine because they have fewer constitutional implications.</a:t>
            </a:r>
          </a:p>
          <a:p>
            <a:pPr marL="0" indent="0">
              <a:spcBef>
                <a:spcPts val="0"/>
              </a:spcBef>
              <a:buNone/>
            </a:pPr>
            <a:endParaRPr lang="en-US" dirty="0"/>
          </a:p>
          <a:p>
            <a:r>
              <a:rPr lang="en-US" b="1" dirty="0"/>
              <a:t>Less-restrictive options</a:t>
            </a:r>
            <a:r>
              <a:rPr lang="en-US" dirty="0"/>
              <a:t> should be considered first. </a:t>
            </a:r>
          </a:p>
        </p:txBody>
      </p:sp>
    </p:spTree>
    <p:extLst>
      <p:ext uri="{BB962C8B-B14F-4D97-AF65-F5344CB8AC3E}">
        <p14:creationId xmlns:p14="http://schemas.microsoft.com/office/powerpoint/2010/main" val="214070573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7E656B-8A50-4E30-B162-9C22FD3B80AC}"/>
              </a:ext>
            </a:extLst>
          </p:cNvPr>
          <p:cNvSpPr>
            <a:spLocks noGrp="1"/>
          </p:cNvSpPr>
          <p:nvPr>
            <p:ph type="title"/>
          </p:nvPr>
        </p:nvSpPr>
        <p:spPr/>
        <p:txBody>
          <a:bodyPr/>
          <a:lstStyle/>
          <a:p>
            <a:r>
              <a:rPr lang="en-US" dirty="0"/>
              <a:t>Isolation &amp; Quarantine: Overview</a:t>
            </a:r>
          </a:p>
        </p:txBody>
      </p:sp>
      <p:sp>
        <p:nvSpPr>
          <p:cNvPr id="5" name="Content Placeholder 4">
            <a:extLst>
              <a:ext uri="{FF2B5EF4-FFF2-40B4-BE49-F238E27FC236}">
                <a16:creationId xmlns:a16="http://schemas.microsoft.com/office/drawing/2014/main" id="{AE008A6E-D4F2-453C-A776-DBC4F3A4C1BA}"/>
              </a:ext>
            </a:extLst>
          </p:cNvPr>
          <p:cNvSpPr>
            <a:spLocks noGrp="1"/>
          </p:cNvSpPr>
          <p:nvPr>
            <p:ph idx="1"/>
          </p:nvPr>
        </p:nvSpPr>
        <p:spPr/>
        <p:txBody>
          <a:bodyPr/>
          <a:lstStyle/>
          <a:p>
            <a:r>
              <a:rPr lang="en-US" sz="3600" kern="1200" dirty="0">
                <a:solidFill>
                  <a:schemeClr val="tx1"/>
                </a:solidFill>
                <a:effectLst/>
                <a:latin typeface="+mn-lt"/>
                <a:ea typeface="MS PGothic" pitchFamily="34" charset="-128"/>
                <a:cs typeface="MS PGothic" charset="0"/>
              </a:rPr>
              <a:t>If less-restrictive social distancing measures are not feasible or appropriate, given the situation, isolation or quarantine might be required to stop the spread of an illness.</a:t>
            </a:r>
            <a:endParaRPr lang="en-US" dirty="0">
              <a:ea typeface="MS PGothic" pitchFamily="34" charset="-128"/>
              <a:cs typeface="MS PGothic" charset="0"/>
            </a:endParaRPr>
          </a:p>
          <a:p>
            <a:pPr>
              <a:spcBef>
                <a:spcPts val="0"/>
              </a:spcBef>
            </a:pPr>
            <a:endParaRPr lang="en-US" sz="3600" kern="1200" dirty="0">
              <a:solidFill>
                <a:schemeClr val="tx1"/>
              </a:solidFill>
              <a:effectLst/>
              <a:latin typeface="+mn-lt"/>
              <a:ea typeface="MS PGothic" pitchFamily="34" charset="-128"/>
              <a:cs typeface="MS PGothic" charset="0"/>
            </a:endParaRPr>
          </a:p>
          <a:p>
            <a:r>
              <a:rPr lang="en-US" sz="3600" kern="1200" dirty="0">
                <a:solidFill>
                  <a:schemeClr val="tx1"/>
                </a:solidFill>
                <a:effectLst/>
                <a:latin typeface="+mn-lt"/>
                <a:ea typeface="MS PGothic" pitchFamily="34" charset="-128"/>
                <a:cs typeface="MS PGothic" charset="0"/>
              </a:rPr>
              <a:t>Isolation and quarantine involve many important considerations.</a:t>
            </a:r>
          </a:p>
          <a:p>
            <a:endParaRPr lang="en-US" dirty="0"/>
          </a:p>
        </p:txBody>
      </p:sp>
    </p:spTree>
    <p:extLst>
      <p:ext uri="{BB962C8B-B14F-4D97-AF65-F5344CB8AC3E}">
        <p14:creationId xmlns:p14="http://schemas.microsoft.com/office/powerpoint/2010/main" val="423757161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38162-FD03-4C8B-A01D-289C13C9875E}"/>
              </a:ext>
            </a:extLst>
          </p:cNvPr>
          <p:cNvSpPr>
            <a:spLocks noGrp="1"/>
          </p:cNvSpPr>
          <p:nvPr>
            <p:ph type="title"/>
          </p:nvPr>
        </p:nvSpPr>
        <p:spPr/>
        <p:txBody>
          <a:bodyPr/>
          <a:lstStyle/>
          <a:p>
            <a:pPr algn="ctr"/>
            <a:r>
              <a:rPr lang="en-US" dirty="0"/>
              <a:t>Isolation &amp; Quarantine: What are they?</a:t>
            </a:r>
          </a:p>
        </p:txBody>
      </p:sp>
      <p:sp>
        <p:nvSpPr>
          <p:cNvPr id="3" name="Content Placeholder 2">
            <a:extLst>
              <a:ext uri="{FF2B5EF4-FFF2-40B4-BE49-F238E27FC236}">
                <a16:creationId xmlns:a16="http://schemas.microsoft.com/office/drawing/2014/main" id="{C8FFA3FB-C7BA-459D-90CD-DBD6DDDDB491}"/>
              </a:ext>
            </a:extLst>
          </p:cNvPr>
          <p:cNvSpPr>
            <a:spLocks noGrp="1"/>
          </p:cNvSpPr>
          <p:nvPr>
            <p:ph sz="half" idx="1"/>
          </p:nvPr>
        </p:nvSpPr>
        <p:spPr>
          <a:xfrm>
            <a:off x="838200" y="2607731"/>
            <a:ext cx="5181600" cy="3569231"/>
          </a:xfrm>
        </p:spPr>
        <p:txBody>
          <a:bodyPr/>
          <a:lstStyle/>
          <a:p>
            <a:pPr marL="0" indent="0">
              <a:lnSpc>
                <a:spcPct val="100000"/>
              </a:lnSpc>
              <a:spcBef>
                <a:spcPts val="0"/>
              </a:spcBef>
              <a:buNone/>
            </a:pPr>
            <a:r>
              <a:rPr lang="en-US" b="1" dirty="0"/>
              <a:t>ISOLATION</a:t>
            </a:r>
            <a:r>
              <a:rPr lang="en-US" dirty="0"/>
              <a:t> separates sick people with a contagious disease from people who are not sick.</a:t>
            </a:r>
          </a:p>
        </p:txBody>
      </p:sp>
      <p:sp>
        <p:nvSpPr>
          <p:cNvPr id="7" name="Content Placeholder 6">
            <a:extLst>
              <a:ext uri="{FF2B5EF4-FFF2-40B4-BE49-F238E27FC236}">
                <a16:creationId xmlns:a16="http://schemas.microsoft.com/office/drawing/2014/main" id="{DE8030CB-A9B9-47E2-9132-0B8AE4063A76}"/>
              </a:ext>
            </a:extLst>
          </p:cNvPr>
          <p:cNvSpPr>
            <a:spLocks noGrp="1"/>
          </p:cNvSpPr>
          <p:nvPr>
            <p:ph sz="half" idx="2"/>
          </p:nvPr>
        </p:nvSpPr>
        <p:spPr>
          <a:xfrm>
            <a:off x="6172200" y="2607733"/>
            <a:ext cx="5181600" cy="3569230"/>
          </a:xfrm>
        </p:spPr>
        <p:txBody>
          <a:bodyPr/>
          <a:lstStyle/>
          <a:p>
            <a:pPr marL="0" indent="0">
              <a:lnSpc>
                <a:spcPct val="100000"/>
              </a:lnSpc>
              <a:spcBef>
                <a:spcPts val="0"/>
              </a:spcBef>
              <a:buNone/>
            </a:pPr>
            <a:r>
              <a:rPr lang="en-US" b="1" dirty="0"/>
              <a:t>QUARANTINE </a:t>
            </a:r>
            <a:r>
              <a:rPr lang="en-US" dirty="0"/>
              <a:t>separates and restricts the movement of people who were exposed to a contagious disease to see if they become sick.</a:t>
            </a:r>
          </a:p>
        </p:txBody>
      </p:sp>
    </p:spTree>
    <p:extLst>
      <p:ext uri="{BB962C8B-B14F-4D97-AF65-F5344CB8AC3E}">
        <p14:creationId xmlns:p14="http://schemas.microsoft.com/office/powerpoint/2010/main" val="148285154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4C2FAA-814F-4100-86A5-BBF7FDCA00AD}"/>
              </a:ext>
            </a:extLst>
          </p:cNvPr>
          <p:cNvSpPr>
            <a:spLocks noGrp="1"/>
          </p:cNvSpPr>
          <p:nvPr>
            <p:ph type="title"/>
          </p:nvPr>
        </p:nvSpPr>
        <p:spPr/>
        <p:txBody>
          <a:bodyPr/>
          <a:lstStyle/>
          <a:p>
            <a:r>
              <a:rPr lang="en-US"/>
              <a:t>Isolation &amp; Quarantine: Who has authority?</a:t>
            </a:r>
          </a:p>
        </p:txBody>
      </p:sp>
      <p:sp>
        <p:nvSpPr>
          <p:cNvPr id="4" name="Content Placeholder 3">
            <a:extLst>
              <a:ext uri="{FF2B5EF4-FFF2-40B4-BE49-F238E27FC236}">
                <a16:creationId xmlns:a16="http://schemas.microsoft.com/office/drawing/2014/main" id="{99C6AE39-BB21-4B6C-B212-2B2EF737D27C}"/>
              </a:ext>
            </a:extLst>
          </p:cNvPr>
          <p:cNvSpPr>
            <a:spLocks noGrp="1"/>
          </p:cNvSpPr>
          <p:nvPr>
            <p:ph idx="1"/>
          </p:nvPr>
        </p:nvSpPr>
        <p:spPr/>
        <p:txBody>
          <a:bodyPr anchor="ctr">
            <a:normAutofit fontScale="92500" lnSpcReduction="20000"/>
          </a:bodyPr>
          <a:lstStyle/>
          <a:p>
            <a:pPr>
              <a:lnSpc>
                <a:spcPct val="200000"/>
              </a:lnSpc>
            </a:pPr>
            <a:endParaRPr lang="en-US" b="0" kern="1200" dirty="0">
              <a:solidFill>
                <a:schemeClr val="tx1"/>
              </a:solidFill>
              <a:effectLst/>
              <a:latin typeface="+mn-lt"/>
              <a:ea typeface="MS PGothic"/>
              <a:cs typeface="Calibri"/>
            </a:endParaRPr>
          </a:p>
          <a:p>
            <a:pPr>
              <a:lnSpc>
                <a:spcPct val="200000"/>
              </a:lnSpc>
            </a:pPr>
            <a:r>
              <a:rPr lang="en-US" b="0" kern="1200" dirty="0">
                <a:solidFill>
                  <a:schemeClr val="tx1"/>
                </a:solidFill>
                <a:effectLst/>
                <a:latin typeface="+mn-lt"/>
                <a:ea typeface="MS PGothic"/>
                <a:cs typeface="Calibri"/>
              </a:rPr>
              <a:t>Epidemiologists and scientists </a:t>
            </a:r>
          </a:p>
          <a:p>
            <a:pPr>
              <a:lnSpc>
                <a:spcPct val="200000"/>
              </a:lnSpc>
            </a:pPr>
            <a:r>
              <a:rPr lang="en-US" b="0" kern="1200" dirty="0">
                <a:solidFill>
                  <a:schemeClr val="tx1"/>
                </a:solidFill>
                <a:effectLst/>
                <a:latin typeface="+mn-lt"/>
                <a:ea typeface="MS PGothic"/>
                <a:cs typeface="Calibri"/>
              </a:rPr>
              <a:t>Health officials</a:t>
            </a:r>
          </a:p>
          <a:p>
            <a:pPr>
              <a:lnSpc>
                <a:spcPct val="200000"/>
              </a:lnSpc>
            </a:pPr>
            <a:r>
              <a:rPr lang="en-US" dirty="0">
                <a:ea typeface="MS PGothic"/>
                <a:cs typeface="Calibri"/>
              </a:rPr>
              <a:t>Judges </a:t>
            </a:r>
          </a:p>
          <a:p>
            <a:pPr>
              <a:lnSpc>
                <a:spcPct val="200000"/>
              </a:lnSpc>
            </a:pPr>
            <a:endParaRPr lang="en-US" dirty="0"/>
          </a:p>
        </p:txBody>
      </p:sp>
    </p:spTree>
    <p:extLst>
      <p:ext uri="{BB962C8B-B14F-4D97-AF65-F5344CB8AC3E}">
        <p14:creationId xmlns:p14="http://schemas.microsoft.com/office/powerpoint/2010/main" val="384877032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AFD251-994B-4F67-A55C-D99E7B710F2F}"/>
              </a:ext>
            </a:extLst>
          </p:cNvPr>
          <p:cNvSpPr>
            <a:spLocks noGrp="1"/>
          </p:cNvSpPr>
          <p:nvPr>
            <p:ph type="title"/>
          </p:nvPr>
        </p:nvSpPr>
        <p:spPr>
          <a:xfrm>
            <a:off x="838200" y="682978"/>
            <a:ext cx="10515600" cy="1325563"/>
          </a:xfrm>
        </p:spPr>
        <p:txBody>
          <a:bodyPr/>
          <a:lstStyle/>
          <a:p>
            <a:r>
              <a:rPr lang="en-US"/>
              <a:t>Isolation &amp; Quarantine: What is the federal government’s role?</a:t>
            </a:r>
          </a:p>
        </p:txBody>
      </p:sp>
      <p:sp>
        <p:nvSpPr>
          <p:cNvPr id="3" name="Content Placeholder 2">
            <a:extLst>
              <a:ext uri="{FF2B5EF4-FFF2-40B4-BE49-F238E27FC236}">
                <a16:creationId xmlns:a16="http://schemas.microsoft.com/office/drawing/2014/main" id="{7B19CD1C-6E59-46EA-B45B-EB6D59E1E377}"/>
              </a:ext>
            </a:extLst>
          </p:cNvPr>
          <p:cNvSpPr>
            <a:spLocks noGrp="1"/>
          </p:cNvSpPr>
          <p:nvPr>
            <p:ph sz="half" idx="1"/>
          </p:nvPr>
        </p:nvSpPr>
        <p:spPr>
          <a:xfrm>
            <a:off x="838199" y="2195922"/>
            <a:ext cx="10515599" cy="1979459"/>
          </a:xfrm>
        </p:spPr>
        <p:txBody>
          <a:bodyPr numCol="1" anchor="ctr">
            <a:noAutofit/>
          </a:bodyPr>
          <a:lstStyle/>
          <a:p>
            <a:pPr marL="0" indent="0">
              <a:buNone/>
            </a:pPr>
            <a:r>
              <a:rPr lang="en-US" sz="2800" dirty="0"/>
              <a:t>The Secretary of HHS has authority to order international &amp; interstate isolation &amp; quarantine orders only for communicable diseases that have been designated in a presidential executive order, such as these:</a:t>
            </a:r>
          </a:p>
          <a:p>
            <a:pPr>
              <a:lnSpc>
                <a:spcPct val="100000"/>
              </a:lnSpc>
              <a:spcBef>
                <a:spcPts val="0"/>
              </a:spcBef>
            </a:pPr>
            <a:endParaRPr lang="en-US" sz="3200" dirty="0"/>
          </a:p>
        </p:txBody>
      </p:sp>
      <p:sp>
        <p:nvSpPr>
          <p:cNvPr id="7" name="Content Placeholder 6">
            <a:extLst>
              <a:ext uri="{FF2B5EF4-FFF2-40B4-BE49-F238E27FC236}">
                <a16:creationId xmlns:a16="http://schemas.microsoft.com/office/drawing/2014/main" id="{39F54BF9-EE9C-4B48-BE98-189FF6022669}"/>
              </a:ext>
            </a:extLst>
          </p:cNvPr>
          <p:cNvSpPr>
            <a:spLocks noGrp="1"/>
          </p:cNvSpPr>
          <p:nvPr>
            <p:ph sz="half" idx="2"/>
          </p:nvPr>
        </p:nvSpPr>
        <p:spPr>
          <a:xfrm>
            <a:off x="838197" y="3805084"/>
            <a:ext cx="10515601" cy="2738755"/>
          </a:xfrm>
        </p:spPr>
        <p:txBody>
          <a:bodyPr numCol="2">
            <a:normAutofit/>
          </a:bodyPr>
          <a:lstStyle/>
          <a:p>
            <a:pPr>
              <a:lnSpc>
                <a:spcPct val="100000"/>
              </a:lnSpc>
              <a:spcBef>
                <a:spcPts val="0"/>
              </a:spcBef>
            </a:pPr>
            <a:r>
              <a:rPr lang="en-US" sz="2800" dirty="0"/>
              <a:t>Cholera </a:t>
            </a:r>
          </a:p>
          <a:p>
            <a:pPr>
              <a:lnSpc>
                <a:spcPct val="100000"/>
              </a:lnSpc>
              <a:spcBef>
                <a:spcPts val="0"/>
              </a:spcBef>
            </a:pPr>
            <a:r>
              <a:rPr lang="en-US" sz="2800" dirty="0"/>
              <a:t>Diphtheria </a:t>
            </a:r>
          </a:p>
          <a:p>
            <a:pPr>
              <a:lnSpc>
                <a:spcPct val="100000"/>
              </a:lnSpc>
              <a:spcBef>
                <a:spcPts val="0"/>
              </a:spcBef>
            </a:pPr>
            <a:r>
              <a:rPr lang="en-US" sz="2800" dirty="0"/>
              <a:t>Infectious tuberculosis</a:t>
            </a:r>
          </a:p>
          <a:p>
            <a:pPr>
              <a:lnSpc>
                <a:spcPct val="100000"/>
              </a:lnSpc>
              <a:spcBef>
                <a:spcPts val="0"/>
              </a:spcBef>
            </a:pPr>
            <a:r>
              <a:rPr lang="en-US" sz="2800" dirty="0"/>
              <a:t>Plague </a:t>
            </a:r>
          </a:p>
          <a:p>
            <a:pPr>
              <a:lnSpc>
                <a:spcPct val="100000"/>
              </a:lnSpc>
              <a:spcBef>
                <a:spcPts val="0"/>
              </a:spcBef>
            </a:pPr>
            <a:r>
              <a:rPr lang="en-US" sz="2800" dirty="0"/>
              <a:t>Smallpox </a:t>
            </a:r>
          </a:p>
          <a:p>
            <a:pPr>
              <a:lnSpc>
                <a:spcPct val="100000"/>
              </a:lnSpc>
              <a:spcBef>
                <a:spcPts val="0"/>
              </a:spcBef>
            </a:pPr>
            <a:r>
              <a:rPr lang="en-US" sz="2800" dirty="0"/>
              <a:t>Yellow fever</a:t>
            </a:r>
          </a:p>
          <a:p>
            <a:pPr>
              <a:lnSpc>
                <a:spcPct val="100000"/>
              </a:lnSpc>
              <a:spcBef>
                <a:spcPts val="0"/>
              </a:spcBef>
            </a:pPr>
            <a:r>
              <a:rPr lang="en-US" sz="2800" dirty="0"/>
              <a:t>Viral hemorrhagic fevers (Ebola, Lassa, etc.)</a:t>
            </a:r>
          </a:p>
          <a:p>
            <a:pPr>
              <a:lnSpc>
                <a:spcPct val="100000"/>
              </a:lnSpc>
              <a:spcBef>
                <a:spcPts val="0"/>
              </a:spcBef>
            </a:pPr>
            <a:r>
              <a:rPr lang="en-US" sz="2800" dirty="0"/>
              <a:t>Severe Acute Respiratory Syndrome (SARS) </a:t>
            </a:r>
          </a:p>
          <a:p>
            <a:pPr>
              <a:lnSpc>
                <a:spcPct val="100000"/>
              </a:lnSpc>
              <a:spcBef>
                <a:spcPts val="0"/>
              </a:spcBef>
            </a:pPr>
            <a:r>
              <a:rPr lang="en-US" sz="2800" dirty="0"/>
              <a:t>Influenza with potential to cause a pandemic</a:t>
            </a:r>
          </a:p>
        </p:txBody>
      </p:sp>
    </p:spTree>
    <p:extLst>
      <p:ext uri="{BB962C8B-B14F-4D97-AF65-F5344CB8AC3E}">
        <p14:creationId xmlns:p14="http://schemas.microsoft.com/office/powerpoint/2010/main" val="110812962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803D0C6-5D63-4368-83A4-1DE147BEDFCB}"/>
              </a:ext>
            </a:extLst>
          </p:cNvPr>
          <p:cNvSpPr>
            <a:spLocks noGrp="1"/>
          </p:cNvSpPr>
          <p:nvPr>
            <p:ph type="ctrTitle"/>
          </p:nvPr>
        </p:nvSpPr>
        <p:spPr/>
        <p:txBody>
          <a:bodyPr/>
          <a:lstStyle/>
          <a:p>
            <a:r>
              <a:rPr lang="en-US"/>
              <a:t>Isolation &amp; Quarantine</a:t>
            </a:r>
          </a:p>
        </p:txBody>
      </p:sp>
      <p:sp>
        <p:nvSpPr>
          <p:cNvPr id="6" name="Subtitle 5">
            <a:extLst>
              <a:ext uri="{FF2B5EF4-FFF2-40B4-BE49-F238E27FC236}">
                <a16:creationId xmlns:a16="http://schemas.microsoft.com/office/drawing/2014/main" id="{25FA53C2-0792-43E0-A37E-9CABA5149294}"/>
              </a:ext>
            </a:extLst>
          </p:cNvPr>
          <p:cNvSpPr>
            <a:spLocks noGrp="1"/>
          </p:cNvSpPr>
          <p:nvPr>
            <p:ph type="subTitle" idx="1"/>
          </p:nvPr>
        </p:nvSpPr>
        <p:spPr/>
        <p:txBody>
          <a:bodyPr/>
          <a:lstStyle/>
          <a:p>
            <a:r>
              <a:rPr lang="en-US"/>
              <a:t>What are the constitutional implications?</a:t>
            </a:r>
          </a:p>
        </p:txBody>
      </p:sp>
    </p:spTree>
    <p:extLst>
      <p:ext uri="{BB962C8B-B14F-4D97-AF65-F5344CB8AC3E}">
        <p14:creationId xmlns:p14="http://schemas.microsoft.com/office/powerpoint/2010/main" val="304006366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2EEEB-155C-4439-AE37-02E8294AA674}"/>
              </a:ext>
            </a:extLst>
          </p:cNvPr>
          <p:cNvSpPr>
            <a:spLocks noGrp="1"/>
          </p:cNvSpPr>
          <p:nvPr>
            <p:ph type="title"/>
          </p:nvPr>
        </p:nvSpPr>
        <p:spPr/>
        <p:txBody>
          <a:bodyPr/>
          <a:lstStyle/>
          <a:p>
            <a:r>
              <a:rPr lang="en-US" dirty="0"/>
              <a:t>Basic Due Process - 1</a:t>
            </a:r>
          </a:p>
        </p:txBody>
      </p:sp>
      <p:sp>
        <p:nvSpPr>
          <p:cNvPr id="6" name="Content Placeholder 2">
            <a:extLst>
              <a:ext uri="{FF2B5EF4-FFF2-40B4-BE49-F238E27FC236}">
                <a16:creationId xmlns:a16="http://schemas.microsoft.com/office/drawing/2014/main" id="{9BE37F84-D580-4646-B48D-BE1A6D98F959}"/>
              </a:ext>
            </a:extLst>
          </p:cNvPr>
          <p:cNvSpPr>
            <a:spLocks noGrp="1"/>
          </p:cNvSpPr>
          <p:nvPr>
            <p:ph idx="1"/>
          </p:nvPr>
        </p:nvSpPr>
        <p:spPr>
          <a:xfrm>
            <a:off x="838200" y="1974466"/>
            <a:ext cx="10515600" cy="4494067"/>
          </a:xfrm>
        </p:spPr>
        <p:txBody>
          <a:bodyPr>
            <a:normAutofit/>
          </a:bodyPr>
          <a:lstStyle/>
          <a:p>
            <a:pPr marL="514350" indent="-514350">
              <a:spcAft>
                <a:spcPts val="1000"/>
              </a:spcAft>
              <a:buFont typeface="+mj-lt"/>
              <a:buAutoNum type="arabicPeriod"/>
            </a:pPr>
            <a:r>
              <a:rPr lang="en-US" sz="2800" b="1" dirty="0"/>
              <a:t>Rational or reasonable basis for detention: </a:t>
            </a:r>
            <a:r>
              <a:rPr lang="en-US" sz="2800" dirty="0"/>
              <a:t>supporting affidavits and factual findings</a:t>
            </a:r>
          </a:p>
          <a:p>
            <a:pPr marL="0" indent="0">
              <a:spcAft>
                <a:spcPts val="1000"/>
              </a:spcAft>
              <a:buNone/>
            </a:pPr>
            <a:endParaRPr lang="en-US" sz="2800" dirty="0"/>
          </a:p>
        </p:txBody>
      </p:sp>
    </p:spTree>
    <p:extLst>
      <p:ext uri="{BB962C8B-B14F-4D97-AF65-F5344CB8AC3E}">
        <p14:creationId xmlns:p14="http://schemas.microsoft.com/office/powerpoint/2010/main" val="5312046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2929F-E7B8-45D5-8A4F-AA4309F738CC}"/>
              </a:ext>
            </a:extLst>
          </p:cNvPr>
          <p:cNvSpPr>
            <a:spLocks noGrp="1"/>
          </p:cNvSpPr>
          <p:nvPr>
            <p:ph type="title"/>
          </p:nvPr>
        </p:nvSpPr>
        <p:spPr/>
        <p:txBody>
          <a:bodyPr/>
          <a:lstStyle/>
          <a:p>
            <a:r>
              <a:rPr lang="en-US" dirty="0"/>
              <a:t>Roadmap - 1</a:t>
            </a:r>
          </a:p>
        </p:txBody>
      </p:sp>
      <p:sp>
        <p:nvSpPr>
          <p:cNvPr id="3" name="Content Placeholder 2">
            <a:extLst>
              <a:ext uri="{FF2B5EF4-FFF2-40B4-BE49-F238E27FC236}">
                <a16:creationId xmlns:a16="http://schemas.microsoft.com/office/drawing/2014/main" id="{5B8019BC-5B96-4485-A2FA-BA29C2623278}"/>
              </a:ext>
            </a:extLst>
          </p:cNvPr>
          <p:cNvSpPr>
            <a:spLocks noGrp="1"/>
          </p:cNvSpPr>
          <p:nvPr>
            <p:ph idx="1"/>
          </p:nvPr>
        </p:nvSpPr>
        <p:spPr/>
        <p:txBody>
          <a:bodyPr>
            <a:normAutofit/>
          </a:bodyPr>
          <a:lstStyle/>
          <a:p>
            <a:pPr marL="514350" indent="-514350">
              <a:buAutoNum type="arabicParenR"/>
            </a:pPr>
            <a:r>
              <a:rPr lang="en-US" sz="3600" b="1" dirty="0"/>
              <a:t>How does emergency preparedness relate to health equity?</a:t>
            </a:r>
          </a:p>
          <a:p>
            <a:pPr marL="514350" indent="-514350">
              <a:buAutoNum type="arabicParenR"/>
            </a:pPr>
            <a:r>
              <a:rPr lang="en-US" sz="3600" dirty="0"/>
              <a:t>Why public health law?</a:t>
            </a:r>
          </a:p>
          <a:p>
            <a:pPr marL="514350" indent="-514350">
              <a:buAutoNum type="arabicParenR"/>
            </a:pPr>
            <a:r>
              <a:rPr lang="en-US" sz="3600" dirty="0"/>
              <a:t>What are the major sources and limits of public health authority? </a:t>
            </a:r>
          </a:p>
          <a:p>
            <a:pPr marL="514350" indent="-514350">
              <a:buAutoNum type="arabicParenR"/>
            </a:pPr>
            <a:r>
              <a:rPr lang="en-US" sz="3600" dirty="0"/>
              <a:t>What do responders need to know?</a:t>
            </a:r>
          </a:p>
        </p:txBody>
      </p:sp>
    </p:spTree>
    <p:extLst>
      <p:ext uri="{BB962C8B-B14F-4D97-AF65-F5344CB8AC3E}">
        <p14:creationId xmlns:p14="http://schemas.microsoft.com/office/powerpoint/2010/main" val="87965252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2EEEB-155C-4439-AE37-02E8294AA674}"/>
              </a:ext>
            </a:extLst>
          </p:cNvPr>
          <p:cNvSpPr>
            <a:spLocks noGrp="1"/>
          </p:cNvSpPr>
          <p:nvPr>
            <p:ph type="title"/>
          </p:nvPr>
        </p:nvSpPr>
        <p:spPr/>
        <p:txBody>
          <a:bodyPr/>
          <a:lstStyle/>
          <a:p>
            <a:r>
              <a:rPr lang="en-US" dirty="0"/>
              <a:t>Basic Due Process - 2</a:t>
            </a:r>
          </a:p>
        </p:txBody>
      </p:sp>
      <p:sp>
        <p:nvSpPr>
          <p:cNvPr id="6" name="Content Placeholder 2">
            <a:extLst>
              <a:ext uri="{FF2B5EF4-FFF2-40B4-BE49-F238E27FC236}">
                <a16:creationId xmlns:a16="http://schemas.microsoft.com/office/drawing/2014/main" id="{665A3D6F-64F5-4529-835C-F957F3FB2F4E}"/>
              </a:ext>
            </a:extLst>
          </p:cNvPr>
          <p:cNvSpPr>
            <a:spLocks noGrp="1"/>
          </p:cNvSpPr>
          <p:nvPr>
            <p:ph idx="1"/>
          </p:nvPr>
        </p:nvSpPr>
        <p:spPr>
          <a:xfrm>
            <a:off x="838200" y="1974466"/>
            <a:ext cx="10515600" cy="4494067"/>
          </a:xfrm>
        </p:spPr>
        <p:txBody>
          <a:bodyPr>
            <a:normAutofit/>
          </a:bodyPr>
          <a:lstStyle/>
          <a:p>
            <a:pPr marL="514350" indent="-514350">
              <a:spcAft>
                <a:spcPts val="1000"/>
              </a:spcAft>
              <a:buFont typeface="+mj-lt"/>
              <a:buAutoNum type="arabicPeriod"/>
            </a:pPr>
            <a:r>
              <a:rPr lang="en-US" sz="2800" b="1" dirty="0"/>
              <a:t>Rational or reasonable basis for detention: </a:t>
            </a:r>
            <a:r>
              <a:rPr lang="en-US" sz="2800" dirty="0"/>
              <a:t>supporting affidavits and factual findings</a:t>
            </a:r>
          </a:p>
          <a:p>
            <a:pPr marL="514350" indent="-514350">
              <a:spcAft>
                <a:spcPts val="1000"/>
              </a:spcAft>
              <a:buFont typeface="+mj-lt"/>
              <a:buAutoNum type="arabicPeriod"/>
            </a:pPr>
            <a:r>
              <a:rPr lang="en-US" sz="2800" b="1" dirty="0"/>
              <a:t>Least restrictive means: </a:t>
            </a:r>
            <a:r>
              <a:rPr lang="en-US" sz="2800" dirty="0"/>
              <a:t>possible confinement in a person’s residence or another public or private place</a:t>
            </a:r>
          </a:p>
          <a:p>
            <a:pPr marL="0" indent="0">
              <a:spcAft>
                <a:spcPts val="1000"/>
              </a:spcAft>
              <a:buNone/>
            </a:pPr>
            <a:endParaRPr lang="en-US" sz="2800" dirty="0"/>
          </a:p>
        </p:txBody>
      </p:sp>
    </p:spTree>
    <p:extLst>
      <p:ext uri="{BB962C8B-B14F-4D97-AF65-F5344CB8AC3E}">
        <p14:creationId xmlns:p14="http://schemas.microsoft.com/office/powerpoint/2010/main" val="37658093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2EEEB-155C-4439-AE37-02E8294AA674}"/>
              </a:ext>
            </a:extLst>
          </p:cNvPr>
          <p:cNvSpPr>
            <a:spLocks noGrp="1"/>
          </p:cNvSpPr>
          <p:nvPr>
            <p:ph type="title"/>
          </p:nvPr>
        </p:nvSpPr>
        <p:spPr/>
        <p:txBody>
          <a:bodyPr/>
          <a:lstStyle/>
          <a:p>
            <a:r>
              <a:rPr lang="en-US" dirty="0"/>
              <a:t>Basic Due Process - 3 </a:t>
            </a:r>
          </a:p>
        </p:txBody>
      </p:sp>
      <p:sp>
        <p:nvSpPr>
          <p:cNvPr id="6" name="Content Placeholder 2">
            <a:extLst>
              <a:ext uri="{FF2B5EF4-FFF2-40B4-BE49-F238E27FC236}">
                <a16:creationId xmlns:a16="http://schemas.microsoft.com/office/drawing/2014/main" id="{05017850-66D9-4790-975A-0C92E12AE30B}"/>
              </a:ext>
            </a:extLst>
          </p:cNvPr>
          <p:cNvSpPr>
            <a:spLocks noGrp="1"/>
          </p:cNvSpPr>
          <p:nvPr>
            <p:ph idx="1"/>
          </p:nvPr>
        </p:nvSpPr>
        <p:spPr>
          <a:xfrm>
            <a:off x="838200" y="1974466"/>
            <a:ext cx="10515600" cy="4494067"/>
          </a:xfrm>
        </p:spPr>
        <p:txBody>
          <a:bodyPr>
            <a:normAutofit/>
          </a:bodyPr>
          <a:lstStyle/>
          <a:p>
            <a:pPr marL="514350" indent="-514350">
              <a:spcAft>
                <a:spcPts val="1000"/>
              </a:spcAft>
              <a:buFont typeface="+mj-lt"/>
              <a:buAutoNum type="arabicPeriod"/>
            </a:pPr>
            <a:r>
              <a:rPr lang="en-US" sz="2800" b="1" dirty="0"/>
              <a:t>Rational or reasonable basis for detention: </a:t>
            </a:r>
            <a:r>
              <a:rPr lang="en-US" sz="2800" dirty="0"/>
              <a:t>supporting affidavits and factual findings</a:t>
            </a:r>
          </a:p>
          <a:p>
            <a:pPr marL="514350" indent="-514350">
              <a:spcAft>
                <a:spcPts val="1000"/>
              </a:spcAft>
              <a:buFont typeface="+mj-lt"/>
              <a:buAutoNum type="arabicPeriod"/>
            </a:pPr>
            <a:r>
              <a:rPr lang="en-US" sz="2800" b="1" dirty="0"/>
              <a:t>Least restrictive means: </a:t>
            </a:r>
            <a:r>
              <a:rPr lang="en-US" sz="2800" dirty="0"/>
              <a:t>possible confinement in a person’s residence or another public or private place</a:t>
            </a:r>
          </a:p>
          <a:p>
            <a:pPr marL="514350" indent="-514350">
              <a:spcAft>
                <a:spcPts val="1000"/>
              </a:spcAft>
              <a:buFont typeface="+mj-lt"/>
              <a:buAutoNum type="arabicPeriod"/>
            </a:pPr>
            <a:r>
              <a:rPr lang="en-US" sz="2800" b="1" dirty="0"/>
              <a:t>Right to notice: </a:t>
            </a:r>
            <a:r>
              <a:rPr lang="en-US" sz="2800" dirty="0"/>
              <a:t>includes explanation of due process procedures</a:t>
            </a:r>
          </a:p>
        </p:txBody>
      </p:sp>
    </p:spTree>
    <p:extLst>
      <p:ext uri="{BB962C8B-B14F-4D97-AF65-F5344CB8AC3E}">
        <p14:creationId xmlns:p14="http://schemas.microsoft.com/office/powerpoint/2010/main" val="23257440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2EEEB-155C-4439-AE37-02E8294AA674}"/>
              </a:ext>
            </a:extLst>
          </p:cNvPr>
          <p:cNvSpPr>
            <a:spLocks noGrp="1"/>
          </p:cNvSpPr>
          <p:nvPr>
            <p:ph type="title"/>
          </p:nvPr>
        </p:nvSpPr>
        <p:spPr/>
        <p:txBody>
          <a:bodyPr/>
          <a:lstStyle/>
          <a:p>
            <a:r>
              <a:rPr lang="en-US" dirty="0"/>
              <a:t>Basic Due Process - 4</a:t>
            </a:r>
          </a:p>
        </p:txBody>
      </p:sp>
      <p:sp>
        <p:nvSpPr>
          <p:cNvPr id="6" name="Content Placeholder 2">
            <a:extLst>
              <a:ext uri="{FF2B5EF4-FFF2-40B4-BE49-F238E27FC236}">
                <a16:creationId xmlns:a16="http://schemas.microsoft.com/office/drawing/2014/main" id="{310D24EE-079A-47A4-A6AF-98BB6C98A84B}"/>
              </a:ext>
            </a:extLst>
          </p:cNvPr>
          <p:cNvSpPr>
            <a:spLocks noGrp="1"/>
          </p:cNvSpPr>
          <p:nvPr>
            <p:ph idx="1"/>
          </p:nvPr>
        </p:nvSpPr>
        <p:spPr>
          <a:xfrm>
            <a:off x="838200" y="1974466"/>
            <a:ext cx="10515600" cy="4494067"/>
          </a:xfrm>
        </p:spPr>
        <p:txBody>
          <a:bodyPr>
            <a:normAutofit/>
          </a:bodyPr>
          <a:lstStyle/>
          <a:p>
            <a:pPr marL="514350" indent="-514350">
              <a:spcAft>
                <a:spcPts val="1000"/>
              </a:spcAft>
              <a:buFont typeface="+mj-lt"/>
              <a:buAutoNum type="arabicPeriod"/>
            </a:pPr>
            <a:r>
              <a:rPr lang="en-US" sz="2800" b="1" dirty="0"/>
              <a:t>Rational or reasonable basis for detention: </a:t>
            </a:r>
            <a:r>
              <a:rPr lang="en-US" sz="2800" dirty="0"/>
              <a:t>supporting affidavits and factual findings</a:t>
            </a:r>
          </a:p>
          <a:p>
            <a:pPr marL="514350" indent="-514350">
              <a:spcAft>
                <a:spcPts val="1000"/>
              </a:spcAft>
              <a:buFont typeface="+mj-lt"/>
              <a:buAutoNum type="arabicPeriod"/>
            </a:pPr>
            <a:r>
              <a:rPr lang="en-US" sz="2800" b="1" dirty="0"/>
              <a:t>Least restrictive means: </a:t>
            </a:r>
            <a:r>
              <a:rPr lang="en-US" sz="2800" dirty="0"/>
              <a:t>possible confinement in a person’s residence or another public or private place</a:t>
            </a:r>
          </a:p>
          <a:p>
            <a:pPr marL="514350" indent="-514350">
              <a:spcAft>
                <a:spcPts val="1000"/>
              </a:spcAft>
              <a:buFont typeface="+mj-lt"/>
              <a:buAutoNum type="arabicPeriod"/>
            </a:pPr>
            <a:r>
              <a:rPr lang="en-US" sz="2800" b="1" dirty="0"/>
              <a:t>Right to notice: </a:t>
            </a:r>
            <a:r>
              <a:rPr lang="en-US" sz="2800" dirty="0"/>
              <a:t>includes explanation of due process procedures</a:t>
            </a:r>
          </a:p>
          <a:p>
            <a:pPr marL="514350" indent="-514350">
              <a:spcAft>
                <a:spcPts val="1000"/>
              </a:spcAft>
              <a:buFont typeface="+mj-lt"/>
              <a:buAutoNum type="arabicPeriod"/>
            </a:pPr>
            <a:r>
              <a:rPr lang="en-US" sz="2800" b="1" dirty="0"/>
              <a:t>Right to counsel: </a:t>
            </a:r>
            <a:r>
              <a:rPr lang="en-US" sz="2800" dirty="0"/>
              <a:t>allows legal representation when contesting an isolation or quarantine order</a:t>
            </a:r>
          </a:p>
        </p:txBody>
      </p:sp>
    </p:spTree>
    <p:extLst>
      <p:ext uri="{BB962C8B-B14F-4D97-AF65-F5344CB8AC3E}">
        <p14:creationId xmlns:p14="http://schemas.microsoft.com/office/powerpoint/2010/main" val="180198483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2EEEB-155C-4439-AE37-02E8294AA674}"/>
              </a:ext>
            </a:extLst>
          </p:cNvPr>
          <p:cNvSpPr>
            <a:spLocks noGrp="1"/>
          </p:cNvSpPr>
          <p:nvPr>
            <p:ph type="title"/>
          </p:nvPr>
        </p:nvSpPr>
        <p:spPr/>
        <p:txBody>
          <a:bodyPr/>
          <a:lstStyle/>
          <a:p>
            <a:r>
              <a:rPr lang="en-US" dirty="0"/>
              <a:t>Basic Due Process - 5</a:t>
            </a:r>
          </a:p>
        </p:txBody>
      </p:sp>
      <p:sp>
        <p:nvSpPr>
          <p:cNvPr id="3" name="Content Placeholder 2">
            <a:extLst>
              <a:ext uri="{FF2B5EF4-FFF2-40B4-BE49-F238E27FC236}">
                <a16:creationId xmlns:a16="http://schemas.microsoft.com/office/drawing/2014/main" id="{ED6660AE-0DB1-4CAB-B6C0-8E6BE3F6604B}"/>
              </a:ext>
            </a:extLst>
          </p:cNvPr>
          <p:cNvSpPr>
            <a:spLocks noGrp="1"/>
          </p:cNvSpPr>
          <p:nvPr>
            <p:ph idx="1"/>
          </p:nvPr>
        </p:nvSpPr>
        <p:spPr>
          <a:xfrm>
            <a:off x="838200" y="1974466"/>
            <a:ext cx="10515600" cy="4494067"/>
          </a:xfrm>
        </p:spPr>
        <p:txBody>
          <a:bodyPr>
            <a:normAutofit lnSpcReduction="10000"/>
          </a:bodyPr>
          <a:lstStyle/>
          <a:p>
            <a:pPr marL="514350" indent="-514350">
              <a:spcAft>
                <a:spcPts val="1000"/>
              </a:spcAft>
              <a:buFont typeface="+mj-lt"/>
              <a:buAutoNum type="arabicPeriod"/>
            </a:pPr>
            <a:r>
              <a:rPr lang="en-US" sz="2800" b="1" dirty="0"/>
              <a:t>Rational or reasonable basis for detention: </a:t>
            </a:r>
            <a:r>
              <a:rPr lang="en-US" sz="2800" dirty="0"/>
              <a:t>supporting affidavits and factual findings</a:t>
            </a:r>
          </a:p>
          <a:p>
            <a:pPr marL="514350" indent="-514350">
              <a:spcAft>
                <a:spcPts val="1000"/>
              </a:spcAft>
              <a:buFont typeface="+mj-lt"/>
              <a:buAutoNum type="arabicPeriod"/>
            </a:pPr>
            <a:r>
              <a:rPr lang="en-US" sz="2800" b="1" dirty="0"/>
              <a:t>Least restrictive means: </a:t>
            </a:r>
            <a:r>
              <a:rPr lang="en-US" sz="2800" dirty="0"/>
              <a:t>possible confinement in a person’s residence or another public or private place</a:t>
            </a:r>
          </a:p>
          <a:p>
            <a:pPr marL="514350" indent="-514350">
              <a:spcAft>
                <a:spcPts val="1000"/>
              </a:spcAft>
              <a:buFont typeface="+mj-lt"/>
              <a:buAutoNum type="arabicPeriod"/>
            </a:pPr>
            <a:r>
              <a:rPr lang="en-US" sz="2800" b="1" dirty="0"/>
              <a:t>Right to notice: </a:t>
            </a:r>
            <a:r>
              <a:rPr lang="en-US" sz="2800" dirty="0"/>
              <a:t>includes explanation of due process procedures</a:t>
            </a:r>
          </a:p>
          <a:p>
            <a:pPr marL="514350" indent="-514350">
              <a:spcAft>
                <a:spcPts val="1000"/>
              </a:spcAft>
              <a:buFont typeface="+mj-lt"/>
              <a:buAutoNum type="arabicPeriod"/>
            </a:pPr>
            <a:r>
              <a:rPr lang="en-US" sz="2800" b="1" dirty="0"/>
              <a:t>Right to counsel: </a:t>
            </a:r>
            <a:r>
              <a:rPr lang="en-US" sz="2800" dirty="0"/>
              <a:t>allows legal representation when contesting an isolation or quarantine order</a:t>
            </a:r>
          </a:p>
          <a:p>
            <a:pPr marL="514350" indent="-514350">
              <a:spcAft>
                <a:spcPts val="1000"/>
              </a:spcAft>
              <a:buFont typeface="+mj-lt"/>
              <a:buAutoNum type="arabicPeriod"/>
            </a:pPr>
            <a:r>
              <a:rPr lang="en-US" sz="2800" b="1" dirty="0"/>
              <a:t>Right to a hearing upon request: </a:t>
            </a:r>
            <a:r>
              <a:rPr lang="en-US" sz="2800" dirty="0"/>
              <a:t>State laws generally allow detainment prior to the hearing if public health is in jeopardy.</a:t>
            </a:r>
          </a:p>
        </p:txBody>
      </p:sp>
    </p:spTree>
    <p:extLst>
      <p:ext uri="{BB962C8B-B14F-4D97-AF65-F5344CB8AC3E}">
        <p14:creationId xmlns:p14="http://schemas.microsoft.com/office/powerpoint/2010/main" val="48920486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0FB50-47BE-4D34-B866-028BEFAF2715}"/>
              </a:ext>
            </a:extLst>
          </p:cNvPr>
          <p:cNvSpPr>
            <a:spLocks noGrp="1"/>
          </p:cNvSpPr>
          <p:nvPr>
            <p:ph type="title"/>
          </p:nvPr>
        </p:nvSpPr>
        <p:spPr/>
        <p:txBody>
          <a:bodyPr/>
          <a:lstStyle/>
          <a:p>
            <a:r>
              <a:rPr lang="en-US" dirty="0"/>
              <a:t>Equitable Enforcement</a:t>
            </a:r>
          </a:p>
        </p:txBody>
      </p:sp>
      <p:sp>
        <p:nvSpPr>
          <p:cNvPr id="3" name="Content Placeholder 2">
            <a:extLst>
              <a:ext uri="{FF2B5EF4-FFF2-40B4-BE49-F238E27FC236}">
                <a16:creationId xmlns:a16="http://schemas.microsoft.com/office/drawing/2014/main" id="{C46E667F-AD64-41E6-9610-481CE16281BD}"/>
              </a:ext>
            </a:extLst>
          </p:cNvPr>
          <p:cNvSpPr>
            <a:spLocks noGrp="1"/>
          </p:cNvSpPr>
          <p:nvPr>
            <p:ph idx="1"/>
          </p:nvPr>
        </p:nvSpPr>
        <p:spPr/>
        <p:txBody>
          <a:bodyPr>
            <a:normAutofit/>
          </a:bodyPr>
          <a:lstStyle/>
          <a:p>
            <a:r>
              <a:rPr lang="en-US" sz="3000" i="0" kern="1200" dirty="0">
                <a:solidFill>
                  <a:schemeClr val="tx1"/>
                </a:solidFill>
                <a:effectLst/>
                <a:latin typeface="+mn-lt"/>
                <a:ea typeface="MS PGothic"/>
                <a:cs typeface="Calibri"/>
              </a:rPr>
              <a:t>Educate the public about health guidelines and educate enforcement officers by issuing guidance documents that clarify enforcement strategies and reduce the use of criminal penalties for violation of public health orders </a:t>
            </a:r>
          </a:p>
          <a:p>
            <a:r>
              <a:rPr lang="en-US" sz="3000" i="0" kern="1200" dirty="0">
                <a:solidFill>
                  <a:schemeClr val="tx1"/>
                </a:solidFill>
                <a:effectLst/>
                <a:latin typeface="+mn-lt"/>
                <a:ea typeface="MS PGothic"/>
                <a:cs typeface="Calibri"/>
              </a:rPr>
              <a:t>Reduce court fees and fines</a:t>
            </a:r>
          </a:p>
          <a:p>
            <a:r>
              <a:rPr lang="en-US" sz="3000" i="0" kern="1200" dirty="0">
                <a:solidFill>
                  <a:schemeClr val="tx1"/>
                </a:solidFill>
                <a:effectLst/>
                <a:latin typeface="+mn-lt"/>
                <a:ea typeface="MS PGothic"/>
                <a:cs typeface="Calibri"/>
              </a:rPr>
              <a:t>Redirect enforcement activities toward businesses and institutions</a:t>
            </a:r>
            <a:br>
              <a:rPr lang="en-US" sz="3000" i="0" kern="1200" dirty="0">
                <a:solidFill>
                  <a:schemeClr val="tx1"/>
                </a:solidFill>
                <a:effectLst/>
                <a:latin typeface="+mn-lt"/>
                <a:ea typeface="MS PGothic"/>
                <a:cs typeface="Calibri"/>
              </a:rPr>
            </a:br>
            <a:endParaRPr lang="en-US" sz="3000" dirty="0">
              <a:ea typeface="MS PGothic"/>
              <a:cs typeface="Calibri"/>
              <a:hlinkClick r:id="rId3"/>
            </a:endParaRPr>
          </a:p>
          <a:p>
            <a:pPr marL="0" indent="0">
              <a:buNone/>
            </a:pPr>
            <a:r>
              <a:rPr lang="en-US" sz="2000" dirty="0">
                <a:hlinkClick r:id="rId3"/>
              </a:rPr>
              <a:t>https://www.changelabsolutions.org/product/equitable-enforcement-achieve-health-equity</a:t>
            </a:r>
            <a:r>
              <a:rPr lang="en-US" sz="2000" dirty="0"/>
              <a:t> </a:t>
            </a:r>
          </a:p>
        </p:txBody>
      </p:sp>
    </p:spTree>
    <p:extLst>
      <p:ext uri="{BB962C8B-B14F-4D97-AF65-F5344CB8AC3E}">
        <p14:creationId xmlns:p14="http://schemas.microsoft.com/office/powerpoint/2010/main" val="211080212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CB658E-C78A-4868-BF63-EF8F6378DCA2}"/>
              </a:ext>
            </a:extLst>
          </p:cNvPr>
          <p:cNvSpPr>
            <a:spLocks noGrp="1"/>
          </p:cNvSpPr>
          <p:nvPr>
            <p:ph type="title"/>
          </p:nvPr>
        </p:nvSpPr>
        <p:spPr/>
        <p:txBody>
          <a:bodyPr/>
          <a:lstStyle/>
          <a:p>
            <a:r>
              <a:rPr lang="en-US"/>
              <a:t>Obligations to Those Confined: Basic Needs</a:t>
            </a:r>
          </a:p>
        </p:txBody>
      </p:sp>
      <p:sp>
        <p:nvSpPr>
          <p:cNvPr id="3" name="Content Placeholder 2">
            <a:extLst>
              <a:ext uri="{FF2B5EF4-FFF2-40B4-BE49-F238E27FC236}">
                <a16:creationId xmlns:a16="http://schemas.microsoft.com/office/drawing/2014/main" id="{90A51038-7ACF-40DD-AD02-32C434990C73}"/>
              </a:ext>
            </a:extLst>
          </p:cNvPr>
          <p:cNvSpPr>
            <a:spLocks noGrp="1"/>
          </p:cNvSpPr>
          <p:nvPr>
            <p:ph idx="1"/>
          </p:nvPr>
        </p:nvSpPr>
        <p:spPr/>
        <p:txBody>
          <a:bodyPr/>
          <a:lstStyle/>
          <a:p>
            <a:r>
              <a:rPr lang="en-US" dirty="0"/>
              <a:t>Food, medical care, safety, and items to meet sanitary needs</a:t>
            </a:r>
          </a:p>
          <a:p>
            <a:r>
              <a:rPr lang="en-US" dirty="0"/>
              <a:t>Separation of isolated people from quarantined people</a:t>
            </a:r>
          </a:p>
          <a:p>
            <a:r>
              <a:rPr lang="en-US" dirty="0"/>
              <a:t>Medical treatment during confinement</a:t>
            </a:r>
          </a:p>
          <a:p>
            <a:r>
              <a:rPr lang="en-US" dirty="0"/>
              <a:t>Habitable accommodations</a:t>
            </a:r>
          </a:p>
          <a:p>
            <a:r>
              <a:rPr lang="en-US" dirty="0"/>
              <a:t>Protection from known threats</a:t>
            </a:r>
          </a:p>
        </p:txBody>
      </p:sp>
    </p:spTree>
    <p:extLst>
      <p:ext uri="{BB962C8B-B14F-4D97-AF65-F5344CB8AC3E}">
        <p14:creationId xmlns:p14="http://schemas.microsoft.com/office/powerpoint/2010/main" val="198513298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79B1B-6793-4868-95F2-C4E63B29572F}"/>
              </a:ext>
            </a:extLst>
          </p:cNvPr>
          <p:cNvSpPr>
            <a:spLocks noGrp="1"/>
          </p:cNvSpPr>
          <p:nvPr>
            <p:ph type="title"/>
          </p:nvPr>
        </p:nvSpPr>
        <p:spPr/>
        <p:txBody>
          <a:bodyPr/>
          <a:lstStyle/>
          <a:p>
            <a:r>
              <a:rPr lang="en-US" dirty="0"/>
              <a:t>Question</a:t>
            </a:r>
          </a:p>
        </p:txBody>
      </p:sp>
      <p:sp>
        <p:nvSpPr>
          <p:cNvPr id="3" name="Content Placeholder 2">
            <a:extLst>
              <a:ext uri="{FF2B5EF4-FFF2-40B4-BE49-F238E27FC236}">
                <a16:creationId xmlns:a16="http://schemas.microsoft.com/office/drawing/2014/main" id="{278B9588-4673-4136-9B99-FBC64087EB1C}"/>
              </a:ext>
            </a:extLst>
          </p:cNvPr>
          <p:cNvSpPr>
            <a:spLocks noGrp="1"/>
          </p:cNvSpPr>
          <p:nvPr>
            <p:ph idx="1"/>
          </p:nvPr>
        </p:nvSpPr>
        <p:spPr>
          <a:xfrm>
            <a:off x="838200" y="1974467"/>
            <a:ext cx="10515600" cy="4202496"/>
          </a:xfrm>
        </p:spPr>
        <p:txBody>
          <a:bodyPr>
            <a:noAutofit/>
          </a:bodyPr>
          <a:lstStyle/>
          <a:p>
            <a:pPr marL="0" indent="0">
              <a:lnSpc>
                <a:spcPct val="100000"/>
              </a:lnSpc>
              <a:buNone/>
            </a:pPr>
            <a:r>
              <a:rPr lang="en-US" sz="3000" dirty="0"/>
              <a:t>What five requirements usually constitute due process for isolation and quarantine?</a:t>
            </a:r>
          </a:p>
          <a:p>
            <a:pPr marL="742950" indent="-742950">
              <a:lnSpc>
                <a:spcPct val="100000"/>
              </a:lnSpc>
              <a:buFont typeface="+mj-lt"/>
              <a:buAutoNum type="arabicPeriod"/>
            </a:pPr>
            <a:r>
              <a:rPr lang="en-US" sz="3000" dirty="0"/>
              <a:t>________________________________________________</a:t>
            </a:r>
          </a:p>
          <a:p>
            <a:pPr marL="742950" indent="-742950">
              <a:lnSpc>
                <a:spcPct val="100000"/>
              </a:lnSpc>
              <a:buFont typeface="+mj-lt"/>
              <a:buAutoNum type="arabicPeriod"/>
            </a:pPr>
            <a:r>
              <a:rPr lang="en-US" sz="3000" dirty="0"/>
              <a:t>________________________________________________</a:t>
            </a:r>
          </a:p>
          <a:p>
            <a:pPr marL="742950" indent="-742950">
              <a:lnSpc>
                <a:spcPct val="100000"/>
              </a:lnSpc>
              <a:buFont typeface="+mj-lt"/>
              <a:buAutoNum type="arabicPeriod"/>
            </a:pPr>
            <a:r>
              <a:rPr lang="en-US" sz="3000" dirty="0"/>
              <a:t>________________________________________________</a:t>
            </a:r>
          </a:p>
          <a:p>
            <a:pPr marL="742950" indent="-742950">
              <a:lnSpc>
                <a:spcPct val="100000"/>
              </a:lnSpc>
              <a:buFont typeface="+mj-lt"/>
              <a:buAutoNum type="arabicPeriod"/>
            </a:pPr>
            <a:r>
              <a:rPr lang="en-US" sz="3000" dirty="0"/>
              <a:t>________________________________________________</a:t>
            </a:r>
          </a:p>
          <a:p>
            <a:pPr marL="742950" indent="-742950">
              <a:lnSpc>
                <a:spcPct val="100000"/>
              </a:lnSpc>
              <a:buFont typeface="+mj-lt"/>
              <a:buAutoNum type="arabicPeriod"/>
            </a:pPr>
            <a:r>
              <a:rPr lang="en-US" sz="3000" dirty="0"/>
              <a:t>________________________________________________</a:t>
            </a:r>
          </a:p>
        </p:txBody>
      </p:sp>
    </p:spTree>
    <p:extLst>
      <p:ext uri="{BB962C8B-B14F-4D97-AF65-F5344CB8AC3E}">
        <p14:creationId xmlns:p14="http://schemas.microsoft.com/office/powerpoint/2010/main" val="335178886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79B1B-6793-4868-95F2-C4E63B29572F}"/>
              </a:ext>
            </a:extLst>
          </p:cNvPr>
          <p:cNvSpPr>
            <a:spLocks noGrp="1"/>
          </p:cNvSpPr>
          <p:nvPr>
            <p:ph type="title"/>
          </p:nvPr>
        </p:nvSpPr>
        <p:spPr/>
        <p:txBody>
          <a:bodyPr/>
          <a:lstStyle/>
          <a:p>
            <a:r>
              <a:rPr lang="en-US"/>
              <a:t>Answer</a:t>
            </a:r>
          </a:p>
        </p:txBody>
      </p:sp>
      <p:sp>
        <p:nvSpPr>
          <p:cNvPr id="3" name="Content Placeholder 2">
            <a:extLst>
              <a:ext uri="{FF2B5EF4-FFF2-40B4-BE49-F238E27FC236}">
                <a16:creationId xmlns:a16="http://schemas.microsoft.com/office/drawing/2014/main" id="{278B9588-4673-4136-9B99-FBC64087EB1C}"/>
              </a:ext>
            </a:extLst>
          </p:cNvPr>
          <p:cNvSpPr>
            <a:spLocks noGrp="1"/>
          </p:cNvSpPr>
          <p:nvPr>
            <p:ph idx="1"/>
          </p:nvPr>
        </p:nvSpPr>
        <p:spPr>
          <a:xfrm>
            <a:off x="838200" y="1974467"/>
            <a:ext cx="10515600" cy="4202496"/>
          </a:xfrm>
        </p:spPr>
        <p:txBody>
          <a:bodyPr>
            <a:noAutofit/>
          </a:bodyPr>
          <a:lstStyle/>
          <a:p>
            <a:pPr marL="0" indent="0">
              <a:lnSpc>
                <a:spcPct val="100000"/>
              </a:lnSpc>
              <a:buNone/>
            </a:pPr>
            <a:r>
              <a:rPr lang="en-US" sz="3000" dirty="0"/>
              <a:t>What five requirements usually constitute due process for isolation and quarantine?</a:t>
            </a:r>
          </a:p>
          <a:p>
            <a:pPr marL="742950" indent="-742950">
              <a:lnSpc>
                <a:spcPct val="100000"/>
              </a:lnSpc>
              <a:buFont typeface="+mj-lt"/>
              <a:buAutoNum type="arabicPeriod"/>
            </a:pPr>
            <a:r>
              <a:rPr lang="en-US" sz="3000" b="1" dirty="0">
                <a:solidFill>
                  <a:srgbClr val="336699"/>
                </a:solidFill>
              </a:rPr>
              <a:t>Reasonable basis for detention</a:t>
            </a:r>
          </a:p>
          <a:p>
            <a:pPr marL="742950" indent="-742950">
              <a:lnSpc>
                <a:spcPct val="100000"/>
              </a:lnSpc>
              <a:buFont typeface="+mj-lt"/>
              <a:buAutoNum type="arabicPeriod"/>
            </a:pPr>
            <a:r>
              <a:rPr lang="en-US" sz="3000" b="1" dirty="0">
                <a:solidFill>
                  <a:srgbClr val="336699"/>
                </a:solidFill>
              </a:rPr>
              <a:t>Least restrictive means</a:t>
            </a:r>
          </a:p>
          <a:p>
            <a:pPr marL="742950" indent="-742950">
              <a:lnSpc>
                <a:spcPct val="100000"/>
              </a:lnSpc>
              <a:buFont typeface="+mj-lt"/>
              <a:buAutoNum type="arabicPeriod"/>
            </a:pPr>
            <a:r>
              <a:rPr lang="en-US" sz="3000" b="1" dirty="0">
                <a:solidFill>
                  <a:srgbClr val="336699"/>
                </a:solidFill>
              </a:rPr>
              <a:t>Written notice</a:t>
            </a:r>
          </a:p>
          <a:p>
            <a:pPr marL="742950" indent="-742950">
              <a:lnSpc>
                <a:spcPct val="100000"/>
              </a:lnSpc>
              <a:buFont typeface="+mj-lt"/>
              <a:buAutoNum type="arabicPeriod"/>
            </a:pPr>
            <a:r>
              <a:rPr lang="en-US" sz="3000" b="1" dirty="0">
                <a:solidFill>
                  <a:srgbClr val="336699"/>
                </a:solidFill>
              </a:rPr>
              <a:t>Notification of right to counsel</a:t>
            </a:r>
          </a:p>
          <a:p>
            <a:pPr marL="742950" indent="-742950">
              <a:lnSpc>
                <a:spcPct val="100000"/>
              </a:lnSpc>
              <a:buFont typeface="+mj-lt"/>
              <a:buAutoNum type="arabicPeriod"/>
            </a:pPr>
            <a:r>
              <a:rPr lang="en-US" sz="3000" b="1" dirty="0">
                <a:solidFill>
                  <a:srgbClr val="336699"/>
                </a:solidFill>
              </a:rPr>
              <a:t>Hearing upon request</a:t>
            </a:r>
          </a:p>
        </p:txBody>
      </p:sp>
    </p:spTree>
    <p:extLst>
      <p:ext uri="{BB962C8B-B14F-4D97-AF65-F5344CB8AC3E}">
        <p14:creationId xmlns:p14="http://schemas.microsoft.com/office/powerpoint/2010/main" val="1310283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27E15-4816-4F24-B4E9-BA86CC1100D9}"/>
              </a:ext>
            </a:extLst>
          </p:cNvPr>
          <p:cNvSpPr>
            <a:spLocks noGrp="1"/>
          </p:cNvSpPr>
          <p:nvPr>
            <p:ph type="title"/>
          </p:nvPr>
        </p:nvSpPr>
        <p:spPr/>
        <p:txBody>
          <a:bodyPr/>
          <a:lstStyle/>
          <a:p>
            <a:r>
              <a:rPr lang="en-US" dirty="0">
                <a:latin typeface="Century Gothic"/>
                <a:ea typeface="MS PGothic"/>
                <a:cs typeface="Arial"/>
              </a:rPr>
              <a:t>True or False Question - 2</a:t>
            </a:r>
          </a:p>
        </p:txBody>
      </p:sp>
      <p:sp>
        <p:nvSpPr>
          <p:cNvPr id="3" name="Content Placeholder 2">
            <a:extLst>
              <a:ext uri="{FF2B5EF4-FFF2-40B4-BE49-F238E27FC236}">
                <a16:creationId xmlns:a16="http://schemas.microsoft.com/office/drawing/2014/main" id="{C0EE54B1-96D7-407E-BE85-AEB3BC83D00E}"/>
              </a:ext>
            </a:extLst>
          </p:cNvPr>
          <p:cNvSpPr>
            <a:spLocks noGrp="1"/>
          </p:cNvSpPr>
          <p:nvPr>
            <p:ph idx="1"/>
          </p:nvPr>
        </p:nvSpPr>
        <p:spPr>
          <a:xfrm>
            <a:off x="838200" y="2249219"/>
            <a:ext cx="9913883" cy="3927744"/>
          </a:xfrm>
        </p:spPr>
        <p:txBody>
          <a:bodyPr>
            <a:noAutofit/>
          </a:bodyPr>
          <a:lstStyle/>
          <a:p>
            <a:pPr marL="0" indent="0">
              <a:buNone/>
            </a:pPr>
            <a:r>
              <a:rPr lang="en-US" sz="3000" dirty="0"/>
              <a:t>Whether a detention has a reasonable basis can depend on the science. </a:t>
            </a:r>
          </a:p>
          <a:p>
            <a:pPr marL="0" indent="0">
              <a:buNone/>
            </a:pPr>
            <a:endParaRPr lang="en-US" sz="3000" dirty="0"/>
          </a:p>
          <a:p>
            <a:pPr marL="457200" lvl="1" indent="0">
              <a:buNone/>
            </a:pPr>
            <a:r>
              <a:rPr lang="en-US" dirty="0"/>
              <a:t>☐ </a:t>
            </a:r>
            <a:r>
              <a:rPr lang="en-US" sz="3000" dirty="0"/>
              <a:t>True</a:t>
            </a:r>
          </a:p>
          <a:p>
            <a:pPr marL="457200" lvl="1" indent="0">
              <a:buNone/>
            </a:pPr>
            <a:r>
              <a:rPr lang="en-US" dirty="0"/>
              <a:t>☐ </a:t>
            </a:r>
            <a:r>
              <a:rPr lang="en-US" sz="3000" dirty="0"/>
              <a:t>False</a:t>
            </a:r>
          </a:p>
        </p:txBody>
      </p:sp>
    </p:spTree>
    <p:extLst>
      <p:ext uri="{BB962C8B-B14F-4D97-AF65-F5344CB8AC3E}">
        <p14:creationId xmlns:p14="http://schemas.microsoft.com/office/powerpoint/2010/main" val="139758139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27E15-4816-4F24-B4E9-BA86CC1100D9}"/>
              </a:ext>
            </a:extLst>
          </p:cNvPr>
          <p:cNvSpPr>
            <a:spLocks noGrp="1"/>
          </p:cNvSpPr>
          <p:nvPr>
            <p:ph type="title"/>
          </p:nvPr>
        </p:nvSpPr>
        <p:spPr/>
        <p:txBody>
          <a:bodyPr/>
          <a:lstStyle/>
          <a:p>
            <a:r>
              <a:rPr lang="en-US" dirty="0">
                <a:latin typeface="Century Gothic"/>
                <a:ea typeface="MS PGothic"/>
                <a:cs typeface="Arial"/>
              </a:rPr>
              <a:t>True or False Answer - 2</a:t>
            </a:r>
          </a:p>
        </p:txBody>
      </p:sp>
      <p:sp>
        <p:nvSpPr>
          <p:cNvPr id="3" name="Content Placeholder 2">
            <a:extLst>
              <a:ext uri="{FF2B5EF4-FFF2-40B4-BE49-F238E27FC236}">
                <a16:creationId xmlns:a16="http://schemas.microsoft.com/office/drawing/2014/main" id="{C0EE54B1-96D7-407E-BE85-AEB3BC83D00E}"/>
              </a:ext>
            </a:extLst>
          </p:cNvPr>
          <p:cNvSpPr>
            <a:spLocks noGrp="1"/>
          </p:cNvSpPr>
          <p:nvPr>
            <p:ph idx="1"/>
          </p:nvPr>
        </p:nvSpPr>
        <p:spPr>
          <a:xfrm>
            <a:off x="838200" y="2249219"/>
            <a:ext cx="9913883" cy="3927744"/>
          </a:xfrm>
        </p:spPr>
        <p:txBody>
          <a:bodyPr>
            <a:noAutofit/>
          </a:bodyPr>
          <a:lstStyle/>
          <a:p>
            <a:pPr marL="0" indent="0">
              <a:buNone/>
            </a:pPr>
            <a:r>
              <a:rPr lang="en-US" sz="3000" dirty="0"/>
              <a:t>Whether a detention has a reasonable basis can depend on the science. </a:t>
            </a:r>
          </a:p>
          <a:p>
            <a:pPr marL="457200" lvl="1" indent="0">
              <a:buNone/>
            </a:pPr>
            <a:endParaRPr lang="en-US" sz="3000" dirty="0"/>
          </a:p>
          <a:p>
            <a:pPr marL="457200" lvl="1" indent="0">
              <a:buNone/>
            </a:pPr>
            <a:r>
              <a:rPr lang="en-US" dirty="0"/>
              <a:t>☒</a:t>
            </a:r>
            <a:r>
              <a:rPr lang="en-US" sz="3000" dirty="0">
                <a:solidFill>
                  <a:srgbClr val="336699"/>
                </a:solidFill>
              </a:rPr>
              <a:t> </a:t>
            </a:r>
            <a:r>
              <a:rPr lang="en-US" sz="3000" b="1" dirty="0">
                <a:solidFill>
                  <a:srgbClr val="336699"/>
                </a:solidFill>
              </a:rPr>
              <a:t>True </a:t>
            </a:r>
            <a:r>
              <a:rPr lang="en-US" sz="3000" b="1" dirty="0">
                <a:solidFill>
                  <a:schemeClr val="accent2"/>
                </a:solidFill>
              </a:rPr>
              <a:t>→</a:t>
            </a:r>
            <a:r>
              <a:rPr lang="en-US" sz="3000" b="1" dirty="0">
                <a:solidFill>
                  <a:schemeClr val="accent2"/>
                </a:solidFill>
                <a:ea typeface="MS PGothic"/>
                <a:cs typeface="Arial"/>
              </a:rPr>
              <a:t> CORRECT ANSWER</a:t>
            </a:r>
          </a:p>
          <a:p>
            <a:pPr marL="457200" lvl="1" indent="0">
              <a:buNone/>
            </a:pPr>
            <a:r>
              <a:rPr lang="en-US" sz="3200" dirty="0"/>
              <a:t>☐ </a:t>
            </a:r>
            <a:r>
              <a:rPr lang="en-US" sz="3000" dirty="0"/>
              <a:t>False</a:t>
            </a:r>
          </a:p>
        </p:txBody>
      </p:sp>
    </p:spTree>
    <p:extLst>
      <p:ext uri="{BB962C8B-B14F-4D97-AF65-F5344CB8AC3E}">
        <p14:creationId xmlns:p14="http://schemas.microsoft.com/office/powerpoint/2010/main" val="45349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A525D-D3B6-4F6A-A28D-34A5664B6B3C}"/>
              </a:ext>
            </a:extLst>
          </p:cNvPr>
          <p:cNvSpPr>
            <a:spLocks noGrp="1"/>
          </p:cNvSpPr>
          <p:nvPr>
            <p:ph type="title"/>
          </p:nvPr>
        </p:nvSpPr>
        <p:spPr/>
        <p:txBody>
          <a:bodyPr/>
          <a:lstStyle/>
          <a:p>
            <a:r>
              <a:rPr lang="en-US" dirty="0"/>
              <a:t>What Is Health Equity?</a:t>
            </a:r>
          </a:p>
        </p:txBody>
      </p:sp>
      <p:sp>
        <p:nvSpPr>
          <p:cNvPr id="3" name="Content Placeholder 2">
            <a:extLst>
              <a:ext uri="{FF2B5EF4-FFF2-40B4-BE49-F238E27FC236}">
                <a16:creationId xmlns:a16="http://schemas.microsoft.com/office/drawing/2014/main" id="{8C360A89-8064-4769-9275-C84915517BDA}"/>
              </a:ext>
            </a:extLst>
          </p:cNvPr>
          <p:cNvSpPr>
            <a:spLocks noGrp="1"/>
          </p:cNvSpPr>
          <p:nvPr>
            <p:ph idx="1"/>
          </p:nvPr>
        </p:nvSpPr>
        <p:spPr/>
        <p:txBody>
          <a:bodyPr>
            <a:normAutofit lnSpcReduction="10000"/>
          </a:bodyPr>
          <a:lstStyle/>
          <a:p>
            <a:pPr marL="0" indent="0">
              <a:buNone/>
            </a:pPr>
            <a:endParaRPr lang="en-US" sz="3600" dirty="0"/>
          </a:p>
          <a:p>
            <a:pPr marL="0" indent="0">
              <a:buNone/>
            </a:pPr>
            <a:r>
              <a:rPr lang="en-US" sz="3600" dirty="0"/>
              <a:t>“No one is denied the possibility to be healthy for belonging to a group that has historically been economically or socially disadvantaged.” </a:t>
            </a:r>
          </a:p>
          <a:p>
            <a:pPr marL="0" indent="0">
              <a:buNone/>
            </a:pPr>
            <a:endParaRPr lang="en-US" sz="3600" dirty="0"/>
          </a:p>
          <a:p>
            <a:pPr marL="0" indent="0">
              <a:buNone/>
            </a:pPr>
            <a:endParaRPr lang="en-US" dirty="0"/>
          </a:p>
          <a:p>
            <a:pPr marL="0" indent="0">
              <a:buNone/>
            </a:pPr>
            <a:r>
              <a:rPr lang="en-US" sz="2400" dirty="0"/>
              <a:t>Source: </a:t>
            </a:r>
            <a:r>
              <a:rPr lang="en-US" sz="2400" dirty="0" err="1"/>
              <a:t>Braveman</a:t>
            </a:r>
            <a:r>
              <a:rPr lang="en-US" sz="2400" dirty="0"/>
              <a:t> P. What are health disparities and health equity? We need to be clear. </a:t>
            </a:r>
            <a:r>
              <a:rPr lang="en-US" sz="2400" i="1" dirty="0"/>
              <a:t>Public Health Rep. </a:t>
            </a:r>
            <a:r>
              <a:rPr lang="en-US" sz="2400" dirty="0"/>
              <a:t>2014:129(1_Suppl 2):5-8. doi:10.1177/00333549141291S203.</a:t>
            </a:r>
          </a:p>
        </p:txBody>
      </p:sp>
    </p:spTree>
    <p:extLst>
      <p:ext uri="{BB962C8B-B14F-4D97-AF65-F5344CB8AC3E}">
        <p14:creationId xmlns:p14="http://schemas.microsoft.com/office/powerpoint/2010/main" val="368263078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27E15-4816-4F24-B4E9-BA86CC1100D9}"/>
              </a:ext>
            </a:extLst>
          </p:cNvPr>
          <p:cNvSpPr>
            <a:spLocks noGrp="1"/>
          </p:cNvSpPr>
          <p:nvPr>
            <p:ph type="title"/>
          </p:nvPr>
        </p:nvSpPr>
        <p:spPr/>
        <p:txBody>
          <a:bodyPr/>
          <a:lstStyle/>
          <a:p>
            <a:r>
              <a:rPr lang="en-US" dirty="0">
                <a:latin typeface="Century Gothic"/>
                <a:ea typeface="MS PGothic"/>
                <a:cs typeface="Arial"/>
              </a:rPr>
              <a:t>True or False Question - 3</a:t>
            </a:r>
          </a:p>
        </p:txBody>
      </p:sp>
      <p:sp>
        <p:nvSpPr>
          <p:cNvPr id="3" name="Content Placeholder 2">
            <a:extLst>
              <a:ext uri="{FF2B5EF4-FFF2-40B4-BE49-F238E27FC236}">
                <a16:creationId xmlns:a16="http://schemas.microsoft.com/office/drawing/2014/main" id="{C0EE54B1-96D7-407E-BE85-AEB3BC83D00E}"/>
              </a:ext>
            </a:extLst>
          </p:cNvPr>
          <p:cNvSpPr>
            <a:spLocks noGrp="1"/>
          </p:cNvSpPr>
          <p:nvPr>
            <p:ph idx="1"/>
          </p:nvPr>
        </p:nvSpPr>
        <p:spPr>
          <a:xfrm>
            <a:off x="838200" y="2249219"/>
            <a:ext cx="9913883" cy="3927744"/>
          </a:xfrm>
        </p:spPr>
        <p:txBody>
          <a:bodyPr>
            <a:noAutofit/>
          </a:bodyPr>
          <a:lstStyle/>
          <a:p>
            <a:pPr marL="0" indent="0">
              <a:buNone/>
            </a:pPr>
            <a:r>
              <a:rPr lang="en-US" sz="3000" dirty="0"/>
              <a:t>When possible, a person subject to isolation or quarantine should be given the choice of confinement in their own home. </a:t>
            </a:r>
          </a:p>
          <a:p>
            <a:pPr marL="0" indent="0">
              <a:buNone/>
            </a:pPr>
            <a:endParaRPr lang="en-US" sz="3000" dirty="0"/>
          </a:p>
          <a:p>
            <a:pPr marL="457200" lvl="1" indent="0">
              <a:buNone/>
            </a:pPr>
            <a:r>
              <a:rPr lang="en-US" dirty="0"/>
              <a:t>☐ </a:t>
            </a:r>
            <a:r>
              <a:rPr lang="en-US" sz="3000" dirty="0"/>
              <a:t>True</a:t>
            </a:r>
          </a:p>
          <a:p>
            <a:pPr marL="457200" lvl="1" indent="0">
              <a:buNone/>
            </a:pPr>
            <a:r>
              <a:rPr lang="en-US" dirty="0"/>
              <a:t>☐ </a:t>
            </a:r>
            <a:r>
              <a:rPr lang="en-US" sz="3000" dirty="0"/>
              <a:t>False</a:t>
            </a:r>
          </a:p>
        </p:txBody>
      </p:sp>
    </p:spTree>
    <p:extLst>
      <p:ext uri="{BB962C8B-B14F-4D97-AF65-F5344CB8AC3E}">
        <p14:creationId xmlns:p14="http://schemas.microsoft.com/office/powerpoint/2010/main" val="99061800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27E15-4816-4F24-B4E9-BA86CC1100D9}"/>
              </a:ext>
            </a:extLst>
          </p:cNvPr>
          <p:cNvSpPr>
            <a:spLocks noGrp="1"/>
          </p:cNvSpPr>
          <p:nvPr>
            <p:ph type="title"/>
          </p:nvPr>
        </p:nvSpPr>
        <p:spPr/>
        <p:txBody>
          <a:bodyPr/>
          <a:lstStyle/>
          <a:p>
            <a:r>
              <a:rPr lang="en-US" dirty="0">
                <a:latin typeface="Century Gothic"/>
                <a:ea typeface="MS PGothic"/>
                <a:cs typeface="Arial"/>
              </a:rPr>
              <a:t>True or False Answer - 3</a:t>
            </a:r>
          </a:p>
        </p:txBody>
      </p:sp>
      <p:sp>
        <p:nvSpPr>
          <p:cNvPr id="3" name="Content Placeholder 2">
            <a:extLst>
              <a:ext uri="{FF2B5EF4-FFF2-40B4-BE49-F238E27FC236}">
                <a16:creationId xmlns:a16="http://schemas.microsoft.com/office/drawing/2014/main" id="{C0EE54B1-96D7-407E-BE85-AEB3BC83D00E}"/>
              </a:ext>
            </a:extLst>
          </p:cNvPr>
          <p:cNvSpPr>
            <a:spLocks noGrp="1"/>
          </p:cNvSpPr>
          <p:nvPr>
            <p:ph idx="1"/>
          </p:nvPr>
        </p:nvSpPr>
        <p:spPr>
          <a:xfrm>
            <a:off x="838200" y="2249219"/>
            <a:ext cx="9913883" cy="3927744"/>
          </a:xfrm>
        </p:spPr>
        <p:txBody>
          <a:bodyPr>
            <a:noAutofit/>
          </a:bodyPr>
          <a:lstStyle/>
          <a:p>
            <a:pPr marL="0" indent="0">
              <a:buNone/>
            </a:pPr>
            <a:r>
              <a:rPr lang="en-US" sz="3000" dirty="0"/>
              <a:t>When possible, a person subject to isolation or quarantine should be given the choice of confinement in their own home. </a:t>
            </a:r>
          </a:p>
          <a:p>
            <a:pPr marL="457200" lvl="1" indent="0">
              <a:buNone/>
            </a:pPr>
            <a:endParaRPr lang="en-US" sz="3000" dirty="0"/>
          </a:p>
          <a:p>
            <a:pPr marL="457200" lvl="1" indent="0">
              <a:buNone/>
            </a:pPr>
            <a:r>
              <a:rPr lang="en-US" dirty="0"/>
              <a:t>☒</a:t>
            </a:r>
            <a:r>
              <a:rPr lang="en-US" sz="3000" dirty="0"/>
              <a:t> </a:t>
            </a:r>
            <a:r>
              <a:rPr lang="en-US" sz="3000" b="1" dirty="0">
                <a:solidFill>
                  <a:srgbClr val="336699"/>
                </a:solidFill>
              </a:rPr>
              <a:t>True</a:t>
            </a:r>
            <a:r>
              <a:rPr lang="en-US" sz="3000" b="1" dirty="0">
                <a:solidFill>
                  <a:schemeClr val="accent2"/>
                </a:solidFill>
              </a:rPr>
              <a:t> →</a:t>
            </a:r>
            <a:r>
              <a:rPr lang="en-US" sz="3000" b="1" dirty="0">
                <a:solidFill>
                  <a:schemeClr val="accent2"/>
                </a:solidFill>
                <a:ea typeface="MS PGothic"/>
                <a:cs typeface="Arial"/>
              </a:rPr>
              <a:t> CORRECT ANSWER</a:t>
            </a:r>
          </a:p>
          <a:p>
            <a:pPr marL="457200" lvl="1" indent="0">
              <a:buNone/>
            </a:pPr>
            <a:r>
              <a:rPr lang="en-US" sz="3200" dirty="0"/>
              <a:t>☐ </a:t>
            </a:r>
            <a:r>
              <a:rPr lang="en-US" sz="3000" dirty="0"/>
              <a:t>False</a:t>
            </a:r>
          </a:p>
        </p:txBody>
      </p:sp>
    </p:spTree>
    <p:extLst>
      <p:ext uri="{BB962C8B-B14F-4D97-AF65-F5344CB8AC3E}">
        <p14:creationId xmlns:p14="http://schemas.microsoft.com/office/powerpoint/2010/main" val="384757904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27E15-4816-4F24-B4E9-BA86CC1100D9}"/>
              </a:ext>
            </a:extLst>
          </p:cNvPr>
          <p:cNvSpPr>
            <a:spLocks noGrp="1"/>
          </p:cNvSpPr>
          <p:nvPr>
            <p:ph type="title"/>
          </p:nvPr>
        </p:nvSpPr>
        <p:spPr/>
        <p:txBody>
          <a:bodyPr/>
          <a:lstStyle/>
          <a:p>
            <a:r>
              <a:rPr lang="en-US" dirty="0">
                <a:latin typeface="Century Gothic"/>
                <a:ea typeface="MS PGothic"/>
                <a:cs typeface="Arial"/>
              </a:rPr>
              <a:t>True or False Question - 4</a:t>
            </a:r>
          </a:p>
        </p:txBody>
      </p:sp>
      <p:sp>
        <p:nvSpPr>
          <p:cNvPr id="3" name="Content Placeholder 2">
            <a:extLst>
              <a:ext uri="{FF2B5EF4-FFF2-40B4-BE49-F238E27FC236}">
                <a16:creationId xmlns:a16="http://schemas.microsoft.com/office/drawing/2014/main" id="{C0EE54B1-96D7-407E-BE85-AEB3BC83D00E}"/>
              </a:ext>
            </a:extLst>
          </p:cNvPr>
          <p:cNvSpPr>
            <a:spLocks noGrp="1"/>
          </p:cNvSpPr>
          <p:nvPr>
            <p:ph idx="1"/>
          </p:nvPr>
        </p:nvSpPr>
        <p:spPr>
          <a:xfrm>
            <a:off x="838200" y="2249219"/>
            <a:ext cx="9913883" cy="3927744"/>
          </a:xfrm>
        </p:spPr>
        <p:txBody>
          <a:bodyPr>
            <a:noAutofit/>
          </a:bodyPr>
          <a:lstStyle/>
          <a:p>
            <a:pPr marL="0" indent="0">
              <a:buNone/>
            </a:pPr>
            <a:r>
              <a:rPr lang="en-US" sz="3000" dirty="0"/>
              <a:t>The right to counsel means that you can have an attorney present during legal proceedings.</a:t>
            </a:r>
          </a:p>
          <a:p>
            <a:pPr marL="0" indent="0">
              <a:buNone/>
            </a:pPr>
            <a:endParaRPr lang="en-US" sz="3000" dirty="0"/>
          </a:p>
          <a:p>
            <a:pPr marL="457200" lvl="1" indent="0">
              <a:buNone/>
            </a:pPr>
            <a:r>
              <a:rPr lang="en-US" dirty="0"/>
              <a:t>☐ </a:t>
            </a:r>
            <a:r>
              <a:rPr lang="en-US" sz="3000" dirty="0"/>
              <a:t>True</a:t>
            </a:r>
          </a:p>
          <a:p>
            <a:pPr marL="457200" lvl="1" indent="0">
              <a:buNone/>
            </a:pPr>
            <a:r>
              <a:rPr lang="en-US" dirty="0"/>
              <a:t>☐ </a:t>
            </a:r>
            <a:r>
              <a:rPr lang="en-US" sz="3000" dirty="0"/>
              <a:t>False</a:t>
            </a:r>
          </a:p>
        </p:txBody>
      </p:sp>
    </p:spTree>
    <p:extLst>
      <p:ext uri="{BB962C8B-B14F-4D97-AF65-F5344CB8AC3E}">
        <p14:creationId xmlns:p14="http://schemas.microsoft.com/office/powerpoint/2010/main" val="39630888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27E15-4816-4F24-B4E9-BA86CC1100D9}"/>
              </a:ext>
            </a:extLst>
          </p:cNvPr>
          <p:cNvSpPr>
            <a:spLocks noGrp="1"/>
          </p:cNvSpPr>
          <p:nvPr>
            <p:ph type="title"/>
          </p:nvPr>
        </p:nvSpPr>
        <p:spPr/>
        <p:txBody>
          <a:bodyPr/>
          <a:lstStyle/>
          <a:p>
            <a:r>
              <a:rPr lang="en-US" dirty="0">
                <a:latin typeface="Century Gothic"/>
                <a:ea typeface="MS PGothic"/>
                <a:cs typeface="Arial"/>
              </a:rPr>
              <a:t>True or False Answer - 4</a:t>
            </a:r>
          </a:p>
        </p:txBody>
      </p:sp>
      <p:sp>
        <p:nvSpPr>
          <p:cNvPr id="3" name="Content Placeholder 2">
            <a:extLst>
              <a:ext uri="{FF2B5EF4-FFF2-40B4-BE49-F238E27FC236}">
                <a16:creationId xmlns:a16="http://schemas.microsoft.com/office/drawing/2014/main" id="{C0EE54B1-96D7-407E-BE85-AEB3BC83D00E}"/>
              </a:ext>
            </a:extLst>
          </p:cNvPr>
          <p:cNvSpPr>
            <a:spLocks noGrp="1"/>
          </p:cNvSpPr>
          <p:nvPr>
            <p:ph idx="1"/>
          </p:nvPr>
        </p:nvSpPr>
        <p:spPr>
          <a:xfrm>
            <a:off x="838200" y="2249219"/>
            <a:ext cx="9913883" cy="3927744"/>
          </a:xfrm>
        </p:spPr>
        <p:txBody>
          <a:bodyPr>
            <a:noAutofit/>
          </a:bodyPr>
          <a:lstStyle/>
          <a:p>
            <a:pPr marL="0" indent="0">
              <a:buNone/>
            </a:pPr>
            <a:r>
              <a:rPr lang="en-US" sz="3000" dirty="0"/>
              <a:t>The right to counsel means that you can have an attorney present during legal proceedings.</a:t>
            </a:r>
          </a:p>
          <a:p>
            <a:pPr marL="457200" lvl="1" indent="0">
              <a:buNone/>
            </a:pPr>
            <a:endParaRPr lang="en-US" sz="3000" dirty="0"/>
          </a:p>
          <a:p>
            <a:pPr marL="457200" lvl="1" indent="0">
              <a:buNone/>
            </a:pPr>
            <a:r>
              <a:rPr lang="en-US" dirty="0"/>
              <a:t>☒</a:t>
            </a:r>
            <a:r>
              <a:rPr lang="en-US" sz="3000" dirty="0"/>
              <a:t> </a:t>
            </a:r>
            <a:r>
              <a:rPr lang="en-US" sz="3000" b="1" dirty="0">
                <a:solidFill>
                  <a:srgbClr val="336699"/>
                </a:solidFill>
              </a:rPr>
              <a:t>True </a:t>
            </a:r>
            <a:r>
              <a:rPr lang="en-US" sz="3000" b="1" dirty="0">
                <a:solidFill>
                  <a:schemeClr val="accent2"/>
                </a:solidFill>
              </a:rPr>
              <a:t>→</a:t>
            </a:r>
            <a:r>
              <a:rPr lang="en-US" sz="3000" b="1" dirty="0">
                <a:solidFill>
                  <a:schemeClr val="accent2"/>
                </a:solidFill>
                <a:ea typeface="MS PGothic"/>
                <a:cs typeface="Arial"/>
              </a:rPr>
              <a:t> CORRECT ANSWER</a:t>
            </a:r>
          </a:p>
          <a:p>
            <a:pPr marL="457200" lvl="1" indent="0">
              <a:buNone/>
            </a:pPr>
            <a:r>
              <a:rPr lang="en-US" sz="3200" dirty="0"/>
              <a:t>☐ </a:t>
            </a:r>
            <a:r>
              <a:rPr lang="en-US" sz="3000" dirty="0"/>
              <a:t>False</a:t>
            </a:r>
          </a:p>
        </p:txBody>
      </p:sp>
    </p:spTree>
    <p:extLst>
      <p:ext uri="{BB962C8B-B14F-4D97-AF65-F5344CB8AC3E}">
        <p14:creationId xmlns:p14="http://schemas.microsoft.com/office/powerpoint/2010/main" val="386964147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27E15-4816-4F24-B4E9-BA86CC1100D9}"/>
              </a:ext>
            </a:extLst>
          </p:cNvPr>
          <p:cNvSpPr>
            <a:spLocks noGrp="1"/>
          </p:cNvSpPr>
          <p:nvPr>
            <p:ph type="title"/>
          </p:nvPr>
        </p:nvSpPr>
        <p:spPr/>
        <p:txBody>
          <a:bodyPr/>
          <a:lstStyle/>
          <a:p>
            <a:r>
              <a:rPr lang="en-US" dirty="0">
                <a:latin typeface="Century Gothic"/>
                <a:ea typeface="MS PGothic"/>
                <a:cs typeface="Arial"/>
              </a:rPr>
              <a:t>True or False Question - 5</a:t>
            </a:r>
          </a:p>
        </p:txBody>
      </p:sp>
      <p:sp>
        <p:nvSpPr>
          <p:cNvPr id="3" name="Content Placeholder 2">
            <a:extLst>
              <a:ext uri="{FF2B5EF4-FFF2-40B4-BE49-F238E27FC236}">
                <a16:creationId xmlns:a16="http://schemas.microsoft.com/office/drawing/2014/main" id="{C0EE54B1-96D7-407E-BE85-AEB3BC83D00E}"/>
              </a:ext>
            </a:extLst>
          </p:cNvPr>
          <p:cNvSpPr>
            <a:spLocks noGrp="1"/>
          </p:cNvSpPr>
          <p:nvPr>
            <p:ph idx="1"/>
          </p:nvPr>
        </p:nvSpPr>
        <p:spPr>
          <a:xfrm>
            <a:off x="838200" y="2249219"/>
            <a:ext cx="9913883" cy="3927744"/>
          </a:xfrm>
        </p:spPr>
        <p:txBody>
          <a:bodyPr>
            <a:noAutofit/>
          </a:bodyPr>
          <a:lstStyle/>
          <a:p>
            <a:pPr marL="0" indent="0">
              <a:buNone/>
            </a:pPr>
            <a:r>
              <a:rPr lang="en-US" sz="3000" dirty="0"/>
              <a:t>It is a violation of due process to detain someone before they are given a fair hearing. </a:t>
            </a:r>
          </a:p>
          <a:p>
            <a:pPr marL="0" indent="0">
              <a:buNone/>
            </a:pPr>
            <a:endParaRPr lang="en-US" sz="3000" dirty="0"/>
          </a:p>
          <a:p>
            <a:pPr marL="457200" lvl="1" indent="0">
              <a:buNone/>
            </a:pPr>
            <a:r>
              <a:rPr lang="en-US" dirty="0"/>
              <a:t>☐ </a:t>
            </a:r>
            <a:r>
              <a:rPr lang="en-US" sz="3000" dirty="0"/>
              <a:t>True</a:t>
            </a:r>
          </a:p>
          <a:p>
            <a:pPr marL="457200" lvl="1" indent="0">
              <a:buNone/>
            </a:pPr>
            <a:r>
              <a:rPr lang="en-US" dirty="0"/>
              <a:t>☐ </a:t>
            </a:r>
            <a:r>
              <a:rPr lang="en-US" sz="3000" dirty="0"/>
              <a:t>False</a:t>
            </a:r>
          </a:p>
        </p:txBody>
      </p:sp>
    </p:spTree>
    <p:extLst>
      <p:ext uri="{BB962C8B-B14F-4D97-AF65-F5344CB8AC3E}">
        <p14:creationId xmlns:p14="http://schemas.microsoft.com/office/powerpoint/2010/main" val="151259102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27E15-4816-4F24-B4E9-BA86CC1100D9}"/>
              </a:ext>
            </a:extLst>
          </p:cNvPr>
          <p:cNvSpPr>
            <a:spLocks noGrp="1"/>
          </p:cNvSpPr>
          <p:nvPr>
            <p:ph type="title"/>
          </p:nvPr>
        </p:nvSpPr>
        <p:spPr/>
        <p:txBody>
          <a:bodyPr/>
          <a:lstStyle/>
          <a:p>
            <a:r>
              <a:rPr lang="en-US" dirty="0">
                <a:latin typeface="Century Gothic"/>
                <a:ea typeface="MS PGothic"/>
                <a:cs typeface="Arial"/>
              </a:rPr>
              <a:t>True or False Answer - 5</a:t>
            </a:r>
          </a:p>
        </p:txBody>
      </p:sp>
      <p:sp>
        <p:nvSpPr>
          <p:cNvPr id="3" name="Content Placeholder 2">
            <a:extLst>
              <a:ext uri="{FF2B5EF4-FFF2-40B4-BE49-F238E27FC236}">
                <a16:creationId xmlns:a16="http://schemas.microsoft.com/office/drawing/2014/main" id="{C0EE54B1-96D7-407E-BE85-AEB3BC83D00E}"/>
              </a:ext>
            </a:extLst>
          </p:cNvPr>
          <p:cNvSpPr>
            <a:spLocks noGrp="1"/>
          </p:cNvSpPr>
          <p:nvPr>
            <p:ph idx="1"/>
          </p:nvPr>
        </p:nvSpPr>
        <p:spPr>
          <a:xfrm>
            <a:off x="838200" y="2249219"/>
            <a:ext cx="9913883" cy="3927744"/>
          </a:xfrm>
        </p:spPr>
        <p:txBody>
          <a:bodyPr>
            <a:noAutofit/>
          </a:bodyPr>
          <a:lstStyle/>
          <a:p>
            <a:pPr marL="0" indent="0">
              <a:buNone/>
            </a:pPr>
            <a:r>
              <a:rPr lang="en-US" sz="3000" dirty="0"/>
              <a:t>It is a violation of due process to detain someone before they are given a fair hearing. </a:t>
            </a:r>
          </a:p>
          <a:p>
            <a:pPr marL="457200" lvl="1" indent="0">
              <a:buNone/>
            </a:pPr>
            <a:endParaRPr lang="en-US" sz="3000" dirty="0"/>
          </a:p>
          <a:p>
            <a:pPr marL="457200" lvl="1" indent="0">
              <a:buNone/>
            </a:pPr>
            <a:r>
              <a:rPr lang="en-US" dirty="0"/>
              <a:t>☐ </a:t>
            </a:r>
            <a:r>
              <a:rPr lang="en-US" sz="3000" dirty="0"/>
              <a:t>True </a:t>
            </a:r>
          </a:p>
          <a:p>
            <a:pPr marL="457200" lvl="1" indent="0">
              <a:buNone/>
            </a:pPr>
            <a:r>
              <a:rPr lang="en-US" dirty="0"/>
              <a:t>☒</a:t>
            </a:r>
            <a:r>
              <a:rPr lang="en-US" sz="3000" dirty="0"/>
              <a:t> </a:t>
            </a:r>
            <a:r>
              <a:rPr lang="en-US" sz="3000" b="1" dirty="0">
                <a:solidFill>
                  <a:srgbClr val="336699"/>
                </a:solidFill>
              </a:rPr>
              <a:t>False</a:t>
            </a:r>
            <a:r>
              <a:rPr lang="en-US" sz="3000" b="1" dirty="0">
                <a:solidFill>
                  <a:schemeClr val="accent2"/>
                </a:solidFill>
              </a:rPr>
              <a:t> →</a:t>
            </a:r>
            <a:r>
              <a:rPr lang="en-US" sz="3000" b="1" dirty="0">
                <a:solidFill>
                  <a:schemeClr val="accent2"/>
                </a:solidFill>
                <a:ea typeface="MS PGothic"/>
                <a:cs typeface="Arial"/>
              </a:rPr>
              <a:t> CORRECT ANSWER</a:t>
            </a:r>
          </a:p>
        </p:txBody>
      </p:sp>
    </p:spTree>
    <p:extLst>
      <p:ext uri="{BB962C8B-B14F-4D97-AF65-F5344CB8AC3E}">
        <p14:creationId xmlns:p14="http://schemas.microsoft.com/office/powerpoint/2010/main" val="252674567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44BB1-CBD1-4834-AFA1-3B86C728DB94}"/>
              </a:ext>
            </a:extLst>
          </p:cNvPr>
          <p:cNvSpPr>
            <a:spLocks noGrp="1"/>
          </p:cNvSpPr>
          <p:nvPr>
            <p:ph type="title"/>
          </p:nvPr>
        </p:nvSpPr>
        <p:spPr/>
        <p:txBody>
          <a:bodyPr/>
          <a:lstStyle/>
          <a:p>
            <a:r>
              <a:rPr lang="en-US" dirty="0"/>
              <a:t>Using Public Health Law During Public Health Emergencies</a:t>
            </a:r>
          </a:p>
        </p:txBody>
      </p:sp>
      <p:sp>
        <p:nvSpPr>
          <p:cNvPr id="3" name="Content Placeholder 2">
            <a:extLst>
              <a:ext uri="{FF2B5EF4-FFF2-40B4-BE49-F238E27FC236}">
                <a16:creationId xmlns:a16="http://schemas.microsoft.com/office/drawing/2014/main" id="{ECDE392C-FDFB-4803-B3EE-7BB70C56018D}"/>
              </a:ext>
            </a:extLst>
          </p:cNvPr>
          <p:cNvSpPr>
            <a:spLocks noGrp="1"/>
          </p:cNvSpPr>
          <p:nvPr>
            <p:ph idx="1"/>
          </p:nvPr>
        </p:nvSpPr>
        <p:spPr>
          <a:xfrm>
            <a:off x="838200" y="1843837"/>
            <a:ext cx="10515600" cy="4202496"/>
          </a:xfrm>
        </p:spPr>
        <p:txBody>
          <a:bodyPr anchor="ctr"/>
          <a:lstStyle/>
          <a:p>
            <a:pPr marL="0" indent="0">
              <a:lnSpc>
                <a:spcPct val="150000"/>
              </a:lnSpc>
              <a:buNone/>
            </a:pPr>
            <a:r>
              <a:rPr lang="en-US" b="1" dirty="0"/>
              <a:t>Measles Outbreak Scenario</a:t>
            </a:r>
          </a:p>
          <a:p>
            <a:pPr marL="0" indent="0">
              <a:lnSpc>
                <a:spcPct val="100000"/>
              </a:lnSpc>
              <a:buNone/>
            </a:pPr>
            <a:r>
              <a:rPr lang="en-US" dirty="0"/>
              <a:t>What considerations must the government address in order to isolate the children who are sick or quarantine those who have been exposed to their sick classmates?</a:t>
            </a:r>
          </a:p>
        </p:txBody>
      </p:sp>
    </p:spTree>
    <p:extLst>
      <p:ext uri="{BB962C8B-B14F-4D97-AF65-F5344CB8AC3E}">
        <p14:creationId xmlns:p14="http://schemas.microsoft.com/office/powerpoint/2010/main" val="347130126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8507D8-BFD1-45C6-9934-982EE7899182}"/>
              </a:ext>
            </a:extLst>
          </p:cNvPr>
          <p:cNvSpPr>
            <a:spLocks noGrp="1"/>
          </p:cNvSpPr>
          <p:nvPr>
            <p:ph type="title"/>
          </p:nvPr>
        </p:nvSpPr>
        <p:spPr/>
        <p:txBody>
          <a:bodyPr/>
          <a:lstStyle/>
          <a:p>
            <a:r>
              <a:rPr lang="en-US"/>
              <a:t>Isolation &amp; Quarantine Checklist</a:t>
            </a:r>
          </a:p>
        </p:txBody>
      </p:sp>
      <p:sp>
        <p:nvSpPr>
          <p:cNvPr id="3" name="Content Placeholder 2">
            <a:extLst>
              <a:ext uri="{FF2B5EF4-FFF2-40B4-BE49-F238E27FC236}">
                <a16:creationId xmlns:a16="http://schemas.microsoft.com/office/drawing/2014/main" id="{015C9D4B-EC3D-4B04-BBA0-C5BF7BF1800C}"/>
              </a:ext>
            </a:extLst>
          </p:cNvPr>
          <p:cNvSpPr>
            <a:spLocks noGrp="1"/>
          </p:cNvSpPr>
          <p:nvPr>
            <p:ph idx="1"/>
          </p:nvPr>
        </p:nvSpPr>
        <p:spPr/>
        <p:txBody>
          <a:bodyPr/>
          <a:lstStyle/>
          <a:p>
            <a:pPr marL="0" indent="0">
              <a:buNone/>
            </a:pPr>
            <a:r>
              <a:rPr lang="en-US" dirty="0"/>
              <a:t>☐ Actual threat?</a:t>
            </a:r>
          </a:p>
          <a:p>
            <a:pPr marL="0" indent="0">
              <a:buNone/>
            </a:pPr>
            <a:r>
              <a:rPr lang="en-US" dirty="0"/>
              <a:t>☐ Is isolation or quarantine reasonable, effective, and the least restrictive means? </a:t>
            </a:r>
          </a:p>
          <a:p>
            <a:pPr marL="0" indent="0">
              <a:buNone/>
            </a:pPr>
            <a:r>
              <a:rPr lang="en-US" dirty="0"/>
              <a:t>☐ Adequate notice, the right to counsel, a hearing, and an appeal?</a:t>
            </a:r>
          </a:p>
          <a:p>
            <a:pPr marL="0" indent="0">
              <a:buNone/>
            </a:pPr>
            <a:r>
              <a:rPr lang="en-US" dirty="0"/>
              <a:t>☐ Access to adequate food, shelter, clothing, and medical care? </a:t>
            </a:r>
          </a:p>
        </p:txBody>
      </p:sp>
    </p:spTree>
    <p:extLst>
      <p:ext uri="{BB962C8B-B14F-4D97-AF65-F5344CB8AC3E}">
        <p14:creationId xmlns:p14="http://schemas.microsoft.com/office/powerpoint/2010/main" val="214871672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F12D292-49DB-4132-8AB8-891461D56638}"/>
              </a:ext>
            </a:extLst>
          </p:cNvPr>
          <p:cNvSpPr>
            <a:spLocks noGrp="1"/>
          </p:cNvSpPr>
          <p:nvPr>
            <p:ph type="title"/>
          </p:nvPr>
        </p:nvSpPr>
        <p:spPr/>
        <p:txBody>
          <a:bodyPr/>
          <a:lstStyle/>
          <a:p>
            <a:r>
              <a:rPr lang="en-US" dirty="0"/>
              <a:t>Mandatory Examination &amp; Treatment</a:t>
            </a:r>
          </a:p>
        </p:txBody>
      </p:sp>
      <p:sp>
        <p:nvSpPr>
          <p:cNvPr id="5" name="Subtitle 4">
            <a:extLst>
              <a:ext uri="{FF2B5EF4-FFF2-40B4-BE49-F238E27FC236}">
                <a16:creationId xmlns:a16="http://schemas.microsoft.com/office/drawing/2014/main" id="{9502978C-7529-46F9-8F61-F67217EBE651}"/>
              </a:ext>
            </a:extLst>
          </p:cNvPr>
          <p:cNvSpPr>
            <a:spLocks noGrp="1"/>
          </p:cNvSpPr>
          <p:nvPr>
            <p:ph idx="1"/>
          </p:nvPr>
        </p:nvSpPr>
        <p:spPr>
          <a:xfrm>
            <a:off x="838200" y="1817711"/>
            <a:ext cx="10515600" cy="4202496"/>
          </a:xfrm>
        </p:spPr>
        <p:txBody>
          <a:bodyPr/>
          <a:lstStyle/>
          <a:p>
            <a:pPr marL="0" indent="0">
              <a:buNone/>
            </a:pPr>
            <a:endParaRPr lang="en-US" dirty="0"/>
          </a:p>
          <a:p>
            <a:pPr marL="0" indent="0">
              <a:buNone/>
            </a:pPr>
            <a:r>
              <a:rPr lang="en-US" dirty="0"/>
              <a:t>Generally, states can obtain consent from people who have been exposed to a communicable disease.</a:t>
            </a:r>
          </a:p>
        </p:txBody>
      </p:sp>
    </p:spTree>
    <p:extLst>
      <p:ext uri="{BB962C8B-B14F-4D97-AF65-F5344CB8AC3E}">
        <p14:creationId xmlns:p14="http://schemas.microsoft.com/office/powerpoint/2010/main" val="267432906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4DF0F-9368-4A96-A28D-B765435A33D5}"/>
              </a:ext>
            </a:extLst>
          </p:cNvPr>
          <p:cNvSpPr>
            <a:spLocks noGrp="1"/>
          </p:cNvSpPr>
          <p:nvPr>
            <p:ph type="title"/>
          </p:nvPr>
        </p:nvSpPr>
        <p:spPr/>
        <p:txBody>
          <a:bodyPr/>
          <a:lstStyle/>
          <a:p>
            <a:r>
              <a:rPr lang="en-US" dirty="0"/>
              <a:t>Iowa Example</a:t>
            </a:r>
          </a:p>
        </p:txBody>
      </p:sp>
      <p:sp>
        <p:nvSpPr>
          <p:cNvPr id="3" name="Content Placeholder 2">
            <a:extLst>
              <a:ext uri="{FF2B5EF4-FFF2-40B4-BE49-F238E27FC236}">
                <a16:creationId xmlns:a16="http://schemas.microsoft.com/office/drawing/2014/main" id="{E2C9D0B4-C5E5-4384-868E-E0154841C505}"/>
              </a:ext>
            </a:extLst>
          </p:cNvPr>
          <p:cNvSpPr>
            <a:spLocks noGrp="1"/>
          </p:cNvSpPr>
          <p:nvPr>
            <p:ph idx="1"/>
          </p:nvPr>
        </p:nvSpPr>
        <p:spPr/>
        <p:txBody>
          <a:bodyPr/>
          <a:lstStyle/>
          <a:p>
            <a:pPr marL="0" indent="0">
              <a:buNone/>
            </a:pPr>
            <a:r>
              <a:rPr lang="en-US" dirty="0"/>
              <a:t>In a public health disaster, Iowa state law says, </a:t>
            </a:r>
            <a:br>
              <a:rPr lang="en-US" dirty="0"/>
            </a:br>
            <a:r>
              <a:rPr lang="en-US" dirty="0"/>
              <a:t>the health department may take the following actions:</a:t>
            </a:r>
          </a:p>
          <a:p>
            <a:r>
              <a:rPr lang="en-US" b="1" dirty="0"/>
              <a:t>Order</a:t>
            </a:r>
            <a:r>
              <a:rPr lang="en-US" dirty="0"/>
              <a:t> </a:t>
            </a:r>
            <a:r>
              <a:rPr lang="en-US" b="1" dirty="0"/>
              <a:t>physical exam, testing, and collection of specimens</a:t>
            </a:r>
            <a:r>
              <a:rPr lang="en-US" dirty="0"/>
              <a:t>,</a:t>
            </a:r>
            <a:r>
              <a:rPr lang="en-US" b="1" dirty="0"/>
              <a:t> </a:t>
            </a:r>
            <a:r>
              <a:rPr lang="en-US" dirty="0"/>
              <a:t>unless the tests are “reasonably likely to lead to serious harm to the affected individual” </a:t>
            </a:r>
          </a:p>
          <a:p>
            <a:r>
              <a:rPr lang="en-US" b="1" dirty="0"/>
              <a:t>Apply an alternative sanction</a:t>
            </a:r>
            <a:r>
              <a:rPr lang="en-US" dirty="0"/>
              <a:t>―such as isolation or quarantine―if a person refuses</a:t>
            </a:r>
          </a:p>
          <a:p>
            <a:endParaRPr lang="en-US" dirty="0"/>
          </a:p>
        </p:txBody>
      </p:sp>
    </p:spTree>
    <p:extLst>
      <p:ext uri="{BB962C8B-B14F-4D97-AF65-F5344CB8AC3E}">
        <p14:creationId xmlns:p14="http://schemas.microsoft.com/office/powerpoint/2010/main" val="268799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140FB-F209-4199-ADE1-ACCE8C156667}"/>
              </a:ext>
            </a:extLst>
          </p:cNvPr>
          <p:cNvSpPr>
            <a:spLocks noGrp="1"/>
          </p:cNvSpPr>
          <p:nvPr>
            <p:ph type="title"/>
          </p:nvPr>
        </p:nvSpPr>
        <p:spPr/>
        <p:txBody>
          <a:bodyPr/>
          <a:lstStyle/>
          <a:p>
            <a:r>
              <a:rPr lang="en-US"/>
              <a:t>Moving Toward Health Equity</a:t>
            </a:r>
          </a:p>
        </p:txBody>
      </p:sp>
      <p:sp>
        <p:nvSpPr>
          <p:cNvPr id="19" name="Content Placeholder 18">
            <a:extLst>
              <a:ext uri="{FF2B5EF4-FFF2-40B4-BE49-F238E27FC236}">
                <a16:creationId xmlns:a16="http://schemas.microsoft.com/office/drawing/2014/main" id="{76ABFFAE-A314-4064-AAEB-C01E5DFB4C23}"/>
              </a:ext>
            </a:extLst>
          </p:cNvPr>
          <p:cNvSpPr>
            <a:spLocks noGrp="1"/>
          </p:cNvSpPr>
          <p:nvPr>
            <p:ph idx="1"/>
          </p:nvPr>
        </p:nvSpPr>
        <p:spPr/>
        <p:txBody>
          <a:bodyPr/>
          <a:lstStyle/>
          <a:p>
            <a:r>
              <a:rPr lang="en-US" dirty="0"/>
              <a:t>An </a:t>
            </a:r>
            <a:r>
              <a:rPr lang="en-US" dirty="0">
                <a:ea typeface="MS PGothic"/>
                <a:cs typeface="Calibri"/>
              </a:rPr>
              <a:t>intervention focused on equality would apply the same one-size-fits-all solution to everyone, irrespective of need.</a:t>
            </a:r>
          </a:p>
          <a:p>
            <a:pPr marL="0" indent="0">
              <a:spcBef>
                <a:spcPts val="0"/>
              </a:spcBef>
              <a:buNone/>
            </a:pPr>
            <a:endParaRPr lang="en-US" dirty="0">
              <a:ea typeface="MS PGothic"/>
              <a:cs typeface="Calibri"/>
            </a:endParaRPr>
          </a:p>
          <a:p>
            <a:pPr>
              <a:spcBef>
                <a:spcPts val="600"/>
              </a:spcBef>
            </a:pPr>
            <a:r>
              <a:rPr lang="en-US" dirty="0">
                <a:ea typeface="MS PGothic"/>
                <a:cs typeface="Calibri"/>
              </a:rPr>
              <a:t>An equitable approach, on the other hand, means that we’re focused on ensuring that people have what they need to thrive.</a:t>
            </a:r>
            <a:endParaRPr lang="en-US" dirty="0"/>
          </a:p>
        </p:txBody>
      </p:sp>
    </p:spTree>
    <p:extLst>
      <p:ext uri="{BB962C8B-B14F-4D97-AF65-F5344CB8AC3E}">
        <p14:creationId xmlns:p14="http://schemas.microsoft.com/office/powerpoint/2010/main" val="390381070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A06B7-2F13-46CA-9182-AAF03F506264}"/>
              </a:ext>
            </a:extLst>
          </p:cNvPr>
          <p:cNvSpPr>
            <a:spLocks noGrp="1"/>
          </p:cNvSpPr>
          <p:nvPr>
            <p:ph type="title"/>
          </p:nvPr>
        </p:nvSpPr>
        <p:spPr/>
        <p:txBody>
          <a:bodyPr/>
          <a:lstStyle/>
          <a:p>
            <a:r>
              <a:rPr lang="en-US" dirty="0"/>
              <a:t>Mandatory Treatment: Whose authority?</a:t>
            </a:r>
          </a:p>
        </p:txBody>
      </p:sp>
      <p:sp>
        <p:nvSpPr>
          <p:cNvPr id="3" name="Content Placeholder 2">
            <a:extLst>
              <a:ext uri="{FF2B5EF4-FFF2-40B4-BE49-F238E27FC236}">
                <a16:creationId xmlns:a16="http://schemas.microsoft.com/office/drawing/2014/main" id="{40F8799B-30D5-428F-8212-98B66F39E9C1}"/>
              </a:ext>
            </a:extLst>
          </p:cNvPr>
          <p:cNvSpPr>
            <a:spLocks noGrp="1"/>
          </p:cNvSpPr>
          <p:nvPr>
            <p:ph idx="1"/>
          </p:nvPr>
        </p:nvSpPr>
        <p:spPr/>
        <p:txBody>
          <a:bodyPr/>
          <a:lstStyle/>
          <a:p>
            <a:pPr>
              <a:lnSpc>
                <a:spcPct val="100000"/>
              </a:lnSpc>
              <a:spcBef>
                <a:spcPts val="2400"/>
              </a:spcBef>
            </a:pPr>
            <a:r>
              <a:rPr lang="en-US" dirty="0"/>
              <a:t>Varies from state to state</a:t>
            </a:r>
          </a:p>
          <a:p>
            <a:pPr>
              <a:lnSpc>
                <a:spcPct val="100000"/>
              </a:lnSpc>
              <a:spcBef>
                <a:spcPts val="2400"/>
              </a:spcBef>
            </a:pPr>
            <a:r>
              <a:rPr lang="en-US" dirty="0"/>
              <a:t>Generally, state/local official or public health official</a:t>
            </a:r>
          </a:p>
          <a:p>
            <a:pPr>
              <a:lnSpc>
                <a:spcPct val="100000"/>
              </a:lnSpc>
              <a:spcBef>
                <a:spcPts val="2400"/>
              </a:spcBef>
            </a:pPr>
            <a:r>
              <a:rPr lang="en-US" dirty="0"/>
              <a:t>No existing general authority for federal government to mandate vaccination</a:t>
            </a:r>
          </a:p>
        </p:txBody>
      </p:sp>
    </p:spTree>
    <p:extLst>
      <p:ext uri="{BB962C8B-B14F-4D97-AF65-F5344CB8AC3E}">
        <p14:creationId xmlns:p14="http://schemas.microsoft.com/office/powerpoint/2010/main" val="395494506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DD4B35-A294-4E46-9EF9-655CDF49DD5C}"/>
              </a:ext>
            </a:extLst>
          </p:cNvPr>
          <p:cNvSpPr>
            <a:spLocks noGrp="1"/>
          </p:cNvSpPr>
          <p:nvPr>
            <p:ph type="title"/>
          </p:nvPr>
        </p:nvSpPr>
        <p:spPr/>
        <p:txBody>
          <a:bodyPr/>
          <a:lstStyle/>
          <a:p>
            <a:r>
              <a:rPr lang="en-US" dirty="0"/>
              <a:t>Mandatory Treatment: When is it permitted?</a:t>
            </a:r>
          </a:p>
        </p:txBody>
      </p:sp>
      <p:sp>
        <p:nvSpPr>
          <p:cNvPr id="3" name="Content Placeholder 2">
            <a:extLst>
              <a:ext uri="{FF2B5EF4-FFF2-40B4-BE49-F238E27FC236}">
                <a16:creationId xmlns:a16="http://schemas.microsoft.com/office/drawing/2014/main" id="{70967DC1-40E5-4015-84D3-38A954F085A8}"/>
              </a:ext>
            </a:extLst>
          </p:cNvPr>
          <p:cNvSpPr>
            <a:spLocks noGrp="1"/>
          </p:cNvSpPr>
          <p:nvPr>
            <p:ph idx="1"/>
          </p:nvPr>
        </p:nvSpPr>
        <p:spPr/>
        <p:txBody>
          <a:bodyPr anchor="t"/>
          <a:lstStyle/>
          <a:p>
            <a:pPr marL="0" indent="0">
              <a:buNone/>
            </a:pPr>
            <a:endParaRPr lang="en-US" dirty="0"/>
          </a:p>
          <a:p>
            <a:pPr marL="0" indent="0">
              <a:buNone/>
            </a:pPr>
            <a:r>
              <a:rPr lang="en-US" dirty="0"/>
              <a:t>Depends on the health threat . . .</a:t>
            </a:r>
          </a:p>
          <a:p>
            <a:pPr marL="0" indent="0">
              <a:buNone/>
            </a:pPr>
            <a:endParaRPr lang="en-US" dirty="0"/>
          </a:p>
          <a:p>
            <a:r>
              <a:rPr lang="en-US" dirty="0"/>
              <a:t>In some jurisdictions, limited to infections and contagious diseases</a:t>
            </a:r>
          </a:p>
          <a:p>
            <a:endParaRPr lang="en-US" dirty="0"/>
          </a:p>
        </p:txBody>
      </p:sp>
    </p:spTree>
    <p:extLst>
      <p:ext uri="{BB962C8B-B14F-4D97-AF65-F5344CB8AC3E}">
        <p14:creationId xmlns:p14="http://schemas.microsoft.com/office/powerpoint/2010/main" val="54650693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903E6-3B9D-4EE0-AF23-DD7A80AF4FAD}"/>
              </a:ext>
            </a:extLst>
          </p:cNvPr>
          <p:cNvSpPr>
            <a:spLocks noGrp="1"/>
          </p:cNvSpPr>
          <p:nvPr>
            <p:ph type="title"/>
          </p:nvPr>
        </p:nvSpPr>
        <p:spPr/>
        <p:txBody>
          <a:bodyPr/>
          <a:lstStyle/>
          <a:p>
            <a:r>
              <a:rPr lang="en-US" i="1" dirty="0"/>
              <a:t>Best v. Bellevue Hospital </a:t>
            </a:r>
            <a:r>
              <a:rPr lang="en-US" dirty="0"/>
              <a:t>(2004)</a:t>
            </a:r>
          </a:p>
        </p:txBody>
      </p:sp>
      <p:sp>
        <p:nvSpPr>
          <p:cNvPr id="3" name="Content Placeholder 2">
            <a:extLst>
              <a:ext uri="{FF2B5EF4-FFF2-40B4-BE49-F238E27FC236}">
                <a16:creationId xmlns:a16="http://schemas.microsoft.com/office/drawing/2014/main" id="{83CE3FD1-AFA8-4F9A-8C5D-EE06E2B8A3E4}"/>
              </a:ext>
            </a:extLst>
          </p:cNvPr>
          <p:cNvSpPr>
            <a:spLocks noGrp="1"/>
          </p:cNvSpPr>
          <p:nvPr>
            <p:ph idx="1"/>
          </p:nvPr>
        </p:nvSpPr>
        <p:spPr>
          <a:xfrm>
            <a:off x="838200" y="1517265"/>
            <a:ext cx="10515600" cy="4202496"/>
          </a:xfrm>
        </p:spPr>
        <p:txBody>
          <a:bodyPr anchor="ctr"/>
          <a:lstStyle/>
          <a:p>
            <a:pPr>
              <a:lnSpc>
                <a:spcPct val="100000"/>
              </a:lnSpc>
              <a:spcBef>
                <a:spcPts val="2400"/>
              </a:spcBef>
            </a:pPr>
            <a:r>
              <a:rPr lang="en-US" dirty="0"/>
              <a:t>A patient with tuberculosis was properly confined when he refused to cooperate with treatment.</a:t>
            </a:r>
          </a:p>
          <a:p>
            <a:pPr>
              <a:lnSpc>
                <a:spcPct val="100000"/>
              </a:lnSpc>
              <a:spcBef>
                <a:spcPts val="2400"/>
              </a:spcBef>
            </a:pPr>
            <a:r>
              <a:rPr lang="en-US" dirty="0"/>
              <a:t>Procedures were followed, and there were adequate grounds for confinement.</a:t>
            </a:r>
          </a:p>
        </p:txBody>
      </p:sp>
    </p:spTree>
    <p:extLst>
      <p:ext uri="{BB962C8B-B14F-4D97-AF65-F5344CB8AC3E}">
        <p14:creationId xmlns:p14="http://schemas.microsoft.com/office/powerpoint/2010/main" val="216032850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FBE30-3B41-4CC0-9372-465DBA2A6806}"/>
              </a:ext>
            </a:extLst>
          </p:cNvPr>
          <p:cNvSpPr>
            <a:spLocks noGrp="1"/>
          </p:cNvSpPr>
          <p:nvPr>
            <p:ph type="title"/>
          </p:nvPr>
        </p:nvSpPr>
        <p:spPr/>
        <p:txBody>
          <a:bodyPr/>
          <a:lstStyle/>
          <a:p>
            <a:r>
              <a:rPr lang="en-US" dirty="0"/>
              <a:t>Mandatory Treatment of Children</a:t>
            </a:r>
          </a:p>
        </p:txBody>
      </p:sp>
      <p:sp>
        <p:nvSpPr>
          <p:cNvPr id="3" name="Content Placeholder 2">
            <a:extLst>
              <a:ext uri="{FF2B5EF4-FFF2-40B4-BE49-F238E27FC236}">
                <a16:creationId xmlns:a16="http://schemas.microsoft.com/office/drawing/2014/main" id="{E5B8C94C-E6E3-441F-B04E-FCCD4D28E409}"/>
              </a:ext>
            </a:extLst>
          </p:cNvPr>
          <p:cNvSpPr>
            <a:spLocks noGrp="1"/>
          </p:cNvSpPr>
          <p:nvPr>
            <p:ph idx="1"/>
          </p:nvPr>
        </p:nvSpPr>
        <p:spPr>
          <a:xfrm>
            <a:off x="838200" y="1974468"/>
            <a:ext cx="10515600" cy="2453154"/>
          </a:xfrm>
        </p:spPr>
        <p:txBody>
          <a:bodyPr anchor="ctr"/>
          <a:lstStyle/>
          <a:p>
            <a:pPr marL="0" indent="0">
              <a:buNone/>
            </a:pPr>
            <a:r>
              <a:rPr lang="en-US" dirty="0"/>
              <a:t>When can the government interfere with a person’s fundamental right to act as a parent?</a:t>
            </a:r>
          </a:p>
        </p:txBody>
      </p:sp>
    </p:spTree>
    <p:extLst>
      <p:ext uri="{BB962C8B-B14F-4D97-AF65-F5344CB8AC3E}">
        <p14:creationId xmlns:p14="http://schemas.microsoft.com/office/powerpoint/2010/main" val="305582094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19A7F7-619F-4544-9AE4-F866A907AF66}"/>
              </a:ext>
            </a:extLst>
          </p:cNvPr>
          <p:cNvSpPr>
            <a:spLocks noGrp="1"/>
          </p:cNvSpPr>
          <p:nvPr>
            <p:ph type="title"/>
          </p:nvPr>
        </p:nvSpPr>
        <p:spPr/>
        <p:txBody>
          <a:bodyPr/>
          <a:lstStyle/>
          <a:p>
            <a:r>
              <a:rPr lang="en-US"/>
              <a:t>Religious Considerations</a:t>
            </a:r>
          </a:p>
        </p:txBody>
      </p:sp>
      <p:sp>
        <p:nvSpPr>
          <p:cNvPr id="3" name="Content Placeholder 2">
            <a:extLst>
              <a:ext uri="{FF2B5EF4-FFF2-40B4-BE49-F238E27FC236}">
                <a16:creationId xmlns:a16="http://schemas.microsoft.com/office/drawing/2014/main" id="{40F9BB36-4BA7-4DDB-83D7-8E14AA7D0250}"/>
              </a:ext>
            </a:extLst>
          </p:cNvPr>
          <p:cNvSpPr>
            <a:spLocks noGrp="1"/>
          </p:cNvSpPr>
          <p:nvPr>
            <p:ph idx="1"/>
          </p:nvPr>
        </p:nvSpPr>
        <p:spPr/>
        <p:txBody>
          <a:bodyPr/>
          <a:lstStyle/>
          <a:p>
            <a:pPr marL="0" indent="0">
              <a:buNone/>
            </a:pPr>
            <a:r>
              <a:rPr lang="en-US" b="1" i="1" dirty="0"/>
              <a:t>Prince v. Massachusetts </a:t>
            </a:r>
            <a:r>
              <a:rPr lang="en-US" b="1" dirty="0"/>
              <a:t>(1944): </a:t>
            </a:r>
            <a:r>
              <a:rPr lang="en-US" dirty="0"/>
              <a:t>“Parents may be free to become martyrs themselves. But it does not follow [that] they are free . . . to make martyrs of their children.”</a:t>
            </a:r>
          </a:p>
          <a:p>
            <a:endParaRPr lang="en-US" dirty="0"/>
          </a:p>
          <a:p>
            <a:endParaRPr lang="en-US" dirty="0"/>
          </a:p>
          <a:p>
            <a:endParaRPr lang="en-US" dirty="0"/>
          </a:p>
        </p:txBody>
      </p:sp>
    </p:spTree>
    <p:extLst>
      <p:ext uri="{BB962C8B-B14F-4D97-AF65-F5344CB8AC3E}">
        <p14:creationId xmlns:p14="http://schemas.microsoft.com/office/powerpoint/2010/main" val="385313948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68474-5FDC-403E-84CB-1B5A66D4119C}"/>
              </a:ext>
            </a:extLst>
          </p:cNvPr>
          <p:cNvSpPr>
            <a:spLocks noGrp="1"/>
          </p:cNvSpPr>
          <p:nvPr>
            <p:ph type="title"/>
          </p:nvPr>
        </p:nvSpPr>
        <p:spPr/>
        <p:txBody>
          <a:bodyPr>
            <a:normAutofit fontScale="90000"/>
          </a:bodyPr>
          <a:lstStyle/>
          <a:p>
            <a:r>
              <a:rPr lang="en-US" dirty="0"/>
              <a:t>Using Public Health Law During Public Health Emergencies: Measles Outbreak Scenario</a:t>
            </a:r>
          </a:p>
        </p:txBody>
      </p:sp>
      <p:sp>
        <p:nvSpPr>
          <p:cNvPr id="3" name="Content Placeholder 2">
            <a:extLst>
              <a:ext uri="{FF2B5EF4-FFF2-40B4-BE49-F238E27FC236}">
                <a16:creationId xmlns:a16="http://schemas.microsoft.com/office/drawing/2014/main" id="{122B58C6-80E1-4A3D-82AA-57A2F60B16A2}"/>
              </a:ext>
            </a:extLst>
          </p:cNvPr>
          <p:cNvSpPr>
            <a:spLocks noGrp="1"/>
          </p:cNvSpPr>
          <p:nvPr>
            <p:ph idx="1"/>
          </p:nvPr>
        </p:nvSpPr>
        <p:spPr>
          <a:xfrm>
            <a:off x="838200" y="1504202"/>
            <a:ext cx="10515600" cy="4202496"/>
          </a:xfrm>
        </p:spPr>
        <p:txBody>
          <a:bodyPr anchor="ctr"/>
          <a:lstStyle/>
          <a:p>
            <a:pPr marL="0" indent="0">
              <a:buNone/>
            </a:pPr>
            <a:r>
              <a:rPr lang="en-US" dirty="0"/>
              <a:t>Can Wendy require vaccinations for children at the school where the outbreak has occurred, regardless of their parents’ wishes? </a:t>
            </a:r>
          </a:p>
        </p:txBody>
      </p:sp>
    </p:spTree>
    <p:extLst>
      <p:ext uri="{BB962C8B-B14F-4D97-AF65-F5344CB8AC3E}">
        <p14:creationId xmlns:p14="http://schemas.microsoft.com/office/powerpoint/2010/main" val="176360928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2F2F3-1E9A-4024-BF32-724A28EB2E00}"/>
              </a:ext>
            </a:extLst>
          </p:cNvPr>
          <p:cNvSpPr>
            <a:spLocks noGrp="1"/>
          </p:cNvSpPr>
          <p:nvPr>
            <p:ph type="title"/>
          </p:nvPr>
        </p:nvSpPr>
        <p:spPr/>
        <p:txBody>
          <a:bodyPr/>
          <a:lstStyle/>
          <a:p>
            <a:r>
              <a:rPr lang="en-US" dirty="0"/>
              <a:t>With respect to the “hypothetical” scenario</a:t>
            </a:r>
            <a:br>
              <a:rPr lang="en-US" dirty="0"/>
            </a:br>
            <a:r>
              <a:rPr lang="en-US" dirty="0"/>
              <a:t>we’ve been discussing . . .</a:t>
            </a:r>
          </a:p>
        </p:txBody>
      </p:sp>
      <p:pic>
        <p:nvPicPr>
          <p:cNvPr id="6" name="Content Placeholder 5" descr="Screenshot of a KQED article with headline, &quot;When A Court Ordered Kids Vaccinated--Against Parents' Will&quot;">
            <a:extLst>
              <a:ext uri="{FF2B5EF4-FFF2-40B4-BE49-F238E27FC236}">
                <a16:creationId xmlns:a16="http://schemas.microsoft.com/office/drawing/2014/main" id="{AB4AF626-DE99-407B-9A24-EE42C6C76F8F}"/>
              </a:ext>
            </a:extLst>
          </p:cNvPr>
          <p:cNvPicPr>
            <a:picLocks noGrp="1" noChangeAspect="1"/>
          </p:cNvPicPr>
          <p:nvPr>
            <p:ph sz="half" idx="1"/>
          </p:nvPr>
        </p:nvPicPr>
        <p:blipFill rotWithShape="1">
          <a:blip r:embed="rId3" cstate="print">
            <a:extLst>
              <a:ext uri="{28A0092B-C50C-407E-A947-70E740481C1C}">
                <a14:useLocalDpi xmlns:a14="http://schemas.microsoft.com/office/drawing/2010/main" val="0"/>
              </a:ext>
            </a:extLst>
          </a:blip>
          <a:srcRect r="13136"/>
          <a:stretch/>
        </p:blipFill>
        <p:spPr>
          <a:xfrm>
            <a:off x="838200" y="2175193"/>
            <a:ext cx="4865370" cy="4329743"/>
          </a:xfrm>
          <a:prstGeom prst="rect">
            <a:avLst/>
          </a:prstGeom>
        </p:spPr>
      </p:pic>
      <p:sp>
        <p:nvSpPr>
          <p:cNvPr id="5" name="Content Placeholder 4">
            <a:extLst>
              <a:ext uri="{FF2B5EF4-FFF2-40B4-BE49-F238E27FC236}">
                <a16:creationId xmlns:a16="http://schemas.microsoft.com/office/drawing/2014/main" id="{1CF838F1-B8B9-46B1-8988-54031FCE63D8}"/>
              </a:ext>
            </a:extLst>
          </p:cNvPr>
          <p:cNvSpPr>
            <a:spLocks noGrp="1"/>
          </p:cNvSpPr>
          <p:nvPr>
            <p:ph sz="half" idx="2"/>
          </p:nvPr>
        </p:nvSpPr>
        <p:spPr>
          <a:xfrm>
            <a:off x="6172200" y="2503169"/>
            <a:ext cx="5181600" cy="3673793"/>
          </a:xfrm>
        </p:spPr>
        <p:txBody>
          <a:bodyPr/>
          <a:lstStyle/>
          <a:p>
            <a:pPr marL="0" indent="0">
              <a:buNone/>
            </a:pPr>
            <a:r>
              <a:rPr lang="en-US" dirty="0"/>
              <a:t>“It sounds like something that might have happened a hundred years ago. </a:t>
            </a:r>
          </a:p>
          <a:p>
            <a:pPr marL="0" indent="0">
              <a:buNone/>
            </a:pPr>
            <a:endParaRPr lang="en-US" dirty="0"/>
          </a:p>
          <a:p>
            <a:pPr marL="0" indent="0">
              <a:buNone/>
            </a:pPr>
            <a:r>
              <a:rPr lang="en-US" dirty="0"/>
              <a:t>“But this was 1991—and the disease was measles.”</a:t>
            </a:r>
          </a:p>
        </p:txBody>
      </p:sp>
    </p:spTree>
    <p:extLst>
      <p:ext uri="{BB962C8B-B14F-4D97-AF65-F5344CB8AC3E}">
        <p14:creationId xmlns:p14="http://schemas.microsoft.com/office/powerpoint/2010/main" val="164055087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27E15-4816-4F24-B4E9-BA86CC1100D9}"/>
              </a:ext>
            </a:extLst>
          </p:cNvPr>
          <p:cNvSpPr>
            <a:spLocks noGrp="1"/>
          </p:cNvSpPr>
          <p:nvPr>
            <p:ph type="title"/>
          </p:nvPr>
        </p:nvSpPr>
        <p:spPr/>
        <p:txBody>
          <a:bodyPr/>
          <a:lstStyle/>
          <a:p>
            <a:r>
              <a:rPr lang="en-US" dirty="0">
                <a:latin typeface="Century Gothic"/>
                <a:ea typeface="MS PGothic"/>
                <a:cs typeface="Arial"/>
              </a:rPr>
              <a:t>True or False Question - 6</a:t>
            </a:r>
          </a:p>
        </p:txBody>
      </p:sp>
      <p:sp>
        <p:nvSpPr>
          <p:cNvPr id="3" name="Content Placeholder 2">
            <a:extLst>
              <a:ext uri="{FF2B5EF4-FFF2-40B4-BE49-F238E27FC236}">
                <a16:creationId xmlns:a16="http://schemas.microsoft.com/office/drawing/2014/main" id="{C0EE54B1-96D7-407E-BE85-AEB3BC83D00E}"/>
              </a:ext>
            </a:extLst>
          </p:cNvPr>
          <p:cNvSpPr>
            <a:spLocks noGrp="1"/>
          </p:cNvSpPr>
          <p:nvPr>
            <p:ph idx="1"/>
          </p:nvPr>
        </p:nvSpPr>
        <p:spPr>
          <a:xfrm>
            <a:off x="838200" y="2249219"/>
            <a:ext cx="9913883" cy="3927744"/>
          </a:xfrm>
        </p:spPr>
        <p:txBody>
          <a:bodyPr>
            <a:noAutofit/>
          </a:bodyPr>
          <a:lstStyle/>
          <a:p>
            <a:pPr marL="0" indent="0">
              <a:buNone/>
            </a:pPr>
            <a:r>
              <a:rPr lang="en-US" sz="3000" dirty="0"/>
              <a:t>Children can be required to be vaccinated in order to attend school, regardless of their parents’ wishes.</a:t>
            </a:r>
          </a:p>
          <a:p>
            <a:pPr marL="0" indent="0">
              <a:buNone/>
            </a:pPr>
            <a:endParaRPr lang="en-US" sz="3000" dirty="0"/>
          </a:p>
          <a:p>
            <a:pPr marL="457200" lvl="1" indent="0">
              <a:buNone/>
            </a:pPr>
            <a:r>
              <a:rPr lang="en-US" dirty="0"/>
              <a:t>☐ </a:t>
            </a:r>
            <a:r>
              <a:rPr lang="en-US" sz="3000" dirty="0"/>
              <a:t>True</a:t>
            </a:r>
          </a:p>
          <a:p>
            <a:pPr marL="457200" lvl="1" indent="0">
              <a:buNone/>
            </a:pPr>
            <a:r>
              <a:rPr lang="en-US" dirty="0"/>
              <a:t>☐ </a:t>
            </a:r>
            <a:r>
              <a:rPr lang="en-US" sz="3000" dirty="0"/>
              <a:t>False</a:t>
            </a:r>
          </a:p>
        </p:txBody>
      </p:sp>
    </p:spTree>
    <p:extLst>
      <p:ext uri="{BB962C8B-B14F-4D97-AF65-F5344CB8AC3E}">
        <p14:creationId xmlns:p14="http://schemas.microsoft.com/office/powerpoint/2010/main" val="317234625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27E15-4816-4F24-B4E9-BA86CC1100D9}"/>
              </a:ext>
            </a:extLst>
          </p:cNvPr>
          <p:cNvSpPr>
            <a:spLocks noGrp="1"/>
          </p:cNvSpPr>
          <p:nvPr>
            <p:ph type="title"/>
          </p:nvPr>
        </p:nvSpPr>
        <p:spPr/>
        <p:txBody>
          <a:bodyPr/>
          <a:lstStyle/>
          <a:p>
            <a:r>
              <a:rPr lang="en-US" dirty="0">
                <a:latin typeface="Century Gothic"/>
                <a:ea typeface="MS PGothic"/>
                <a:cs typeface="Arial"/>
              </a:rPr>
              <a:t>True or False Answer - 6</a:t>
            </a:r>
          </a:p>
        </p:txBody>
      </p:sp>
      <p:sp>
        <p:nvSpPr>
          <p:cNvPr id="3" name="Content Placeholder 2">
            <a:extLst>
              <a:ext uri="{FF2B5EF4-FFF2-40B4-BE49-F238E27FC236}">
                <a16:creationId xmlns:a16="http://schemas.microsoft.com/office/drawing/2014/main" id="{C0EE54B1-96D7-407E-BE85-AEB3BC83D00E}"/>
              </a:ext>
            </a:extLst>
          </p:cNvPr>
          <p:cNvSpPr>
            <a:spLocks noGrp="1"/>
          </p:cNvSpPr>
          <p:nvPr>
            <p:ph idx="1"/>
          </p:nvPr>
        </p:nvSpPr>
        <p:spPr>
          <a:xfrm>
            <a:off x="838200" y="2249219"/>
            <a:ext cx="9913883" cy="3927744"/>
          </a:xfrm>
        </p:spPr>
        <p:txBody>
          <a:bodyPr>
            <a:noAutofit/>
          </a:bodyPr>
          <a:lstStyle/>
          <a:p>
            <a:pPr marL="0" indent="0">
              <a:buNone/>
            </a:pPr>
            <a:r>
              <a:rPr lang="en-US" sz="3000" dirty="0"/>
              <a:t>Children can be required to be vaccinated in order to attend school, regardless of their parents’ wishes.</a:t>
            </a:r>
          </a:p>
          <a:p>
            <a:pPr marL="0" indent="0">
              <a:buNone/>
            </a:pPr>
            <a:endParaRPr lang="en-US" sz="3000" dirty="0"/>
          </a:p>
          <a:p>
            <a:pPr marL="457200" lvl="1" indent="0">
              <a:buNone/>
            </a:pPr>
            <a:r>
              <a:rPr lang="en-US" dirty="0"/>
              <a:t>☒</a:t>
            </a:r>
            <a:r>
              <a:rPr lang="en-US" b="1" dirty="0"/>
              <a:t> </a:t>
            </a:r>
            <a:r>
              <a:rPr lang="en-US" sz="3000" b="1" dirty="0">
                <a:solidFill>
                  <a:srgbClr val="336699"/>
                </a:solidFill>
              </a:rPr>
              <a:t>True →</a:t>
            </a:r>
            <a:r>
              <a:rPr lang="en-US" sz="3000" b="1" dirty="0">
                <a:solidFill>
                  <a:srgbClr val="336699"/>
                </a:solidFill>
                <a:ea typeface="MS PGothic"/>
                <a:cs typeface="Arial"/>
              </a:rPr>
              <a:t> </a:t>
            </a:r>
            <a:r>
              <a:rPr lang="en-US" sz="3000" b="1" dirty="0">
                <a:solidFill>
                  <a:schemeClr val="accent2"/>
                </a:solidFill>
                <a:ea typeface="MS PGothic"/>
                <a:cs typeface="Arial"/>
              </a:rPr>
              <a:t>CORRECT ANSWER</a:t>
            </a:r>
            <a:endParaRPr lang="en-US" sz="3000" dirty="0"/>
          </a:p>
          <a:p>
            <a:pPr marL="457200" lvl="1" indent="0">
              <a:buNone/>
            </a:pPr>
            <a:r>
              <a:rPr lang="en-US" dirty="0"/>
              <a:t>☐ </a:t>
            </a:r>
            <a:r>
              <a:rPr lang="en-US" sz="3000" dirty="0"/>
              <a:t>False</a:t>
            </a:r>
            <a:endParaRPr lang="en-US" sz="3000" b="1" dirty="0">
              <a:solidFill>
                <a:schemeClr val="accent2"/>
              </a:solidFill>
              <a:ea typeface="MS PGothic"/>
              <a:cs typeface="Arial"/>
            </a:endParaRPr>
          </a:p>
        </p:txBody>
      </p:sp>
    </p:spTree>
    <p:extLst>
      <p:ext uri="{BB962C8B-B14F-4D97-AF65-F5344CB8AC3E}">
        <p14:creationId xmlns:p14="http://schemas.microsoft.com/office/powerpoint/2010/main" val="260885940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901D0-C9EC-4BDF-AE9B-26A743EA67F6}"/>
              </a:ext>
            </a:extLst>
          </p:cNvPr>
          <p:cNvSpPr>
            <a:spLocks noGrp="1"/>
          </p:cNvSpPr>
          <p:nvPr>
            <p:ph type="title"/>
          </p:nvPr>
        </p:nvSpPr>
        <p:spPr/>
        <p:txBody>
          <a:bodyPr/>
          <a:lstStyle/>
          <a:p>
            <a:r>
              <a:rPr lang="en-US"/>
              <a:t>Permitted Exemptions from School &amp; Child Care Immunization Requirements</a:t>
            </a:r>
          </a:p>
        </p:txBody>
      </p:sp>
      <p:sp>
        <p:nvSpPr>
          <p:cNvPr id="5" name="Content Placeholder 4">
            <a:extLst>
              <a:ext uri="{FF2B5EF4-FFF2-40B4-BE49-F238E27FC236}">
                <a16:creationId xmlns:a16="http://schemas.microsoft.com/office/drawing/2014/main" id="{5F94A8C5-C7A7-4D31-A1A6-08EFDEAA44DB}"/>
              </a:ext>
            </a:extLst>
          </p:cNvPr>
          <p:cNvSpPr>
            <a:spLocks noGrp="1"/>
          </p:cNvSpPr>
          <p:nvPr>
            <p:ph idx="1"/>
          </p:nvPr>
        </p:nvSpPr>
        <p:spPr/>
        <p:txBody>
          <a:bodyPr anchor="ctr">
            <a:normAutofit/>
          </a:bodyPr>
          <a:lstStyle/>
          <a:p>
            <a:pPr>
              <a:lnSpc>
                <a:spcPct val="100000"/>
              </a:lnSpc>
              <a:spcBef>
                <a:spcPts val="2400"/>
              </a:spcBef>
            </a:pPr>
            <a:r>
              <a:rPr lang="en-US" sz="3000" dirty="0"/>
              <a:t>All states allow students to attend school without standard vaccinations if they have a medical reason for the exemption.</a:t>
            </a:r>
          </a:p>
          <a:p>
            <a:pPr>
              <a:lnSpc>
                <a:spcPct val="100000"/>
              </a:lnSpc>
              <a:spcBef>
                <a:spcPts val="2400"/>
              </a:spcBef>
            </a:pPr>
            <a:r>
              <a:rPr lang="en-US" sz="3000" dirty="0"/>
              <a:t>Most states (approx. 45) exempt kids for religious reasons and/or on account of their parents’ personal beliefs.</a:t>
            </a:r>
          </a:p>
          <a:p>
            <a:pPr>
              <a:lnSpc>
                <a:spcPct val="100000"/>
              </a:lnSpc>
              <a:spcBef>
                <a:spcPts val="2400"/>
              </a:spcBef>
            </a:pPr>
            <a:r>
              <a:rPr lang="en-US" sz="3000" dirty="0"/>
              <a:t>5 states (CA, ME, MS, NY, WV) allow exemptions from school vaccination requirements only for medical reasons.</a:t>
            </a:r>
          </a:p>
        </p:txBody>
      </p:sp>
    </p:spTree>
    <p:extLst>
      <p:ext uri="{BB962C8B-B14F-4D97-AF65-F5344CB8AC3E}">
        <p14:creationId xmlns:p14="http://schemas.microsoft.com/office/powerpoint/2010/main" val="1265222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60B5EDF-2274-490C-A370-60AAEDF1584E}"/>
              </a:ext>
            </a:extLst>
          </p:cNvPr>
          <p:cNvSpPr>
            <a:spLocks noGrp="1"/>
          </p:cNvSpPr>
          <p:nvPr>
            <p:ph type="title"/>
          </p:nvPr>
        </p:nvSpPr>
        <p:spPr>
          <a:xfrm>
            <a:off x="838200" y="382529"/>
            <a:ext cx="10515600" cy="1325563"/>
          </a:xfrm>
        </p:spPr>
        <p:txBody>
          <a:bodyPr/>
          <a:lstStyle/>
          <a:p>
            <a:r>
              <a:rPr lang="en-US" dirty="0"/>
              <a:t>A Framework for Policy Interventions: </a:t>
            </a:r>
            <a:br>
              <a:rPr lang="en-US" dirty="0"/>
            </a:br>
            <a:r>
              <a:rPr lang="en-US" dirty="0"/>
              <a:t>Five Drivers of Inequity</a:t>
            </a:r>
          </a:p>
        </p:txBody>
      </p:sp>
      <p:pic>
        <p:nvPicPr>
          <p:cNvPr id="9" name="Content Placeholder 8" descr="Arrows labeled with the 5 drivers point to a larger arrow labeled &quot;inequity.&quot; The 5 drivers are listed as structural discrimination, income inequality &amp; poverty, disparities in opportunity, disparities in political power, and governance that limits meaningful participation.">
            <a:extLst>
              <a:ext uri="{FF2B5EF4-FFF2-40B4-BE49-F238E27FC236}">
                <a16:creationId xmlns:a16="http://schemas.microsoft.com/office/drawing/2014/main" id="{E531F723-4736-4D69-B685-CA5BAD2038A3}"/>
              </a:ext>
            </a:extLst>
          </p:cNvPr>
          <p:cNvPicPr>
            <a:picLocks noGrp="1" noChangeAspect="1"/>
          </p:cNvPicPr>
          <p:nvPr>
            <p:ph sz="half" idx="1"/>
          </p:nvPr>
        </p:nvPicPr>
        <p:blipFill>
          <a:blip r:embed="rId3"/>
          <a:stretch>
            <a:fillRect/>
          </a:stretch>
        </p:blipFill>
        <p:spPr>
          <a:xfrm>
            <a:off x="1639357" y="1757802"/>
            <a:ext cx="8913285" cy="4142897"/>
          </a:xfrm>
          <a:prstGeom prst="rect">
            <a:avLst/>
          </a:prstGeom>
        </p:spPr>
      </p:pic>
      <p:sp>
        <p:nvSpPr>
          <p:cNvPr id="2" name="Content Placeholder 1">
            <a:extLst>
              <a:ext uri="{FF2B5EF4-FFF2-40B4-BE49-F238E27FC236}">
                <a16:creationId xmlns:a16="http://schemas.microsoft.com/office/drawing/2014/main" id="{C78BAB06-FC56-4C9E-95D7-1CD0BF77DF0E}"/>
              </a:ext>
            </a:extLst>
          </p:cNvPr>
          <p:cNvSpPr>
            <a:spLocks noGrp="1"/>
          </p:cNvSpPr>
          <p:nvPr>
            <p:ph sz="half" idx="2"/>
          </p:nvPr>
        </p:nvSpPr>
        <p:spPr>
          <a:xfrm>
            <a:off x="838200" y="6350317"/>
            <a:ext cx="10515600" cy="324803"/>
          </a:xfrm>
        </p:spPr>
        <p:txBody>
          <a:bodyPr>
            <a:normAutofit fontScale="92500" lnSpcReduction="20000"/>
          </a:bodyPr>
          <a:lstStyle/>
          <a:p>
            <a:pPr marL="0" indent="0" algn="r">
              <a:buNone/>
            </a:pPr>
            <a:r>
              <a:rPr lang="en-US" sz="2000" dirty="0">
                <a:ea typeface="MS PGothic"/>
                <a:cs typeface="Calibri"/>
                <a:hlinkClick r:id="rId4"/>
              </a:rPr>
              <a:t>https://www.changelabsolutions.org/product/blueprint-changemakers</a:t>
            </a:r>
            <a:endParaRPr lang="en-US" sz="2000" dirty="0"/>
          </a:p>
        </p:txBody>
      </p:sp>
    </p:spTree>
    <p:extLst>
      <p:ext uri="{BB962C8B-B14F-4D97-AF65-F5344CB8AC3E}">
        <p14:creationId xmlns:p14="http://schemas.microsoft.com/office/powerpoint/2010/main" val="403225909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0F96F-00AD-461F-9577-F9D0410A00C5}"/>
              </a:ext>
            </a:extLst>
          </p:cNvPr>
          <p:cNvSpPr>
            <a:spLocks noGrp="1"/>
          </p:cNvSpPr>
          <p:nvPr>
            <p:ph type="title"/>
          </p:nvPr>
        </p:nvSpPr>
        <p:spPr>
          <a:xfrm>
            <a:off x="838200" y="492148"/>
            <a:ext cx="10515600" cy="1325563"/>
          </a:xfrm>
        </p:spPr>
        <p:txBody>
          <a:bodyPr/>
          <a:lstStyle/>
          <a:p>
            <a:r>
              <a:rPr lang="en-US" dirty="0"/>
              <a:t>Final Takeaways</a:t>
            </a:r>
          </a:p>
        </p:txBody>
      </p:sp>
      <p:sp>
        <p:nvSpPr>
          <p:cNvPr id="3" name="Content Placeholder 2">
            <a:extLst>
              <a:ext uri="{FF2B5EF4-FFF2-40B4-BE49-F238E27FC236}">
                <a16:creationId xmlns:a16="http://schemas.microsoft.com/office/drawing/2014/main" id="{22EA5E22-0F1A-4F74-AC50-D023B745AF6D}"/>
              </a:ext>
            </a:extLst>
          </p:cNvPr>
          <p:cNvSpPr>
            <a:spLocks noGrp="1"/>
          </p:cNvSpPr>
          <p:nvPr>
            <p:ph idx="1"/>
          </p:nvPr>
        </p:nvSpPr>
        <p:spPr/>
        <p:txBody>
          <a:bodyPr>
            <a:normAutofit/>
          </a:bodyPr>
          <a:lstStyle/>
          <a:p>
            <a:r>
              <a:rPr lang="en-US" sz="3000"/>
              <a:t>When responding to public health emergencies, it is important for agencies to think about their response from an equity perspective.</a:t>
            </a:r>
          </a:p>
          <a:p>
            <a:r>
              <a:rPr lang="en-US" sz="3000"/>
              <a:t>Public health law is central to emergency preparedness and response.</a:t>
            </a:r>
          </a:p>
          <a:p>
            <a:r>
              <a:rPr lang="en-US" sz="3000"/>
              <a:t>The Constitution defines both the powers and limits of public health authority.</a:t>
            </a:r>
          </a:p>
          <a:p>
            <a:r>
              <a:rPr lang="en-US" sz="3000"/>
              <a:t>The power to protect the common good must be balanced against the rights of affected individuals.</a:t>
            </a:r>
          </a:p>
        </p:txBody>
      </p:sp>
    </p:spTree>
    <p:extLst>
      <p:ext uri="{BB962C8B-B14F-4D97-AF65-F5344CB8AC3E}">
        <p14:creationId xmlns:p14="http://schemas.microsoft.com/office/powerpoint/2010/main" val="125195460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7C3FF-C569-48AC-8B88-070C9F3470DC}"/>
              </a:ext>
            </a:extLst>
          </p:cNvPr>
          <p:cNvSpPr>
            <a:spLocks noGrp="1"/>
          </p:cNvSpPr>
          <p:nvPr>
            <p:ph type="title"/>
          </p:nvPr>
        </p:nvSpPr>
        <p:spPr>
          <a:xfrm>
            <a:off x="838200" y="492148"/>
            <a:ext cx="10515600" cy="1325563"/>
          </a:xfrm>
        </p:spPr>
        <p:txBody>
          <a:bodyPr/>
          <a:lstStyle/>
          <a:p>
            <a:r>
              <a:rPr lang="en-US" dirty="0"/>
              <a:t>Resources</a:t>
            </a:r>
          </a:p>
        </p:txBody>
      </p:sp>
      <p:sp>
        <p:nvSpPr>
          <p:cNvPr id="3" name="Content Placeholder 2">
            <a:extLst>
              <a:ext uri="{FF2B5EF4-FFF2-40B4-BE49-F238E27FC236}">
                <a16:creationId xmlns:a16="http://schemas.microsoft.com/office/drawing/2014/main" id="{12F9F1BB-BC64-4DA7-8E7A-DA7C569BE292}"/>
              </a:ext>
            </a:extLst>
          </p:cNvPr>
          <p:cNvSpPr>
            <a:spLocks noGrp="1"/>
          </p:cNvSpPr>
          <p:nvPr>
            <p:ph idx="1"/>
          </p:nvPr>
        </p:nvSpPr>
        <p:spPr/>
        <p:txBody>
          <a:bodyPr anchor="ctr">
            <a:noAutofit/>
          </a:bodyPr>
          <a:lstStyle/>
          <a:p>
            <a:pPr marL="0" indent="0">
              <a:lnSpc>
                <a:spcPct val="100000"/>
              </a:lnSpc>
              <a:buNone/>
            </a:pPr>
            <a:r>
              <a:rPr lang="en-US" sz="3400" dirty="0"/>
              <a:t>To learn more, visit these websites:</a:t>
            </a:r>
          </a:p>
          <a:p>
            <a:pPr>
              <a:lnSpc>
                <a:spcPct val="100000"/>
              </a:lnSpc>
            </a:pPr>
            <a:r>
              <a:rPr lang="en-US" sz="3400" b="1" dirty="0"/>
              <a:t>Public Health Emergency Law Online Training: </a:t>
            </a:r>
            <a:r>
              <a:rPr lang="en-US" sz="3400" dirty="0">
                <a:hlinkClick r:id="rId3"/>
              </a:rPr>
              <a:t>https://www.cdc.gov/phlp/publications/topic/trainings/ph-emergencylaw.html</a:t>
            </a:r>
            <a:r>
              <a:rPr lang="en-US" sz="3400" dirty="0"/>
              <a:t> </a:t>
            </a:r>
          </a:p>
          <a:p>
            <a:pPr>
              <a:lnSpc>
                <a:spcPct val="100000"/>
              </a:lnSpc>
            </a:pPr>
            <a:r>
              <a:rPr lang="en-US" sz="3400" b="1" dirty="0"/>
              <a:t>Law and Epidemic Emergency Preparedness (LEEP) Online Training: </a:t>
            </a:r>
            <a:r>
              <a:rPr lang="en-US" sz="3400" dirty="0">
                <a:hlinkClick r:id="rId4"/>
              </a:rPr>
              <a:t>https://www.cdc.gov/phlp/publications/topic/trainings/leep.html</a:t>
            </a:r>
            <a:r>
              <a:rPr lang="en-US" sz="3400" dirty="0"/>
              <a:t> </a:t>
            </a:r>
          </a:p>
        </p:txBody>
      </p:sp>
    </p:spTree>
    <p:extLst>
      <p:ext uri="{BB962C8B-B14F-4D97-AF65-F5344CB8AC3E}">
        <p14:creationId xmlns:p14="http://schemas.microsoft.com/office/powerpoint/2010/main" val="89902850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166F8-1E4E-4BA7-9590-1602513F73E2}"/>
              </a:ext>
            </a:extLst>
          </p:cNvPr>
          <p:cNvSpPr>
            <a:spLocks noGrp="1"/>
          </p:cNvSpPr>
          <p:nvPr>
            <p:ph type="title"/>
          </p:nvPr>
        </p:nvSpPr>
        <p:spPr/>
        <p:txBody>
          <a:bodyPr/>
          <a:lstStyle/>
          <a:p>
            <a:r>
              <a:rPr lang="en-US" dirty="0"/>
              <a:t>Public Health Emergency Law (PHEL) Competency Model</a:t>
            </a:r>
          </a:p>
        </p:txBody>
      </p:sp>
      <p:sp>
        <p:nvSpPr>
          <p:cNvPr id="3" name="Content Placeholder 2">
            <a:extLst>
              <a:ext uri="{FF2B5EF4-FFF2-40B4-BE49-F238E27FC236}">
                <a16:creationId xmlns:a16="http://schemas.microsoft.com/office/drawing/2014/main" id="{08AD2C30-9506-47AD-892E-DDA5ADF4675C}"/>
              </a:ext>
            </a:extLst>
          </p:cNvPr>
          <p:cNvSpPr>
            <a:spLocks noGrp="1"/>
          </p:cNvSpPr>
          <p:nvPr>
            <p:ph idx="1"/>
          </p:nvPr>
        </p:nvSpPr>
        <p:spPr>
          <a:xfrm>
            <a:off x="838200" y="2092034"/>
            <a:ext cx="10515600" cy="4202496"/>
          </a:xfrm>
        </p:spPr>
        <p:txBody>
          <a:bodyPr anchor="ctr">
            <a:normAutofit/>
          </a:bodyPr>
          <a:lstStyle/>
          <a:p>
            <a:pPr marL="0" indent="0">
              <a:buNone/>
            </a:pPr>
            <a:r>
              <a:rPr lang="en-US" b="1" dirty="0"/>
              <a:t>Domain 3: Management and Protection of Persons</a:t>
            </a:r>
          </a:p>
          <a:p>
            <a:r>
              <a:rPr lang="en-US" sz="3000" b="1" dirty="0"/>
              <a:t>Competency 3.1: </a:t>
            </a:r>
            <a:r>
              <a:rPr lang="en-US" sz="3000" dirty="0"/>
              <a:t>Implement the use of relevant legal information, tools, procedures, and remedies related to social distancing, including evacuation, quarantine and isolation orders, closure of public places, and curfews</a:t>
            </a:r>
          </a:p>
          <a:p>
            <a:r>
              <a:rPr lang="en-US" sz="3000" b="1" dirty="0"/>
              <a:t>Competency 3.2: </a:t>
            </a:r>
            <a:r>
              <a:rPr lang="en-US" sz="3000" dirty="0"/>
              <a:t>Recognize the sources of potential civil and criminal liability of public health personnel and consider due process issues before taking legal action</a:t>
            </a:r>
          </a:p>
        </p:txBody>
      </p:sp>
    </p:spTree>
    <p:extLst>
      <p:ext uri="{BB962C8B-B14F-4D97-AF65-F5344CB8AC3E}">
        <p14:creationId xmlns:p14="http://schemas.microsoft.com/office/powerpoint/2010/main" val="286588457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5FA03-E1AA-4DC1-B4B3-F35ED704BDDA}"/>
              </a:ext>
            </a:extLst>
          </p:cNvPr>
          <p:cNvSpPr>
            <a:spLocks noGrp="1"/>
          </p:cNvSpPr>
          <p:nvPr>
            <p:ph type="title"/>
          </p:nvPr>
        </p:nvSpPr>
        <p:spPr/>
        <p:txBody>
          <a:bodyPr/>
          <a:lstStyle/>
          <a:p>
            <a:r>
              <a:rPr lang="en-US" dirty="0"/>
              <a:t>How would you ask your attorney to help you achieve Competencies 3.1 and 3.2?</a:t>
            </a:r>
          </a:p>
        </p:txBody>
      </p:sp>
      <p:sp>
        <p:nvSpPr>
          <p:cNvPr id="3" name="Content Placeholder 2">
            <a:extLst>
              <a:ext uri="{FF2B5EF4-FFF2-40B4-BE49-F238E27FC236}">
                <a16:creationId xmlns:a16="http://schemas.microsoft.com/office/drawing/2014/main" id="{2636B37A-F6EA-429B-B712-3EA06E363E20}"/>
              </a:ext>
            </a:extLst>
          </p:cNvPr>
          <p:cNvSpPr>
            <a:spLocks noGrp="1"/>
          </p:cNvSpPr>
          <p:nvPr>
            <p:ph idx="1"/>
          </p:nvPr>
        </p:nvSpPr>
        <p:spPr/>
        <p:txBody>
          <a:bodyPr anchor="ctr">
            <a:normAutofit/>
          </a:bodyPr>
          <a:lstStyle/>
          <a:p>
            <a:r>
              <a:rPr lang="en-US" sz="3000" b="1" dirty="0"/>
              <a:t>Competency 3.1: </a:t>
            </a:r>
            <a:r>
              <a:rPr lang="en-US" sz="3000" dirty="0"/>
              <a:t>Implement the use of relevant legal information, tools, procedures, and remedies related to social distancing, including evacuation, quarantine and isolation orders, closure of public places, and curfews</a:t>
            </a:r>
          </a:p>
          <a:p>
            <a:r>
              <a:rPr lang="en-US" sz="3000" b="1" dirty="0"/>
              <a:t>Competency 3.2: </a:t>
            </a:r>
            <a:r>
              <a:rPr lang="en-US" sz="3000" dirty="0"/>
              <a:t>Recognize the sources of potential civil and criminal liability of public health personnel and consider due process issues before taking legal action</a:t>
            </a:r>
          </a:p>
        </p:txBody>
      </p:sp>
    </p:spTree>
    <p:extLst>
      <p:ext uri="{BB962C8B-B14F-4D97-AF65-F5344CB8AC3E}">
        <p14:creationId xmlns:p14="http://schemas.microsoft.com/office/powerpoint/2010/main" val="194856576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E3805-21FC-40AC-B602-1FCA79FC392E}"/>
              </a:ext>
            </a:extLst>
          </p:cNvPr>
          <p:cNvSpPr>
            <a:spLocks noGrp="1"/>
          </p:cNvSpPr>
          <p:nvPr>
            <p:ph type="title"/>
          </p:nvPr>
        </p:nvSpPr>
        <p:spPr/>
        <p:txBody>
          <a:bodyPr/>
          <a:lstStyle/>
          <a:p>
            <a:r>
              <a:rPr lang="en-US" dirty="0"/>
              <a:t>Funding Acknowledgment</a:t>
            </a:r>
          </a:p>
        </p:txBody>
      </p:sp>
      <p:sp>
        <p:nvSpPr>
          <p:cNvPr id="3" name="Content Placeholder 2">
            <a:extLst>
              <a:ext uri="{FF2B5EF4-FFF2-40B4-BE49-F238E27FC236}">
                <a16:creationId xmlns:a16="http://schemas.microsoft.com/office/drawing/2014/main" id="{50F0171A-64C1-4FDB-B6EC-EEE68075AEDE}"/>
              </a:ext>
            </a:extLst>
          </p:cNvPr>
          <p:cNvSpPr>
            <a:spLocks noGrp="1"/>
          </p:cNvSpPr>
          <p:nvPr>
            <p:ph idx="1"/>
          </p:nvPr>
        </p:nvSpPr>
        <p:spPr/>
        <p:txBody>
          <a:bodyPr/>
          <a:lstStyle/>
          <a:p>
            <a:pPr marL="0" indent="0">
              <a:buNone/>
            </a:pPr>
            <a:r>
              <a:rPr lang="en-US" dirty="0"/>
              <a:t>This training was supported by the Centers for Disease Control and Prevention of the US Department of Health and Human Services (HHS) as part of a financial assistance award totaling $210,000 that was 100 percent funded by CDC/HHS. The contents are those of the authors and do not necessarily represent the official views of, nor an endorsement, by CDC/HHS or the US Government. </a:t>
            </a:r>
          </a:p>
        </p:txBody>
      </p:sp>
    </p:spTree>
    <p:extLst>
      <p:ext uri="{BB962C8B-B14F-4D97-AF65-F5344CB8AC3E}">
        <p14:creationId xmlns:p14="http://schemas.microsoft.com/office/powerpoint/2010/main" val="290370426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947BA-8952-4BE3-8ACF-FB1F0596512A}"/>
              </a:ext>
            </a:extLst>
          </p:cNvPr>
          <p:cNvSpPr>
            <a:spLocks noGrp="1"/>
          </p:cNvSpPr>
          <p:nvPr>
            <p:ph type="ctrTitle"/>
          </p:nvPr>
        </p:nvSpPr>
        <p:spPr>
          <a:xfrm>
            <a:off x="417094" y="2173641"/>
            <a:ext cx="11101137" cy="2448911"/>
          </a:xfrm>
        </p:spPr>
        <p:txBody>
          <a:bodyPr>
            <a:normAutofit fontScale="90000"/>
          </a:bodyPr>
          <a:lstStyle/>
          <a:p>
            <a:r>
              <a:rPr lang="en-US" sz="3100" b="0" dirty="0"/>
              <a:t>Thank you for attending</a:t>
            </a:r>
            <a:br>
              <a:rPr lang="en-US" dirty="0"/>
            </a:br>
            <a:r>
              <a:rPr lang="en-US" sz="4900" dirty="0"/>
              <a:t> </a:t>
            </a:r>
            <a:br>
              <a:rPr lang="en-US" dirty="0"/>
            </a:br>
            <a:r>
              <a:rPr lang="en-US" dirty="0"/>
              <a:t>Public Health Threats &amp; the US Constitution: What Responders Need to Know About Equity, Law, and Public Health Authority</a:t>
            </a:r>
          </a:p>
        </p:txBody>
      </p:sp>
      <p:sp>
        <p:nvSpPr>
          <p:cNvPr id="3" name="Subtitle 2">
            <a:extLst>
              <a:ext uri="{FF2B5EF4-FFF2-40B4-BE49-F238E27FC236}">
                <a16:creationId xmlns:a16="http://schemas.microsoft.com/office/drawing/2014/main" id="{5B510F09-BC61-4FAD-8DDF-0ED71D2279B8}"/>
              </a:ext>
            </a:extLst>
          </p:cNvPr>
          <p:cNvSpPr>
            <a:spLocks noGrp="1"/>
          </p:cNvSpPr>
          <p:nvPr>
            <p:ph type="subTitle" idx="1"/>
          </p:nvPr>
        </p:nvSpPr>
        <p:spPr>
          <a:xfrm>
            <a:off x="1524000" y="4608430"/>
            <a:ext cx="9144000" cy="2367192"/>
          </a:xfrm>
        </p:spPr>
        <p:txBody>
          <a:bodyPr anchor="ctr">
            <a:noAutofit/>
          </a:bodyPr>
          <a:lstStyle/>
          <a:p>
            <a:pPr>
              <a:spcBef>
                <a:spcPts val="0"/>
              </a:spcBef>
            </a:pPr>
            <a:r>
              <a:rPr lang="en-US" sz="2800" dirty="0"/>
              <a:t>To learn more about other public health law topics, visit</a:t>
            </a:r>
          </a:p>
          <a:p>
            <a:r>
              <a:rPr lang="en-US" sz="1200" dirty="0">
                <a:hlinkClick r:id="rId3"/>
              </a:rPr>
              <a:t> </a:t>
            </a:r>
          </a:p>
          <a:p>
            <a:pPr>
              <a:spcBef>
                <a:spcPts val="600"/>
              </a:spcBef>
            </a:pPr>
            <a:r>
              <a:rPr lang="en-US" sz="2800" dirty="0">
                <a:hlinkClick r:id="rId3"/>
              </a:rPr>
              <a:t>www.publichealthlawacademy.org</a:t>
            </a:r>
            <a:endParaRPr lang="en-US" sz="2800" dirty="0"/>
          </a:p>
        </p:txBody>
      </p:sp>
    </p:spTree>
    <p:extLst>
      <p:ext uri="{BB962C8B-B14F-4D97-AF65-F5344CB8AC3E}">
        <p14:creationId xmlns:p14="http://schemas.microsoft.com/office/powerpoint/2010/main" val="2705696081"/>
      </p:ext>
    </p:extLst>
  </p:cSld>
  <p:clrMapOvr>
    <a:masterClrMapping/>
  </p:clrMapOvr>
</p:sld>
</file>

<file path=ppt/theme/theme1.xml><?xml version="1.0" encoding="utf-8"?>
<a:theme xmlns:a="http://schemas.openxmlformats.org/drawingml/2006/main" name="Office Theme">
  <a:themeElements>
    <a:clrScheme name="ChangeLab Colors">
      <a:dk1>
        <a:sysClr val="windowText" lastClr="000000"/>
      </a:dk1>
      <a:lt1>
        <a:srgbClr val="FFFFFF"/>
      </a:lt1>
      <a:dk2>
        <a:srgbClr val="003366"/>
      </a:dk2>
      <a:lt2>
        <a:srgbClr val="F2F2F2"/>
      </a:lt2>
      <a:accent1>
        <a:srgbClr val="FF9900"/>
      </a:accent1>
      <a:accent2>
        <a:srgbClr val="336699"/>
      </a:accent2>
      <a:accent3>
        <a:srgbClr val="009999"/>
      </a:accent3>
      <a:accent4>
        <a:srgbClr val="99CC00"/>
      </a:accent4>
      <a:accent5>
        <a:srgbClr val="FF6600"/>
      </a:accent5>
      <a:accent6>
        <a:srgbClr val="663366"/>
      </a:accent6>
      <a:hlink>
        <a:srgbClr val="336699"/>
      </a:hlink>
      <a:folHlink>
        <a:srgbClr val="33669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2145</TotalTime>
  <Words>3931</Words>
  <Application>Microsoft Office PowerPoint</Application>
  <PresentationFormat>Widescreen</PresentationFormat>
  <Paragraphs>504</Paragraphs>
  <Slides>95</Slides>
  <Notes>95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95</vt:i4>
      </vt:variant>
    </vt:vector>
  </HeadingPairs>
  <TitlesOfParts>
    <vt:vector size="99" baseType="lpstr">
      <vt:lpstr>Arial</vt:lpstr>
      <vt:lpstr>Calibri</vt:lpstr>
      <vt:lpstr>Century Gothic</vt:lpstr>
      <vt:lpstr>Office Theme</vt:lpstr>
      <vt:lpstr>Public Health Threats &amp; the US Constitution</vt:lpstr>
      <vt:lpstr>ChangeLab Solutions Disclaimer</vt:lpstr>
      <vt:lpstr>CDC Disclaimer</vt:lpstr>
      <vt:lpstr>Roadmap</vt:lpstr>
      <vt:lpstr>Content Warning</vt:lpstr>
      <vt:lpstr>Roadmap - 1</vt:lpstr>
      <vt:lpstr>What Is Health Equity?</vt:lpstr>
      <vt:lpstr>Moving Toward Health Equity</vt:lpstr>
      <vt:lpstr>A Framework for Policy Interventions:  Five Drivers of Inequity</vt:lpstr>
      <vt:lpstr>Equity-Forward  Emergency Responses</vt:lpstr>
      <vt:lpstr>Roadmap - 2</vt:lpstr>
      <vt:lpstr>Public Health Emergencies</vt:lpstr>
      <vt:lpstr>Imagine . . .</vt:lpstr>
      <vt:lpstr>Meet Wendy</vt:lpstr>
      <vt:lpstr>What Can Wendy Do?</vt:lpstr>
      <vt:lpstr>Roadmap - 3</vt:lpstr>
      <vt:lpstr>What are the major sources and limits of public health authority?</vt:lpstr>
      <vt:lpstr>The U.S. Constitution</vt:lpstr>
      <vt:lpstr>The Tenth Amendment on  States’ Police Powers </vt:lpstr>
      <vt:lpstr>What Does Police Power Mean in Terms of Public Health? (Part 1) </vt:lpstr>
      <vt:lpstr>What Does Police Power Mean in Terms of Public Health? (Part 2) </vt:lpstr>
      <vt:lpstr>While states have the authority to restrict liberty to protect the public good, their actions must be reasonable.</vt:lpstr>
      <vt:lpstr>Introduction to Jacobson v. Massachusetts </vt:lpstr>
      <vt:lpstr>Jacobson v. Massachusetts</vt:lpstr>
      <vt:lpstr>Basic Requirements for Police Power</vt:lpstr>
      <vt:lpstr>What are the major sources and limits of public health authority?</vt:lpstr>
      <vt:lpstr>Protecting Individual Liberties</vt:lpstr>
      <vt:lpstr>Multiple Choice Question</vt:lpstr>
      <vt:lpstr>Multiple Choice Answer</vt:lpstr>
      <vt:lpstr>Due Process: Fifth &amp; Fourteenth Amendments</vt:lpstr>
      <vt:lpstr>Procedural Due Process</vt:lpstr>
      <vt:lpstr>Substantive Due Process</vt:lpstr>
      <vt:lpstr>Content Warning - 1</vt:lpstr>
      <vt:lpstr>Intro to Souvannarath v. Hadden (2002)</vt:lpstr>
      <vt:lpstr>Court Decision for  Souvannarath v. Hadden (2002)</vt:lpstr>
      <vt:lpstr>Souvannarath v. Hadden (2002)</vt:lpstr>
      <vt:lpstr>Multiple Choice Question  Which of the following government actions violate due process?</vt:lpstr>
      <vt:lpstr>Multiple Choice Answer  Which of the following government actions violate due process?</vt:lpstr>
      <vt:lpstr>Multiple Choice Question  Which of the following actions are violations of procedural due process? </vt:lpstr>
      <vt:lpstr>Multiple Choice Answer  Which of the following actions are violations of procedural due process? </vt:lpstr>
      <vt:lpstr>Free Exercise of Religion: First Amendment </vt:lpstr>
      <vt:lpstr>Free Exercise of Religion:  Employment Division v. Smith (1990)</vt:lpstr>
      <vt:lpstr>Equal Protection</vt:lpstr>
      <vt:lpstr>Content Warning - 2</vt:lpstr>
      <vt:lpstr>Equal Protection: Intro to Jew Ho v. Williamson (1900)</vt:lpstr>
      <vt:lpstr>True or False Question - 1</vt:lpstr>
      <vt:lpstr>True or False Answer - 1</vt:lpstr>
      <vt:lpstr>Balancing Public Health Authority  &amp; Individual Liberty</vt:lpstr>
      <vt:lpstr>Roadmap - 4</vt:lpstr>
      <vt:lpstr>Balancing Public Health Authority &amp; Individual Liberty</vt:lpstr>
      <vt:lpstr>Social Distancing Measures: Overview</vt:lpstr>
      <vt:lpstr>Social Distancing Measures: What are they?</vt:lpstr>
      <vt:lpstr>Social Distancing Measures</vt:lpstr>
      <vt:lpstr>Isolation &amp; Quarantine: Overview</vt:lpstr>
      <vt:lpstr>Isolation &amp; Quarantine: What are they?</vt:lpstr>
      <vt:lpstr>Isolation &amp; Quarantine: Who has authority?</vt:lpstr>
      <vt:lpstr>Isolation &amp; Quarantine: What is the federal government’s role?</vt:lpstr>
      <vt:lpstr>Isolation &amp; Quarantine</vt:lpstr>
      <vt:lpstr>Basic Due Process - 1</vt:lpstr>
      <vt:lpstr>Basic Due Process - 2</vt:lpstr>
      <vt:lpstr>Basic Due Process - 3 </vt:lpstr>
      <vt:lpstr>Basic Due Process - 4</vt:lpstr>
      <vt:lpstr>Basic Due Process - 5</vt:lpstr>
      <vt:lpstr>Equitable Enforcement</vt:lpstr>
      <vt:lpstr>Obligations to Those Confined: Basic Needs</vt:lpstr>
      <vt:lpstr>Question</vt:lpstr>
      <vt:lpstr>Answer</vt:lpstr>
      <vt:lpstr>True or False Question - 2</vt:lpstr>
      <vt:lpstr>True or False Answer - 2</vt:lpstr>
      <vt:lpstr>True or False Question - 3</vt:lpstr>
      <vt:lpstr>True or False Answer - 3</vt:lpstr>
      <vt:lpstr>True or False Question - 4</vt:lpstr>
      <vt:lpstr>True or False Answer - 4</vt:lpstr>
      <vt:lpstr>True or False Question - 5</vt:lpstr>
      <vt:lpstr>True or False Answer - 5</vt:lpstr>
      <vt:lpstr>Using Public Health Law During Public Health Emergencies</vt:lpstr>
      <vt:lpstr>Isolation &amp; Quarantine Checklist</vt:lpstr>
      <vt:lpstr>Mandatory Examination &amp; Treatment</vt:lpstr>
      <vt:lpstr>Iowa Example</vt:lpstr>
      <vt:lpstr>Mandatory Treatment: Whose authority?</vt:lpstr>
      <vt:lpstr>Mandatory Treatment: When is it permitted?</vt:lpstr>
      <vt:lpstr>Best v. Bellevue Hospital (2004)</vt:lpstr>
      <vt:lpstr>Mandatory Treatment of Children</vt:lpstr>
      <vt:lpstr>Religious Considerations</vt:lpstr>
      <vt:lpstr>Using Public Health Law During Public Health Emergencies: Measles Outbreak Scenario</vt:lpstr>
      <vt:lpstr>With respect to the “hypothetical” scenario we’ve been discussing . . .</vt:lpstr>
      <vt:lpstr>True or False Question - 6</vt:lpstr>
      <vt:lpstr>True or False Answer - 6</vt:lpstr>
      <vt:lpstr>Permitted Exemptions from School &amp; Child Care Immunization Requirements</vt:lpstr>
      <vt:lpstr>Final Takeaways</vt:lpstr>
      <vt:lpstr>Resources</vt:lpstr>
      <vt:lpstr>Public Health Emergency Law (PHEL) Competency Model</vt:lpstr>
      <vt:lpstr>How would you ask your attorney to help you achieve Competencies 3.1 and 3.2?</vt:lpstr>
      <vt:lpstr>Funding Acknowledgment</vt:lpstr>
      <vt:lpstr>Thank you for attending   Public Health Threats &amp; the US Constitution: What Responders Need to Know About Equity, Law, and Public Health Authority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Health Threats &amp; the U.S. Constitution</dc:title>
  <dc:creator>Chelsea Wu</dc:creator>
  <cp:lastModifiedBy>Tigris (Carolyn Uno)</cp:lastModifiedBy>
  <cp:revision>37</cp:revision>
  <dcterms:created xsi:type="dcterms:W3CDTF">2021-06-02T22:13:11Z</dcterms:created>
  <dcterms:modified xsi:type="dcterms:W3CDTF">2021-09-29T22:47:34Z</dcterms:modified>
</cp:coreProperties>
</file>