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57" r:id="rId3"/>
    <p:sldId id="258" r:id="rId4"/>
    <p:sldId id="259" r:id="rId5"/>
    <p:sldId id="260" r:id="rId6"/>
    <p:sldId id="1054" r:id="rId7"/>
    <p:sldId id="992" r:id="rId8"/>
    <p:sldId id="1057" r:id="rId9"/>
    <p:sldId id="1058" r:id="rId10"/>
    <p:sldId id="1059" r:id="rId11"/>
    <p:sldId id="1061" r:id="rId12"/>
    <p:sldId id="971" r:id="rId13"/>
    <p:sldId id="1062" r:id="rId14"/>
    <p:sldId id="1064" r:id="rId15"/>
    <p:sldId id="1065" r:id="rId16"/>
    <p:sldId id="1066" r:id="rId17"/>
    <p:sldId id="1067" r:id="rId18"/>
    <p:sldId id="1068" r:id="rId19"/>
    <p:sldId id="1069" r:id="rId20"/>
    <p:sldId id="1070" r:id="rId21"/>
    <p:sldId id="1071" r:id="rId22"/>
    <p:sldId id="1072" r:id="rId23"/>
    <p:sldId id="1073" r:id="rId24"/>
    <p:sldId id="1074" r:id="rId25"/>
    <p:sldId id="1075" r:id="rId26"/>
    <p:sldId id="987" r:id="rId27"/>
    <p:sldId id="1076" r:id="rId28"/>
    <p:sldId id="1077" r:id="rId29"/>
    <p:sldId id="1078" r:id="rId30"/>
    <p:sldId id="1079" r:id="rId31"/>
    <p:sldId id="1080" r:id="rId32"/>
    <p:sldId id="1081" r:id="rId33"/>
    <p:sldId id="1082" r:id="rId34"/>
    <p:sldId id="985" r:id="rId35"/>
    <p:sldId id="986" r:id="rId36"/>
    <p:sldId id="1084" r:id="rId37"/>
    <p:sldId id="1011" r:id="rId38"/>
    <p:sldId id="1083" r:id="rId39"/>
    <p:sldId id="1085" r:id="rId40"/>
    <p:sldId id="1086" r:id="rId41"/>
    <p:sldId id="1087" r:id="rId42"/>
    <p:sldId id="1088" r:id="rId43"/>
    <p:sldId id="1089" r:id="rId44"/>
    <p:sldId id="1090" r:id="rId45"/>
    <p:sldId id="1091" r:id="rId46"/>
    <p:sldId id="1092" r:id="rId47"/>
    <p:sldId id="1093" r:id="rId48"/>
    <p:sldId id="1094" r:id="rId49"/>
    <p:sldId id="1095" r:id="rId50"/>
    <p:sldId id="1096" r:id="rId51"/>
    <p:sldId id="1097" r:id="rId52"/>
    <p:sldId id="1098" r:id="rId53"/>
    <p:sldId id="1099" r:id="rId54"/>
    <p:sldId id="1100" r:id="rId55"/>
    <p:sldId id="1102" r:id="rId56"/>
    <p:sldId id="1103" r:id="rId57"/>
    <p:sldId id="1104" r:id="rId58"/>
    <p:sldId id="1105" r:id="rId59"/>
    <p:sldId id="1106" r:id="rId60"/>
    <p:sldId id="1107" r:id="rId61"/>
    <p:sldId id="1108" r:id="rId62"/>
    <p:sldId id="1109" r:id="rId63"/>
    <p:sldId id="1110" r:id="rId64"/>
    <p:sldId id="1111" r:id="rId65"/>
    <p:sldId id="1112" r:id="rId66"/>
    <p:sldId id="1113" r:id="rId67"/>
    <p:sldId id="1114" r:id="rId68"/>
    <p:sldId id="1115" r:id="rId69"/>
    <p:sldId id="1116" r:id="rId70"/>
    <p:sldId id="1117" r:id="rId71"/>
    <p:sldId id="1118" r:id="rId72"/>
    <p:sldId id="1119" r:id="rId73"/>
    <p:sldId id="1120" r:id="rId74"/>
    <p:sldId id="1121" r:id="rId75"/>
    <p:sldId id="1122" r:id="rId76"/>
    <p:sldId id="1123" r:id="rId77"/>
    <p:sldId id="1124" r:id="rId78"/>
    <p:sldId id="1125" r:id="rId79"/>
    <p:sldId id="1126" r:id="rId80"/>
    <p:sldId id="1127" r:id="rId81"/>
    <p:sldId id="1128" r:id="rId82"/>
    <p:sldId id="1129" r:id="rId83"/>
    <p:sldId id="1130" r:id="rId84"/>
    <p:sldId id="1131" r:id="rId85"/>
    <p:sldId id="1132" r:id="rId86"/>
    <p:sldId id="1133" r:id="rId87"/>
    <p:sldId id="1134" r:id="rId88"/>
    <p:sldId id="1135" r:id="rId89"/>
    <p:sldId id="1052" r:id="rId90"/>
    <p:sldId id="1053" r:id="rId91"/>
    <p:sldId id="1136"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18D43-7B9F-C794-5A97-076A29EDE7F5}" name="Leah Roderman" initials="LR" userId="S::lroderman@changelabsolutions.org::acf564fb-44d5-4c3e-ad87-fa1847d1a4ca" providerId="AD"/>
  <p188:author id="{188BC886-8DA5-FE1E-5389-86067FEF53F7}" name="Chelsea Wu" initials="CW" userId="S::cwu@changelabsolutions.org::9718ccf3-4618-40fc-b282-eb5605b6053c" providerId="AD"/>
  <p188:author id="{2BC21287-28FC-5FBE-7A2C-0D0A54F1383E}" name="Chelsea Wu" initials="CW" userId="Chelsea Wu"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errell, Abigail (CDC/DDPHSIS/CSTLTS/OD)" initials="FA(" lastIdx="14" clrIdx="6">
    <p:extLst>
      <p:ext uri="{19B8F6BF-5375-455C-9EA6-DF929625EA0E}">
        <p15:presenceInfo xmlns:p15="http://schemas.microsoft.com/office/powerpoint/2012/main" userId="S::jwz3@cdc.gov::3d182207-3fb8-41c9-a106-68864e811062" providerId="AD"/>
      </p:ext>
    </p:extLst>
  </p:cmAuthor>
  <p:cmAuthor id="1" name="Leah Roderman" initials="LR" lastIdx="238" clrIdx="0">
    <p:extLst>
      <p:ext uri="{19B8F6BF-5375-455C-9EA6-DF929625EA0E}">
        <p15:presenceInfo xmlns:p15="http://schemas.microsoft.com/office/powerpoint/2012/main" userId="S::lroderman@changelabsolutions.org::acf564fb-44d5-4c3e-ad87-fa1847d1a4ca" providerId="AD"/>
      </p:ext>
    </p:extLst>
  </p:cmAuthor>
  <p:cmAuthor id="8" name="Julia" initials="J" lastIdx="20" clrIdx="7">
    <p:extLst>
      <p:ext uri="{19B8F6BF-5375-455C-9EA6-DF929625EA0E}">
        <p15:presenceInfo xmlns:p15="http://schemas.microsoft.com/office/powerpoint/2012/main" userId="S::wpc8@cdc.gov::bfb599a5-d34a-448f-8a79-bb279e3021f6" providerId="AD"/>
      </p:ext>
    </p:extLst>
  </p:cmAuthor>
  <p:cmAuthor id="2" name="Chelsea Wu" initials="CW" lastIdx="45" clrIdx="1">
    <p:extLst>
      <p:ext uri="{19B8F6BF-5375-455C-9EA6-DF929625EA0E}">
        <p15:presenceInfo xmlns:p15="http://schemas.microsoft.com/office/powerpoint/2012/main" userId="S::cwu@changelabsolutions.org::9718ccf3-4618-40fc-b282-eb5605b6053c" providerId="AD"/>
      </p:ext>
    </p:extLst>
  </p:cmAuthor>
  <p:cmAuthor id="9" name="Penn, Matthew S. (CDC/DDPHSIS/CSTLTS/OD)" initials="PMS(" lastIdx="2" clrIdx="8">
    <p:extLst>
      <p:ext uri="{19B8F6BF-5375-455C-9EA6-DF929625EA0E}">
        <p15:presenceInfo xmlns:p15="http://schemas.microsoft.com/office/powerpoint/2012/main" userId="S::ITV1@cdc.gov::9c4ace8e-06a2-4409-9543-89c867030ab7" providerId="AD"/>
      </p:ext>
    </p:extLst>
  </p:cmAuthor>
  <p:cmAuthor id="3" name="Rebecca Johnson" initials="RJ" lastIdx="13" clrIdx="2">
    <p:extLst>
      <p:ext uri="{19B8F6BF-5375-455C-9EA6-DF929625EA0E}">
        <p15:presenceInfo xmlns:p15="http://schemas.microsoft.com/office/powerpoint/2012/main" userId="S::rjohnson@changelabsolutions.org::8e7f350a-d4e5-4e61-be65-c13b6aa8a299" providerId="AD"/>
      </p:ext>
    </p:extLst>
  </p:cmAuthor>
  <p:cmAuthor id="10" name="Wigington, Corinne J. (CDC/DDPHSIS/CSTLTS/OD)" initials="WCJ(" lastIdx="2" clrIdx="9">
    <p:extLst>
      <p:ext uri="{19B8F6BF-5375-455C-9EA6-DF929625EA0E}">
        <p15:presenceInfo xmlns:p15="http://schemas.microsoft.com/office/powerpoint/2012/main" userId="S::JGI2@cdc.gov::e48f05b2-83aa-406c-b066-6184a04793ae" providerId="AD"/>
      </p:ext>
    </p:extLst>
  </p:cmAuthor>
  <p:cmAuthor id="4" name="Alexis Etow" initials="AE" lastIdx="157" clrIdx="3"/>
  <p:cmAuthor id="11" name="Kim Arroyo Williamson" initials="KAW" lastIdx="2" clrIdx="10">
    <p:extLst>
      <p:ext uri="{19B8F6BF-5375-455C-9EA6-DF929625EA0E}">
        <p15:presenceInfo xmlns:p15="http://schemas.microsoft.com/office/powerpoint/2012/main" userId="S::kwilliamson@changelabsolutions.org::d28fa913-59c6-49b3-a67e-55ef904a6f70" providerId="AD"/>
      </p:ext>
    </p:extLst>
  </p:cmAuthor>
  <p:cmAuthor id="5" name="Pham, Florence (CDC/DDPHSIS/CSTLTS/OD) (CTR)" initials="PF((" lastIdx="20" clrIdx="4">
    <p:extLst>
      <p:ext uri="{19B8F6BF-5375-455C-9EA6-DF929625EA0E}">
        <p15:presenceInfo xmlns:p15="http://schemas.microsoft.com/office/powerpoint/2012/main" userId="S::xht8@cdc.gov::a6dcb8d5-0ba5-4b0d-8f8d-dcb45058e03d" providerId="AD"/>
      </p:ext>
    </p:extLst>
  </p:cmAuthor>
  <p:cmAuthor id="6" name="Hawkins-Cox, Diane K. (CDC/DDPHSIS/CSTLTS/OD) (CTR)" initials="HDK((" lastIdx="122" clrIdx="5">
    <p:extLst>
      <p:ext uri="{19B8F6BF-5375-455C-9EA6-DF929625EA0E}">
        <p15:presenceInfo xmlns:p15="http://schemas.microsoft.com/office/powerpoint/2012/main" userId="S::jzo0@cdc.gov::3a6400b4-50bf-4032-bd60-98266236f3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55" autoAdjust="0"/>
    <p:restoredTop sz="89717" autoAdjust="0"/>
  </p:normalViewPr>
  <p:slideViewPr>
    <p:cSldViewPr snapToGrid="0">
      <p:cViewPr varScale="1">
        <p:scale>
          <a:sx n="80" d="100"/>
          <a:sy n="80" d="100"/>
        </p:scale>
        <p:origin x="204" y="96"/>
      </p:cViewPr>
      <p:guideLst/>
    </p:cSldViewPr>
  </p:slideViewPr>
  <p:outlineViewPr>
    <p:cViewPr>
      <p:scale>
        <a:sx n="33" d="100"/>
        <a:sy n="33" d="100"/>
      </p:scale>
      <p:origin x="0" y="-61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9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71878-8C4C-654D-A221-DB37A66EFD36}"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B7C7FF66-941C-4842-969C-F9B3D0D1737E}">
      <dgm:prSet phldrT="[Text]" custT="1"/>
      <dgm:spPr/>
      <dgm:t>
        <a:bodyPr/>
        <a:lstStyle/>
        <a:p>
          <a:r>
            <a:rPr lang="en-US" sz="1800" b="1" dirty="0"/>
            <a:t>Assess Equity &amp; Community Context</a:t>
          </a:r>
        </a:p>
      </dgm:t>
    </dgm:pt>
    <dgm:pt modelId="{C983E583-5DC0-D74C-ACF0-FA5672828523}" type="parTrans" cxnId="{DFC93104-C59F-FE4F-8A55-8EC75909B667}">
      <dgm:prSet/>
      <dgm:spPr/>
      <dgm:t>
        <a:bodyPr/>
        <a:lstStyle/>
        <a:p>
          <a:endParaRPr lang="en-US"/>
        </a:p>
      </dgm:t>
    </dgm:pt>
    <dgm:pt modelId="{FF5F0A51-095C-EC49-829B-EB464AC036D7}" type="sibTrans" cxnId="{DFC93104-C59F-FE4F-8A55-8EC75909B667}">
      <dgm:prSet/>
      <dgm:spPr>
        <a:ln>
          <a:solidFill>
            <a:schemeClr val="bg2">
              <a:lumMod val="85000"/>
            </a:schemeClr>
          </a:solidFill>
        </a:ln>
      </dgm:spPr>
      <dgm:t>
        <a:bodyPr/>
        <a:lstStyle/>
        <a:p>
          <a:endParaRPr lang="en-US"/>
        </a:p>
      </dgm:t>
    </dgm:pt>
    <dgm:pt modelId="{69C858F0-6414-8B42-9C18-0AD77C2BED35}">
      <dgm:prSet phldrT="[Text]"/>
      <dgm:spPr/>
      <dgm:t>
        <a:bodyPr/>
        <a:lstStyle/>
        <a:p>
          <a:r>
            <a:rPr lang="en-US" b="1" dirty="0"/>
            <a:t>Analysis &amp; Decision Process</a:t>
          </a:r>
        </a:p>
      </dgm:t>
    </dgm:pt>
    <dgm:pt modelId="{21D5E748-E215-A240-9888-5B7B5A7B96B8}" type="parTrans" cxnId="{BA066B09-6CC8-5A4D-8BC0-BE9C7194C210}">
      <dgm:prSet/>
      <dgm:spPr/>
      <dgm:t>
        <a:bodyPr/>
        <a:lstStyle/>
        <a:p>
          <a:endParaRPr lang="en-US"/>
        </a:p>
      </dgm:t>
    </dgm:pt>
    <dgm:pt modelId="{531F61F8-AEBF-1941-A74C-E5224B319B24}" type="sibTrans" cxnId="{BA066B09-6CC8-5A4D-8BC0-BE9C7194C210}">
      <dgm:prSet/>
      <dgm:spPr>
        <a:solidFill>
          <a:srgbClr val="92D050"/>
        </a:solidFill>
        <a:ln>
          <a:solidFill>
            <a:schemeClr val="bg2">
              <a:lumMod val="85000"/>
            </a:schemeClr>
          </a:solidFill>
        </a:ln>
      </dgm:spPr>
      <dgm:t>
        <a:bodyPr/>
        <a:lstStyle/>
        <a:p>
          <a:endParaRPr lang="en-US"/>
        </a:p>
      </dgm:t>
    </dgm:pt>
    <dgm:pt modelId="{55FF0051-BC35-E548-9598-51BF39797502}">
      <dgm:prSet phldrT="[Text]"/>
      <dgm:spPr/>
      <dgm:t>
        <a:bodyPr/>
        <a:lstStyle/>
        <a:p>
          <a:r>
            <a:rPr lang="en-US" b="1" dirty="0"/>
            <a:t>  Implement  </a:t>
          </a:r>
        </a:p>
      </dgm:t>
    </dgm:pt>
    <dgm:pt modelId="{33CC92E6-DC41-E745-8DE2-CC4AEE8487CA}" type="parTrans" cxnId="{CE3AD987-527C-4642-A40C-ED2015614F71}">
      <dgm:prSet/>
      <dgm:spPr/>
      <dgm:t>
        <a:bodyPr/>
        <a:lstStyle/>
        <a:p>
          <a:endParaRPr lang="en-US"/>
        </a:p>
      </dgm:t>
    </dgm:pt>
    <dgm:pt modelId="{AFA6495E-1C52-EB4A-BF2D-8B82BE7EFF93}" type="sibTrans" cxnId="{CE3AD987-527C-4642-A40C-ED2015614F71}">
      <dgm:prSet/>
      <dgm:spPr>
        <a:solidFill>
          <a:srgbClr val="21A094"/>
        </a:solidFill>
        <a:ln>
          <a:solidFill>
            <a:schemeClr val="bg2">
              <a:lumMod val="85000"/>
            </a:schemeClr>
          </a:solidFill>
        </a:ln>
      </dgm:spPr>
      <dgm:t>
        <a:bodyPr/>
        <a:lstStyle/>
        <a:p>
          <a:endParaRPr lang="en-US"/>
        </a:p>
      </dgm:t>
    </dgm:pt>
    <dgm:pt modelId="{1319BC00-AC6F-B743-AEA3-24C778BD9327}">
      <dgm:prSet phldrT="[Text]"/>
      <dgm:spPr/>
      <dgm:t>
        <a:bodyPr/>
        <a:lstStyle/>
        <a:p>
          <a:r>
            <a:rPr lang="en-US" b="1" dirty="0"/>
            <a:t>Ongoing Learning</a:t>
          </a:r>
        </a:p>
      </dgm:t>
    </dgm:pt>
    <dgm:pt modelId="{6ECED856-6C0B-ED4F-852F-20A5C3839ADA}" type="parTrans" cxnId="{8F858B03-43BC-C94C-B47A-6452E4DE4586}">
      <dgm:prSet/>
      <dgm:spPr/>
      <dgm:t>
        <a:bodyPr/>
        <a:lstStyle/>
        <a:p>
          <a:endParaRPr lang="en-US"/>
        </a:p>
      </dgm:t>
    </dgm:pt>
    <dgm:pt modelId="{06D8DEB1-946A-AA48-B05E-7B11E43A51D5}" type="sibTrans" cxnId="{8F858B03-43BC-C94C-B47A-6452E4DE4586}">
      <dgm:prSet/>
      <dgm:spPr>
        <a:solidFill>
          <a:srgbClr val="F38E3F"/>
        </a:solidFill>
        <a:ln>
          <a:solidFill>
            <a:schemeClr val="bg2">
              <a:lumMod val="85000"/>
            </a:schemeClr>
          </a:solidFill>
        </a:ln>
      </dgm:spPr>
      <dgm:t>
        <a:bodyPr/>
        <a:lstStyle/>
        <a:p>
          <a:endParaRPr lang="en-US"/>
        </a:p>
      </dgm:t>
    </dgm:pt>
    <dgm:pt modelId="{5ED688B1-5ECC-8946-9D9D-4F9FB60E380F}">
      <dgm:prSet phldrT="[Text]"/>
      <dgm:spPr/>
      <dgm:t>
        <a:bodyPr/>
        <a:lstStyle/>
        <a:p>
          <a:r>
            <a:rPr lang="en-US" b="1" dirty="0"/>
            <a:t>Scope</a:t>
          </a:r>
        </a:p>
      </dgm:t>
    </dgm:pt>
    <dgm:pt modelId="{3E2516AF-BB23-0942-AE29-78FC4FD1F87D}" type="parTrans" cxnId="{C2672D77-ADBD-814D-A2E3-C9669DAB58C5}">
      <dgm:prSet/>
      <dgm:spPr/>
      <dgm:t>
        <a:bodyPr/>
        <a:lstStyle/>
        <a:p>
          <a:endParaRPr lang="en-US"/>
        </a:p>
      </dgm:t>
    </dgm:pt>
    <dgm:pt modelId="{4EBBB72E-FF15-4F42-AD5F-7CB53A30BB4E}" type="sibTrans" cxnId="{C2672D77-ADBD-814D-A2E3-C9669DAB58C5}">
      <dgm:prSet/>
      <dgm:spPr>
        <a:solidFill>
          <a:srgbClr val="642761"/>
        </a:solidFill>
        <a:ln>
          <a:solidFill>
            <a:schemeClr val="tx1">
              <a:lumMod val="25000"/>
              <a:lumOff val="75000"/>
            </a:schemeClr>
          </a:solidFill>
        </a:ln>
      </dgm:spPr>
      <dgm:t>
        <a:bodyPr/>
        <a:lstStyle/>
        <a:p>
          <a:endParaRPr lang="en-US">
            <a:solidFill>
              <a:srgbClr val="642761"/>
            </a:solidFill>
          </a:endParaRPr>
        </a:p>
      </dgm:t>
    </dgm:pt>
    <dgm:pt modelId="{AB7E1AD9-B5B8-6141-99EC-CAA81987EB65}" type="pres">
      <dgm:prSet presAssocID="{F5D71878-8C4C-654D-A221-DB37A66EFD36}" presName="cycle" presStyleCnt="0">
        <dgm:presLayoutVars>
          <dgm:dir/>
          <dgm:resizeHandles val="exact"/>
        </dgm:presLayoutVars>
      </dgm:prSet>
      <dgm:spPr/>
    </dgm:pt>
    <dgm:pt modelId="{5DEB8AB4-5732-7B40-86E7-5ED477BCB506}" type="pres">
      <dgm:prSet presAssocID="{B7C7FF66-941C-4842-969C-F9B3D0D1737E}" presName="dummy" presStyleCnt="0"/>
      <dgm:spPr/>
    </dgm:pt>
    <dgm:pt modelId="{DF3A85F2-6B0B-FB44-B0BF-3BC0947873AD}" type="pres">
      <dgm:prSet presAssocID="{B7C7FF66-941C-4842-969C-F9B3D0D1737E}" presName="node" presStyleLbl="revTx" presStyleIdx="0" presStyleCnt="5">
        <dgm:presLayoutVars>
          <dgm:bulletEnabled val="1"/>
        </dgm:presLayoutVars>
      </dgm:prSet>
      <dgm:spPr/>
    </dgm:pt>
    <dgm:pt modelId="{9F92F40E-9134-4A47-BC6A-CC8D8FE65623}" type="pres">
      <dgm:prSet presAssocID="{FF5F0A51-095C-EC49-829B-EB464AC036D7}" presName="sibTrans" presStyleLbl="node1" presStyleIdx="0" presStyleCnt="5"/>
      <dgm:spPr/>
    </dgm:pt>
    <dgm:pt modelId="{8CD6E55F-CC07-774A-821D-E4093339DE18}" type="pres">
      <dgm:prSet presAssocID="{69C858F0-6414-8B42-9C18-0AD77C2BED35}" presName="dummy" presStyleCnt="0"/>
      <dgm:spPr/>
    </dgm:pt>
    <dgm:pt modelId="{9A594AF7-DF41-9341-8CD1-716E45D60CC6}" type="pres">
      <dgm:prSet presAssocID="{69C858F0-6414-8B42-9C18-0AD77C2BED35}" presName="node" presStyleLbl="revTx" presStyleIdx="1" presStyleCnt="5">
        <dgm:presLayoutVars>
          <dgm:bulletEnabled val="1"/>
        </dgm:presLayoutVars>
      </dgm:prSet>
      <dgm:spPr/>
    </dgm:pt>
    <dgm:pt modelId="{29FCAC29-E38D-7B4D-BC1D-7A750855FF51}" type="pres">
      <dgm:prSet presAssocID="{531F61F8-AEBF-1941-A74C-E5224B319B24}" presName="sibTrans" presStyleLbl="node1" presStyleIdx="1" presStyleCnt="5"/>
      <dgm:spPr/>
    </dgm:pt>
    <dgm:pt modelId="{058CEEE9-617A-8B46-868D-84418EF107C4}" type="pres">
      <dgm:prSet presAssocID="{55FF0051-BC35-E548-9598-51BF39797502}" presName="dummy" presStyleCnt="0"/>
      <dgm:spPr/>
    </dgm:pt>
    <dgm:pt modelId="{D67855EC-1035-3246-B558-F1CE8E9E3EE5}" type="pres">
      <dgm:prSet presAssocID="{55FF0051-BC35-E548-9598-51BF39797502}" presName="node" presStyleLbl="revTx" presStyleIdx="2" presStyleCnt="5" custRadScaleRad="104158">
        <dgm:presLayoutVars>
          <dgm:bulletEnabled val="1"/>
        </dgm:presLayoutVars>
      </dgm:prSet>
      <dgm:spPr/>
    </dgm:pt>
    <dgm:pt modelId="{B0DCEFF9-8021-7044-BDB3-71EFE2673792}" type="pres">
      <dgm:prSet presAssocID="{AFA6495E-1C52-EB4A-BF2D-8B82BE7EFF93}" presName="sibTrans" presStyleLbl="node1" presStyleIdx="2" presStyleCnt="5"/>
      <dgm:spPr/>
    </dgm:pt>
    <dgm:pt modelId="{DE131396-412A-824F-894F-C6377DB914D9}" type="pres">
      <dgm:prSet presAssocID="{1319BC00-AC6F-B743-AEA3-24C778BD9327}" presName="dummy" presStyleCnt="0"/>
      <dgm:spPr/>
    </dgm:pt>
    <dgm:pt modelId="{0601C049-C28E-1241-B1BF-787BB195A48D}" type="pres">
      <dgm:prSet presAssocID="{1319BC00-AC6F-B743-AEA3-24C778BD9327}" presName="node" presStyleLbl="revTx" presStyleIdx="3" presStyleCnt="5">
        <dgm:presLayoutVars>
          <dgm:bulletEnabled val="1"/>
        </dgm:presLayoutVars>
      </dgm:prSet>
      <dgm:spPr/>
    </dgm:pt>
    <dgm:pt modelId="{8E86F3A5-4B9A-6043-8033-1B4E246E8C97}" type="pres">
      <dgm:prSet presAssocID="{06D8DEB1-946A-AA48-B05E-7B11E43A51D5}" presName="sibTrans" presStyleLbl="node1" presStyleIdx="3" presStyleCnt="5"/>
      <dgm:spPr/>
    </dgm:pt>
    <dgm:pt modelId="{7A055617-1890-D643-B997-150A352FDF80}" type="pres">
      <dgm:prSet presAssocID="{5ED688B1-5ECC-8946-9D9D-4F9FB60E380F}" presName="dummy" presStyleCnt="0"/>
      <dgm:spPr/>
    </dgm:pt>
    <dgm:pt modelId="{3F16CA78-A81D-1045-9B2D-C411D81D8996}" type="pres">
      <dgm:prSet presAssocID="{5ED688B1-5ECC-8946-9D9D-4F9FB60E380F}" presName="node" presStyleLbl="revTx" presStyleIdx="4" presStyleCnt="5">
        <dgm:presLayoutVars>
          <dgm:bulletEnabled val="1"/>
        </dgm:presLayoutVars>
      </dgm:prSet>
      <dgm:spPr/>
    </dgm:pt>
    <dgm:pt modelId="{9EC87FA7-05DB-D545-B298-CC741EDC8435}" type="pres">
      <dgm:prSet presAssocID="{4EBBB72E-FF15-4F42-AD5F-7CB53A30BB4E}" presName="sibTrans" presStyleLbl="node1" presStyleIdx="4" presStyleCnt="5"/>
      <dgm:spPr/>
    </dgm:pt>
  </dgm:ptLst>
  <dgm:cxnLst>
    <dgm:cxn modelId="{8F858B03-43BC-C94C-B47A-6452E4DE4586}" srcId="{F5D71878-8C4C-654D-A221-DB37A66EFD36}" destId="{1319BC00-AC6F-B743-AEA3-24C778BD9327}" srcOrd="3" destOrd="0" parTransId="{6ECED856-6C0B-ED4F-852F-20A5C3839ADA}" sibTransId="{06D8DEB1-946A-AA48-B05E-7B11E43A51D5}"/>
    <dgm:cxn modelId="{DFC93104-C59F-FE4F-8A55-8EC75909B667}" srcId="{F5D71878-8C4C-654D-A221-DB37A66EFD36}" destId="{B7C7FF66-941C-4842-969C-F9B3D0D1737E}" srcOrd="0" destOrd="0" parTransId="{C983E583-5DC0-D74C-ACF0-FA5672828523}" sibTransId="{FF5F0A51-095C-EC49-829B-EB464AC036D7}"/>
    <dgm:cxn modelId="{CBFF0509-38D3-C548-B1C6-422DA6622F9C}" type="presOf" srcId="{4EBBB72E-FF15-4F42-AD5F-7CB53A30BB4E}" destId="{9EC87FA7-05DB-D545-B298-CC741EDC8435}" srcOrd="0" destOrd="0" presId="urn:microsoft.com/office/officeart/2005/8/layout/cycle1"/>
    <dgm:cxn modelId="{BA066B09-6CC8-5A4D-8BC0-BE9C7194C210}" srcId="{F5D71878-8C4C-654D-A221-DB37A66EFD36}" destId="{69C858F0-6414-8B42-9C18-0AD77C2BED35}" srcOrd="1" destOrd="0" parTransId="{21D5E748-E215-A240-9888-5B7B5A7B96B8}" sibTransId="{531F61F8-AEBF-1941-A74C-E5224B319B24}"/>
    <dgm:cxn modelId="{BC366611-0A6B-7446-99D8-928052CEEDA7}" type="presOf" srcId="{FF5F0A51-095C-EC49-829B-EB464AC036D7}" destId="{9F92F40E-9134-4A47-BC6A-CC8D8FE65623}" srcOrd="0" destOrd="0" presId="urn:microsoft.com/office/officeart/2005/8/layout/cycle1"/>
    <dgm:cxn modelId="{4E26305C-1048-584E-88A8-CDE0A07C0E57}" type="presOf" srcId="{B7C7FF66-941C-4842-969C-F9B3D0D1737E}" destId="{DF3A85F2-6B0B-FB44-B0BF-3BC0947873AD}" srcOrd="0" destOrd="0" presId="urn:microsoft.com/office/officeart/2005/8/layout/cycle1"/>
    <dgm:cxn modelId="{C86F2F4A-3190-A549-AADA-75737B228338}" type="presOf" srcId="{69C858F0-6414-8B42-9C18-0AD77C2BED35}" destId="{9A594AF7-DF41-9341-8CD1-716E45D60CC6}" srcOrd="0" destOrd="0" presId="urn:microsoft.com/office/officeart/2005/8/layout/cycle1"/>
    <dgm:cxn modelId="{85466953-B1BA-F344-A206-F93CF8F3EF83}" type="presOf" srcId="{F5D71878-8C4C-654D-A221-DB37A66EFD36}" destId="{AB7E1AD9-B5B8-6141-99EC-CAA81987EB65}" srcOrd="0" destOrd="0" presId="urn:microsoft.com/office/officeart/2005/8/layout/cycle1"/>
    <dgm:cxn modelId="{C2672D77-ADBD-814D-A2E3-C9669DAB58C5}" srcId="{F5D71878-8C4C-654D-A221-DB37A66EFD36}" destId="{5ED688B1-5ECC-8946-9D9D-4F9FB60E380F}" srcOrd="4" destOrd="0" parTransId="{3E2516AF-BB23-0942-AE29-78FC4FD1F87D}" sibTransId="{4EBBB72E-FF15-4F42-AD5F-7CB53A30BB4E}"/>
    <dgm:cxn modelId="{B0502E86-CD51-6746-BFC2-1E5C1A3D003B}" type="presOf" srcId="{AFA6495E-1C52-EB4A-BF2D-8B82BE7EFF93}" destId="{B0DCEFF9-8021-7044-BDB3-71EFE2673792}" srcOrd="0" destOrd="0" presId="urn:microsoft.com/office/officeart/2005/8/layout/cycle1"/>
    <dgm:cxn modelId="{CE3AD987-527C-4642-A40C-ED2015614F71}" srcId="{F5D71878-8C4C-654D-A221-DB37A66EFD36}" destId="{55FF0051-BC35-E548-9598-51BF39797502}" srcOrd="2" destOrd="0" parTransId="{33CC92E6-DC41-E745-8DE2-CC4AEE8487CA}" sibTransId="{AFA6495E-1C52-EB4A-BF2D-8B82BE7EFF93}"/>
    <dgm:cxn modelId="{A305A9C5-042B-D842-A20F-2BF07F33251B}" type="presOf" srcId="{5ED688B1-5ECC-8946-9D9D-4F9FB60E380F}" destId="{3F16CA78-A81D-1045-9B2D-C411D81D8996}" srcOrd="0" destOrd="0" presId="urn:microsoft.com/office/officeart/2005/8/layout/cycle1"/>
    <dgm:cxn modelId="{F8DCCED8-E12B-6444-9406-35A0D2CD2A83}" type="presOf" srcId="{1319BC00-AC6F-B743-AEA3-24C778BD9327}" destId="{0601C049-C28E-1241-B1BF-787BB195A48D}" srcOrd="0" destOrd="0" presId="urn:microsoft.com/office/officeart/2005/8/layout/cycle1"/>
    <dgm:cxn modelId="{C28DBBDF-104C-0F49-A4D4-DA1801F38AE4}" type="presOf" srcId="{55FF0051-BC35-E548-9598-51BF39797502}" destId="{D67855EC-1035-3246-B558-F1CE8E9E3EE5}" srcOrd="0" destOrd="0" presId="urn:microsoft.com/office/officeart/2005/8/layout/cycle1"/>
    <dgm:cxn modelId="{29512CEC-610B-A048-9268-B16377709A5C}" type="presOf" srcId="{531F61F8-AEBF-1941-A74C-E5224B319B24}" destId="{29FCAC29-E38D-7B4D-BC1D-7A750855FF51}" srcOrd="0" destOrd="0" presId="urn:microsoft.com/office/officeart/2005/8/layout/cycle1"/>
    <dgm:cxn modelId="{42D2BAFB-57E9-B443-A67C-00CEE2CC285A}" type="presOf" srcId="{06D8DEB1-946A-AA48-B05E-7B11E43A51D5}" destId="{8E86F3A5-4B9A-6043-8033-1B4E246E8C97}" srcOrd="0" destOrd="0" presId="urn:microsoft.com/office/officeart/2005/8/layout/cycle1"/>
    <dgm:cxn modelId="{CA4D57DB-1EB2-E840-840F-C592FF6B1C2F}" type="presParOf" srcId="{AB7E1AD9-B5B8-6141-99EC-CAA81987EB65}" destId="{5DEB8AB4-5732-7B40-86E7-5ED477BCB506}" srcOrd="0" destOrd="0" presId="urn:microsoft.com/office/officeart/2005/8/layout/cycle1"/>
    <dgm:cxn modelId="{C25FEF3C-AC4C-5148-8035-1525E65F6A00}" type="presParOf" srcId="{AB7E1AD9-B5B8-6141-99EC-CAA81987EB65}" destId="{DF3A85F2-6B0B-FB44-B0BF-3BC0947873AD}" srcOrd="1" destOrd="0" presId="urn:microsoft.com/office/officeart/2005/8/layout/cycle1"/>
    <dgm:cxn modelId="{75063050-9D5D-4245-9EC3-C81110A58C96}" type="presParOf" srcId="{AB7E1AD9-B5B8-6141-99EC-CAA81987EB65}" destId="{9F92F40E-9134-4A47-BC6A-CC8D8FE65623}" srcOrd="2" destOrd="0" presId="urn:microsoft.com/office/officeart/2005/8/layout/cycle1"/>
    <dgm:cxn modelId="{D6652D6B-E76D-8E43-9445-956779086785}" type="presParOf" srcId="{AB7E1AD9-B5B8-6141-99EC-CAA81987EB65}" destId="{8CD6E55F-CC07-774A-821D-E4093339DE18}" srcOrd="3" destOrd="0" presId="urn:microsoft.com/office/officeart/2005/8/layout/cycle1"/>
    <dgm:cxn modelId="{EFA82F21-3D8D-9049-9E3C-899ABB22CC32}" type="presParOf" srcId="{AB7E1AD9-B5B8-6141-99EC-CAA81987EB65}" destId="{9A594AF7-DF41-9341-8CD1-716E45D60CC6}" srcOrd="4" destOrd="0" presId="urn:microsoft.com/office/officeart/2005/8/layout/cycle1"/>
    <dgm:cxn modelId="{61B37C04-ACB0-754D-BF0F-EA3DCE071AD0}" type="presParOf" srcId="{AB7E1AD9-B5B8-6141-99EC-CAA81987EB65}" destId="{29FCAC29-E38D-7B4D-BC1D-7A750855FF51}" srcOrd="5" destOrd="0" presId="urn:microsoft.com/office/officeart/2005/8/layout/cycle1"/>
    <dgm:cxn modelId="{CCA0ADC4-1447-904F-A8CA-E36DE23D7357}" type="presParOf" srcId="{AB7E1AD9-B5B8-6141-99EC-CAA81987EB65}" destId="{058CEEE9-617A-8B46-868D-84418EF107C4}" srcOrd="6" destOrd="0" presId="urn:microsoft.com/office/officeart/2005/8/layout/cycle1"/>
    <dgm:cxn modelId="{E129AD37-4C92-D344-A17C-144D1CD1E0C7}" type="presParOf" srcId="{AB7E1AD9-B5B8-6141-99EC-CAA81987EB65}" destId="{D67855EC-1035-3246-B558-F1CE8E9E3EE5}" srcOrd="7" destOrd="0" presId="urn:microsoft.com/office/officeart/2005/8/layout/cycle1"/>
    <dgm:cxn modelId="{7B3F3B41-DD6C-DB4C-BFAE-FA6D8627A45D}" type="presParOf" srcId="{AB7E1AD9-B5B8-6141-99EC-CAA81987EB65}" destId="{B0DCEFF9-8021-7044-BDB3-71EFE2673792}" srcOrd="8" destOrd="0" presId="urn:microsoft.com/office/officeart/2005/8/layout/cycle1"/>
    <dgm:cxn modelId="{787A03E5-FF53-CC4D-883E-B44BFDA1454F}" type="presParOf" srcId="{AB7E1AD9-B5B8-6141-99EC-CAA81987EB65}" destId="{DE131396-412A-824F-894F-C6377DB914D9}" srcOrd="9" destOrd="0" presId="urn:microsoft.com/office/officeart/2005/8/layout/cycle1"/>
    <dgm:cxn modelId="{6DFE5174-7A90-BB4E-9DFE-DE449825F887}" type="presParOf" srcId="{AB7E1AD9-B5B8-6141-99EC-CAA81987EB65}" destId="{0601C049-C28E-1241-B1BF-787BB195A48D}" srcOrd="10" destOrd="0" presId="urn:microsoft.com/office/officeart/2005/8/layout/cycle1"/>
    <dgm:cxn modelId="{15004472-9045-A546-832B-4C46F1FDBE09}" type="presParOf" srcId="{AB7E1AD9-B5B8-6141-99EC-CAA81987EB65}" destId="{8E86F3A5-4B9A-6043-8033-1B4E246E8C97}" srcOrd="11" destOrd="0" presId="urn:microsoft.com/office/officeart/2005/8/layout/cycle1"/>
    <dgm:cxn modelId="{8A7DFAA6-E73E-CD4D-9D0B-0A98437D7E7B}" type="presParOf" srcId="{AB7E1AD9-B5B8-6141-99EC-CAA81987EB65}" destId="{7A055617-1890-D643-B997-150A352FDF80}" srcOrd="12" destOrd="0" presId="urn:microsoft.com/office/officeart/2005/8/layout/cycle1"/>
    <dgm:cxn modelId="{600F8179-0973-E246-B253-B2D78160A663}" type="presParOf" srcId="{AB7E1AD9-B5B8-6141-99EC-CAA81987EB65}" destId="{3F16CA78-A81D-1045-9B2D-C411D81D8996}" srcOrd="13" destOrd="0" presId="urn:microsoft.com/office/officeart/2005/8/layout/cycle1"/>
    <dgm:cxn modelId="{30A7C3BD-A99A-A048-94C2-D5DA490CE651}" type="presParOf" srcId="{AB7E1AD9-B5B8-6141-99EC-CAA81987EB65}" destId="{9EC87FA7-05DB-D545-B298-CC741EDC8435}"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5D71878-8C4C-654D-A221-DB37A66EFD36}"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US"/>
        </a:p>
      </dgm:t>
    </dgm:pt>
    <dgm:pt modelId="{B7C7FF66-941C-4842-969C-F9B3D0D1737E}">
      <dgm:prSet phldrT="[Text]" custT="1"/>
      <dgm:spPr/>
      <dgm:t>
        <a:bodyPr/>
        <a:lstStyle/>
        <a:p>
          <a:r>
            <a:rPr lang="en-US" sz="1800" b="1" dirty="0"/>
            <a:t>Assess Equity &amp; Community Context</a:t>
          </a:r>
        </a:p>
      </dgm:t>
    </dgm:pt>
    <dgm:pt modelId="{C983E583-5DC0-D74C-ACF0-FA5672828523}" type="parTrans" cxnId="{DFC93104-C59F-FE4F-8A55-8EC75909B667}">
      <dgm:prSet/>
      <dgm:spPr/>
      <dgm:t>
        <a:bodyPr/>
        <a:lstStyle/>
        <a:p>
          <a:endParaRPr lang="en-US"/>
        </a:p>
      </dgm:t>
    </dgm:pt>
    <dgm:pt modelId="{FF5F0A51-095C-EC49-829B-EB464AC036D7}" type="sibTrans" cxnId="{DFC93104-C59F-FE4F-8A55-8EC75909B667}">
      <dgm:prSet/>
      <dgm:spPr>
        <a:ln>
          <a:solidFill>
            <a:schemeClr val="bg2">
              <a:lumMod val="85000"/>
            </a:schemeClr>
          </a:solidFill>
        </a:ln>
      </dgm:spPr>
      <dgm:t>
        <a:bodyPr/>
        <a:lstStyle/>
        <a:p>
          <a:endParaRPr lang="en-US"/>
        </a:p>
      </dgm:t>
    </dgm:pt>
    <dgm:pt modelId="{69C858F0-6414-8B42-9C18-0AD77C2BED35}">
      <dgm:prSet phldrT="[Text]"/>
      <dgm:spPr/>
      <dgm:t>
        <a:bodyPr/>
        <a:lstStyle/>
        <a:p>
          <a:r>
            <a:rPr lang="en-US" b="1" dirty="0"/>
            <a:t>Analysis &amp; Decision Process</a:t>
          </a:r>
        </a:p>
      </dgm:t>
    </dgm:pt>
    <dgm:pt modelId="{21D5E748-E215-A240-9888-5B7B5A7B96B8}" type="parTrans" cxnId="{BA066B09-6CC8-5A4D-8BC0-BE9C7194C210}">
      <dgm:prSet/>
      <dgm:spPr/>
      <dgm:t>
        <a:bodyPr/>
        <a:lstStyle/>
        <a:p>
          <a:endParaRPr lang="en-US"/>
        </a:p>
      </dgm:t>
    </dgm:pt>
    <dgm:pt modelId="{531F61F8-AEBF-1941-A74C-E5224B319B24}" type="sibTrans" cxnId="{BA066B09-6CC8-5A4D-8BC0-BE9C7194C210}">
      <dgm:prSet/>
      <dgm:spPr>
        <a:solidFill>
          <a:srgbClr val="92D050"/>
        </a:solidFill>
        <a:ln>
          <a:solidFill>
            <a:schemeClr val="bg2">
              <a:lumMod val="85000"/>
            </a:schemeClr>
          </a:solidFill>
        </a:ln>
      </dgm:spPr>
      <dgm:t>
        <a:bodyPr/>
        <a:lstStyle/>
        <a:p>
          <a:endParaRPr lang="en-US"/>
        </a:p>
      </dgm:t>
    </dgm:pt>
    <dgm:pt modelId="{55FF0051-BC35-E548-9598-51BF39797502}">
      <dgm:prSet phldrT="[Text]"/>
      <dgm:spPr/>
      <dgm:t>
        <a:bodyPr/>
        <a:lstStyle/>
        <a:p>
          <a:r>
            <a:rPr lang="en-US" b="1" dirty="0"/>
            <a:t>  Implement  </a:t>
          </a:r>
        </a:p>
      </dgm:t>
    </dgm:pt>
    <dgm:pt modelId="{33CC92E6-DC41-E745-8DE2-CC4AEE8487CA}" type="parTrans" cxnId="{CE3AD987-527C-4642-A40C-ED2015614F71}">
      <dgm:prSet/>
      <dgm:spPr/>
      <dgm:t>
        <a:bodyPr/>
        <a:lstStyle/>
        <a:p>
          <a:endParaRPr lang="en-US"/>
        </a:p>
      </dgm:t>
    </dgm:pt>
    <dgm:pt modelId="{AFA6495E-1C52-EB4A-BF2D-8B82BE7EFF93}" type="sibTrans" cxnId="{CE3AD987-527C-4642-A40C-ED2015614F71}">
      <dgm:prSet/>
      <dgm:spPr>
        <a:solidFill>
          <a:srgbClr val="21A094"/>
        </a:solidFill>
        <a:ln>
          <a:solidFill>
            <a:schemeClr val="bg2">
              <a:lumMod val="85000"/>
            </a:schemeClr>
          </a:solidFill>
        </a:ln>
      </dgm:spPr>
      <dgm:t>
        <a:bodyPr/>
        <a:lstStyle/>
        <a:p>
          <a:endParaRPr lang="en-US"/>
        </a:p>
      </dgm:t>
    </dgm:pt>
    <dgm:pt modelId="{1319BC00-AC6F-B743-AEA3-24C778BD9327}">
      <dgm:prSet phldrT="[Text]"/>
      <dgm:spPr/>
      <dgm:t>
        <a:bodyPr/>
        <a:lstStyle/>
        <a:p>
          <a:r>
            <a:rPr lang="en-US" b="1" dirty="0"/>
            <a:t>Ongoing Learning</a:t>
          </a:r>
        </a:p>
      </dgm:t>
    </dgm:pt>
    <dgm:pt modelId="{6ECED856-6C0B-ED4F-852F-20A5C3839ADA}" type="parTrans" cxnId="{8F858B03-43BC-C94C-B47A-6452E4DE4586}">
      <dgm:prSet/>
      <dgm:spPr/>
      <dgm:t>
        <a:bodyPr/>
        <a:lstStyle/>
        <a:p>
          <a:endParaRPr lang="en-US"/>
        </a:p>
      </dgm:t>
    </dgm:pt>
    <dgm:pt modelId="{06D8DEB1-946A-AA48-B05E-7B11E43A51D5}" type="sibTrans" cxnId="{8F858B03-43BC-C94C-B47A-6452E4DE4586}">
      <dgm:prSet/>
      <dgm:spPr>
        <a:solidFill>
          <a:srgbClr val="F38E3F"/>
        </a:solidFill>
        <a:ln>
          <a:solidFill>
            <a:schemeClr val="bg2">
              <a:lumMod val="85000"/>
            </a:schemeClr>
          </a:solidFill>
        </a:ln>
      </dgm:spPr>
      <dgm:t>
        <a:bodyPr/>
        <a:lstStyle/>
        <a:p>
          <a:endParaRPr lang="en-US"/>
        </a:p>
      </dgm:t>
    </dgm:pt>
    <dgm:pt modelId="{5ED688B1-5ECC-8946-9D9D-4F9FB60E380F}">
      <dgm:prSet phldrT="[Text]"/>
      <dgm:spPr/>
      <dgm:t>
        <a:bodyPr/>
        <a:lstStyle/>
        <a:p>
          <a:r>
            <a:rPr lang="en-US" b="1" dirty="0"/>
            <a:t>Scope</a:t>
          </a:r>
        </a:p>
      </dgm:t>
    </dgm:pt>
    <dgm:pt modelId="{3E2516AF-BB23-0942-AE29-78FC4FD1F87D}" type="parTrans" cxnId="{C2672D77-ADBD-814D-A2E3-C9669DAB58C5}">
      <dgm:prSet/>
      <dgm:spPr/>
      <dgm:t>
        <a:bodyPr/>
        <a:lstStyle/>
        <a:p>
          <a:endParaRPr lang="en-US"/>
        </a:p>
      </dgm:t>
    </dgm:pt>
    <dgm:pt modelId="{4EBBB72E-FF15-4F42-AD5F-7CB53A30BB4E}" type="sibTrans" cxnId="{C2672D77-ADBD-814D-A2E3-C9669DAB58C5}">
      <dgm:prSet/>
      <dgm:spPr>
        <a:solidFill>
          <a:srgbClr val="642761"/>
        </a:solidFill>
        <a:ln>
          <a:solidFill>
            <a:schemeClr val="tx1">
              <a:lumMod val="25000"/>
              <a:lumOff val="75000"/>
            </a:schemeClr>
          </a:solidFill>
        </a:ln>
      </dgm:spPr>
      <dgm:t>
        <a:bodyPr/>
        <a:lstStyle/>
        <a:p>
          <a:endParaRPr lang="en-US">
            <a:solidFill>
              <a:srgbClr val="642761"/>
            </a:solidFill>
          </a:endParaRPr>
        </a:p>
      </dgm:t>
    </dgm:pt>
    <dgm:pt modelId="{AB7E1AD9-B5B8-6141-99EC-CAA81987EB65}" type="pres">
      <dgm:prSet presAssocID="{F5D71878-8C4C-654D-A221-DB37A66EFD36}" presName="cycle" presStyleCnt="0">
        <dgm:presLayoutVars>
          <dgm:dir/>
          <dgm:resizeHandles val="exact"/>
        </dgm:presLayoutVars>
      </dgm:prSet>
      <dgm:spPr/>
    </dgm:pt>
    <dgm:pt modelId="{5DEB8AB4-5732-7B40-86E7-5ED477BCB506}" type="pres">
      <dgm:prSet presAssocID="{B7C7FF66-941C-4842-969C-F9B3D0D1737E}" presName="dummy" presStyleCnt="0"/>
      <dgm:spPr/>
    </dgm:pt>
    <dgm:pt modelId="{DF3A85F2-6B0B-FB44-B0BF-3BC0947873AD}" type="pres">
      <dgm:prSet presAssocID="{B7C7FF66-941C-4842-969C-F9B3D0D1737E}" presName="node" presStyleLbl="revTx" presStyleIdx="0" presStyleCnt="5" custScaleX="134161" custRadScaleRad="97948" custRadScaleInc="3654">
        <dgm:presLayoutVars>
          <dgm:bulletEnabled val="1"/>
        </dgm:presLayoutVars>
      </dgm:prSet>
      <dgm:spPr/>
    </dgm:pt>
    <dgm:pt modelId="{9F92F40E-9134-4A47-BC6A-CC8D8FE65623}" type="pres">
      <dgm:prSet presAssocID="{FF5F0A51-095C-EC49-829B-EB464AC036D7}" presName="sibTrans" presStyleLbl="node1" presStyleIdx="0" presStyleCnt="5"/>
      <dgm:spPr/>
    </dgm:pt>
    <dgm:pt modelId="{8CD6E55F-CC07-774A-821D-E4093339DE18}" type="pres">
      <dgm:prSet presAssocID="{69C858F0-6414-8B42-9C18-0AD77C2BED35}" presName="dummy" presStyleCnt="0"/>
      <dgm:spPr/>
    </dgm:pt>
    <dgm:pt modelId="{9A594AF7-DF41-9341-8CD1-716E45D60CC6}" type="pres">
      <dgm:prSet presAssocID="{69C858F0-6414-8B42-9C18-0AD77C2BED35}" presName="node" presStyleLbl="revTx" presStyleIdx="1" presStyleCnt="5">
        <dgm:presLayoutVars>
          <dgm:bulletEnabled val="1"/>
        </dgm:presLayoutVars>
      </dgm:prSet>
      <dgm:spPr/>
    </dgm:pt>
    <dgm:pt modelId="{29FCAC29-E38D-7B4D-BC1D-7A750855FF51}" type="pres">
      <dgm:prSet presAssocID="{531F61F8-AEBF-1941-A74C-E5224B319B24}" presName="sibTrans" presStyleLbl="node1" presStyleIdx="1" presStyleCnt="5"/>
      <dgm:spPr/>
    </dgm:pt>
    <dgm:pt modelId="{058CEEE9-617A-8B46-868D-84418EF107C4}" type="pres">
      <dgm:prSet presAssocID="{55FF0051-BC35-E548-9598-51BF39797502}" presName="dummy" presStyleCnt="0"/>
      <dgm:spPr/>
    </dgm:pt>
    <dgm:pt modelId="{D67855EC-1035-3246-B558-F1CE8E9E3EE5}" type="pres">
      <dgm:prSet presAssocID="{55FF0051-BC35-E548-9598-51BF39797502}" presName="node" presStyleLbl="revTx" presStyleIdx="2" presStyleCnt="5" custRadScaleRad="104158">
        <dgm:presLayoutVars>
          <dgm:bulletEnabled val="1"/>
        </dgm:presLayoutVars>
      </dgm:prSet>
      <dgm:spPr/>
    </dgm:pt>
    <dgm:pt modelId="{B0DCEFF9-8021-7044-BDB3-71EFE2673792}" type="pres">
      <dgm:prSet presAssocID="{AFA6495E-1C52-EB4A-BF2D-8B82BE7EFF93}" presName="sibTrans" presStyleLbl="node1" presStyleIdx="2" presStyleCnt="5"/>
      <dgm:spPr/>
    </dgm:pt>
    <dgm:pt modelId="{DE131396-412A-824F-894F-C6377DB914D9}" type="pres">
      <dgm:prSet presAssocID="{1319BC00-AC6F-B743-AEA3-24C778BD9327}" presName="dummy" presStyleCnt="0"/>
      <dgm:spPr/>
    </dgm:pt>
    <dgm:pt modelId="{0601C049-C28E-1241-B1BF-787BB195A48D}" type="pres">
      <dgm:prSet presAssocID="{1319BC00-AC6F-B743-AEA3-24C778BD9327}" presName="node" presStyleLbl="revTx" presStyleIdx="3" presStyleCnt="5">
        <dgm:presLayoutVars>
          <dgm:bulletEnabled val="1"/>
        </dgm:presLayoutVars>
      </dgm:prSet>
      <dgm:spPr/>
    </dgm:pt>
    <dgm:pt modelId="{8E86F3A5-4B9A-6043-8033-1B4E246E8C97}" type="pres">
      <dgm:prSet presAssocID="{06D8DEB1-946A-AA48-B05E-7B11E43A51D5}" presName="sibTrans" presStyleLbl="node1" presStyleIdx="3" presStyleCnt="5"/>
      <dgm:spPr/>
    </dgm:pt>
    <dgm:pt modelId="{7A055617-1890-D643-B997-150A352FDF80}" type="pres">
      <dgm:prSet presAssocID="{5ED688B1-5ECC-8946-9D9D-4F9FB60E380F}" presName="dummy" presStyleCnt="0"/>
      <dgm:spPr/>
    </dgm:pt>
    <dgm:pt modelId="{3F16CA78-A81D-1045-9B2D-C411D81D8996}" type="pres">
      <dgm:prSet presAssocID="{5ED688B1-5ECC-8946-9D9D-4F9FB60E380F}" presName="node" presStyleLbl="revTx" presStyleIdx="4" presStyleCnt="5">
        <dgm:presLayoutVars>
          <dgm:bulletEnabled val="1"/>
        </dgm:presLayoutVars>
      </dgm:prSet>
      <dgm:spPr/>
    </dgm:pt>
    <dgm:pt modelId="{9EC87FA7-05DB-D545-B298-CC741EDC8435}" type="pres">
      <dgm:prSet presAssocID="{4EBBB72E-FF15-4F42-AD5F-7CB53A30BB4E}" presName="sibTrans" presStyleLbl="node1" presStyleIdx="4" presStyleCnt="5"/>
      <dgm:spPr/>
    </dgm:pt>
  </dgm:ptLst>
  <dgm:cxnLst>
    <dgm:cxn modelId="{8F858B03-43BC-C94C-B47A-6452E4DE4586}" srcId="{F5D71878-8C4C-654D-A221-DB37A66EFD36}" destId="{1319BC00-AC6F-B743-AEA3-24C778BD9327}" srcOrd="3" destOrd="0" parTransId="{6ECED856-6C0B-ED4F-852F-20A5C3839ADA}" sibTransId="{06D8DEB1-946A-AA48-B05E-7B11E43A51D5}"/>
    <dgm:cxn modelId="{DFC93104-C59F-FE4F-8A55-8EC75909B667}" srcId="{F5D71878-8C4C-654D-A221-DB37A66EFD36}" destId="{B7C7FF66-941C-4842-969C-F9B3D0D1737E}" srcOrd="0" destOrd="0" parTransId="{C983E583-5DC0-D74C-ACF0-FA5672828523}" sibTransId="{FF5F0A51-095C-EC49-829B-EB464AC036D7}"/>
    <dgm:cxn modelId="{CBFF0509-38D3-C548-B1C6-422DA6622F9C}" type="presOf" srcId="{4EBBB72E-FF15-4F42-AD5F-7CB53A30BB4E}" destId="{9EC87FA7-05DB-D545-B298-CC741EDC8435}" srcOrd="0" destOrd="0" presId="urn:microsoft.com/office/officeart/2005/8/layout/cycle1"/>
    <dgm:cxn modelId="{BA066B09-6CC8-5A4D-8BC0-BE9C7194C210}" srcId="{F5D71878-8C4C-654D-A221-DB37A66EFD36}" destId="{69C858F0-6414-8B42-9C18-0AD77C2BED35}" srcOrd="1" destOrd="0" parTransId="{21D5E748-E215-A240-9888-5B7B5A7B96B8}" sibTransId="{531F61F8-AEBF-1941-A74C-E5224B319B24}"/>
    <dgm:cxn modelId="{BC366611-0A6B-7446-99D8-928052CEEDA7}" type="presOf" srcId="{FF5F0A51-095C-EC49-829B-EB464AC036D7}" destId="{9F92F40E-9134-4A47-BC6A-CC8D8FE65623}" srcOrd="0" destOrd="0" presId="urn:microsoft.com/office/officeart/2005/8/layout/cycle1"/>
    <dgm:cxn modelId="{4E26305C-1048-584E-88A8-CDE0A07C0E57}" type="presOf" srcId="{B7C7FF66-941C-4842-969C-F9B3D0D1737E}" destId="{DF3A85F2-6B0B-FB44-B0BF-3BC0947873AD}" srcOrd="0" destOrd="0" presId="urn:microsoft.com/office/officeart/2005/8/layout/cycle1"/>
    <dgm:cxn modelId="{C86F2F4A-3190-A549-AADA-75737B228338}" type="presOf" srcId="{69C858F0-6414-8B42-9C18-0AD77C2BED35}" destId="{9A594AF7-DF41-9341-8CD1-716E45D60CC6}" srcOrd="0" destOrd="0" presId="urn:microsoft.com/office/officeart/2005/8/layout/cycle1"/>
    <dgm:cxn modelId="{85466953-B1BA-F344-A206-F93CF8F3EF83}" type="presOf" srcId="{F5D71878-8C4C-654D-A221-DB37A66EFD36}" destId="{AB7E1AD9-B5B8-6141-99EC-CAA81987EB65}" srcOrd="0" destOrd="0" presId="urn:microsoft.com/office/officeart/2005/8/layout/cycle1"/>
    <dgm:cxn modelId="{C2672D77-ADBD-814D-A2E3-C9669DAB58C5}" srcId="{F5D71878-8C4C-654D-A221-DB37A66EFD36}" destId="{5ED688B1-5ECC-8946-9D9D-4F9FB60E380F}" srcOrd="4" destOrd="0" parTransId="{3E2516AF-BB23-0942-AE29-78FC4FD1F87D}" sibTransId="{4EBBB72E-FF15-4F42-AD5F-7CB53A30BB4E}"/>
    <dgm:cxn modelId="{B0502E86-CD51-6746-BFC2-1E5C1A3D003B}" type="presOf" srcId="{AFA6495E-1C52-EB4A-BF2D-8B82BE7EFF93}" destId="{B0DCEFF9-8021-7044-BDB3-71EFE2673792}" srcOrd="0" destOrd="0" presId="urn:microsoft.com/office/officeart/2005/8/layout/cycle1"/>
    <dgm:cxn modelId="{CE3AD987-527C-4642-A40C-ED2015614F71}" srcId="{F5D71878-8C4C-654D-A221-DB37A66EFD36}" destId="{55FF0051-BC35-E548-9598-51BF39797502}" srcOrd="2" destOrd="0" parTransId="{33CC92E6-DC41-E745-8DE2-CC4AEE8487CA}" sibTransId="{AFA6495E-1C52-EB4A-BF2D-8B82BE7EFF93}"/>
    <dgm:cxn modelId="{A305A9C5-042B-D842-A20F-2BF07F33251B}" type="presOf" srcId="{5ED688B1-5ECC-8946-9D9D-4F9FB60E380F}" destId="{3F16CA78-A81D-1045-9B2D-C411D81D8996}" srcOrd="0" destOrd="0" presId="urn:microsoft.com/office/officeart/2005/8/layout/cycle1"/>
    <dgm:cxn modelId="{F8DCCED8-E12B-6444-9406-35A0D2CD2A83}" type="presOf" srcId="{1319BC00-AC6F-B743-AEA3-24C778BD9327}" destId="{0601C049-C28E-1241-B1BF-787BB195A48D}" srcOrd="0" destOrd="0" presId="urn:microsoft.com/office/officeart/2005/8/layout/cycle1"/>
    <dgm:cxn modelId="{C28DBBDF-104C-0F49-A4D4-DA1801F38AE4}" type="presOf" srcId="{55FF0051-BC35-E548-9598-51BF39797502}" destId="{D67855EC-1035-3246-B558-F1CE8E9E3EE5}" srcOrd="0" destOrd="0" presId="urn:microsoft.com/office/officeart/2005/8/layout/cycle1"/>
    <dgm:cxn modelId="{29512CEC-610B-A048-9268-B16377709A5C}" type="presOf" srcId="{531F61F8-AEBF-1941-A74C-E5224B319B24}" destId="{29FCAC29-E38D-7B4D-BC1D-7A750855FF51}" srcOrd="0" destOrd="0" presId="urn:microsoft.com/office/officeart/2005/8/layout/cycle1"/>
    <dgm:cxn modelId="{42D2BAFB-57E9-B443-A67C-00CEE2CC285A}" type="presOf" srcId="{06D8DEB1-946A-AA48-B05E-7B11E43A51D5}" destId="{8E86F3A5-4B9A-6043-8033-1B4E246E8C97}" srcOrd="0" destOrd="0" presId="urn:microsoft.com/office/officeart/2005/8/layout/cycle1"/>
    <dgm:cxn modelId="{CA4D57DB-1EB2-E840-840F-C592FF6B1C2F}" type="presParOf" srcId="{AB7E1AD9-B5B8-6141-99EC-CAA81987EB65}" destId="{5DEB8AB4-5732-7B40-86E7-5ED477BCB506}" srcOrd="0" destOrd="0" presId="urn:microsoft.com/office/officeart/2005/8/layout/cycle1"/>
    <dgm:cxn modelId="{C25FEF3C-AC4C-5148-8035-1525E65F6A00}" type="presParOf" srcId="{AB7E1AD9-B5B8-6141-99EC-CAA81987EB65}" destId="{DF3A85F2-6B0B-FB44-B0BF-3BC0947873AD}" srcOrd="1" destOrd="0" presId="urn:microsoft.com/office/officeart/2005/8/layout/cycle1"/>
    <dgm:cxn modelId="{75063050-9D5D-4245-9EC3-C81110A58C96}" type="presParOf" srcId="{AB7E1AD9-B5B8-6141-99EC-CAA81987EB65}" destId="{9F92F40E-9134-4A47-BC6A-CC8D8FE65623}" srcOrd="2" destOrd="0" presId="urn:microsoft.com/office/officeart/2005/8/layout/cycle1"/>
    <dgm:cxn modelId="{D6652D6B-E76D-8E43-9445-956779086785}" type="presParOf" srcId="{AB7E1AD9-B5B8-6141-99EC-CAA81987EB65}" destId="{8CD6E55F-CC07-774A-821D-E4093339DE18}" srcOrd="3" destOrd="0" presId="urn:microsoft.com/office/officeart/2005/8/layout/cycle1"/>
    <dgm:cxn modelId="{EFA82F21-3D8D-9049-9E3C-899ABB22CC32}" type="presParOf" srcId="{AB7E1AD9-B5B8-6141-99EC-CAA81987EB65}" destId="{9A594AF7-DF41-9341-8CD1-716E45D60CC6}" srcOrd="4" destOrd="0" presId="urn:microsoft.com/office/officeart/2005/8/layout/cycle1"/>
    <dgm:cxn modelId="{61B37C04-ACB0-754D-BF0F-EA3DCE071AD0}" type="presParOf" srcId="{AB7E1AD9-B5B8-6141-99EC-CAA81987EB65}" destId="{29FCAC29-E38D-7B4D-BC1D-7A750855FF51}" srcOrd="5" destOrd="0" presId="urn:microsoft.com/office/officeart/2005/8/layout/cycle1"/>
    <dgm:cxn modelId="{CCA0ADC4-1447-904F-A8CA-E36DE23D7357}" type="presParOf" srcId="{AB7E1AD9-B5B8-6141-99EC-CAA81987EB65}" destId="{058CEEE9-617A-8B46-868D-84418EF107C4}" srcOrd="6" destOrd="0" presId="urn:microsoft.com/office/officeart/2005/8/layout/cycle1"/>
    <dgm:cxn modelId="{E129AD37-4C92-D344-A17C-144D1CD1E0C7}" type="presParOf" srcId="{AB7E1AD9-B5B8-6141-99EC-CAA81987EB65}" destId="{D67855EC-1035-3246-B558-F1CE8E9E3EE5}" srcOrd="7" destOrd="0" presId="urn:microsoft.com/office/officeart/2005/8/layout/cycle1"/>
    <dgm:cxn modelId="{7B3F3B41-DD6C-DB4C-BFAE-FA6D8627A45D}" type="presParOf" srcId="{AB7E1AD9-B5B8-6141-99EC-CAA81987EB65}" destId="{B0DCEFF9-8021-7044-BDB3-71EFE2673792}" srcOrd="8" destOrd="0" presId="urn:microsoft.com/office/officeart/2005/8/layout/cycle1"/>
    <dgm:cxn modelId="{787A03E5-FF53-CC4D-883E-B44BFDA1454F}" type="presParOf" srcId="{AB7E1AD9-B5B8-6141-99EC-CAA81987EB65}" destId="{DE131396-412A-824F-894F-C6377DB914D9}" srcOrd="9" destOrd="0" presId="urn:microsoft.com/office/officeart/2005/8/layout/cycle1"/>
    <dgm:cxn modelId="{6DFE5174-7A90-BB4E-9DFE-DE449825F887}" type="presParOf" srcId="{AB7E1AD9-B5B8-6141-99EC-CAA81987EB65}" destId="{0601C049-C28E-1241-B1BF-787BB195A48D}" srcOrd="10" destOrd="0" presId="urn:microsoft.com/office/officeart/2005/8/layout/cycle1"/>
    <dgm:cxn modelId="{15004472-9045-A546-832B-4C46F1FDBE09}" type="presParOf" srcId="{AB7E1AD9-B5B8-6141-99EC-CAA81987EB65}" destId="{8E86F3A5-4B9A-6043-8033-1B4E246E8C97}" srcOrd="11" destOrd="0" presId="urn:microsoft.com/office/officeart/2005/8/layout/cycle1"/>
    <dgm:cxn modelId="{8A7DFAA6-E73E-CD4D-9D0B-0A98437D7E7B}" type="presParOf" srcId="{AB7E1AD9-B5B8-6141-99EC-CAA81987EB65}" destId="{7A055617-1890-D643-B997-150A352FDF80}" srcOrd="12" destOrd="0" presId="urn:microsoft.com/office/officeart/2005/8/layout/cycle1"/>
    <dgm:cxn modelId="{600F8179-0973-E246-B253-B2D78160A663}" type="presParOf" srcId="{AB7E1AD9-B5B8-6141-99EC-CAA81987EB65}" destId="{3F16CA78-A81D-1045-9B2D-C411D81D8996}" srcOrd="13" destOrd="0" presId="urn:microsoft.com/office/officeart/2005/8/layout/cycle1"/>
    <dgm:cxn modelId="{30A7C3BD-A99A-A048-94C2-D5DA490CE651}" type="presParOf" srcId="{AB7E1AD9-B5B8-6141-99EC-CAA81987EB65}" destId="{9EC87FA7-05DB-D545-B298-CC741EDC8435}"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A85F2-6B0B-FB44-B0BF-3BC0947873AD}">
      <dsp:nvSpPr>
        <dsp:cNvPr id="0" name=""/>
        <dsp:cNvSpPr/>
      </dsp:nvSpPr>
      <dsp:spPr>
        <a:xfrm>
          <a:off x="4215416" y="35070"/>
          <a:ext cx="1201938" cy="120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Assess Equity &amp; Community Context</a:t>
          </a:r>
        </a:p>
      </dsp:txBody>
      <dsp:txXfrm>
        <a:off x="4215416" y="35070"/>
        <a:ext cx="1201938" cy="1201938"/>
      </dsp:txXfrm>
    </dsp:sp>
    <dsp:sp modelId="{9F92F40E-9134-4A47-BC6A-CC8D8FE65623}">
      <dsp:nvSpPr>
        <dsp:cNvPr id="0" name=""/>
        <dsp:cNvSpPr/>
      </dsp:nvSpPr>
      <dsp:spPr>
        <a:xfrm>
          <a:off x="1388418" y="345"/>
          <a:ext cx="4505913" cy="4505913"/>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2700" cap="flat" cmpd="sng" algn="ctr">
          <a:solidFill>
            <a:schemeClr val="bg2">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94AF7-DF41-9341-8CD1-716E45D60CC6}">
      <dsp:nvSpPr>
        <dsp:cNvPr id="0" name=""/>
        <dsp:cNvSpPr/>
      </dsp:nvSpPr>
      <dsp:spPr>
        <a:xfrm>
          <a:off x="4941613" y="2270072"/>
          <a:ext cx="1201938" cy="120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Analysis &amp; Decision Process</a:t>
          </a:r>
        </a:p>
      </dsp:txBody>
      <dsp:txXfrm>
        <a:off x="4941613" y="2270072"/>
        <a:ext cx="1201938" cy="1201938"/>
      </dsp:txXfrm>
    </dsp:sp>
    <dsp:sp modelId="{29FCAC29-E38D-7B4D-BC1D-7A750855FF51}">
      <dsp:nvSpPr>
        <dsp:cNvPr id="0" name=""/>
        <dsp:cNvSpPr/>
      </dsp:nvSpPr>
      <dsp:spPr>
        <a:xfrm>
          <a:off x="1386454" y="2903"/>
          <a:ext cx="4505913" cy="4505913"/>
        </a:xfrm>
        <a:prstGeom prst="circularArrow">
          <a:avLst>
            <a:gd name="adj1" fmla="val 5202"/>
            <a:gd name="adj2" fmla="val 336015"/>
            <a:gd name="adj3" fmla="val 4010724"/>
            <a:gd name="adj4" fmla="val 2248284"/>
            <a:gd name="adj5" fmla="val 6068"/>
          </a:avLst>
        </a:prstGeom>
        <a:solidFill>
          <a:srgbClr val="92D050"/>
        </a:solidFill>
        <a:ln w="12700" cap="flat" cmpd="sng" algn="ctr">
          <a:solidFill>
            <a:schemeClr val="bg2">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855EC-1035-3246-B558-F1CE8E9E3EE5}">
      <dsp:nvSpPr>
        <dsp:cNvPr id="0" name=""/>
        <dsp:cNvSpPr/>
      </dsp:nvSpPr>
      <dsp:spPr>
        <a:xfrm>
          <a:off x="3040406" y="3653228"/>
          <a:ext cx="1201938" cy="120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  Implement  </a:t>
          </a:r>
        </a:p>
      </dsp:txBody>
      <dsp:txXfrm>
        <a:off x="3040406" y="3653228"/>
        <a:ext cx="1201938" cy="1201938"/>
      </dsp:txXfrm>
    </dsp:sp>
    <dsp:sp modelId="{B0DCEFF9-8021-7044-BDB3-71EFE2673792}">
      <dsp:nvSpPr>
        <dsp:cNvPr id="0" name=""/>
        <dsp:cNvSpPr/>
      </dsp:nvSpPr>
      <dsp:spPr>
        <a:xfrm>
          <a:off x="1390382" y="2903"/>
          <a:ext cx="4505913" cy="4505913"/>
        </a:xfrm>
        <a:prstGeom prst="circularArrow">
          <a:avLst>
            <a:gd name="adj1" fmla="val 5202"/>
            <a:gd name="adj2" fmla="val 336015"/>
            <a:gd name="adj3" fmla="val 8215701"/>
            <a:gd name="adj4" fmla="val 6453261"/>
            <a:gd name="adj5" fmla="val 6068"/>
          </a:avLst>
        </a:prstGeom>
        <a:solidFill>
          <a:srgbClr val="21A094"/>
        </a:solidFill>
        <a:ln w="12700" cap="flat" cmpd="sng" algn="ctr">
          <a:solidFill>
            <a:schemeClr val="bg2">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1C049-C28E-1241-B1BF-787BB195A48D}">
      <dsp:nvSpPr>
        <dsp:cNvPr id="0" name=""/>
        <dsp:cNvSpPr/>
      </dsp:nvSpPr>
      <dsp:spPr>
        <a:xfrm>
          <a:off x="1139199" y="2270072"/>
          <a:ext cx="1201938" cy="120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Ongoing Learning</a:t>
          </a:r>
        </a:p>
      </dsp:txBody>
      <dsp:txXfrm>
        <a:off x="1139199" y="2270072"/>
        <a:ext cx="1201938" cy="1201938"/>
      </dsp:txXfrm>
    </dsp:sp>
    <dsp:sp modelId="{8E86F3A5-4B9A-6043-8033-1B4E246E8C97}">
      <dsp:nvSpPr>
        <dsp:cNvPr id="0" name=""/>
        <dsp:cNvSpPr/>
      </dsp:nvSpPr>
      <dsp:spPr>
        <a:xfrm>
          <a:off x="1388418" y="345"/>
          <a:ext cx="4505913" cy="4505913"/>
        </a:xfrm>
        <a:prstGeom prst="circularArrow">
          <a:avLst>
            <a:gd name="adj1" fmla="val 5202"/>
            <a:gd name="adj2" fmla="val 336015"/>
            <a:gd name="adj3" fmla="val 12297380"/>
            <a:gd name="adj4" fmla="val 10771160"/>
            <a:gd name="adj5" fmla="val 6068"/>
          </a:avLst>
        </a:prstGeom>
        <a:solidFill>
          <a:srgbClr val="F38E3F"/>
        </a:solidFill>
        <a:ln w="12700" cap="flat" cmpd="sng" algn="ctr">
          <a:solidFill>
            <a:schemeClr val="bg2">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6CA78-A81D-1045-9B2D-C411D81D8996}">
      <dsp:nvSpPr>
        <dsp:cNvPr id="0" name=""/>
        <dsp:cNvSpPr/>
      </dsp:nvSpPr>
      <dsp:spPr>
        <a:xfrm>
          <a:off x="1865395" y="35070"/>
          <a:ext cx="1201938" cy="1201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Scope</a:t>
          </a:r>
        </a:p>
      </dsp:txBody>
      <dsp:txXfrm>
        <a:off x="1865395" y="35070"/>
        <a:ext cx="1201938" cy="1201938"/>
      </dsp:txXfrm>
    </dsp:sp>
    <dsp:sp modelId="{9EC87FA7-05DB-D545-B298-CC741EDC8435}">
      <dsp:nvSpPr>
        <dsp:cNvPr id="0" name=""/>
        <dsp:cNvSpPr/>
      </dsp:nvSpPr>
      <dsp:spPr>
        <a:xfrm>
          <a:off x="1388418" y="345"/>
          <a:ext cx="4505913" cy="4505913"/>
        </a:xfrm>
        <a:prstGeom prst="circularArrow">
          <a:avLst>
            <a:gd name="adj1" fmla="val 5202"/>
            <a:gd name="adj2" fmla="val 336015"/>
            <a:gd name="adj3" fmla="val 16865256"/>
            <a:gd name="adj4" fmla="val 15198729"/>
            <a:gd name="adj5" fmla="val 6068"/>
          </a:avLst>
        </a:prstGeom>
        <a:solidFill>
          <a:srgbClr val="642761"/>
        </a:solidFill>
        <a:ln w="12700" cap="flat" cmpd="sng" algn="ctr">
          <a:solidFill>
            <a:schemeClr val="tx1">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A85F2-6B0B-FB44-B0BF-3BC0947873AD}">
      <dsp:nvSpPr>
        <dsp:cNvPr id="0" name=""/>
        <dsp:cNvSpPr/>
      </dsp:nvSpPr>
      <dsp:spPr>
        <a:xfrm>
          <a:off x="4139135" y="84414"/>
          <a:ext cx="1587146" cy="1183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Assess Equity &amp; Community Context</a:t>
          </a:r>
        </a:p>
      </dsp:txBody>
      <dsp:txXfrm>
        <a:off x="4139135" y="84414"/>
        <a:ext cx="1587146" cy="1183016"/>
      </dsp:txXfrm>
    </dsp:sp>
    <dsp:sp modelId="{9F92F40E-9134-4A47-BC6A-CC8D8FE65623}">
      <dsp:nvSpPr>
        <dsp:cNvPr id="0" name=""/>
        <dsp:cNvSpPr/>
      </dsp:nvSpPr>
      <dsp:spPr>
        <a:xfrm>
          <a:off x="1553329" y="80214"/>
          <a:ext cx="4442931" cy="4442931"/>
        </a:xfrm>
        <a:prstGeom prst="circularArrow">
          <a:avLst>
            <a:gd name="adj1" fmla="val 5192"/>
            <a:gd name="adj2" fmla="val 335337"/>
            <a:gd name="adj3" fmla="val 21154292"/>
            <a:gd name="adj4" fmla="val 19701577"/>
            <a:gd name="adj5" fmla="val 6058"/>
          </a:avLst>
        </a:prstGeom>
        <a:solidFill>
          <a:schemeClr val="accent1">
            <a:hueOff val="0"/>
            <a:satOff val="0"/>
            <a:lumOff val="0"/>
            <a:alphaOff val="0"/>
          </a:schemeClr>
        </a:solidFill>
        <a:ln w="12700" cap="flat" cmpd="sng" algn="ctr">
          <a:solidFill>
            <a:schemeClr val="bg2">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594AF7-DF41-9341-8CD1-716E45D60CC6}">
      <dsp:nvSpPr>
        <dsp:cNvPr id="0" name=""/>
        <dsp:cNvSpPr/>
      </dsp:nvSpPr>
      <dsp:spPr>
        <a:xfrm>
          <a:off x="5057410" y="2238393"/>
          <a:ext cx="1183016" cy="1183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Analysis &amp; Decision Process</a:t>
          </a:r>
        </a:p>
      </dsp:txBody>
      <dsp:txXfrm>
        <a:off x="5057410" y="2238393"/>
        <a:ext cx="1183016" cy="1183016"/>
      </dsp:txXfrm>
    </dsp:sp>
    <dsp:sp modelId="{29FCAC29-E38D-7B4D-BC1D-7A750855FF51}">
      <dsp:nvSpPr>
        <dsp:cNvPr id="0" name=""/>
        <dsp:cNvSpPr/>
      </dsp:nvSpPr>
      <dsp:spPr>
        <a:xfrm>
          <a:off x="1551681" y="119"/>
          <a:ext cx="4442931" cy="4442931"/>
        </a:xfrm>
        <a:prstGeom prst="circularArrow">
          <a:avLst>
            <a:gd name="adj1" fmla="val 5192"/>
            <a:gd name="adj2" fmla="val 335337"/>
            <a:gd name="adj3" fmla="val 4015829"/>
            <a:gd name="adj4" fmla="val 2249162"/>
            <a:gd name="adj5" fmla="val 6058"/>
          </a:avLst>
        </a:prstGeom>
        <a:solidFill>
          <a:srgbClr val="92D050"/>
        </a:solidFill>
        <a:ln w="12700" cap="flat" cmpd="sng" algn="ctr">
          <a:solidFill>
            <a:schemeClr val="bg2">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855EC-1035-3246-B558-F1CE8E9E3EE5}">
      <dsp:nvSpPr>
        <dsp:cNvPr id="0" name=""/>
        <dsp:cNvSpPr/>
      </dsp:nvSpPr>
      <dsp:spPr>
        <a:xfrm>
          <a:off x="3182351" y="3601374"/>
          <a:ext cx="1183016" cy="1183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  Implement  </a:t>
          </a:r>
        </a:p>
      </dsp:txBody>
      <dsp:txXfrm>
        <a:off x="3182351" y="3601374"/>
        <a:ext cx="1183016" cy="1183016"/>
      </dsp:txXfrm>
    </dsp:sp>
    <dsp:sp modelId="{B0DCEFF9-8021-7044-BDB3-71EFE2673792}">
      <dsp:nvSpPr>
        <dsp:cNvPr id="0" name=""/>
        <dsp:cNvSpPr/>
      </dsp:nvSpPr>
      <dsp:spPr>
        <a:xfrm>
          <a:off x="1553105" y="119"/>
          <a:ext cx="4442931" cy="4442931"/>
        </a:xfrm>
        <a:prstGeom prst="circularArrow">
          <a:avLst>
            <a:gd name="adj1" fmla="val 5192"/>
            <a:gd name="adj2" fmla="val 335337"/>
            <a:gd name="adj3" fmla="val 8215501"/>
            <a:gd name="adj4" fmla="val 6448834"/>
            <a:gd name="adj5" fmla="val 6058"/>
          </a:avLst>
        </a:prstGeom>
        <a:solidFill>
          <a:srgbClr val="21A094"/>
        </a:solidFill>
        <a:ln w="12700" cap="flat" cmpd="sng" algn="ctr">
          <a:solidFill>
            <a:schemeClr val="bg2">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1C049-C28E-1241-B1BF-787BB195A48D}">
      <dsp:nvSpPr>
        <dsp:cNvPr id="0" name=""/>
        <dsp:cNvSpPr/>
      </dsp:nvSpPr>
      <dsp:spPr>
        <a:xfrm>
          <a:off x="1307292" y="2238393"/>
          <a:ext cx="1183016" cy="1183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Ongoing Learning</a:t>
          </a:r>
        </a:p>
      </dsp:txBody>
      <dsp:txXfrm>
        <a:off x="1307292" y="2238393"/>
        <a:ext cx="1183016" cy="1183016"/>
      </dsp:txXfrm>
    </dsp:sp>
    <dsp:sp modelId="{8E86F3A5-4B9A-6043-8033-1B4E246E8C97}">
      <dsp:nvSpPr>
        <dsp:cNvPr id="0" name=""/>
        <dsp:cNvSpPr/>
      </dsp:nvSpPr>
      <dsp:spPr>
        <a:xfrm>
          <a:off x="1552393" y="-807"/>
          <a:ext cx="4442931" cy="4442931"/>
        </a:xfrm>
        <a:prstGeom prst="circularArrow">
          <a:avLst>
            <a:gd name="adj1" fmla="val 5192"/>
            <a:gd name="adj2" fmla="val 335337"/>
            <a:gd name="adj3" fmla="val 12300480"/>
            <a:gd name="adj4" fmla="val 10769075"/>
            <a:gd name="adj5" fmla="val 6058"/>
          </a:avLst>
        </a:prstGeom>
        <a:solidFill>
          <a:srgbClr val="F38E3F"/>
        </a:solidFill>
        <a:ln w="12700" cap="flat" cmpd="sng" algn="ctr">
          <a:solidFill>
            <a:schemeClr val="bg2">
              <a:lumMod val="8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6CA78-A81D-1045-9B2D-C411D81D8996}">
      <dsp:nvSpPr>
        <dsp:cNvPr id="0" name=""/>
        <dsp:cNvSpPr/>
      </dsp:nvSpPr>
      <dsp:spPr>
        <a:xfrm>
          <a:off x="2023501" y="34129"/>
          <a:ext cx="1183016" cy="1183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Scope</a:t>
          </a:r>
        </a:p>
      </dsp:txBody>
      <dsp:txXfrm>
        <a:off x="2023501" y="34129"/>
        <a:ext cx="1183016" cy="1183016"/>
      </dsp:txXfrm>
    </dsp:sp>
    <dsp:sp modelId="{9EC87FA7-05DB-D545-B298-CC741EDC8435}">
      <dsp:nvSpPr>
        <dsp:cNvPr id="0" name=""/>
        <dsp:cNvSpPr/>
      </dsp:nvSpPr>
      <dsp:spPr>
        <a:xfrm>
          <a:off x="1467948" y="22532"/>
          <a:ext cx="4442931" cy="4442931"/>
        </a:xfrm>
        <a:prstGeom prst="circularArrow">
          <a:avLst>
            <a:gd name="adj1" fmla="val 5192"/>
            <a:gd name="adj2" fmla="val 335337"/>
            <a:gd name="adj3" fmla="val 16655793"/>
            <a:gd name="adj4" fmla="val 15349330"/>
            <a:gd name="adj5" fmla="val 6058"/>
          </a:avLst>
        </a:prstGeom>
        <a:solidFill>
          <a:srgbClr val="642761"/>
        </a:solidFill>
        <a:ln w="12700" cap="flat" cmpd="sng" algn="ctr">
          <a:solidFill>
            <a:schemeClr val="tx1">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B2C09F-5E89-43A8-B05F-F0265F82DB12}" type="datetimeFigureOut">
              <a:rPr lang="en-US" smtClean="0"/>
              <a:t>8/26/2022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97B55-6465-4D18-9951-F1B217141AC3}" type="slidenum">
              <a:rPr lang="en-US" smtClean="0"/>
              <a:t>‹#›</a:t>
            </a:fld>
            <a:endParaRPr lang="en-US" dirty="0"/>
          </a:p>
        </p:txBody>
      </p:sp>
    </p:spTree>
    <p:extLst>
      <p:ext uri="{BB962C8B-B14F-4D97-AF65-F5344CB8AC3E}">
        <p14:creationId xmlns:p14="http://schemas.microsoft.com/office/powerpoint/2010/main" val="3758404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a:t>
            </a:fld>
            <a:endParaRPr lang="en-US" dirty="0"/>
          </a:p>
        </p:txBody>
      </p:sp>
    </p:spTree>
    <p:extLst>
      <p:ext uri="{BB962C8B-B14F-4D97-AF65-F5344CB8AC3E}">
        <p14:creationId xmlns:p14="http://schemas.microsoft.com/office/powerpoint/2010/main" val="1688981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10</a:t>
            </a:fld>
            <a:endParaRPr lang="en-US" dirty="0"/>
          </a:p>
        </p:txBody>
      </p:sp>
    </p:spTree>
    <p:extLst>
      <p:ext uri="{BB962C8B-B14F-4D97-AF65-F5344CB8AC3E}">
        <p14:creationId xmlns:p14="http://schemas.microsoft.com/office/powerpoint/2010/main" val="1495471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11</a:t>
            </a:fld>
            <a:endParaRPr lang="en-US" dirty="0"/>
          </a:p>
        </p:txBody>
      </p:sp>
    </p:spTree>
    <p:extLst>
      <p:ext uri="{BB962C8B-B14F-4D97-AF65-F5344CB8AC3E}">
        <p14:creationId xmlns:p14="http://schemas.microsoft.com/office/powerpoint/2010/main" val="1169889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B7DED9-D221-42CC-9DC4-1415B3BEAA41}" type="slidenum">
              <a:rPr lang="en-US" smtClean="0"/>
              <a:t>12</a:t>
            </a:fld>
            <a:endParaRPr lang="en-US" dirty="0"/>
          </a:p>
        </p:txBody>
      </p:sp>
    </p:spTree>
    <p:extLst>
      <p:ext uri="{BB962C8B-B14F-4D97-AF65-F5344CB8AC3E}">
        <p14:creationId xmlns:p14="http://schemas.microsoft.com/office/powerpoint/2010/main" val="169757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13</a:t>
            </a:fld>
            <a:endParaRPr lang="en-US" dirty="0"/>
          </a:p>
        </p:txBody>
      </p:sp>
    </p:spTree>
    <p:extLst>
      <p:ext uri="{BB962C8B-B14F-4D97-AF65-F5344CB8AC3E}">
        <p14:creationId xmlns:p14="http://schemas.microsoft.com/office/powerpoint/2010/main" val="3910075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14</a:t>
            </a:fld>
            <a:endParaRPr lang="en-US" dirty="0"/>
          </a:p>
        </p:txBody>
      </p:sp>
    </p:spTree>
    <p:extLst>
      <p:ext uri="{BB962C8B-B14F-4D97-AF65-F5344CB8AC3E}">
        <p14:creationId xmlns:p14="http://schemas.microsoft.com/office/powerpoint/2010/main" val="1948098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15</a:t>
            </a:fld>
            <a:endParaRPr lang="en-US" dirty="0"/>
          </a:p>
        </p:txBody>
      </p:sp>
    </p:spTree>
    <p:extLst>
      <p:ext uri="{BB962C8B-B14F-4D97-AF65-F5344CB8AC3E}">
        <p14:creationId xmlns:p14="http://schemas.microsoft.com/office/powerpoint/2010/main" val="1534524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16</a:t>
            </a:fld>
            <a:endParaRPr lang="en-US" dirty="0"/>
          </a:p>
        </p:txBody>
      </p:sp>
    </p:spTree>
    <p:extLst>
      <p:ext uri="{BB962C8B-B14F-4D97-AF65-F5344CB8AC3E}">
        <p14:creationId xmlns:p14="http://schemas.microsoft.com/office/powerpoint/2010/main" val="2812965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17</a:t>
            </a:fld>
            <a:endParaRPr lang="en-US" dirty="0"/>
          </a:p>
        </p:txBody>
      </p:sp>
    </p:spTree>
    <p:extLst>
      <p:ext uri="{BB962C8B-B14F-4D97-AF65-F5344CB8AC3E}">
        <p14:creationId xmlns:p14="http://schemas.microsoft.com/office/powerpoint/2010/main" val="3710855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18</a:t>
            </a:fld>
            <a:endParaRPr lang="en-US" dirty="0"/>
          </a:p>
        </p:txBody>
      </p:sp>
    </p:spTree>
    <p:extLst>
      <p:ext uri="{BB962C8B-B14F-4D97-AF65-F5344CB8AC3E}">
        <p14:creationId xmlns:p14="http://schemas.microsoft.com/office/powerpoint/2010/main" val="1696164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19</a:t>
            </a:fld>
            <a:endParaRPr lang="en-US" dirty="0"/>
          </a:p>
        </p:txBody>
      </p:sp>
    </p:spTree>
    <p:extLst>
      <p:ext uri="{BB962C8B-B14F-4D97-AF65-F5344CB8AC3E}">
        <p14:creationId xmlns:p14="http://schemas.microsoft.com/office/powerpoint/2010/main" val="50986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3265">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a:t>
            </a:fld>
            <a:endParaRPr lang="en-US" dirty="0"/>
          </a:p>
        </p:txBody>
      </p:sp>
    </p:spTree>
    <p:extLst>
      <p:ext uri="{BB962C8B-B14F-4D97-AF65-F5344CB8AC3E}">
        <p14:creationId xmlns:p14="http://schemas.microsoft.com/office/powerpoint/2010/main" val="6938312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20</a:t>
            </a:fld>
            <a:endParaRPr lang="en-US" dirty="0"/>
          </a:p>
        </p:txBody>
      </p:sp>
    </p:spTree>
    <p:extLst>
      <p:ext uri="{BB962C8B-B14F-4D97-AF65-F5344CB8AC3E}">
        <p14:creationId xmlns:p14="http://schemas.microsoft.com/office/powerpoint/2010/main" val="3482064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21</a:t>
            </a:fld>
            <a:endParaRPr lang="en-US" dirty="0"/>
          </a:p>
        </p:txBody>
      </p:sp>
    </p:spTree>
    <p:extLst>
      <p:ext uri="{BB962C8B-B14F-4D97-AF65-F5344CB8AC3E}">
        <p14:creationId xmlns:p14="http://schemas.microsoft.com/office/powerpoint/2010/main" val="1453373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22</a:t>
            </a:fld>
            <a:endParaRPr lang="en-US" dirty="0"/>
          </a:p>
        </p:txBody>
      </p:sp>
    </p:spTree>
    <p:extLst>
      <p:ext uri="{BB962C8B-B14F-4D97-AF65-F5344CB8AC3E}">
        <p14:creationId xmlns:p14="http://schemas.microsoft.com/office/powerpoint/2010/main" val="31191914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23</a:t>
            </a:fld>
            <a:endParaRPr lang="en-US" dirty="0"/>
          </a:p>
        </p:txBody>
      </p:sp>
    </p:spTree>
    <p:extLst>
      <p:ext uri="{BB962C8B-B14F-4D97-AF65-F5344CB8AC3E}">
        <p14:creationId xmlns:p14="http://schemas.microsoft.com/office/powerpoint/2010/main" val="3085513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24</a:t>
            </a:fld>
            <a:endParaRPr lang="en-US" dirty="0"/>
          </a:p>
        </p:txBody>
      </p:sp>
    </p:spTree>
    <p:extLst>
      <p:ext uri="{BB962C8B-B14F-4D97-AF65-F5344CB8AC3E}">
        <p14:creationId xmlns:p14="http://schemas.microsoft.com/office/powerpoint/2010/main" val="1494637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25</a:t>
            </a:fld>
            <a:endParaRPr lang="en-US" dirty="0"/>
          </a:p>
        </p:txBody>
      </p:sp>
    </p:spTree>
    <p:extLst>
      <p:ext uri="{BB962C8B-B14F-4D97-AF65-F5344CB8AC3E}">
        <p14:creationId xmlns:p14="http://schemas.microsoft.com/office/powerpoint/2010/main" val="2713519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26</a:t>
            </a:fld>
            <a:endParaRPr lang="en-US" dirty="0"/>
          </a:p>
        </p:txBody>
      </p:sp>
    </p:spTree>
    <p:extLst>
      <p:ext uri="{BB962C8B-B14F-4D97-AF65-F5344CB8AC3E}">
        <p14:creationId xmlns:p14="http://schemas.microsoft.com/office/powerpoint/2010/main" val="5838280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27</a:t>
            </a:fld>
            <a:endParaRPr lang="en-US" dirty="0"/>
          </a:p>
        </p:txBody>
      </p:sp>
    </p:spTree>
    <p:extLst>
      <p:ext uri="{BB962C8B-B14F-4D97-AF65-F5344CB8AC3E}">
        <p14:creationId xmlns:p14="http://schemas.microsoft.com/office/powerpoint/2010/main" val="17494612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28</a:t>
            </a:fld>
            <a:endParaRPr lang="en-US" dirty="0"/>
          </a:p>
        </p:txBody>
      </p:sp>
    </p:spTree>
    <p:extLst>
      <p:ext uri="{BB962C8B-B14F-4D97-AF65-F5344CB8AC3E}">
        <p14:creationId xmlns:p14="http://schemas.microsoft.com/office/powerpoint/2010/main" val="759223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29</a:t>
            </a:fld>
            <a:endParaRPr lang="en-US" dirty="0"/>
          </a:p>
        </p:txBody>
      </p:sp>
    </p:spTree>
    <p:extLst>
      <p:ext uri="{BB962C8B-B14F-4D97-AF65-F5344CB8AC3E}">
        <p14:creationId xmlns:p14="http://schemas.microsoft.com/office/powerpoint/2010/main" val="2683655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a:t>
            </a:fld>
            <a:endParaRPr lang="en-US" dirty="0"/>
          </a:p>
        </p:txBody>
      </p:sp>
    </p:spTree>
    <p:extLst>
      <p:ext uri="{BB962C8B-B14F-4D97-AF65-F5344CB8AC3E}">
        <p14:creationId xmlns:p14="http://schemas.microsoft.com/office/powerpoint/2010/main" val="26563139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30</a:t>
            </a:fld>
            <a:endParaRPr lang="en-US" dirty="0"/>
          </a:p>
        </p:txBody>
      </p:sp>
    </p:spTree>
    <p:extLst>
      <p:ext uri="{BB962C8B-B14F-4D97-AF65-F5344CB8AC3E}">
        <p14:creationId xmlns:p14="http://schemas.microsoft.com/office/powerpoint/2010/main" val="1588928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31</a:t>
            </a:fld>
            <a:endParaRPr lang="en-US" dirty="0"/>
          </a:p>
        </p:txBody>
      </p:sp>
    </p:spTree>
    <p:extLst>
      <p:ext uri="{BB962C8B-B14F-4D97-AF65-F5344CB8AC3E}">
        <p14:creationId xmlns:p14="http://schemas.microsoft.com/office/powerpoint/2010/main" val="36122155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32</a:t>
            </a:fld>
            <a:endParaRPr lang="en-US" dirty="0"/>
          </a:p>
        </p:txBody>
      </p:sp>
    </p:spTree>
    <p:extLst>
      <p:ext uri="{BB962C8B-B14F-4D97-AF65-F5344CB8AC3E}">
        <p14:creationId xmlns:p14="http://schemas.microsoft.com/office/powerpoint/2010/main" val="2222375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33</a:t>
            </a:fld>
            <a:endParaRPr lang="en-US" dirty="0"/>
          </a:p>
        </p:txBody>
      </p:sp>
    </p:spTree>
    <p:extLst>
      <p:ext uri="{BB962C8B-B14F-4D97-AF65-F5344CB8AC3E}">
        <p14:creationId xmlns:p14="http://schemas.microsoft.com/office/powerpoint/2010/main" val="27203974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34</a:t>
            </a:fld>
            <a:endParaRPr lang="en-US" dirty="0"/>
          </a:p>
        </p:txBody>
      </p:sp>
    </p:spTree>
    <p:extLst>
      <p:ext uri="{BB962C8B-B14F-4D97-AF65-F5344CB8AC3E}">
        <p14:creationId xmlns:p14="http://schemas.microsoft.com/office/powerpoint/2010/main" val="1830230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35</a:t>
            </a:fld>
            <a:endParaRPr lang="en-US" dirty="0"/>
          </a:p>
        </p:txBody>
      </p:sp>
    </p:spTree>
    <p:extLst>
      <p:ext uri="{BB962C8B-B14F-4D97-AF65-F5344CB8AC3E}">
        <p14:creationId xmlns:p14="http://schemas.microsoft.com/office/powerpoint/2010/main" val="38907965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36</a:t>
            </a:fld>
            <a:endParaRPr lang="en-US" dirty="0"/>
          </a:p>
        </p:txBody>
      </p:sp>
    </p:spTree>
    <p:extLst>
      <p:ext uri="{BB962C8B-B14F-4D97-AF65-F5344CB8AC3E}">
        <p14:creationId xmlns:p14="http://schemas.microsoft.com/office/powerpoint/2010/main" val="9859916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37</a:t>
            </a:fld>
            <a:endParaRPr lang="en-US" dirty="0"/>
          </a:p>
        </p:txBody>
      </p:sp>
    </p:spTree>
    <p:extLst>
      <p:ext uri="{BB962C8B-B14F-4D97-AF65-F5344CB8AC3E}">
        <p14:creationId xmlns:p14="http://schemas.microsoft.com/office/powerpoint/2010/main" val="2082193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alt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38</a:t>
            </a:fld>
            <a:endParaRPr lang="en-US" dirty="0"/>
          </a:p>
        </p:txBody>
      </p:sp>
    </p:spTree>
    <p:extLst>
      <p:ext uri="{BB962C8B-B14F-4D97-AF65-F5344CB8AC3E}">
        <p14:creationId xmlns:p14="http://schemas.microsoft.com/office/powerpoint/2010/main" val="4078516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39</a:t>
            </a:fld>
            <a:endParaRPr lang="en-US" dirty="0"/>
          </a:p>
        </p:txBody>
      </p:sp>
    </p:spTree>
    <p:extLst>
      <p:ext uri="{BB962C8B-B14F-4D97-AF65-F5344CB8AC3E}">
        <p14:creationId xmlns:p14="http://schemas.microsoft.com/office/powerpoint/2010/main" val="240375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865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a:t>
            </a:fld>
            <a:endParaRPr lang="en-US" dirty="0"/>
          </a:p>
        </p:txBody>
      </p:sp>
    </p:spTree>
    <p:extLst>
      <p:ext uri="{BB962C8B-B14F-4D97-AF65-F5344CB8AC3E}">
        <p14:creationId xmlns:p14="http://schemas.microsoft.com/office/powerpoint/2010/main" val="1031587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40</a:t>
            </a:fld>
            <a:endParaRPr lang="en-US" dirty="0"/>
          </a:p>
        </p:txBody>
      </p:sp>
    </p:spTree>
    <p:extLst>
      <p:ext uri="{BB962C8B-B14F-4D97-AF65-F5344CB8AC3E}">
        <p14:creationId xmlns:p14="http://schemas.microsoft.com/office/powerpoint/2010/main" val="6180540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41</a:t>
            </a:fld>
            <a:endParaRPr lang="en-US" dirty="0"/>
          </a:p>
        </p:txBody>
      </p:sp>
    </p:spTree>
    <p:extLst>
      <p:ext uri="{BB962C8B-B14F-4D97-AF65-F5344CB8AC3E}">
        <p14:creationId xmlns:p14="http://schemas.microsoft.com/office/powerpoint/2010/main" val="17292490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42</a:t>
            </a:fld>
            <a:endParaRPr lang="en-US" dirty="0"/>
          </a:p>
        </p:txBody>
      </p:sp>
    </p:spTree>
    <p:extLst>
      <p:ext uri="{BB962C8B-B14F-4D97-AF65-F5344CB8AC3E}">
        <p14:creationId xmlns:p14="http://schemas.microsoft.com/office/powerpoint/2010/main" val="21245473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43</a:t>
            </a:fld>
            <a:endParaRPr lang="en-US" dirty="0"/>
          </a:p>
        </p:txBody>
      </p:sp>
    </p:spTree>
    <p:extLst>
      <p:ext uri="{BB962C8B-B14F-4D97-AF65-F5344CB8AC3E}">
        <p14:creationId xmlns:p14="http://schemas.microsoft.com/office/powerpoint/2010/main" val="3201523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44</a:t>
            </a:fld>
            <a:endParaRPr lang="en-US" dirty="0"/>
          </a:p>
        </p:txBody>
      </p:sp>
    </p:spTree>
    <p:extLst>
      <p:ext uri="{BB962C8B-B14F-4D97-AF65-F5344CB8AC3E}">
        <p14:creationId xmlns:p14="http://schemas.microsoft.com/office/powerpoint/2010/main" val="41138896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45</a:t>
            </a:fld>
            <a:endParaRPr lang="en-US" dirty="0"/>
          </a:p>
        </p:txBody>
      </p:sp>
    </p:spTree>
    <p:extLst>
      <p:ext uri="{BB962C8B-B14F-4D97-AF65-F5344CB8AC3E}">
        <p14:creationId xmlns:p14="http://schemas.microsoft.com/office/powerpoint/2010/main" val="19361644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46</a:t>
            </a:fld>
            <a:endParaRPr lang="en-US" dirty="0"/>
          </a:p>
        </p:txBody>
      </p:sp>
    </p:spTree>
    <p:extLst>
      <p:ext uri="{BB962C8B-B14F-4D97-AF65-F5344CB8AC3E}">
        <p14:creationId xmlns:p14="http://schemas.microsoft.com/office/powerpoint/2010/main" val="32909170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47</a:t>
            </a:fld>
            <a:endParaRPr lang="en-US" dirty="0"/>
          </a:p>
        </p:txBody>
      </p:sp>
    </p:spTree>
    <p:extLst>
      <p:ext uri="{BB962C8B-B14F-4D97-AF65-F5344CB8AC3E}">
        <p14:creationId xmlns:p14="http://schemas.microsoft.com/office/powerpoint/2010/main" val="41115880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48</a:t>
            </a:fld>
            <a:endParaRPr lang="en-US" dirty="0"/>
          </a:p>
        </p:txBody>
      </p:sp>
    </p:spTree>
    <p:extLst>
      <p:ext uri="{BB962C8B-B14F-4D97-AF65-F5344CB8AC3E}">
        <p14:creationId xmlns:p14="http://schemas.microsoft.com/office/powerpoint/2010/main" val="10564663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49</a:t>
            </a:fld>
            <a:endParaRPr lang="en-US" dirty="0"/>
          </a:p>
        </p:txBody>
      </p:sp>
    </p:spTree>
    <p:extLst>
      <p:ext uri="{BB962C8B-B14F-4D97-AF65-F5344CB8AC3E}">
        <p14:creationId xmlns:p14="http://schemas.microsoft.com/office/powerpoint/2010/main" val="1635087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a:t>
            </a:fld>
            <a:endParaRPr lang="en-US" dirty="0"/>
          </a:p>
        </p:txBody>
      </p:sp>
    </p:spTree>
    <p:extLst>
      <p:ext uri="{BB962C8B-B14F-4D97-AF65-F5344CB8AC3E}">
        <p14:creationId xmlns:p14="http://schemas.microsoft.com/office/powerpoint/2010/main" val="1312173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10"/>
          </p:nvPr>
        </p:nvSpPr>
        <p:spPr/>
        <p:txBody>
          <a:bodyPr/>
          <a:lstStyle/>
          <a:p>
            <a:fld id="{2EAB69DD-63E0-3245-B611-599196AA0D37}" type="slidenum">
              <a:rPr lang="en-US" smtClean="0"/>
              <a:t>50</a:t>
            </a:fld>
            <a:endParaRPr lang="en-US" dirty="0"/>
          </a:p>
        </p:txBody>
      </p:sp>
    </p:spTree>
    <p:extLst>
      <p:ext uri="{BB962C8B-B14F-4D97-AF65-F5344CB8AC3E}">
        <p14:creationId xmlns:p14="http://schemas.microsoft.com/office/powerpoint/2010/main" val="2797549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51</a:t>
            </a:fld>
            <a:endParaRPr lang="en-US" dirty="0"/>
          </a:p>
        </p:txBody>
      </p:sp>
    </p:spTree>
    <p:extLst>
      <p:ext uri="{BB962C8B-B14F-4D97-AF65-F5344CB8AC3E}">
        <p14:creationId xmlns:p14="http://schemas.microsoft.com/office/powerpoint/2010/main" val="11203401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52</a:t>
            </a:fld>
            <a:endParaRPr lang="en-US" dirty="0"/>
          </a:p>
        </p:txBody>
      </p:sp>
    </p:spTree>
    <p:extLst>
      <p:ext uri="{BB962C8B-B14F-4D97-AF65-F5344CB8AC3E}">
        <p14:creationId xmlns:p14="http://schemas.microsoft.com/office/powerpoint/2010/main" val="27492292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9B7DED9-D221-42CC-9DC4-1415B3BEAA41}" type="slidenum">
              <a:rPr lang="en-US" smtClean="0"/>
              <a:t>53</a:t>
            </a:fld>
            <a:endParaRPr lang="en-US" dirty="0"/>
          </a:p>
        </p:txBody>
      </p:sp>
    </p:spTree>
    <p:extLst>
      <p:ext uri="{BB962C8B-B14F-4D97-AF65-F5344CB8AC3E}">
        <p14:creationId xmlns:p14="http://schemas.microsoft.com/office/powerpoint/2010/main" val="3315060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54</a:t>
            </a:fld>
            <a:endParaRPr lang="en-US" dirty="0"/>
          </a:p>
        </p:txBody>
      </p:sp>
    </p:spTree>
    <p:extLst>
      <p:ext uri="{BB962C8B-B14F-4D97-AF65-F5344CB8AC3E}">
        <p14:creationId xmlns:p14="http://schemas.microsoft.com/office/powerpoint/2010/main" val="22639295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55</a:t>
            </a:fld>
            <a:endParaRPr lang="en-US" dirty="0"/>
          </a:p>
        </p:txBody>
      </p:sp>
    </p:spTree>
    <p:extLst>
      <p:ext uri="{BB962C8B-B14F-4D97-AF65-F5344CB8AC3E}">
        <p14:creationId xmlns:p14="http://schemas.microsoft.com/office/powerpoint/2010/main" val="4867529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56</a:t>
            </a:fld>
            <a:endParaRPr lang="en-US" dirty="0"/>
          </a:p>
        </p:txBody>
      </p:sp>
    </p:spTree>
    <p:extLst>
      <p:ext uri="{BB962C8B-B14F-4D97-AF65-F5344CB8AC3E}">
        <p14:creationId xmlns:p14="http://schemas.microsoft.com/office/powerpoint/2010/main" val="31921256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57</a:t>
            </a:fld>
            <a:endParaRPr lang="en-US" dirty="0"/>
          </a:p>
        </p:txBody>
      </p:sp>
    </p:spTree>
    <p:extLst>
      <p:ext uri="{BB962C8B-B14F-4D97-AF65-F5344CB8AC3E}">
        <p14:creationId xmlns:p14="http://schemas.microsoft.com/office/powerpoint/2010/main" val="21177929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58</a:t>
            </a:fld>
            <a:endParaRPr lang="en-US" dirty="0"/>
          </a:p>
        </p:txBody>
      </p:sp>
    </p:spTree>
    <p:extLst>
      <p:ext uri="{BB962C8B-B14F-4D97-AF65-F5344CB8AC3E}">
        <p14:creationId xmlns:p14="http://schemas.microsoft.com/office/powerpoint/2010/main" val="42334827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59</a:t>
            </a:fld>
            <a:endParaRPr lang="en-US" dirty="0"/>
          </a:p>
        </p:txBody>
      </p:sp>
    </p:spTree>
    <p:extLst>
      <p:ext uri="{BB962C8B-B14F-4D97-AF65-F5344CB8AC3E}">
        <p14:creationId xmlns:p14="http://schemas.microsoft.com/office/powerpoint/2010/main" val="186492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865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a:t>
            </a:fld>
            <a:endParaRPr lang="en-US" dirty="0"/>
          </a:p>
        </p:txBody>
      </p:sp>
    </p:spTree>
    <p:extLst>
      <p:ext uri="{BB962C8B-B14F-4D97-AF65-F5344CB8AC3E}">
        <p14:creationId xmlns:p14="http://schemas.microsoft.com/office/powerpoint/2010/main" val="13662074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60</a:t>
            </a:fld>
            <a:endParaRPr lang="en-US" dirty="0"/>
          </a:p>
        </p:txBody>
      </p:sp>
    </p:spTree>
    <p:extLst>
      <p:ext uri="{BB962C8B-B14F-4D97-AF65-F5344CB8AC3E}">
        <p14:creationId xmlns:p14="http://schemas.microsoft.com/office/powerpoint/2010/main" val="32984589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61</a:t>
            </a:fld>
            <a:endParaRPr lang="en-US" dirty="0"/>
          </a:p>
        </p:txBody>
      </p:sp>
    </p:spTree>
    <p:extLst>
      <p:ext uri="{BB962C8B-B14F-4D97-AF65-F5344CB8AC3E}">
        <p14:creationId xmlns:p14="http://schemas.microsoft.com/office/powerpoint/2010/main" val="12595136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alt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62</a:t>
            </a:fld>
            <a:endParaRPr lang="en-US" dirty="0"/>
          </a:p>
        </p:txBody>
      </p:sp>
    </p:spTree>
    <p:extLst>
      <p:ext uri="{BB962C8B-B14F-4D97-AF65-F5344CB8AC3E}">
        <p14:creationId xmlns:p14="http://schemas.microsoft.com/office/powerpoint/2010/main" val="59193614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63</a:t>
            </a:fld>
            <a:endParaRPr lang="en-US" dirty="0"/>
          </a:p>
        </p:txBody>
      </p:sp>
    </p:spTree>
    <p:extLst>
      <p:ext uri="{BB962C8B-B14F-4D97-AF65-F5344CB8AC3E}">
        <p14:creationId xmlns:p14="http://schemas.microsoft.com/office/powerpoint/2010/main" val="22421385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altLang="ja-JP" dirty="0"/>
          </a:p>
        </p:txBody>
      </p:sp>
      <p:sp>
        <p:nvSpPr>
          <p:cNvPr id="4" name="Slide Number Placeholder 3"/>
          <p:cNvSpPr>
            <a:spLocks noGrp="1"/>
          </p:cNvSpPr>
          <p:nvPr>
            <p:ph type="sldNum" sz="quarter" idx="5"/>
          </p:nvPr>
        </p:nvSpPr>
        <p:spPr/>
        <p:txBody>
          <a:bodyPr/>
          <a:lstStyle/>
          <a:p>
            <a:fld id="{95997B55-6465-4D18-9951-F1B217141AC3}" type="slidenum">
              <a:rPr lang="en-US" smtClean="0"/>
              <a:t>64</a:t>
            </a:fld>
            <a:endParaRPr lang="en-US" dirty="0"/>
          </a:p>
        </p:txBody>
      </p:sp>
    </p:spTree>
    <p:extLst>
      <p:ext uri="{BB962C8B-B14F-4D97-AF65-F5344CB8AC3E}">
        <p14:creationId xmlns:p14="http://schemas.microsoft.com/office/powerpoint/2010/main" val="18914315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65</a:t>
            </a:fld>
            <a:endParaRPr lang="en-US" dirty="0"/>
          </a:p>
        </p:txBody>
      </p:sp>
    </p:spTree>
    <p:extLst>
      <p:ext uri="{BB962C8B-B14F-4D97-AF65-F5344CB8AC3E}">
        <p14:creationId xmlns:p14="http://schemas.microsoft.com/office/powerpoint/2010/main" val="25904057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66</a:t>
            </a:fld>
            <a:endParaRPr lang="en-US" dirty="0"/>
          </a:p>
        </p:txBody>
      </p:sp>
    </p:spTree>
    <p:extLst>
      <p:ext uri="{BB962C8B-B14F-4D97-AF65-F5344CB8AC3E}">
        <p14:creationId xmlns:p14="http://schemas.microsoft.com/office/powerpoint/2010/main" val="32999228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67</a:t>
            </a:fld>
            <a:endParaRPr lang="en-US" dirty="0"/>
          </a:p>
        </p:txBody>
      </p:sp>
    </p:spTree>
    <p:extLst>
      <p:ext uri="{BB962C8B-B14F-4D97-AF65-F5344CB8AC3E}">
        <p14:creationId xmlns:p14="http://schemas.microsoft.com/office/powerpoint/2010/main" val="13551254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68</a:t>
            </a:fld>
            <a:endParaRPr lang="en-US" dirty="0"/>
          </a:p>
        </p:txBody>
      </p:sp>
    </p:spTree>
    <p:extLst>
      <p:ext uri="{BB962C8B-B14F-4D97-AF65-F5344CB8AC3E}">
        <p14:creationId xmlns:p14="http://schemas.microsoft.com/office/powerpoint/2010/main" val="40672036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69</a:t>
            </a:fld>
            <a:endParaRPr lang="en-US" dirty="0"/>
          </a:p>
        </p:txBody>
      </p:sp>
    </p:spTree>
    <p:extLst>
      <p:ext uri="{BB962C8B-B14F-4D97-AF65-F5344CB8AC3E}">
        <p14:creationId xmlns:p14="http://schemas.microsoft.com/office/powerpoint/2010/main" val="667441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a:t>
            </a:fld>
            <a:endParaRPr lang="en-US" dirty="0"/>
          </a:p>
        </p:txBody>
      </p:sp>
    </p:spTree>
    <p:extLst>
      <p:ext uri="{BB962C8B-B14F-4D97-AF65-F5344CB8AC3E}">
        <p14:creationId xmlns:p14="http://schemas.microsoft.com/office/powerpoint/2010/main" val="2617646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70</a:t>
            </a:fld>
            <a:endParaRPr lang="en-US" dirty="0"/>
          </a:p>
        </p:txBody>
      </p:sp>
    </p:spTree>
    <p:extLst>
      <p:ext uri="{BB962C8B-B14F-4D97-AF65-F5344CB8AC3E}">
        <p14:creationId xmlns:p14="http://schemas.microsoft.com/office/powerpoint/2010/main" val="24108005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71</a:t>
            </a:fld>
            <a:endParaRPr lang="en-US" dirty="0"/>
          </a:p>
        </p:txBody>
      </p:sp>
    </p:spTree>
    <p:extLst>
      <p:ext uri="{BB962C8B-B14F-4D97-AF65-F5344CB8AC3E}">
        <p14:creationId xmlns:p14="http://schemas.microsoft.com/office/powerpoint/2010/main" val="25371181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72</a:t>
            </a:fld>
            <a:endParaRPr lang="en-US" dirty="0"/>
          </a:p>
        </p:txBody>
      </p:sp>
    </p:spTree>
    <p:extLst>
      <p:ext uri="{BB962C8B-B14F-4D97-AF65-F5344CB8AC3E}">
        <p14:creationId xmlns:p14="http://schemas.microsoft.com/office/powerpoint/2010/main" val="35776388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73</a:t>
            </a:fld>
            <a:endParaRPr lang="en-US" dirty="0"/>
          </a:p>
        </p:txBody>
      </p:sp>
    </p:spTree>
    <p:extLst>
      <p:ext uri="{BB962C8B-B14F-4D97-AF65-F5344CB8AC3E}">
        <p14:creationId xmlns:p14="http://schemas.microsoft.com/office/powerpoint/2010/main" val="28452476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74</a:t>
            </a:fld>
            <a:endParaRPr lang="en-US" dirty="0"/>
          </a:p>
        </p:txBody>
      </p:sp>
    </p:spTree>
    <p:extLst>
      <p:ext uri="{BB962C8B-B14F-4D97-AF65-F5344CB8AC3E}">
        <p14:creationId xmlns:p14="http://schemas.microsoft.com/office/powerpoint/2010/main" val="9681577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75</a:t>
            </a:fld>
            <a:endParaRPr lang="en-US" dirty="0"/>
          </a:p>
        </p:txBody>
      </p:sp>
    </p:spTree>
    <p:extLst>
      <p:ext uri="{BB962C8B-B14F-4D97-AF65-F5344CB8AC3E}">
        <p14:creationId xmlns:p14="http://schemas.microsoft.com/office/powerpoint/2010/main" val="29781049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76</a:t>
            </a:fld>
            <a:endParaRPr lang="en-US" dirty="0"/>
          </a:p>
        </p:txBody>
      </p:sp>
    </p:spTree>
    <p:extLst>
      <p:ext uri="{BB962C8B-B14F-4D97-AF65-F5344CB8AC3E}">
        <p14:creationId xmlns:p14="http://schemas.microsoft.com/office/powerpoint/2010/main" val="428460267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77</a:t>
            </a:fld>
            <a:endParaRPr lang="en-US" dirty="0"/>
          </a:p>
        </p:txBody>
      </p:sp>
    </p:spTree>
    <p:extLst>
      <p:ext uri="{BB962C8B-B14F-4D97-AF65-F5344CB8AC3E}">
        <p14:creationId xmlns:p14="http://schemas.microsoft.com/office/powerpoint/2010/main" val="3617593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78</a:t>
            </a:fld>
            <a:endParaRPr lang="en-US" dirty="0"/>
          </a:p>
        </p:txBody>
      </p:sp>
    </p:spTree>
    <p:extLst>
      <p:ext uri="{BB962C8B-B14F-4D97-AF65-F5344CB8AC3E}">
        <p14:creationId xmlns:p14="http://schemas.microsoft.com/office/powerpoint/2010/main" val="407960819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79</a:t>
            </a:fld>
            <a:endParaRPr lang="en-US" dirty="0"/>
          </a:p>
        </p:txBody>
      </p:sp>
    </p:spTree>
    <p:extLst>
      <p:ext uri="{BB962C8B-B14F-4D97-AF65-F5344CB8AC3E}">
        <p14:creationId xmlns:p14="http://schemas.microsoft.com/office/powerpoint/2010/main" val="973949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a:t>
            </a:fld>
            <a:endParaRPr lang="en-US" dirty="0"/>
          </a:p>
        </p:txBody>
      </p:sp>
    </p:spTree>
    <p:extLst>
      <p:ext uri="{BB962C8B-B14F-4D97-AF65-F5344CB8AC3E}">
        <p14:creationId xmlns:p14="http://schemas.microsoft.com/office/powerpoint/2010/main" val="24849527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80</a:t>
            </a:fld>
            <a:endParaRPr lang="en-US" dirty="0"/>
          </a:p>
        </p:txBody>
      </p:sp>
    </p:spTree>
    <p:extLst>
      <p:ext uri="{BB962C8B-B14F-4D97-AF65-F5344CB8AC3E}">
        <p14:creationId xmlns:p14="http://schemas.microsoft.com/office/powerpoint/2010/main" val="299583980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81</a:t>
            </a:fld>
            <a:endParaRPr lang="en-US" dirty="0"/>
          </a:p>
        </p:txBody>
      </p:sp>
    </p:spTree>
    <p:extLst>
      <p:ext uri="{BB962C8B-B14F-4D97-AF65-F5344CB8AC3E}">
        <p14:creationId xmlns:p14="http://schemas.microsoft.com/office/powerpoint/2010/main" val="71183866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82</a:t>
            </a:fld>
            <a:endParaRPr lang="en-US" dirty="0"/>
          </a:p>
        </p:txBody>
      </p:sp>
    </p:spTree>
    <p:extLst>
      <p:ext uri="{BB962C8B-B14F-4D97-AF65-F5344CB8AC3E}">
        <p14:creationId xmlns:p14="http://schemas.microsoft.com/office/powerpoint/2010/main" val="145361159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83</a:t>
            </a:fld>
            <a:endParaRPr lang="en-US" dirty="0"/>
          </a:p>
        </p:txBody>
      </p:sp>
    </p:spTree>
    <p:extLst>
      <p:ext uri="{BB962C8B-B14F-4D97-AF65-F5344CB8AC3E}">
        <p14:creationId xmlns:p14="http://schemas.microsoft.com/office/powerpoint/2010/main" val="6190521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84</a:t>
            </a:fld>
            <a:endParaRPr lang="en-US" dirty="0"/>
          </a:p>
        </p:txBody>
      </p:sp>
    </p:spTree>
    <p:extLst>
      <p:ext uri="{BB962C8B-B14F-4D97-AF65-F5344CB8AC3E}">
        <p14:creationId xmlns:p14="http://schemas.microsoft.com/office/powerpoint/2010/main" val="37271624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85</a:t>
            </a:fld>
            <a:endParaRPr lang="en-US" dirty="0"/>
          </a:p>
        </p:txBody>
      </p:sp>
    </p:spTree>
    <p:extLst>
      <p:ext uri="{BB962C8B-B14F-4D97-AF65-F5344CB8AC3E}">
        <p14:creationId xmlns:p14="http://schemas.microsoft.com/office/powerpoint/2010/main" val="28437484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86</a:t>
            </a:fld>
            <a:endParaRPr lang="en-US" dirty="0"/>
          </a:p>
        </p:txBody>
      </p:sp>
    </p:spTree>
    <p:extLst>
      <p:ext uri="{BB962C8B-B14F-4D97-AF65-F5344CB8AC3E}">
        <p14:creationId xmlns:p14="http://schemas.microsoft.com/office/powerpoint/2010/main" val="30438204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87</a:t>
            </a:fld>
            <a:endParaRPr lang="en-US" dirty="0"/>
          </a:p>
        </p:txBody>
      </p:sp>
    </p:spTree>
    <p:extLst>
      <p:ext uri="{BB962C8B-B14F-4D97-AF65-F5344CB8AC3E}">
        <p14:creationId xmlns:p14="http://schemas.microsoft.com/office/powerpoint/2010/main" val="2716835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88</a:t>
            </a:fld>
            <a:endParaRPr lang="en-US" dirty="0"/>
          </a:p>
        </p:txBody>
      </p:sp>
    </p:spTree>
    <p:extLst>
      <p:ext uri="{BB962C8B-B14F-4D97-AF65-F5344CB8AC3E}">
        <p14:creationId xmlns:p14="http://schemas.microsoft.com/office/powerpoint/2010/main" val="38023592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89</a:t>
            </a:fld>
            <a:endParaRPr lang="en-US" dirty="0"/>
          </a:p>
        </p:txBody>
      </p:sp>
    </p:spTree>
    <p:extLst>
      <p:ext uri="{BB962C8B-B14F-4D97-AF65-F5344CB8AC3E}">
        <p14:creationId xmlns:p14="http://schemas.microsoft.com/office/powerpoint/2010/main" val="146029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B69DD-63E0-3245-B611-599196AA0D37}" type="slidenum">
              <a:rPr lang="en-US" smtClean="0"/>
              <a:t>9</a:t>
            </a:fld>
            <a:endParaRPr lang="en-US" dirty="0"/>
          </a:p>
        </p:txBody>
      </p:sp>
    </p:spTree>
    <p:extLst>
      <p:ext uri="{BB962C8B-B14F-4D97-AF65-F5344CB8AC3E}">
        <p14:creationId xmlns:p14="http://schemas.microsoft.com/office/powerpoint/2010/main" val="323004053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endParaRPr lang="en-US" dirty="0"/>
          </a:p>
        </p:txBody>
      </p:sp>
      <p:sp>
        <p:nvSpPr>
          <p:cNvPr id="4" name="Slide Number Placeholder 3"/>
          <p:cNvSpPr>
            <a:spLocks noGrp="1"/>
          </p:cNvSpPr>
          <p:nvPr>
            <p:ph type="sldNum" sz="quarter" idx="5"/>
          </p:nvPr>
        </p:nvSpPr>
        <p:spPr/>
        <p:txBody>
          <a:bodyPr/>
          <a:lstStyle/>
          <a:p>
            <a:fld id="{95997B55-6465-4D18-9951-F1B217141AC3}" type="slidenum">
              <a:rPr lang="en-US" smtClean="0"/>
              <a:t>90</a:t>
            </a:fld>
            <a:endParaRPr lang="en-US" dirty="0"/>
          </a:p>
        </p:txBody>
      </p:sp>
    </p:spTree>
    <p:extLst>
      <p:ext uri="{BB962C8B-B14F-4D97-AF65-F5344CB8AC3E}">
        <p14:creationId xmlns:p14="http://schemas.microsoft.com/office/powerpoint/2010/main" val="183916024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solidFill>
                <a:schemeClr val="tx1"/>
              </a:solidFill>
              <a:latin typeface="+mn-lt"/>
            </a:endParaRPr>
          </a:p>
        </p:txBody>
      </p:sp>
      <p:sp>
        <p:nvSpPr>
          <p:cNvPr id="4" name="Slide Number Placeholder 3"/>
          <p:cNvSpPr>
            <a:spLocks noGrp="1"/>
          </p:cNvSpPr>
          <p:nvPr>
            <p:ph type="sldNum" sz="quarter" idx="5"/>
          </p:nvPr>
        </p:nvSpPr>
        <p:spPr/>
        <p:txBody>
          <a:bodyPr/>
          <a:lstStyle/>
          <a:p>
            <a:fld id="{95997B55-6465-4D18-9951-F1B217141AC3}" type="slidenum">
              <a:rPr lang="en-US" smtClean="0"/>
              <a:t>91</a:t>
            </a:fld>
            <a:endParaRPr lang="en-US" dirty="0"/>
          </a:p>
        </p:txBody>
      </p:sp>
    </p:spTree>
    <p:extLst>
      <p:ext uri="{BB962C8B-B14F-4D97-AF65-F5344CB8AC3E}">
        <p14:creationId xmlns:p14="http://schemas.microsoft.com/office/powerpoint/2010/main" val="2963826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EAD3-2481-45D3-8371-221F250FE8C7}"/>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56205AB-3CF2-4D8F-98B0-06E803325997}"/>
              </a:ext>
            </a:extLst>
          </p:cNvPr>
          <p:cNvSpPr>
            <a:spLocks noGrp="1"/>
          </p:cNvSpPr>
          <p:nvPr>
            <p:ph type="subTitle" idx="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7648FDA-A7DA-48C5-84AD-F163CF878CAE}"/>
              </a:ext>
            </a:extLst>
          </p:cNvPr>
          <p:cNvSpPr>
            <a:spLocks noGrp="1"/>
          </p:cNvSpPr>
          <p:nvPr>
            <p:ph type="dt" sz="half" idx="10"/>
          </p:nvPr>
        </p:nvSpPr>
        <p:spPr/>
        <p:txBody>
          <a:bodyPr/>
          <a:lstStyle/>
          <a:p>
            <a:fld id="{6DB0ABED-6B64-4633-BA36-5F94652D63EB}" type="datetimeFigureOut">
              <a:rPr lang="en-US" smtClean="0"/>
              <a:t>8/26/2022</a:t>
            </a:fld>
            <a:endParaRPr lang="en-US" dirty="0"/>
          </a:p>
        </p:txBody>
      </p:sp>
      <p:sp>
        <p:nvSpPr>
          <p:cNvPr id="5" name="Footer Placeholder 4">
            <a:extLst>
              <a:ext uri="{FF2B5EF4-FFF2-40B4-BE49-F238E27FC236}">
                <a16:creationId xmlns:a16="http://schemas.microsoft.com/office/drawing/2014/main" id="{B8CD69FD-FCAC-43C6-B1C1-E7ABEF69DD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14479A-F9C1-4816-AE3B-786CA34A3313}"/>
              </a:ext>
            </a:extLst>
          </p:cNvPr>
          <p:cNvSpPr>
            <a:spLocks noGrp="1"/>
          </p:cNvSpPr>
          <p:nvPr>
            <p:ph type="sldNum" sz="quarter" idx="12"/>
          </p:nvPr>
        </p:nvSpPr>
        <p:spPr/>
        <p:txBody>
          <a:bodyPr/>
          <a:lstStyle/>
          <a:p>
            <a:fld id="{C35099F1-267C-46BF-9A1D-71B81CB3EE3A}" type="slidenum">
              <a:rPr lang="en-US" smtClean="0"/>
              <a:t>‹#›</a:t>
            </a:fld>
            <a:endParaRPr lang="en-US" dirty="0"/>
          </a:p>
        </p:txBody>
      </p:sp>
    </p:spTree>
    <p:extLst>
      <p:ext uri="{BB962C8B-B14F-4D97-AF65-F5344CB8AC3E}">
        <p14:creationId xmlns:p14="http://schemas.microsoft.com/office/powerpoint/2010/main" val="3640577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B6794-1CF2-4035-9DAD-06DB2435971A}"/>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A1AFF52-B63C-42C7-962A-43594DB50F9A}"/>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E3210F-E9A9-4A6A-B95C-1DF18DC648F3}"/>
              </a:ext>
            </a:extLst>
          </p:cNvPr>
          <p:cNvSpPr>
            <a:spLocks noGrp="1"/>
          </p:cNvSpPr>
          <p:nvPr>
            <p:ph type="dt" sz="half" idx="10"/>
          </p:nvPr>
        </p:nvSpPr>
        <p:spPr/>
        <p:txBody>
          <a:bodyPr/>
          <a:lstStyle/>
          <a:p>
            <a:fld id="{6DB0ABED-6B64-4633-BA36-5F94652D63EB}" type="datetimeFigureOut">
              <a:rPr lang="en-US" smtClean="0"/>
              <a:t>8/26/2022</a:t>
            </a:fld>
            <a:endParaRPr lang="en-US" dirty="0"/>
          </a:p>
        </p:txBody>
      </p:sp>
      <p:sp>
        <p:nvSpPr>
          <p:cNvPr id="5" name="Footer Placeholder 4">
            <a:extLst>
              <a:ext uri="{FF2B5EF4-FFF2-40B4-BE49-F238E27FC236}">
                <a16:creationId xmlns:a16="http://schemas.microsoft.com/office/drawing/2014/main" id="{045B9A1D-F563-409A-B0E7-C65830C6E8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48CBA1-294C-46A5-A5BC-E8FAA4B148D8}"/>
              </a:ext>
            </a:extLst>
          </p:cNvPr>
          <p:cNvSpPr>
            <a:spLocks noGrp="1"/>
          </p:cNvSpPr>
          <p:nvPr>
            <p:ph type="sldNum" sz="quarter" idx="12"/>
          </p:nvPr>
        </p:nvSpPr>
        <p:spPr/>
        <p:txBody>
          <a:bodyPr/>
          <a:lstStyle/>
          <a:p>
            <a:fld id="{C35099F1-267C-46BF-9A1D-71B81CB3EE3A}" type="slidenum">
              <a:rPr lang="en-US" smtClean="0"/>
              <a:t>‹#›</a:t>
            </a:fld>
            <a:endParaRPr lang="en-US" dirty="0"/>
          </a:p>
        </p:txBody>
      </p:sp>
    </p:spTree>
    <p:extLst>
      <p:ext uri="{BB962C8B-B14F-4D97-AF65-F5344CB8AC3E}">
        <p14:creationId xmlns:p14="http://schemas.microsoft.com/office/powerpoint/2010/main" val="3472219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5638C-3E50-4B61-8BC5-8CACAB03A72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3AC1F32-802F-473F-AFE1-A2289E9148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A074F0-DA99-4337-B593-B7E51832E5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4D7D6-C342-42D5-BE15-4F98A4577DF7}"/>
              </a:ext>
            </a:extLst>
          </p:cNvPr>
          <p:cNvSpPr>
            <a:spLocks noGrp="1"/>
          </p:cNvSpPr>
          <p:nvPr>
            <p:ph type="dt" sz="half" idx="10"/>
          </p:nvPr>
        </p:nvSpPr>
        <p:spPr/>
        <p:txBody>
          <a:bodyPr/>
          <a:lstStyle/>
          <a:p>
            <a:fld id="{6DB0ABED-6B64-4633-BA36-5F94652D63EB}" type="datetimeFigureOut">
              <a:rPr lang="en-US" smtClean="0"/>
              <a:t>8/26/2022</a:t>
            </a:fld>
            <a:endParaRPr lang="en-US" dirty="0"/>
          </a:p>
        </p:txBody>
      </p:sp>
      <p:sp>
        <p:nvSpPr>
          <p:cNvPr id="6" name="Footer Placeholder 5">
            <a:extLst>
              <a:ext uri="{FF2B5EF4-FFF2-40B4-BE49-F238E27FC236}">
                <a16:creationId xmlns:a16="http://schemas.microsoft.com/office/drawing/2014/main" id="{4C83DFC6-8BC6-4509-AB2A-2A3F8EA102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3D4525-FC0D-404E-A350-CE83FE059DAC}"/>
              </a:ext>
            </a:extLst>
          </p:cNvPr>
          <p:cNvSpPr>
            <a:spLocks noGrp="1"/>
          </p:cNvSpPr>
          <p:nvPr>
            <p:ph type="sldNum" sz="quarter" idx="12"/>
          </p:nvPr>
        </p:nvSpPr>
        <p:spPr/>
        <p:txBody>
          <a:bodyPr/>
          <a:lstStyle/>
          <a:p>
            <a:fld id="{C35099F1-267C-46BF-9A1D-71B81CB3EE3A}" type="slidenum">
              <a:rPr lang="en-US" smtClean="0"/>
              <a:t>‹#›</a:t>
            </a:fld>
            <a:endParaRPr lang="en-US" dirty="0"/>
          </a:p>
        </p:txBody>
      </p:sp>
    </p:spTree>
    <p:extLst>
      <p:ext uri="{BB962C8B-B14F-4D97-AF65-F5344CB8AC3E}">
        <p14:creationId xmlns:p14="http://schemas.microsoft.com/office/powerpoint/2010/main" val="183244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4"/>
          <p:cNvSpPr/>
          <p:nvPr userDrawn="1"/>
        </p:nvSpPr>
        <p:spPr>
          <a:xfrm>
            <a:off x="326484" y="225420"/>
            <a:ext cx="9531440" cy="2000548"/>
          </a:xfrm>
          <a:prstGeom prst="rect">
            <a:avLst/>
          </a:prstGeom>
        </p:spPr>
        <p:txBody>
          <a:bodyPr wrap="square">
            <a:spAutoFit/>
          </a:bodyPr>
          <a:lstStyle/>
          <a:p>
            <a:r>
              <a:rPr lang="en-US" sz="4000" dirty="0">
                <a:solidFill>
                  <a:prstClr val="white"/>
                </a:solidFill>
                <a:latin typeface="Segoe Print" panose="02000600000000000000" pitchFamily="2" charset="0"/>
                <a:cs typeface="Segoe Script"/>
              </a:rPr>
              <a:t>The Rational Basis Test</a:t>
            </a:r>
          </a:p>
          <a:p>
            <a:r>
              <a:rPr lang="en-US" sz="2800" dirty="0">
                <a:solidFill>
                  <a:srgbClr val="FFFFFF"/>
                </a:solidFill>
                <a:cs typeface="Century Gothic"/>
              </a:rPr>
              <a:t>Is the government acting</a:t>
            </a:r>
          </a:p>
          <a:p>
            <a:r>
              <a:rPr lang="en-US" sz="2800" b="1" dirty="0">
                <a:solidFill>
                  <a:srgbClr val="FFFFFF"/>
                </a:solidFill>
                <a:cs typeface="Century Gothic"/>
              </a:rPr>
              <a:t>reasonably related </a:t>
            </a:r>
            <a:r>
              <a:rPr lang="en-US" sz="2800" dirty="0">
                <a:solidFill>
                  <a:srgbClr val="FFFFFF"/>
                </a:solidFill>
                <a:cs typeface="Century Gothic"/>
              </a:rPr>
              <a:t>to a </a:t>
            </a:r>
            <a:br>
              <a:rPr lang="en-US" sz="2800" dirty="0">
                <a:solidFill>
                  <a:srgbClr val="FFFFFF"/>
                </a:solidFill>
                <a:cs typeface="Century Gothic"/>
              </a:rPr>
            </a:br>
            <a:r>
              <a:rPr lang="en-US" sz="2800" dirty="0">
                <a:solidFill>
                  <a:srgbClr val="FFFFFF"/>
                </a:solidFill>
                <a:cs typeface="Century Gothic"/>
              </a:rPr>
              <a:t>legitimate government goal?</a:t>
            </a:r>
          </a:p>
        </p:txBody>
      </p:sp>
      <p:sp>
        <p:nvSpPr>
          <p:cNvPr id="9" name="Right Triangle 8"/>
          <p:cNvSpPr/>
          <p:nvPr userDrawn="1"/>
        </p:nvSpPr>
        <p:spPr>
          <a:xfrm rot="5400000">
            <a:off x="2659866" y="-2659866"/>
            <a:ext cx="6872269" cy="12192000"/>
          </a:xfrm>
          <a:custGeom>
            <a:avLst/>
            <a:gdLst>
              <a:gd name="connsiteX0" fmla="*/ 0 w 6858000"/>
              <a:gd name="connsiteY0" fmla="*/ 4249255 h 4249255"/>
              <a:gd name="connsiteX1" fmla="*/ 0 w 6858000"/>
              <a:gd name="connsiteY1" fmla="*/ 0 h 4249255"/>
              <a:gd name="connsiteX2" fmla="*/ 6858000 w 6858000"/>
              <a:gd name="connsiteY2" fmla="*/ 4249255 h 4249255"/>
              <a:gd name="connsiteX3" fmla="*/ 0 w 6858000"/>
              <a:gd name="connsiteY3" fmla="*/ 4249255 h 4249255"/>
              <a:gd name="connsiteX0" fmla="*/ 0 w 6858000"/>
              <a:gd name="connsiteY0" fmla="*/ 9125014 h 9125014"/>
              <a:gd name="connsiteX1" fmla="*/ 1 w 6858000"/>
              <a:gd name="connsiteY1" fmla="*/ 0 h 9125014"/>
              <a:gd name="connsiteX2" fmla="*/ 6858000 w 6858000"/>
              <a:gd name="connsiteY2" fmla="*/ 9125014 h 9125014"/>
              <a:gd name="connsiteX3" fmla="*/ 0 w 6858000"/>
              <a:gd name="connsiteY3" fmla="*/ 9125014 h 9125014"/>
            </a:gdLst>
            <a:ahLst/>
            <a:cxnLst>
              <a:cxn ang="0">
                <a:pos x="connsiteX0" y="connsiteY0"/>
              </a:cxn>
              <a:cxn ang="0">
                <a:pos x="connsiteX1" y="connsiteY1"/>
              </a:cxn>
              <a:cxn ang="0">
                <a:pos x="connsiteX2" y="connsiteY2"/>
              </a:cxn>
              <a:cxn ang="0">
                <a:pos x="connsiteX3" y="connsiteY3"/>
              </a:cxn>
            </a:cxnLst>
            <a:rect l="l" t="t" r="r" b="b"/>
            <a:pathLst>
              <a:path w="6858000" h="9125014">
                <a:moveTo>
                  <a:pt x="0" y="9125014"/>
                </a:moveTo>
                <a:cubicBezTo>
                  <a:pt x="0" y="6083343"/>
                  <a:pt x="1" y="3041671"/>
                  <a:pt x="1" y="0"/>
                </a:cubicBezTo>
                <a:lnTo>
                  <a:pt x="6858000" y="9125014"/>
                </a:lnTo>
                <a:lnTo>
                  <a:pt x="0" y="9125014"/>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2" name="Picture Placeholder 11"/>
          <p:cNvSpPr>
            <a:spLocks noGrp="1"/>
          </p:cNvSpPr>
          <p:nvPr>
            <p:ph type="pic" sz="quarter" idx="10"/>
          </p:nvPr>
        </p:nvSpPr>
        <p:spPr>
          <a:xfrm>
            <a:off x="0" y="0"/>
            <a:ext cx="12192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 name="connsiteX0" fmla="*/ 4232970 w 9144000"/>
              <a:gd name="connsiteY0" fmla="*/ 3684779 h 6858000"/>
              <a:gd name="connsiteX1" fmla="*/ 9144000 w 9144000"/>
              <a:gd name="connsiteY1" fmla="*/ 0 h 6858000"/>
              <a:gd name="connsiteX2" fmla="*/ 9144000 w 9144000"/>
              <a:gd name="connsiteY2" fmla="*/ 6858000 h 6858000"/>
              <a:gd name="connsiteX3" fmla="*/ 0 w 9144000"/>
              <a:gd name="connsiteY3" fmla="*/ 6858000 h 6858000"/>
              <a:gd name="connsiteX4" fmla="*/ 4232970 w 9144000"/>
              <a:gd name="connsiteY4" fmla="*/ 368477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4232970" y="3684779"/>
                </a:moveTo>
                <a:lnTo>
                  <a:pt x="9144000" y="0"/>
                </a:lnTo>
                <a:lnTo>
                  <a:pt x="9144000" y="6858000"/>
                </a:lnTo>
                <a:lnTo>
                  <a:pt x="0" y="6858000"/>
                </a:lnTo>
                <a:lnTo>
                  <a:pt x="4232970" y="3684779"/>
                </a:lnTo>
                <a:close/>
              </a:path>
            </a:pathLst>
          </a:custGeom>
        </p:spPr>
        <p:txBody>
          <a:bodyPr vert="horz" anchor="b"/>
          <a:lstStyle>
            <a:lvl1pPr marL="0" indent="0" algn="r">
              <a:buNone/>
              <a:defRPr/>
            </a:lvl1pPr>
          </a:lstStyle>
          <a:p>
            <a:endParaRPr lang="en-US" dirty="0"/>
          </a:p>
        </p:txBody>
      </p:sp>
      <p:sp>
        <p:nvSpPr>
          <p:cNvPr id="13" name="Text Placeholder 10"/>
          <p:cNvSpPr>
            <a:spLocks noGrp="1"/>
          </p:cNvSpPr>
          <p:nvPr>
            <p:ph type="body" sz="quarter" idx="11" hasCustomPrompt="1"/>
          </p:nvPr>
        </p:nvSpPr>
        <p:spPr>
          <a:xfrm>
            <a:off x="708283" y="1317113"/>
            <a:ext cx="6174687" cy="1536631"/>
          </a:xfrm>
          <a:prstGeom prst="rect">
            <a:avLst/>
          </a:prstGeom>
        </p:spPr>
        <p:txBody>
          <a:bodyPr vert="horz" anchor="t"/>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Text here</a:t>
            </a:r>
          </a:p>
        </p:txBody>
      </p:sp>
      <p:sp>
        <p:nvSpPr>
          <p:cNvPr id="14" name="Text Placeholder 10"/>
          <p:cNvSpPr>
            <a:spLocks noGrp="1"/>
          </p:cNvSpPr>
          <p:nvPr>
            <p:ph type="body" sz="quarter" idx="12" hasCustomPrompt="1"/>
          </p:nvPr>
        </p:nvSpPr>
        <p:spPr>
          <a:xfrm>
            <a:off x="708283" y="470397"/>
            <a:ext cx="6174687" cy="830466"/>
          </a:xfrm>
          <a:prstGeom prst="rect">
            <a:avLst/>
          </a:prstGeom>
        </p:spPr>
        <p:txBody>
          <a:bodyPr vert="horz" anchor="ctr"/>
          <a:lstStyle>
            <a:lvl1pPr marL="0" indent="0">
              <a:buNone/>
              <a:defRPr sz="3600">
                <a:solidFill>
                  <a:schemeClr val="bg1"/>
                </a:solidFill>
                <a:latin typeface="Segoe Print" panose="02000600000000000000" pitchFamily="2" charset="0"/>
                <a:cs typeface="Segoe Print" panose="020006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Text here</a:t>
            </a:r>
          </a:p>
        </p:txBody>
      </p:sp>
    </p:spTree>
    <p:extLst>
      <p:ext uri="{BB962C8B-B14F-4D97-AF65-F5344CB8AC3E}">
        <p14:creationId xmlns:p14="http://schemas.microsoft.com/office/powerpoint/2010/main" val="4214643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56DEFB-BBCD-4C6E-84D0-99E0ED860E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AB109E-68FA-4903-B487-4143B04E21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45AFF7A-300D-4A42-B8B2-E0A8936A0F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0ABED-6B64-4633-BA36-5F94652D63EB}" type="datetimeFigureOut">
              <a:rPr lang="en-US" smtClean="0"/>
              <a:t>8/26/2022</a:t>
            </a:fld>
            <a:endParaRPr lang="en-US" dirty="0"/>
          </a:p>
        </p:txBody>
      </p:sp>
      <p:sp>
        <p:nvSpPr>
          <p:cNvPr id="5" name="Footer Placeholder 4">
            <a:extLst>
              <a:ext uri="{FF2B5EF4-FFF2-40B4-BE49-F238E27FC236}">
                <a16:creationId xmlns:a16="http://schemas.microsoft.com/office/drawing/2014/main" id="{F9A9AE5A-2130-4638-A241-0172746FAE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4B8F26-33CE-4056-8998-98ECA93C2F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099F1-267C-46BF-9A1D-71B81CB3EE3A}" type="slidenum">
              <a:rPr lang="en-US" smtClean="0"/>
              <a:t>‹#›</a:t>
            </a:fld>
            <a:endParaRPr lang="en-US" dirty="0"/>
          </a:p>
        </p:txBody>
      </p:sp>
    </p:spTree>
    <p:extLst>
      <p:ext uri="{BB962C8B-B14F-4D97-AF65-F5344CB8AC3E}">
        <p14:creationId xmlns:p14="http://schemas.microsoft.com/office/powerpoint/2010/main" val="21703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txStyles>
    <p:title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FFA6-2DAC-4922-9AA4-30E8CEDD1AA8}"/>
              </a:ext>
            </a:extLst>
          </p:cNvPr>
          <p:cNvSpPr>
            <a:spLocks noGrp="1"/>
          </p:cNvSpPr>
          <p:nvPr>
            <p:ph type="ctrTitle"/>
          </p:nvPr>
        </p:nvSpPr>
        <p:spPr>
          <a:xfrm>
            <a:off x="893618" y="1351255"/>
            <a:ext cx="10404764" cy="4155490"/>
          </a:xfrm>
        </p:spPr>
        <p:txBody>
          <a:bodyPr>
            <a:normAutofit/>
          </a:bodyPr>
          <a:lstStyle/>
          <a:p>
            <a:r>
              <a:rPr lang="en-US" dirty="0"/>
              <a:t>How Do Health Departments </a:t>
            </a:r>
            <a:br>
              <a:rPr lang="en-US" dirty="0"/>
            </a:br>
            <a:r>
              <a:rPr lang="en-US" dirty="0"/>
              <a:t>Create Regulations, Policies, and Guidance Documents? </a:t>
            </a:r>
            <a:br>
              <a:rPr lang="en-US" dirty="0"/>
            </a:br>
            <a:br>
              <a:rPr lang="en-US" dirty="0"/>
            </a:br>
            <a:r>
              <a:rPr lang="en-US" sz="4000" b="0" dirty="0"/>
              <a:t>Overview of Administrative Law: Part 2</a:t>
            </a:r>
          </a:p>
        </p:txBody>
      </p:sp>
    </p:spTree>
    <p:extLst>
      <p:ext uri="{BB962C8B-B14F-4D97-AF65-F5344CB8AC3E}">
        <p14:creationId xmlns:p14="http://schemas.microsoft.com/office/powerpoint/2010/main" val="3403334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621799"/>
            <a:ext cx="10515600" cy="2651126"/>
          </a:xfrm>
        </p:spPr>
        <p:txBody>
          <a:bodyPr>
            <a:normAutofit/>
          </a:bodyPr>
          <a:lstStyle/>
          <a:p>
            <a:r>
              <a:rPr lang="en-US" dirty="0"/>
              <a:t>Multiple Choice Question</a:t>
            </a:r>
            <a:br>
              <a:rPr lang="en-US" dirty="0"/>
            </a:br>
            <a:br>
              <a:rPr lang="en-US" sz="4000" b="0" dirty="0"/>
            </a:br>
            <a:r>
              <a:rPr lang="en-US" sz="3600" b="0" dirty="0"/>
              <a:t>What is health equity?</a:t>
            </a:r>
            <a:br>
              <a:rPr lang="en-US" sz="4000" b="0" dirty="0"/>
            </a:br>
            <a:endParaRPr lang="en-US" sz="4000" b="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708920"/>
            <a:ext cx="10515600" cy="2978589"/>
          </a:xfrm>
        </p:spPr>
        <p:txBody>
          <a:bodyPr>
            <a:noAutofit/>
          </a:bodyPr>
          <a:lstStyle/>
          <a:p>
            <a:pPr marL="0" indent="0">
              <a:buNone/>
            </a:pPr>
            <a:endParaRPr lang="en-US" dirty="0"/>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A state where everyone has a fair and just opportunity to be as healthy as possible</a:t>
            </a:r>
          </a:p>
          <a:p>
            <a:pPr marL="514350" indent="-514350" defTabSz="457200">
              <a:spcBef>
                <a:spcPts val="0"/>
              </a:spcBef>
              <a:spcAft>
                <a:spcPts val="1200"/>
              </a:spcAft>
              <a:buFontTx/>
              <a:buAutoNum type="alphaUcPeriod"/>
              <a:defRPr/>
            </a:pPr>
            <a:r>
              <a:rPr lang="en-US" dirty="0">
                <a:ea typeface="MS PGothic" charset="0"/>
                <a:cs typeface="MS PGothic" charset="0"/>
              </a:rPr>
              <a:t>Applying public health interventions to everyone in the same way, irrespective of need</a:t>
            </a:r>
          </a:p>
        </p:txBody>
      </p:sp>
    </p:spTree>
    <p:extLst>
      <p:ext uri="{BB962C8B-B14F-4D97-AF65-F5344CB8AC3E}">
        <p14:creationId xmlns:p14="http://schemas.microsoft.com/office/powerpoint/2010/main" val="37828439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880226"/>
            <a:ext cx="10515600" cy="2073275"/>
          </a:xfrm>
        </p:spPr>
        <p:txBody>
          <a:bodyPr>
            <a:normAutofit fontScale="90000"/>
          </a:bodyPr>
          <a:lstStyle/>
          <a:p>
            <a:r>
              <a:rPr lang="en-US" sz="5300" dirty="0"/>
              <a:t>Multiple Choice Answer</a:t>
            </a:r>
            <a:br>
              <a:rPr lang="en-US" dirty="0"/>
            </a:br>
            <a:br>
              <a:rPr lang="en-US" sz="3600" b="0" dirty="0"/>
            </a:br>
            <a:r>
              <a:rPr lang="en-US" sz="4000" b="0" dirty="0"/>
              <a:t>What is health equity?</a:t>
            </a:r>
            <a:br>
              <a:rPr lang="en-US" sz="3600" b="0" dirty="0"/>
            </a:br>
            <a:endParaRPr lang="en-US" sz="3600" b="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709863" y="3016251"/>
            <a:ext cx="10515600" cy="2961523"/>
          </a:xfrm>
        </p:spPr>
        <p:txBody>
          <a:bodyPr>
            <a:noAutofit/>
          </a:bodyPr>
          <a:lstStyle/>
          <a:p>
            <a:pPr marL="514350" indent="-514350" defTabSz="457200">
              <a:spcBef>
                <a:spcPts val="0"/>
              </a:spcBef>
              <a:spcAft>
                <a:spcPts val="1200"/>
              </a:spcAft>
              <a:buFontTx/>
              <a:buAutoNum type="alphaUcPeriod"/>
              <a:defRPr/>
            </a:pPr>
            <a:r>
              <a:rPr kumimoji="0" lang="en-US" b="1" i="0" u="none" strike="noStrike" kern="1200" cap="none" spc="0" normalizeH="0" baseline="0" noProof="0" dirty="0">
                <a:ln>
                  <a:noFill/>
                </a:ln>
                <a:effectLst/>
                <a:uLnTx/>
                <a:uFillTx/>
                <a:ea typeface="MS PGothic" charset="0"/>
                <a:cs typeface="MS PGothic" charset="0"/>
              </a:rPr>
              <a:t>A state where everyone has a fair and just opportunity to be as healthy as possible </a:t>
            </a:r>
            <a:r>
              <a:rPr lang="en-US" sz="3600" b="1" dirty="0"/>
              <a:t> – CORRECT ANSWER </a:t>
            </a:r>
            <a:endParaRPr kumimoji="0" lang="en-US" b="1" i="0" u="none" strike="noStrike" kern="1200" cap="none" spc="0" normalizeH="0" baseline="0" noProof="0" dirty="0">
              <a:ln>
                <a:noFill/>
              </a:ln>
              <a:effectLst/>
              <a:uLnTx/>
              <a:uFillTx/>
              <a:ea typeface="MS PGothic" charset="0"/>
              <a:cs typeface="MS PGothic" charset="0"/>
            </a:endParaRPr>
          </a:p>
          <a:p>
            <a:pPr marL="514350" indent="-514350" defTabSz="457200">
              <a:spcBef>
                <a:spcPts val="0"/>
              </a:spcBef>
              <a:spcAft>
                <a:spcPts val="1200"/>
              </a:spcAft>
              <a:buFontTx/>
              <a:buAutoNum type="alphaUcPeriod"/>
              <a:defRPr/>
            </a:pPr>
            <a:r>
              <a:rPr lang="en-US" dirty="0">
                <a:ea typeface="MS PGothic" charset="0"/>
                <a:cs typeface="MS PGothic" charset="0"/>
              </a:rPr>
              <a:t>Applying public health interventions to everyone in the same way, irrespective of need</a:t>
            </a:r>
          </a:p>
        </p:txBody>
      </p:sp>
    </p:spTree>
    <p:extLst>
      <p:ext uri="{BB962C8B-B14F-4D97-AF65-F5344CB8AC3E}">
        <p14:creationId xmlns:p14="http://schemas.microsoft.com/office/powerpoint/2010/main" val="1146867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91B3544-8382-48FB-B75D-ADF0FB76E537}"/>
              </a:ext>
            </a:extLst>
          </p:cNvPr>
          <p:cNvSpPr>
            <a:spLocks noGrp="1"/>
          </p:cNvSpPr>
          <p:nvPr>
            <p:ph type="title"/>
          </p:nvPr>
        </p:nvSpPr>
        <p:spPr>
          <a:xfrm>
            <a:off x="838200" y="681037"/>
            <a:ext cx="10515600" cy="1325563"/>
          </a:xfrm>
        </p:spPr>
        <p:txBody>
          <a:bodyPr>
            <a:normAutofit fontScale="90000"/>
          </a:bodyPr>
          <a:lstStyle/>
          <a:p>
            <a:r>
              <a:rPr lang="en-US" dirty="0"/>
              <a:t>A framework for policy interventions: </a:t>
            </a:r>
            <a:br>
              <a:rPr lang="en-US" dirty="0"/>
            </a:br>
            <a:r>
              <a:rPr lang="en-US" dirty="0"/>
              <a:t>5 drivers of health inequity</a:t>
            </a:r>
          </a:p>
        </p:txBody>
      </p:sp>
      <p:sp>
        <p:nvSpPr>
          <p:cNvPr id="16" name="Content Placeholder 15">
            <a:extLst>
              <a:ext uri="{FF2B5EF4-FFF2-40B4-BE49-F238E27FC236}">
                <a16:creationId xmlns:a16="http://schemas.microsoft.com/office/drawing/2014/main" id="{9F274CAE-7606-420D-9CC7-57C54C9DAD8B}"/>
              </a:ext>
            </a:extLst>
          </p:cNvPr>
          <p:cNvSpPr>
            <a:spLocks noGrp="1"/>
          </p:cNvSpPr>
          <p:nvPr>
            <p:ph idx="1"/>
          </p:nvPr>
        </p:nvSpPr>
        <p:spPr/>
        <p:txBody>
          <a:bodyPr anchor="ctr"/>
          <a:lstStyle/>
          <a:p>
            <a:pPr marL="742950" indent="-742950">
              <a:buFont typeface="+mj-lt"/>
              <a:buAutoNum type="arabicPeriod"/>
            </a:pPr>
            <a:r>
              <a:rPr lang="en-US" dirty="0"/>
              <a:t>Structural discrimination</a:t>
            </a:r>
          </a:p>
          <a:p>
            <a:pPr marL="742950" indent="-742950">
              <a:buFont typeface="+mj-lt"/>
              <a:buAutoNum type="arabicPeriod"/>
            </a:pPr>
            <a:r>
              <a:rPr lang="en-US" dirty="0"/>
              <a:t>Income inequality and poverty</a:t>
            </a:r>
          </a:p>
          <a:p>
            <a:pPr marL="742950" indent="-742950">
              <a:buFont typeface="+mj-lt"/>
              <a:buAutoNum type="arabicPeriod"/>
            </a:pPr>
            <a:r>
              <a:rPr lang="en-US" dirty="0"/>
              <a:t>Disparities in opportunity</a:t>
            </a:r>
          </a:p>
          <a:p>
            <a:pPr marL="742950" indent="-742950">
              <a:buFont typeface="+mj-lt"/>
              <a:buAutoNum type="arabicPeriod"/>
            </a:pPr>
            <a:r>
              <a:rPr lang="en-US" dirty="0"/>
              <a:t>Disparities in political power</a:t>
            </a:r>
          </a:p>
          <a:p>
            <a:pPr marL="742950" indent="-742950">
              <a:buFont typeface="+mj-lt"/>
              <a:buAutoNum type="arabicPeriod"/>
            </a:pPr>
            <a:r>
              <a:rPr lang="en-US" dirty="0"/>
              <a:t>Governance that limits meaningful participation</a:t>
            </a:r>
          </a:p>
        </p:txBody>
      </p:sp>
    </p:spTree>
    <p:extLst>
      <p:ext uri="{BB962C8B-B14F-4D97-AF65-F5344CB8AC3E}">
        <p14:creationId xmlns:p14="http://schemas.microsoft.com/office/powerpoint/2010/main" val="327413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148558"/>
            <a:ext cx="10515600" cy="2065841"/>
          </a:xfrm>
        </p:spPr>
        <p:txBody>
          <a:bodyPr>
            <a:normAutofit/>
          </a:bodyPr>
          <a:lstStyle/>
          <a:p>
            <a:r>
              <a:rPr lang="en-US" dirty="0"/>
              <a:t>Multiple Choice Question</a:t>
            </a:r>
            <a:br>
              <a:rPr lang="en-US" dirty="0"/>
            </a:br>
            <a:br>
              <a:rPr lang="en-US" sz="3600" dirty="0"/>
            </a:br>
            <a:r>
              <a:rPr lang="en-US" sz="3600" b="0" dirty="0"/>
              <a:t>Administrative law can be defined as . . .</a:t>
            </a:r>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1889697"/>
            <a:ext cx="10515600" cy="4386611"/>
          </a:xfrm>
        </p:spPr>
        <p:txBody>
          <a:bodyPr>
            <a:noAutofit/>
          </a:bodyPr>
          <a:lstStyle/>
          <a:p>
            <a:pPr marL="0" indent="0">
              <a:buNone/>
            </a:pPr>
            <a:r>
              <a:rPr lang="en-US" sz="1400" dirty="0"/>
              <a:t> </a:t>
            </a:r>
          </a:p>
          <a:p>
            <a:pPr marL="0" indent="0">
              <a:buNone/>
            </a:pPr>
            <a:endParaRPr lang="en-US" sz="1400" dirty="0"/>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The legal principles that govern the activities and organization of administrative agencies</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The guardrails that agencies must stay within as they engage in regulatory activities</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The law that applies to the legislative branch of government</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Both A (legal principles) and B (guardrails)</a:t>
            </a:r>
          </a:p>
        </p:txBody>
      </p:sp>
    </p:spTree>
    <p:extLst>
      <p:ext uri="{BB962C8B-B14F-4D97-AF65-F5344CB8AC3E}">
        <p14:creationId xmlns:p14="http://schemas.microsoft.com/office/powerpoint/2010/main" val="426344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49923" y="569159"/>
            <a:ext cx="10515600" cy="1543886"/>
          </a:xfrm>
        </p:spPr>
        <p:txBody>
          <a:bodyPr>
            <a:normAutofit fontScale="90000"/>
          </a:bodyPr>
          <a:lstStyle/>
          <a:p>
            <a:r>
              <a:rPr lang="en-US" sz="5300" dirty="0"/>
              <a:t>Multiple Choice Answer</a:t>
            </a:r>
            <a:br>
              <a:rPr lang="en-US" dirty="0"/>
            </a:br>
            <a:br>
              <a:rPr lang="en-US" sz="4000" dirty="0"/>
            </a:br>
            <a:r>
              <a:rPr lang="en-US" sz="4000" b="0" dirty="0"/>
              <a:t>Administrative law can be defined as . . .</a:t>
            </a:r>
            <a:br>
              <a:rPr lang="en-US" sz="4000" b="0" dirty="0"/>
            </a:br>
            <a:endParaRPr lang="en-US" sz="4000" b="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030984"/>
            <a:ext cx="10515600" cy="4269387"/>
          </a:xfrm>
        </p:spPr>
        <p:txBody>
          <a:bodyPr>
            <a:noAutofit/>
          </a:bodyPr>
          <a:lstStyle/>
          <a:p>
            <a:pPr marL="0" indent="0">
              <a:buNone/>
            </a:pPr>
            <a:r>
              <a:rPr lang="en-US" sz="1400" dirty="0"/>
              <a:t> </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The legal principles that govern the activities and organization of administrative agencies</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The guardrails that agencies must stay within as they engage in regulatory activities</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The law that applies to the legislative branch of government</a:t>
            </a:r>
          </a:p>
          <a:p>
            <a:pPr marL="514350" indent="-514350" defTabSz="457200">
              <a:spcBef>
                <a:spcPts val="0"/>
              </a:spcBef>
              <a:spcAft>
                <a:spcPts val="1200"/>
              </a:spcAft>
              <a:buFontTx/>
              <a:buAutoNum type="alphaUcPeriod"/>
              <a:defRPr/>
            </a:pPr>
            <a:r>
              <a:rPr kumimoji="0" lang="en-US" b="1" i="0" u="none" strike="noStrike" kern="1200" cap="none" spc="0" normalizeH="0" baseline="0" noProof="0" dirty="0">
                <a:ln>
                  <a:noFill/>
                </a:ln>
                <a:effectLst/>
                <a:uLnTx/>
                <a:uFillTx/>
                <a:ea typeface="MS PGothic" charset="0"/>
                <a:cs typeface="MS PGothic" charset="0"/>
              </a:rPr>
              <a:t>Both A (legal principles) and B (guardrails)</a:t>
            </a:r>
            <a:r>
              <a:rPr lang="en-US" sz="3600" b="1" dirty="0"/>
              <a:t> – CORRECT ANSWER </a:t>
            </a:r>
            <a:endParaRPr kumimoji="0" lang="en-US" b="1" i="0" u="none" strike="noStrike" kern="1200" cap="none" spc="0" normalizeH="0" baseline="0" noProof="0" dirty="0">
              <a:ln>
                <a:noFill/>
              </a:ln>
              <a:effectLst/>
              <a:uLnTx/>
              <a:uFillTx/>
              <a:ea typeface="MS PGothic" charset="0"/>
              <a:cs typeface="MS PGothic" charset="0"/>
            </a:endParaRPr>
          </a:p>
        </p:txBody>
      </p:sp>
    </p:spTree>
    <p:extLst>
      <p:ext uri="{BB962C8B-B14F-4D97-AF65-F5344CB8AC3E}">
        <p14:creationId xmlns:p14="http://schemas.microsoft.com/office/powerpoint/2010/main" val="2779897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718051"/>
            <a:ext cx="10515600" cy="1325563"/>
          </a:xfrm>
        </p:spPr>
        <p:txBody>
          <a:bodyPr>
            <a:normAutofit fontScale="90000"/>
          </a:bodyPr>
          <a:lstStyle/>
          <a:p>
            <a:r>
              <a:rPr lang="en-US" sz="5300" dirty="0"/>
              <a:t>Multiple Choice Question</a:t>
            </a:r>
            <a:br>
              <a:rPr lang="en-US" dirty="0"/>
            </a:br>
            <a:br>
              <a:rPr lang="en-US" sz="4000" dirty="0"/>
            </a:br>
            <a:r>
              <a:rPr lang="en-US" sz="4000" b="0" dirty="0"/>
              <a:t>Why is administrative law important for public health? </a:t>
            </a:r>
            <a:endParaRPr lang="en-US" sz="400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243708"/>
            <a:ext cx="10515600" cy="4381682"/>
          </a:xfrm>
        </p:spPr>
        <p:txBody>
          <a:bodyPr>
            <a:noAutofit/>
          </a:bodyPr>
          <a:lstStyle/>
          <a:p>
            <a:pPr marL="0" indent="0">
              <a:buNone/>
            </a:pPr>
            <a:r>
              <a:rPr lang="en-US" sz="1400" dirty="0"/>
              <a:t> </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Health departments are directly subject to administrative law. </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Understanding administrative law can facilitate interagency collaboration.</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Regulatory actions can profoundly affect public health practice and health equity.</a:t>
            </a:r>
          </a:p>
          <a:p>
            <a:pPr marL="514350" indent="-514350" defTabSz="457200">
              <a:spcBef>
                <a:spcPts val="0"/>
              </a:spcBef>
              <a:spcAft>
                <a:spcPts val="1200"/>
              </a:spcAft>
              <a:buFontTx/>
              <a:buAutoNum type="alphaUcPeriod"/>
              <a:defRPr/>
            </a:pPr>
            <a:r>
              <a:rPr lang="en-US" dirty="0">
                <a:ea typeface="MS PGothic" charset="0"/>
                <a:cs typeface="MS PGothic" charset="0"/>
              </a:rPr>
              <a:t>Answers </a:t>
            </a:r>
            <a:r>
              <a:rPr kumimoji="0" lang="en-US" b="0" i="0" u="none" strike="noStrike" kern="1200" cap="none" spc="0" normalizeH="0" baseline="0" noProof="0" dirty="0">
                <a:ln>
                  <a:noFill/>
                </a:ln>
                <a:effectLst/>
                <a:uLnTx/>
                <a:uFillTx/>
                <a:ea typeface="MS PGothic" charset="0"/>
                <a:cs typeface="MS PGothic" charset="0"/>
              </a:rPr>
              <a:t>A, B, and C</a:t>
            </a:r>
          </a:p>
        </p:txBody>
      </p:sp>
    </p:spTree>
    <p:extLst>
      <p:ext uri="{BB962C8B-B14F-4D97-AF65-F5344CB8AC3E}">
        <p14:creationId xmlns:p14="http://schemas.microsoft.com/office/powerpoint/2010/main" val="544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260850"/>
            <a:ext cx="10515600" cy="2169528"/>
          </a:xfrm>
        </p:spPr>
        <p:txBody>
          <a:bodyPr>
            <a:normAutofit/>
          </a:bodyPr>
          <a:lstStyle/>
          <a:p>
            <a:r>
              <a:rPr lang="en-US" dirty="0"/>
              <a:t>Multiple Choice Answer</a:t>
            </a:r>
            <a:br>
              <a:rPr lang="en-US" dirty="0"/>
            </a:br>
            <a:br>
              <a:rPr lang="en-US" sz="3600" dirty="0"/>
            </a:br>
            <a:r>
              <a:rPr lang="en-US" sz="3600" b="0" dirty="0"/>
              <a:t>Why is administrative law important for public health? </a:t>
            </a:r>
            <a:endParaRPr lang="en-US" sz="360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125579"/>
            <a:ext cx="10515600" cy="4267951"/>
          </a:xfrm>
        </p:spPr>
        <p:txBody>
          <a:bodyPr>
            <a:noAutofit/>
          </a:bodyPr>
          <a:lstStyle/>
          <a:p>
            <a:pPr marL="0" indent="0">
              <a:buNone/>
            </a:pPr>
            <a:r>
              <a:rPr lang="en-US" sz="1400" dirty="0"/>
              <a:t> </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Health departments are directly subject to administrative law. </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Understanding administrative law can facilitate interagency collaboration.</a:t>
            </a:r>
          </a:p>
          <a:p>
            <a:pPr marL="514350" indent="-514350" defTabSz="457200">
              <a:spcBef>
                <a:spcPts val="0"/>
              </a:spcBef>
              <a:spcAft>
                <a:spcPts val="1200"/>
              </a:spcAft>
              <a:buFontTx/>
              <a:buAutoNum type="alphaUcPeriod"/>
              <a:defRPr/>
            </a:pPr>
            <a:r>
              <a:rPr kumimoji="0" lang="en-US" b="0" i="0" u="none" strike="noStrike" kern="1200" cap="none" spc="0" normalizeH="0" baseline="0" noProof="0" dirty="0">
                <a:ln>
                  <a:noFill/>
                </a:ln>
                <a:effectLst/>
                <a:uLnTx/>
                <a:uFillTx/>
                <a:ea typeface="MS PGothic" charset="0"/>
                <a:cs typeface="MS PGothic" charset="0"/>
              </a:rPr>
              <a:t>Regulatory actions can profoundly affect public health practice and health equity.</a:t>
            </a:r>
            <a:endParaRPr kumimoji="0" lang="en-US" b="1" i="0" u="none" strike="noStrike" kern="1200" cap="none" spc="0" normalizeH="0" baseline="0" noProof="0" dirty="0">
              <a:ln>
                <a:noFill/>
              </a:ln>
              <a:effectLst/>
              <a:uLnTx/>
              <a:uFillTx/>
              <a:ea typeface="MS PGothic" charset="0"/>
              <a:cs typeface="MS PGothic" charset="0"/>
            </a:endParaRPr>
          </a:p>
          <a:p>
            <a:pPr marL="514350" indent="-514350" defTabSz="457200">
              <a:spcBef>
                <a:spcPts val="0"/>
              </a:spcBef>
              <a:spcAft>
                <a:spcPts val="1200"/>
              </a:spcAft>
              <a:buFontTx/>
              <a:buAutoNum type="alphaUcPeriod"/>
              <a:defRPr/>
            </a:pPr>
            <a:r>
              <a:rPr kumimoji="0" lang="en-US" b="1" i="0" u="none" strike="noStrike" kern="1200" cap="none" spc="0" normalizeH="0" baseline="0" noProof="0" dirty="0">
                <a:ln>
                  <a:noFill/>
                </a:ln>
                <a:effectLst/>
                <a:uLnTx/>
                <a:uFillTx/>
                <a:ea typeface="MS PGothic" charset="0"/>
                <a:cs typeface="MS PGothic" charset="0"/>
              </a:rPr>
              <a:t>Answers A, B, and C</a:t>
            </a:r>
            <a:r>
              <a:rPr lang="en-US" sz="3600" b="1" dirty="0"/>
              <a:t> – CORRECT ANSWER </a:t>
            </a:r>
            <a:endParaRPr kumimoji="0" lang="en-US" b="0" i="0" u="none" strike="noStrike" kern="1200" cap="none" spc="0" normalizeH="0" baseline="0" noProof="0" dirty="0">
              <a:ln>
                <a:noFill/>
              </a:ln>
              <a:effectLst/>
              <a:uLnTx/>
              <a:uFillTx/>
              <a:ea typeface="MS PGothic" charset="0"/>
              <a:cs typeface="MS PGothic" charset="0"/>
            </a:endParaRPr>
          </a:p>
        </p:txBody>
      </p:sp>
    </p:spTree>
    <p:extLst>
      <p:ext uri="{BB962C8B-B14F-4D97-AF65-F5344CB8AC3E}">
        <p14:creationId xmlns:p14="http://schemas.microsoft.com/office/powerpoint/2010/main" val="334553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What we’ll discuss: topic 1</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lstStyle/>
          <a:p>
            <a:r>
              <a:rPr lang="en-US" b="1" dirty="0"/>
              <a:t>What are the steps for creating regulations?</a:t>
            </a:r>
          </a:p>
          <a:p>
            <a:r>
              <a:rPr lang="en-US" dirty="0"/>
              <a:t>What are common legal challenges to public health regulations?</a:t>
            </a:r>
          </a:p>
          <a:p>
            <a:r>
              <a:rPr lang="en-US" dirty="0"/>
              <a:t>What are policies and guidance documents?</a:t>
            </a:r>
          </a:p>
          <a:p>
            <a:r>
              <a:rPr lang="en-US" dirty="0"/>
              <a:t>What are some best practices for issuing policies and guidance documents?</a:t>
            </a:r>
          </a:p>
        </p:txBody>
      </p:sp>
    </p:spTree>
    <p:extLst>
      <p:ext uri="{BB962C8B-B14F-4D97-AF65-F5344CB8AC3E}">
        <p14:creationId xmlns:p14="http://schemas.microsoft.com/office/powerpoint/2010/main" val="1938076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524A-470E-1E3E-4707-3B6899D115E9}"/>
              </a:ext>
            </a:extLst>
          </p:cNvPr>
          <p:cNvSpPr>
            <a:spLocks noGrp="1"/>
          </p:cNvSpPr>
          <p:nvPr>
            <p:ph type="title"/>
          </p:nvPr>
        </p:nvSpPr>
        <p:spPr>
          <a:xfrm>
            <a:off x="838200" y="697831"/>
            <a:ext cx="10515600" cy="1907020"/>
          </a:xfrm>
        </p:spPr>
        <p:txBody>
          <a:bodyPr>
            <a:normAutofit fontScale="90000"/>
          </a:bodyPr>
          <a:lstStyle/>
          <a:p>
            <a:r>
              <a:rPr lang="en-US" dirty="0"/>
              <a:t>What are the steps for creating regulations?</a:t>
            </a:r>
            <a:br>
              <a:rPr lang="en-US" dirty="0"/>
            </a:br>
            <a:br>
              <a:rPr lang="en-US" sz="3600" dirty="0"/>
            </a:br>
            <a:r>
              <a:rPr lang="en-US" sz="3600" b="0" dirty="0"/>
              <a:t>Exploring question 1</a:t>
            </a:r>
            <a:endParaRPr lang="en-US" sz="3600" dirty="0"/>
          </a:p>
        </p:txBody>
      </p:sp>
      <p:sp>
        <p:nvSpPr>
          <p:cNvPr id="3" name="Content Placeholder 2">
            <a:extLst>
              <a:ext uri="{FF2B5EF4-FFF2-40B4-BE49-F238E27FC236}">
                <a16:creationId xmlns:a16="http://schemas.microsoft.com/office/drawing/2014/main" id="{89678381-76E3-5E13-979B-984EDCBC38CC}"/>
              </a:ext>
            </a:extLst>
          </p:cNvPr>
          <p:cNvSpPr>
            <a:spLocks noGrp="1"/>
          </p:cNvSpPr>
          <p:nvPr>
            <p:ph idx="1"/>
          </p:nvPr>
        </p:nvSpPr>
        <p:spPr>
          <a:xfrm>
            <a:off x="838200" y="2917786"/>
            <a:ext cx="10515600" cy="2929564"/>
          </a:xfrm>
        </p:spPr>
        <p:txBody>
          <a:bodyPr anchor="ctr"/>
          <a:lstStyle/>
          <a:p>
            <a:pPr>
              <a:lnSpc>
                <a:spcPct val="100000"/>
              </a:lnSpc>
            </a:pPr>
            <a:r>
              <a:rPr lang="en-US" b="1" dirty="0"/>
              <a:t>What are regulations?</a:t>
            </a:r>
          </a:p>
          <a:p>
            <a:pPr>
              <a:lnSpc>
                <a:spcPct val="100000"/>
              </a:lnSpc>
            </a:pPr>
            <a:r>
              <a:rPr lang="en-US" dirty="0"/>
              <a:t>When can health departments create regulations?</a:t>
            </a:r>
          </a:p>
          <a:p>
            <a:pPr>
              <a:lnSpc>
                <a:spcPct val="100000"/>
              </a:lnSpc>
            </a:pPr>
            <a:r>
              <a:rPr lang="en-US" dirty="0"/>
              <a:t>How do health departments create regulations, and how can the process promote health equity?</a:t>
            </a:r>
          </a:p>
        </p:txBody>
      </p:sp>
    </p:spTree>
    <p:extLst>
      <p:ext uri="{BB962C8B-B14F-4D97-AF65-F5344CB8AC3E}">
        <p14:creationId xmlns:p14="http://schemas.microsoft.com/office/powerpoint/2010/main" val="2593989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838200" y="365125"/>
            <a:ext cx="10515600" cy="904875"/>
          </a:xfrm>
        </p:spPr>
        <p:txBody>
          <a:bodyPr>
            <a:normAutofit/>
          </a:bodyPr>
          <a:lstStyle/>
          <a:p>
            <a:r>
              <a:rPr lang="en-US" sz="4400" dirty="0"/>
              <a:t>Continuum of agency activities: rulemaking</a:t>
            </a:r>
          </a:p>
        </p:txBody>
      </p:sp>
      <p:sp>
        <p:nvSpPr>
          <p:cNvPr id="5" name="TextBox 4">
            <a:extLst>
              <a:ext uri="{FF2B5EF4-FFF2-40B4-BE49-F238E27FC236}">
                <a16:creationId xmlns:a16="http://schemas.microsoft.com/office/drawing/2014/main" id="{35EF8559-F29A-4111-8088-250C062A6450}"/>
              </a:ext>
            </a:extLst>
          </p:cNvPr>
          <p:cNvSpPr txBox="1"/>
          <p:nvPr/>
        </p:nvSpPr>
        <p:spPr>
          <a:xfrm>
            <a:off x="838200" y="5425239"/>
            <a:ext cx="2639569"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Making </a:t>
            </a:r>
          </a:p>
          <a:p>
            <a:pPr algn="ctr" defTabSz="457200">
              <a:defRPr/>
            </a:pPr>
            <a:r>
              <a:rPr lang="en-US" sz="3600" b="1" dirty="0">
                <a:latin typeface="Century Gothic" panose="020B0502020202020204" pitchFamily="34" charset="0"/>
              </a:rPr>
              <a:t>Laws </a:t>
            </a:r>
          </a:p>
        </p:txBody>
      </p:sp>
      <p:sp>
        <p:nvSpPr>
          <p:cNvPr id="6" name="TextBox 5">
            <a:extLst>
              <a:ext uri="{FF2B5EF4-FFF2-40B4-BE49-F238E27FC236}">
                <a16:creationId xmlns:a16="http://schemas.microsoft.com/office/drawing/2014/main" id="{A527FC61-7EB3-48C6-9C47-33DD96780E96}"/>
              </a:ext>
            </a:extLst>
          </p:cNvPr>
          <p:cNvSpPr txBox="1"/>
          <p:nvPr/>
        </p:nvSpPr>
        <p:spPr>
          <a:xfrm>
            <a:off x="4348626" y="5425238"/>
            <a:ext cx="3355412" cy="1200329"/>
          </a:xfrm>
          <a:prstGeom prst="rect">
            <a:avLst/>
          </a:prstGeom>
          <a:noFill/>
        </p:spPr>
        <p:txBody>
          <a:bodyPr wrap="square" rtlCol="0">
            <a:spAutoFit/>
          </a:bodyPr>
          <a:lstStyle/>
          <a:p>
            <a:pPr algn="ctr" defTabSz="457200">
              <a:defRPr/>
            </a:pPr>
            <a:r>
              <a:rPr lang="en-US" sz="3600" b="1" dirty="0">
                <a:solidFill>
                  <a:schemeClr val="bg2">
                    <a:lumMod val="50000"/>
                  </a:schemeClr>
                </a:solidFill>
                <a:latin typeface="Century Gothic" panose="020B0502020202020204" pitchFamily="34" charset="0"/>
              </a:rPr>
              <a:t>Implementing Laws </a:t>
            </a:r>
          </a:p>
        </p:txBody>
      </p:sp>
      <p:sp>
        <p:nvSpPr>
          <p:cNvPr id="7" name="TextBox 6">
            <a:extLst>
              <a:ext uri="{FF2B5EF4-FFF2-40B4-BE49-F238E27FC236}">
                <a16:creationId xmlns:a16="http://schemas.microsoft.com/office/drawing/2014/main" id="{B74798D0-7CB9-4762-9011-17F6B3E34992}"/>
              </a:ext>
            </a:extLst>
          </p:cNvPr>
          <p:cNvSpPr txBox="1"/>
          <p:nvPr/>
        </p:nvSpPr>
        <p:spPr>
          <a:xfrm>
            <a:off x="8574895" y="5425239"/>
            <a:ext cx="2279904" cy="1200329"/>
          </a:xfrm>
          <a:prstGeom prst="rect">
            <a:avLst/>
          </a:prstGeom>
          <a:noFill/>
        </p:spPr>
        <p:txBody>
          <a:bodyPr wrap="square" rtlCol="0">
            <a:spAutoFit/>
          </a:bodyPr>
          <a:lstStyle/>
          <a:p>
            <a:pPr algn="ctr" defTabSz="457200">
              <a:defRPr/>
            </a:pPr>
            <a:r>
              <a:rPr lang="en-US" sz="3600" b="1" dirty="0">
                <a:solidFill>
                  <a:schemeClr val="bg2">
                    <a:lumMod val="50000"/>
                  </a:schemeClr>
                </a:solidFill>
                <a:latin typeface="Century Gothic" panose="020B0502020202020204" pitchFamily="34" charset="0"/>
              </a:rPr>
              <a:t>Enforcing Laws </a:t>
            </a:r>
          </a:p>
        </p:txBody>
      </p:sp>
      <p:pic>
        <p:nvPicPr>
          <p:cNvPr id="10" name="Content Placeholder 9" descr="This visual representation of agency activities that span across making laws, implementing laws, and enforcing laws is fully described on slide 7. On this slide the focus is on the left with making laws: activities include creating regulations and writing policies and guidance documents.">
            <a:extLst>
              <a:ext uri="{FF2B5EF4-FFF2-40B4-BE49-F238E27FC236}">
                <a16:creationId xmlns:a16="http://schemas.microsoft.com/office/drawing/2014/main" id="{46FF682E-04C5-A24D-988E-578B3C56EF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472316"/>
            <a:ext cx="10515600" cy="3913368"/>
          </a:xfrm>
        </p:spPr>
      </p:pic>
    </p:spTree>
    <p:extLst>
      <p:ext uri="{BB962C8B-B14F-4D97-AF65-F5344CB8AC3E}">
        <p14:creationId xmlns:p14="http://schemas.microsoft.com/office/powerpoint/2010/main" val="1194940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8D146-535D-4655-8DF7-28EA3A6DE5E1}"/>
              </a:ext>
            </a:extLst>
          </p:cNvPr>
          <p:cNvSpPr>
            <a:spLocks noGrp="1"/>
          </p:cNvSpPr>
          <p:nvPr>
            <p:ph type="title"/>
          </p:nvPr>
        </p:nvSpPr>
        <p:spPr/>
        <p:txBody>
          <a:bodyPr/>
          <a:lstStyle/>
          <a:p>
            <a:r>
              <a:rPr lang="en-US" dirty="0"/>
              <a:t>ChangeLab Solutions disclaimer</a:t>
            </a:r>
          </a:p>
        </p:txBody>
      </p:sp>
      <p:sp>
        <p:nvSpPr>
          <p:cNvPr id="3" name="Content Placeholder 2">
            <a:extLst>
              <a:ext uri="{FF2B5EF4-FFF2-40B4-BE49-F238E27FC236}">
                <a16:creationId xmlns:a16="http://schemas.microsoft.com/office/drawing/2014/main" id="{80005590-62C8-4ADF-B632-17F8F9199FE9}"/>
              </a:ext>
            </a:extLst>
          </p:cNvPr>
          <p:cNvSpPr>
            <a:spLocks noGrp="1"/>
          </p:cNvSpPr>
          <p:nvPr>
            <p:ph idx="1"/>
          </p:nvPr>
        </p:nvSpPr>
        <p:spPr/>
        <p:txBody>
          <a:bodyPr>
            <a:noAutofit/>
          </a:bodyPr>
          <a:lstStyle/>
          <a:p>
            <a:pPr marL="0" indent="0">
              <a:buNone/>
            </a:pPr>
            <a:r>
              <a:rPr lang="en-US" sz="2800" dirty="0"/>
              <a:t>The information provided in this discussion is for informational purposes only and does not constitute legal advice. ChangeLab Solutions does not enter into attorney-client relationships.</a:t>
            </a:r>
          </a:p>
          <a:p>
            <a:pPr marL="0" indent="0">
              <a:buNone/>
            </a:pPr>
            <a:r>
              <a:rPr lang="en-US" sz="2000" dirty="0"/>
              <a:t>	</a:t>
            </a:r>
          </a:p>
          <a:p>
            <a:pPr marL="0" indent="0">
              <a:buNone/>
            </a:pPr>
            <a:r>
              <a:rPr lang="en-US" sz="2800" dirty="0"/>
              <a:t>ChangeLab Solutions is a nonpartisan nonprofit organization that educates and informs the public through objective, nonpartisan analysis, study, and research. The primary purpose of this discussion is to address legal and policy options to improve public health. There is no intent to reflect a view on specific legislation.</a:t>
            </a:r>
          </a:p>
          <a:p>
            <a:pPr marL="0" indent="0">
              <a:buNone/>
            </a:pPr>
            <a:r>
              <a:rPr lang="en-US" sz="2000" dirty="0"/>
              <a:t> </a:t>
            </a:r>
          </a:p>
          <a:p>
            <a:pPr marL="0" indent="0">
              <a:buNone/>
            </a:pPr>
            <a:r>
              <a:rPr lang="en-US" sz="2800" dirty="0"/>
              <a:t>Copyright © 2022 ChangeLab Solutions </a:t>
            </a:r>
          </a:p>
        </p:txBody>
      </p:sp>
    </p:spTree>
    <p:extLst>
      <p:ext uri="{BB962C8B-B14F-4D97-AF65-F5344CB8AC3E}">
        <p14:creationId xmlns:p14="http://schemas.microsoft.com/office/powerpoint/2010/main" val="283112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28F4-EB9B-FB09-A26D-55CF3ACC7062}"/>
              </a:ext>
            </a:extLst>
          </p:cNvPr>
          <p:cNvSpPr>
            <a:spLocks noGrp="1"/>
          </p:cNvSpPr>
          <p:nvPr>
            <p:ph type="ctrTitle"/>
          </p:nvPr>
        </p:nvSpPr>
        <p:spPr>
          <a:xfrm>
            <a:off x="1524000" y="1122363"/>
            <a:ext cx="9144000" cy="4585710"/>
          </a:xfrm>
        </p:spPr>
        <p:txBody>
          <a:bodyPr anchor="ctr">
            <a:normAutofit/>
          </a:bodyPr>
          <a:lstStyle/>
          <a:p>
            <a:r>
              <a:rPr lang="en-US" sz="5400" dirty="0"/>
              <a:t>A regulation is a law created by an administrative agency.</a:t>
            </a:r>
          </a:p>
        </p:txBody>
      </p:sp>
    </p:spTree>
    <p:extLst>
      <p:ext uri="{BB962C8B-B14F-4D97-AF65-F5344CB8AC3E}">
        <p14:creationId xmlns:p14="http://schemas.microsoft.com/office/powerpoint/2010/main" val="3895769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15EE-8BBE-E591-6557-3E6872572595}"/>
              </a:ext>
            </a:extLst>
          </p:cNvPr>
          <p:cNvSpPr>
            <a:spLocks noGrp="1"/>
          </p:cNvSpPr>
          <p:nvPr>
            <p:ph type="title"/>
          </p:nvPr>
        </p:nvSpPr>
        <p:spPr/>
        <p:txBody>
          <a:bodyPr/>
          <a:lstStyle/>
          <a:p>
            <a:r>
              <a:rPr lang="en-US" dirty="0"/>
              <a:t>Legislation vs. regulation</a:t>
            </a:r>
          </a:p>
        </p:txBody>
      </p:sp>
      <p:graphicFrame>
        <p:nvGraphicFramePr>
          <p:cNvPr id="5" name="Table 5">
            <a:extLst>
              <a:ext uri="{FF2B5EF4-FFF2-40B4-BE49-F238E27FC236}">
                <a16:creationId xmlns:a16="http://schemas.microsoft.com/office/drawing/2014/main" id="{874ECF29-85AC-45D5-4521-F8261B384E83}"/>
              </a:ext>
            </a:extLst>
          </p:cNvPr>
          <p:cNvGraphicFramePr>
            <a:graphicFrameLocks noGrp="1"/>
          </p:cNvGraphicFramePr>
          <p:nvPr>
            <p:ph idx="1"/>
            <p:extLst>
              <p:ext uri="{D42A27DB-BD31-4B8C-83A1-F6EECF244321}">
                <p14:modId xmlns:p14="http://schemas.microsoft.com/office/powerpoint/2010/main" val="254963802"/>
              </p:ext>
            </p:extLst>
          </p:nvPr>
        </p:nvGraphicFramePr>
        <p:xfrm>
          <a:off x="838200" y="1948411"/>
          <a:ext cx="10515597" cy="402336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2513477381"/>
                    </a:ext>
                  </a:extLst>
                </a:gridCol>
                <a:gridCol w="3893127">
                  <a:extLst>
                    <a:ext uri="{9D8B030D-6E8A-4147-A177-3AD203B41FA5}">
                      <a16:colId xmlns:a16="http://schemas.microsoft.com/office/drawing/2014/main" val="2133126303"/>
                    </a:ext>
                  </a:extLst>
                </a:gridCol>
                <a:gridCol w="4856015">
                  <a:extLst>
                    <a:ext uri="{9D8B030D-6E8A-4147-A177-3AD203B41FA5}">
                      <a16:colId xmlns:a16="http://schemas.microsoft.com/office/drawing/2014/main" val="3938093632"/>
                    </a:ext>
                  </a:extLst>
                </a:gridCol>
              </a:tblGrid>
              <a:tr h="370840">
                <a:tc>
                  <a:txBody>
                    <a:bodyPr/>
                    <a:lstStyle/>
                    <a:p>
                      <a:pPr algn="ctr"/>
                      <a:endParaRPr lang="en-US" sz="3600" dirty="0"/>
                    </a:p>
                  </a:txBody>
                  <a:tcPr marL="182880" marR="182880" marT="91440" marB="91440"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3600" dirty="0"/>
                        <a:t>Legislative Body</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600" dirty="0"/>
                        <a:t>Executive Agency</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715758685"/>
                  </a:ext>
                </a:extLst>
              </a:tr>
              <a:tr h="0">
                <a:tc>
                  <a:txBody>
                    <a:bodyPr/>
                    <a:lstStyle/>
                    <a:p>
                      <a:pPr algn="ctr"/>
                      <a:r>
                        <a:rPr lang="en-US" sz="3200" b="1" dirty="0">
                          <a:solidFill>
                            <a:schemeClr val="bg1"/>
                          </a:solidFill>
                        </a:rPr>
                        <a:t>Federal</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solidFill>
                  </a:tcPr>
                </a:tc>
                <a:tc>
                  <a:txBody>
                    <a:bodyPr/>
                    <a:lstStyle/>
                    <a:p>
                      <a:pPr algn="ctr"/>
                      <a:r>
                        <a:rPr lang="en-US" sz="3000" b="1" dirty="0"/>
                        <a:t>Congress </a:t>
                      </a:r>
                      <a:r>
                        <a:rPr lang="en-US" sz="3000" dirty="0"/>
                        <a:t>creates statutes</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000" b="1" dirty="0"/>
                        <a:t>Federal agencies </a:t>
                      </a:r>
                      <a:r>
                        <a:rPr lang="en-US" sz="3000" dirty="0"/>
                        <a:t>create rules or regulations</a:t>
                      </a:r>
                    </a:p>
                  </a:txBody>
                  <a:tcPr marL="182880" marR="182880" marT="91440" marB="9144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1742215"/>
                  </a:ext>
                </a:extLst>
              </a:tr>
              <a:tr h="370840">
                <a:tc>
                  <a:txBody>
                    <a:bodyPr/>
                    <a:lstStyle/>
                    <a:p>
                      <a:pPr algn="ctr"/>
                      <a:r>
                        <a:rPr lang="en-US" sz="3200" b="1" dirty="0">
                          <a:solidFill>
                            <a:schemeClr val="bg1"/>
                          </a:solidFill>
                        </a:rPr>
                        <a:t>State</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solidFill>
                  </a:tcPr>
                </a:tc>
                <a:tc>
                  <a:txBody>
                    <a:bodyPr/>
                    <a:lstStyle/>
                    <a:p>
                      <a:pPr algn="ctr"/>
                      <a:r>
                        <a:rPr lang="en-US" sz="3000" b="1" dirty="0"/>
                        <a:t>State legislature </a:t>
                      </a:r>
                      <a:r>
                        <a:rPr lang="en-US" sz="3000" b="0" dirty="0"/>
                        <a:t>c</a:t>
                      </a:r>
                      <a:r>
                        <a:rPr lang="en-US" sz="3000" dirty="0"/>
                        <a:t>reates statutes</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000" b="1" dirty="0"/>
                        <a:t>State agencies </a:t>
                      </a:r>
                      <a:r>
                        <a:rPr lang="en-US" sz="3000" dirty="0"/>
                        <a:t>create rules or regulations</a:t>
                      </a:r>
                    </a:p>
                  </a:txBody>
                  <a:tcPr marL="182880" marR="182880" marT="91440" marB="9144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55200"/>
                  </a:ext>
                </a:extLst>
              </a:tr>
              <a:tr h="370840">
                <a:tc>
                  <a:txBody>
                    <a:bodyPr/>
                    <a:lstStyle/>
                    <a:p>
                      <a:pPr algn="ctr"/>
                      <a:r>
                        <a:rPr lang="en-US" sz="3200" b="1" dirty="0">
                          <a:solidFill>
                            <a:schemeClr val="bg1"/>
                          </a:solidFill>
                        </a:rPr>
                        <a:t>Local</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solidFill>
                  </a:tcPr>
                </a:tc>
                <a:tc>
                  <a:txBody>
                    <a:bodyPr/>
                    <a:lstStyle/>
                    <a:p>
                      <a:pPr algn="ctr"/>
                      <a:r>
                        <a:rPr lang="en-US" sz="3000" b="1" dirty="0"/>
                        <a:t>City council </a:t>
                      </a:r>
                      <a:r>
                        <a:rPr lang="en-US" sz="3000" b="0" dirty="0"/>
                        <a:t>c</a:t>
                      </a:r>
                      <a:r>
                        <a:rPr lang="en-US" sz="3000" dirty="0"/>
                        <a:t>reates ordinances</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000" b="1" dirty="0"/>
                        <a:t>Local agencies </a:t>
                      </a:r>
                      <a:r>
                        <a:rPr lang="en-US" sz="3000" b="0" dirty="0"/>
                        <a:t>s</a:t>
                      </a:r>
                      <a:r>
                        <a:rPr lang="en-US" sz="3000" dirty="0"/>
                        <a:t>ometimes create rules or regulations</a:t>
                      </a:r>
                    </a:p>
                  </a:txBody>
                  <a:tcPr marL="182880" marR="182880" marT="91440" marB="9144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9869137"/>
                  </a:ext>
                </a:extLst>
              </a:tr>
            </a:tbl>
          </a:graphicData>
        </a:graphic>
      </p:graphicFrame>
    </p:spTree>
    <p:extLst>
      <p:ext uri="{BB962C8B-B14F-4D97-AF65-F5344CB8AC3E}">
        <p14:creationId xmlns:p14="http://schemas.microsoft.com/office/powerpoint/2010/main" val="389130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524A-470E-1E3E-4707-3B6899D115E9}"/>
              </a:ext>
            </a:extLst>
          </p:cNvPr>
          <p:cNvSpPr>
            <a:spLocks noGrp="1"/>
          </p:cNvSpPr>
          <p:nvPr>
            <p:ph type="title"/>
          </p:nvPr>
        </p:nvSpPr>
        <p:spPr>
          <a:xfrm>
            <a:off x="838200" y="685967"/>
            <a:ext cx="10515600" cy="1907020"/>
          </a:xfrm>
        </p:spPr>
        <p:txBody>
          <a:bodyPr>
            <a:normAutofit fontScale="90000"/>
          </a:bodyPr>
          <a:lstStyle/>
          <a:p>
            <a:r>
              <a:rPr lang="en-US" dirty="0"/>
              <a:t>What are the steps for creating regulations?</a:t>
            </a:r>
            <a:br>
              <a:rPr lang="en-US" dirty="0"/>
            </a:br>
            <a:br>
              <a:rPr lang="en-US" sz="3600" b="0" dirty="0"/>
            </a:br>
            <a:r>
              <a:rPr lang="en-US" sz="3600" b="0" dirty="0"/>
              <a:t>Exploring question 2</a:t>
            </a:r>
            <a:endParaRPr lang="en-US" sz="3600" dirty="0"/>
          </a:p>
        </p:txBody>
      </p:sp>
      <p:sp>
        <p:nvSpPr>
          <p:cNvPr id="3" name="Content Placeholder 2">
            <a:extLst>
              <a:ext uri="{FF2B5EF4-FFF2-40B4-BE49-F238E27FC236}">
                <a16:creationId xmlns:a16="http://schemas.microsoft.com/office/drawing/2014/main" id="{89678381-76E3-5E13-979B-984EDCBC38CC}"/>
              </a:ext>
            </a:extLst>
          </p:cNvPr>
          <p:cNvSpPr>
            <a:spLocks noGrp="1"/>
          </p:cNvSpPr>
          <p:nvPr>
            <p:ph idx="1"/>
          </p:nvPr>
        </p:nvSpPr>
        <p:spPr>
          <a:xfrm>
            <a:off x="838200" y="3041246"/>
            <a:ext cx="10515600" cy="2666165"/>
          </a:xfrm>
        </p:spPr>
        <p:txBody>
          <a:bodyPr anchor="t"/>
          <a:lstStyle/>
          <a:p>
            <a:pPr>
              <a:lnSpc>
                <a:spcPct val="100000"/>
              </a:lnSpc>
            </a:pPr>
            <a:r>
              <a:rPr lang="en-US" dirty="0"/>
              <a:t>What are regulations?</a:t>
            </a:r>
          </a:p>
          <a:p>
            <a:pPr>
              <a:lnSpc>
                <a:spcPct val="100000"/>
              </a:lnSpc>
            </a:pPr>
            <a:r>
              <a:rPr lang="en-US" b="1" dirty="0"/>
              <a:t>When can health departments create regulations?</a:t>
            </a:r>
          </a:p>
          <a:p>
            <a:pPr>
              <a:lnSpc>
                <a:spcPct val="100000"/>
              </a:lnSpc>
            </a:pPr>
            <a:r>
              <a:rPr lang="en-US" dirty="0"/>
              <a:t>How do health departments create regulations, and how can the process promote health equity?</a:t>
            </a:r>
          </a:p>
        </p:txBody>
      </p:sp>
    </p:spTree>
    <p:extLst>
      <p:ext uri="{BB962C8B-B14F-4D97-AF65-F5344CB8AC3E}">
        <p14:creationId xmlns:p14="http://schemas.microsoft.com/office/powerpoint/2010/main" val="1342417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BA57-8A0E-75D2-72EE-CB39D69F11E3}"/>
              </a:ext>
            </a:extLst>
          </p:cNvPr>
          <p:cNvSpPr>
            <a:spLocks noGrp="1"/>
          </p:cNvSpPr>
          <p:nvPr>
            <p:ph type="title"/>
          </p:nvPr>
        </p:nvSpPr>
        <p:spPr>
          <a:xfrm>
            <a:off x="838200" y="681037"/>
            <a:ext cx="10515600" cy="1325563"/>
          </a:xfrm>
        </p:spPr>
        <p:txBody>
          <a:bodyPr/>
          <a:lstStyle/>
          <a:p>
            <a:r>
              <a:rPr lang="en-US" dirty="0"/>
              <a:t>The US Constitution: Article I, Section 1</a:t>
            </a:r>
          </a:p>
        </p:txBody>
      </p:sp>
      <p:sp>
        <p:nvSpPr>
          <p:cNvPr id="3" name="Content Placeholder 2">
            <a:extLst>
              <a:ext uri="{FF2B5EF4-FFF2-40B4-BE49-F238E27FC236}">
                <a16:creationId xmlns:a16="http://schemas.microsoft.com/office/drawing/2014/main" id="{015E4D73-7FC0-D47C-44BA-21FF157C8331}"/>
              </a:ext>
            </a:extLst>
          </p:cNvPr>
          <p:cNvSpPr>
            <a:spLocks noGrp="1"/>
          </p:cNvSpPr>
          <p:nvPr>
            <p:ph idx="1"/>
          </p:nvPr>
        </p:nvSpPr>
        <p:spPr/>
        <p:txBody>
          <a:bodyPr anchor="ctr">
            <a:normAutofit/>
          </a:bodyPr>
          <a:lstStyle/>
          <a:p>
            <a:pPr marL="0" indent="0">
              <a:lnSpc>
                <a:spcPct val="150000"/>
              </a:lnSpc>
              <a:buNone/>
            </a:pPr>
            <a:r>
              <a:rPr lang="en-US" sz="4000" dirty="0"/>
              <a:t>“</a:t>
            </a:r>
            <a:r>
              <a:rPr kumimoji="0" lang="en-US" altLang="en-US" sz="4000" b="0" i="0" u="none" strike="noStrike" kern="1200" cap="none" spc="0" normalizeH="0" baseline="0" noProof="0" dirty="0">
                <a:ln>
                  <a:noFill/>
                </a:ln>
                <a:effectLst/>
                <a:uLnTx/>
                <a:uFillTx/>
                <a:ea typeface="+mn-ea"/>
                <a:cs typeface="Century Gothic"/>
              </a:rPr>
              <a:t>All legislative Powers herein granted shall be vested in a Congress of the United States, which shall consist of a Senate and a House of Representatives.”</a:t>
            </a:r>
          </a:p>
        </p:txBody>
      </p:sp>
    </p:spTree>
    <p:extLst>
      <p:ext uri="{BB962C8B-B14F-4D97-AF65-F5344CB8AC3E}">
        <p14:creationId xmlns:p14="http://schemas.microsoft.com/office/powerpoint/2010/main" val="149378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E799E-0B77-8C6D-6A91-58E9BE8A7066}"/>
              </a:ext>
            </a:extLst>
          </p:cNvPr>
          <p:cNvSpPr>
            <a:spLocks noGrp="1"/>
          </p:cNvSpPr>
          <p:nvPr>
            <p:ph type="title"/>
          </p:nvPr>
        </p:nvSpPr>
        <p:spPr/>
        <p:txBody>
          <a:bodyPr/>
          <a:lstStyle/>
          <a:p>
            <a:r>
              <a:rPr lang="en-US" dirty="0"/>
              <a:t>Two examples</a:t>
            </a:r>
          </a:p>
        </p:txBody>
      </p:sp>
      <p:sp>
        <p:nvSpPr>
          <p:cNvPr id="5" name="Content Placeholder 4">
            <a:extLst>
              <a:ext uri="{FF2B5EF4-FFF2-40B4-BE49-F238E27FC236}">
                <a16:creationId xmlns:a16="http://schemas.microsoft.com/office/drawing/2014/main" id="{B5AEBFAC-BEC2-C3B8-7385-A3F11977EA5F}"/>
              </a:ext>
            </a:extLst>
          </p:cNvPr>
          <p:cNvSpPr>
            <a:spLocks noGrp="1"/>
          </p:cNvSpPr>
          <p:nvPr>
            <p:ph sz="half" idx="1"/>
          </p:nvPr>
        </p:nvSpPr>
        <p:spPr/>
        <p:txBody>
          <a:bodyPr/>
          <a:lstStyle/>
          <a:p>
            <a:pPr marL="0" indent="0">
              <a:buNone/>
            </a:pPr>
            <a:r>
              <a:rPr lang="en-US" dirty="0"/>
              <a:t>“The legislative authority of the state of Washington shall be vested in the legislature, consisting of a senate and house of representatives. . . . ”</a:t>
            </a:r>
          </a:p>
          <a:p>
            <a:endParaRPr lang="en-US" dirty="0"/>
          </a:p>
        </p:txBody>
      </p:sp>
      <p:sp>
        <p:nvSpPr>
          <p:cNvPr id="6" name="Content Placeholder 5">
            <a:extLst>
              <a:ext uri="{FF2B5EF4-FFF2-40B4-BE49-F238E27FC236}">
                <a16:creationId xmlns:a16="http://schemas.microsoft.com/office/drawing/2014/main" id="{6A1E41D6-933D-418D-DB13-5956BC4D4C93}"/>
              </a:ext>
            </a:extLst>
          </p:cNvPr>
          <p:cNvSpPr>
            <a:spLocks noGrp="1"/>
          </p:cNvSpPr>
          <p:nvPr>
            <p:ph sz="half" idx="2"/>
          </p:nvPr>
        </p:nvSpPr>
        <p:spPr/>
        <p:txBody>
          <a:bodyPr/>
          <a:lstStyle/>
          <a:p>
            <a:pPr marL="0" indent="0">
              <a:buNone/>
            </a:pPr>
            <a:r>
              <a:rPr lang="en-US" dirty="0"/>
              <a:t>“The legislative powers of The City of Seattle shall be vested in a Mayor and City Council. . . . ”</a:t>
            </a:r>
          </a:p>
        </p:txBody>
      </p:sp>
    </p:spTree>
    <p:extLst>
      <p:ext uri="{BB962C8B-B14F-4D97-AF65-F5344CB8AC3E}">
        <p14:creationId xmlns:p14="http://schemas.microsoft.com/office/powerpoint/2010/main" val="3463839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15EE-8BBE-E591-6557-3E6872572595}"/>
              </a:ext>
            </a:extLst>
          </p:cNvPr>
          <p:cNvSpPr>
            <a:spLocks noGrp="1"/>
          </p:cNvSpPr>
          <p:nvPr>
            <p:ph type="title"/>
          </p:nvPr>
        </p:nvSpPr>
        <p:spPr/>
        <p:txBody>
          <a:bodyPr/>
          <a:lstStyle/>
          <a:p>
            <a:r>
              <a:rPr lang="en-US" dirty="0"/>
              <a:t>Delegating authority to regulate</a:t>
            </a:r>
          </a:p>
        </p:txBody>
      </p:sp>
      <p:graphicFrame>
        <p:nvGraphicFramePr>
          <p:cNvPr id="5" name="Table 5">
            <a:extLst>
              <a:ext uri="{FF2B5EF4-FFF2-40B4-BE49-F238E27FC236}">
                <a16:creationId xmlns:a16="http://schemas.microsoft.com/office/drawing/2014/main" id="{874ECF29-85AC-45D5-4521-F8261B384E83}"/>
              </a:ext>
            </a:extLst>
          </p:cNvPr>
          <p:cNvGraphicFramePr>
            <a:graphicFrameLocks noGrp="1"/>
          </p:cNvGraphicFramePr>
          <p:nvPr>
            <p:ph idx="1"/>
          </p:nvPr>
        </p:nvGraphicFramePr>
        <p:xfrm>
          <a:off x="838200" y="1948411"/>
          <a:ext cx="10515597" cy="402336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2513477381"/>
                    </a:ext>
                  </a:extLst>
                </a:gridCol>
                <a:gridCol w="3893127">
                  <a:extLst>
                    <a:ext uri="{9D8B030D-6E8A-4147-A177-3AD203B41FA5}">
                      <a16:colId xmlns:a16="http://schemas.microsoft.com/office/drawing/2014/main" val="2133126303"/>
                    </a:ext>
                  </a:extLst>
                </a:gridCol>
                <a:gridCol w="4856015">
                  <a:extLst>
                    <a:ext uri="{9D8B030D-6E8A-4147-A177-3AD203B41FA5}">
                      <a16:colId xmlns:a16="http://schemas.microsoft.com/office/drawing/2014/main" val="3938093632"/>
                    </a:ext>
                  </a:extLst>
                </a:gridCol>
              </a:tblGrid>
              <a:tr h="370840">
                <a:tc>
                  <a:txBody>
                    <a:bodyPr/>
                    <a:lstStyle/>
                    <a:p>
                      <a:pPr algn="ctr"/>
                      <a:endParaRPr lang="en-US" sz="3600" dirty="0"/>
                    </a:p>
                  </a:txBody>
                  <a:tcPr marL="182880" marR="182880" marT="91440" marB="91440" anchor="ctr">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bg1"/>
                    </a:solidFill>
                  </a:tcPr>
                </a:tc>
                <a:tc>
                  <a:txBody>
                    <a:bodyPr/>
                    <a:lstStyle/>
                    <a:p>
                      <a:pPr algn="ctr"/>
                      <a:r>
                        <a:rPr lang="en-US" sz="3600" dirty="0"/>
                        <a:t>Legislative Body</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en-US" sz="3600" dirty="0"/>
                        <a:t>Executive Agency</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715758685"/>
                  </a:ext>
                </a:extLst>
              </a:tr>
              <a:tr h="0">
                <a:tc>
                  <a:txBody>
                    <a:bodyPr/>
                    <a:lstStyle/>
                    <a:p>
                      <a:pPr algn="ctr"/>
                      <a:r>
                        <a:rPr lang="en-US" sz="3200" b="1" dirty="0">
                          <a:solidFill>
                            <a:schemeClr val="bg1"/>
                          </a:solidFill>
                        </a:rPr>
                        <a:t>Federal</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solidFill>
                  </a:tcPr>
                </a:tc>
                <a:tc>
                  <a:txBody>
                    <a:bodyPr/>
                    <a:lstStyle/>
                    <a:p>
                      <a:pPr algn="ctr"/>
                      <a:r>
                        <a:rPr lang="en-US" sz="3000" b="1" dirty="0"/>
                        <a:t>Congress </a:t>
                      </a:r>
                      <a:r>
                        <a:rPr lang="en-US" sz="3000" dirty="0"/>
                        <a:t>creates statutes</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000" b="1" dirty="0"/>
                        <a:t>Federal agencies </a:t>
                      </a:r>
                      <a:r>
                        <a:rPr lang="en-US" sz="3000" dirty="0"/>
                        <a:t>create rules or regulations</a:t>
                      </a:r>
                    </a:p>
                  </a:txBody>
                  <a:tcPr marL="182880" marR="182880" marT="91440" marB="9144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1742215"/>
                  </a:ext>
                </a:extLst>
              </a:tr>
              <a:tr h="370840">
                <a:tc>
                  <a:txBody>
                    <a:bodyPr/>
                    <a:lstStyle/>
                    <a:p>
                      <a:pPr algn="ctr"/>
                      <a:r>
                        <a:rPr lang="en-US" sz="3200" b="1" dirty="0">
                          <a:solidFill>
                            <a:schemeClr val="bg1"/>
                          </a:solidFill>
                        </a:rPr>
                        <a:t>State</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solidFill>
                  </a:tcPr>
                </a:tc>
                <a:tc>
                  <a:txBody>
                    <a:bodyPr/>
                    <a:lstStyle/>
                    <a:p>
                      <a:pPr algn="ctr"/>
                      <a:r>
                        <a:rPr lang="en-US" sz="3000" b="1" dirty="0"/>
                        <a:t>State legislature </a:t>
                      </a:r>
                      <a:r>
                        <a:rPr lang="en-US" sz="3000" b="0" dirty="0"/>
                        <a:t>c</a:t>
                      </a:r>
                      <a:r>
                        <a:rPr lang="en-US" sz="3000" dirty="0"/>
                        <a:t>reates statutes</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000" b="1" dirty="0"/>
                        <a:t>State agencies </a:t>
                      </a:r>
                      <a:r>
                        <a:rPr lang="en-US" sz="3000" dirty="0"/>
                        <a:t>create rules or regulations</a:t>
                      </a:r>
                    </a:p>
                  </a:txBody>
                  <a:tcPr marL="182880" marR="182880" marT="91440" marB="9144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255200"/>
                  </a:ext>
                </a:extLst>
              </a:tr>
              <a:tr h="370840">
                <a:tc>
                  <a:txBody>
                    <a:bodyPr/>
                    <a:lstStyle/>
                    <a:p>
                      <a:pPr algn="ctr"/>
                      <a:r>
                        <a:rPr lang="en-US" sz="3200" b="1" dirty="0">
                          <a:solidFill>
                            <a:schemeClr val="bg1"/>
                          </a:solidFill>
                        </a:rPr>
                        <a:t>Local</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5"/>
                    </a:solidFill>
                  </a:tcPr>
                </a:tc>
                <a:tc>
                  <a:txBody>
                    <a:bodyPr/>
                    <a:lstStyle/>
                    <a:p>
                      <a:pPr algn="ctr"/>
                      <a:r>
                        <a:rPr lang="en-US" sz="3000" b="1" dirty="0"/>
                        <a:t>City council </a:t>
                      </a:r>
                      <a:r>
                        <a:rPr lang="en-US" sz="3000" b="0" dirty="0"/>
                        <a:t>c</a:t>
                      </a:r>
                      <a:r>
                        <a:rPr lang="en-US" sz="3000" dirty="0"/>
                        <a:t>reates ordinances</a:t>
                      </a:r>
                    </a:p>
                  </a:txBody>
                  <a:tcPr marL="182880" marR="182880" marT="91440" marB="91440" anchor="ctr">
                    <a:lnL w="12700" cap="flat" cmpd="sng" algn="ctr">
                      <a:solidFill>
                        <a:schemeClr val="bg2"/>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000" b="1" dirty="0"/>
                        <a:t>Local agencies </a:t>
                      </a:r>
                      <a:r>
                        <a:rPr lang="en-US" sz="3000" b="0" dirty="0"/>
                        <a:t>s</a:t>
                      </a:r>
                      <a:r>
                        <a:rPr lang="en-US" sz="3000" dirty="0"/>
                        <a:t>ometimes create rules or regulations</a:t>
                      </a:r>
                    </a:p>
                  </a:txBody>
                  <a:tcPr marL="182880" marR="182880" marT="91440" marB="91440" anchor="ctr">
                    <a:lnL w="12700" cap="flat" cmpd="sng" algn="ctr">
                      <a:solidFill>
                        <a:schemeClr val="accent4"/>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9869137"/>
                  </a:ext>
                </a:extLst>
              </a:tr>
            </a:tbl>
          </a:graphicData>
        </a:graphic>
      </p:graphicFrame>
      <p:sp>
        <p:nvSpPr>
          <p:cNvPr id="4" name="Arrow: Right 3">
            <a:extLst>
              <a:ext uri="{FF2B5EF4-FFF2-40B4-BE49-F238E27FC236}">
                <a16:creationId xmlns:a16="http://schemas.microsoft.com/office/drawing/2014/main" id="{7802DBB0-C24C-F470-2152-5E944D62578D}"/>
              </a:ext>
              <a:ext uri="{C183D7F6-B498-43B3-948B-1728B52AA6E4}">
                <adec:decorative xmlns:adec="http://schemas.microsoft.com/office/drawing/2017/decorative" val="1"/>
              </a:ext>
            </a:extLst>
          </p:cNvPr>
          <p:cNvSpPr/>
          <p:nvPr/>
        </p:nvSpPr>
        <p:spPr>
          <a:xfrm>
            <a:off x="6096000" y="3990045"/>
            <a:ext cx="761278" cy="4735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9B243CF9-1024-DA6B-32DF-E78588C48471}"/>
              </a:ext>
              <a:ext uri="{C183D7F6-B498-43B3-948B-1728B52AA6E4}">
                <adec:decorative xmlns:adec="http://schemas.microsoft.com/office/drawing/2017/decorative" val="1"/>
              </a:ext>
            </a:extLst>
          </p:cNvPr>
          <p:cNvSpPr/>
          <p:nvPr/>
        </p:nvSpPr>
        <p:spPr>
          <a:xfrm>
            <a:off x="6096456" y="2955440"/>
            <a:ext cx="761278" cy="4735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6047EE1F-CD93-6B93-FA8C-799B9ACF1170}"/>
              </a:ext>
              <a:ext uri="{C183D7F6-B498-43B3-948B-1728B52AA6E4}">
                <adec:decorative xmlns:adec="http://schemas.microsoft.com/office/drawing/2017/decorative" val="1"/>
              </a:ext>
            </a:extLst>
          </p:cNvPr>
          <p:cNvSpPr/>
          <p:nvPr/>
        </p:nvSpPr>
        <p:spPr>
          <a:xfrm>
            <a:off x="6096000" y="5233854"/>
            <a:ext cx="761278" cy="4735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2453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2A2C-7B35-437F-84EC-5E2C2FFFE0D9}"/>
              </a:ext>
            </a:extLst>
          </p:cNvPr>
          <p:cNvSpPr>
            <a:spLocks noGrp="1"/>
          </p:cNvSpPr>
          <p:nvPr>
            <p:ph type="title"/>
          </p:nvPr>
        </p:nvSpPr>
        <p:spPr/>
        <p:txBody>
          <a:bodyPr/>
          <a:lstStyle/>
          <a:p>
            <a:r>
              <a:rPr lang="en-US" dirty="0"/>
              <a:t>Separation of powers</a:t>
            </a:r>
          </a:p>
        </p:txBody>
      </p:sp>
      <p:graphicFrame>
        <p:nvGraphicFramePr>
          <p:cNvPr id="4" name="Table 4">
            <a:extLst>
              <a:ext uri="{FF2B5EF4-FFF2-40B4-BE49-F238E27FC236}">
                <a16:creationId xmlns:a16="http://schemas.microsoft.com/office/drawing/2014/main" id="{9EE8C241-7114-4A18-B807-3314F9CF7F09}"/>
              </a:ext>
            </a:extLst>
          </p:cNvPr>
          <p:cNvGraphicFramePr>
            <a:graphicFrameLocks noGrp="1"/>
          </p:cNvGraphicFramePr>
          <p:nvPr>
            <p:ph idx="1"/>
            <p:extLst>
              <p:ext uri="{D42A27DB-BD31-4B8C-83A1-F6EECF244321}">
                <p14:modId xmlns:p14="http://schemas.microsoft.com/office/powerpoint/2010/main" val="1657802580"/>
              </p:ext>
            </p:extLst>
          </p:nvPr>
        </p:nvGraphicFramePr>
        <p:xfrm>
          <a:off x="838200" y="1825625"/>
          <a:ext cx="10515600" cy="4572000"/>
        </p:xfrm>
        <a:graphic>
          <a:graphicData uri="http://schemas.openxmlformats.org/drawingml/2006/table">
            <a:tbl>
              <a:tblPr firstRow="1" bandRow="1">
                <a:tableStyleId>{7DF18680-E054-41AD-8BC1-D1AEF772440D}</a:tableStyleId>
              </a:tblPr>
              <a:tblGrid>
                <a:gridCol w="2628900">
                  <a:extLst>
                    <a:ext uri="{9D8B030D-6E8A-4147-A177-3AD203B41FA5}">
                      <a16:colId xmlns:a16="http://schemas.microsoft.com/office/drawing/2014/main" val="348500502"/>
                    </a:ext>
                  </a:extLst>
                </a:gridCol>
                <a:gridCol w="2628900">
                  <a:extLst>
                    <a:ext uri="{9D8B030D-6E8A-4147-A177-3AD203B41FA5}">
                      <a16:colId xmlns:a16="http://schemas.microsoft.com/office/drawing/2014/main" val="2427737674"/>
                    </a:ext>
                  </a:extLst>
                </a:gridCol>
                <a:gridCol w="2628900">
                  <a:extLst>
                    <a:ext uri="{9D8B030D-6E8A-4147-A177-3AD203B41FA5}">
                      <a16:colId xmlns:a16="http://schemas.microsoft.com/office/drawing/2014/main" val="552584764"/>
                    </a:ext>
                  </a:extLst>
                </a:gridCol>
                <a:gridCol w="2628900">
                  <a:extLst>
                    <a:ext uri="{9D8B030D-6E8A-4147-A177-3AD203B41FA5}">
                      <a16:colId xmlns:a16="http://schemas.microsoft.com/office/drawing/2014/main" val="1104068273"/>
                    </a:ext>
                  </a:extLst>
                </a:gridCol>
              </a:tblGrid>
              <a:tr h="370840">
                <a:tc>
                  <a:txBody>
                    <a:bodyPr/>
                    <a:lstStyle/>
                    <a:p>
                      <a:endParaRPr lang="en-US" sz="3600" dirty="0"/>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bg2"/>
                    </a:solidFill>
                  </a:tcPr>
                </a:tc>
                <a:tc>
                  <a:txBody>
                    <a:bodyPr/>
                    <a:lstStyle/>
                    <a:p>
                      <a:pPr algn="ctr"/>
                      <a:r>
                        <a:rPr lang="en-US" sz="3600" dirty="0"/>
                        <a:t>Legislative</a:t>
                      </a:r>
                    </a:p>
                    <a:p>
                      <a:pPr algn="ctr"/>
                      <a:r>
                        <a:rPr lang="en-US" sz="2400" b="0" dirty="0"/>
                        <a:t>Creates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600" dirty="0">
                          <a:solidFill>
                            <a:schemeClr val="tx1"/>
                          </a:solidFill>
                        </a:rPr>
                        <a:t>Executive</a:t>
                      </a:r>
                    </a:p>
                    <a:p>
                      <a:pPr algn="ctr"/>
                      <a:r>
                        <a:rPr lang="en-US" sz="2400" b="0" dirty="0">
                          <a:solidFill>
                            <a:schemeClr val="tx1"/>
                          </a:solidFill>
                        </a:rPr>
                        <a:t>Enforces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dirty="0"/>
                        <a:t>Judicial</a:t>
                      </a:r>
                    </a:p>
                    <a:p>
                      <a:pPr algn="ctr"/>
                      <a:r>
                        <a:rPr lang="en-US" sz="2400" b="0" dirty="0"/>
                        <a:t>Interprets Laws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3697490"/>
                  </a:ext>
                </a:extLst>
              </a:tr>
              <a:tr h="370840">
                <a:tc>
                  <a:txBody>
                    <a:bodyPr/>
                    <a:lstStyle/>
                    <a:p>
                      <a:pPr algn="ctr"/>
                      <a:r>
                        <a:rPr lang="en-US" sz="3600" b="1" dirty="0">
                          <a:solidFill>
                            <a:schemeClr val="bg2"/>
                          </a:solidFill>
                        </a:rPr>
                        <a:t>Federal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Congress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President</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dirty="0"/>
                        <a:t>Federal courts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141655958"/>
                  </a:ext>
                </a:extLst>
              </a:tr>
              <a:tr h="370840">
                <a:tc>
                  <a:txBody>
                    <a:bodyPr/>
                    <a:lstStyle/>
                    <a:p>
                      <a:pPr algn="ctr"/>
                      <a:r>
                        <a:rPr lang="en-US" sz="3600" b="1" dirty="0">
                          <a:solidFill>
                            <a:schemeClr val="bg2"/>
                          </a:solidFill>
                        </a:rPr>
                        <a:t>State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State legislature</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Governor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dirty="0"/>
                        <a:t>State courts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187739711"/>
                  </a:ext>
                </a:extLst>
              </a:tr>
              <a:tr h="370840">
                <a:tc>
                  <a:txBody>
                    <a:bodyPr/>
                    <a:lstStyle/>
                    <a:p>
                      <a:pPr algn="ctr"/>
                      <a:r>
                        <a:rPr lang="en-US" sz="3600" b="1" dirty="0">
                          <a:solidFill>
                            <a:schemeClr val="bg2"/>
                          </a:solidFill>
                        </a:rPr>
                        <a:t>Local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tx2"/>
                    </a:solidFill>
                  </a:tcPr>
                </a:tc>
                <a:tc>
                  <a:txBody>
                    <a:bodyPr/>
                    <a:lstStyle/>
                    <a:p>
                      <a:pPr algn="ctr"/>
                      <a:r>
                        <a:rPr lang="en-US" sz="3600" dirty="0"/>
                        <a:t>City council</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3600" dirty="0"/>
                        <a:t>Mayor</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600" dirty="0"/>
                        <a:t>Municipal courts</a:t>
                      </a: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67170936"/>
                  </a:ext>
                </a:extLst>
              </a:tr>
            </a:tbl>
          </a:graphicData>
        </a:graphic>
      </p:graphicFrame>
    </p:spTree>
    <p:extLst>
      <p:ext uri="{BB962C8B-B14F-4D97-AF65-F5344CB8AC3E}">
        <p14:creationId xmlns:p14="http://schemas.microsoft.com/office/powerpoint/2010/main" val="1377415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0878E-71FC-3942-A1A1-076CB71EAC1E}"/>
              </a:ext>
            </a:extLst>
          </p:cNvPr>
          <p:cNvSpPr>
            <a:spLocks noGrp="1"/>
          </p:cNvSpPr>
          <p:nvPr>
            <p:ph type="title"/>
          </p:nvPr>
        </p:nvSpPr>
        <p:spPr/>
        <p:txBody>
          <a:bodyPr>
            <a:normAutofit/>
          </a:bodyPr>
          <a:lstStyle/>
          <a:p>
            <a:r>
              <a:rPr lang="en-US" dirty="0"/>
              <a:t>Narrow delegation of authority</a:t>
            </a:r>
          </a:p>
        </p:txBody>
      </p:sp>
      <p:sp>
        <p:nvSpPr>
          <p:cNvPr id="3" name="Content Placeholder 2">
            <a:extLst>
              <a:ext uri="{FF2B5EF4-FFF2-40B4-BE49-F238E27FC236}">
                <a16:creationId xmlns:a16="http://schemas.microsoft.com/office/drawing/2014/main" id="{6684883C-B55A-5FEE-145C-58288C9F6E66}"/>
              </a:ext>
            </a:extLst>
          </p:cNvPr>
          <p:cNvSpPr>
            <a:spLocks noGrp="1"/>
          </p:cNvSpPr>
          <p:nvPr>
            <p:ph idx="1"/>
          </p:nvPr>
        </p:nvSpPr>
        <p:spPr/>
        <p:txBody>
          <a:bodyPr>
            <a:normAutofit lnSpcReduction="10000"/>
          </a:bodyPr>
          <a:lstStyle/>
          <a:p>
            <a:pPr marL="0" indent="0">
              <a:buNone/>
            </a:pPr>
            <a:r>
              <a:rPr lang="en-US" b="1" dirty="0"/>
              <a:t>Florida Statutes § 381.0072</a:t>
            </a:r>
          </a:p>
          <a:p>
            <a:pPr marL="0" indent="0">
              <a:buNone/>
            </a:pPr>
            <a:endParaRPr lang="en-US" b="1" dirty="0"/>
          </a:p>
          <a:p>
            <a:pPr marL="0" indent="0">
              <a:buNone/>
            </a:pPr>
            <a:r>
              <a:rPr lang="en-US" dirty="0"/>
              <a:t>“Food service protection. </a:t>
            </a:r>
          </a:p>
          <a:p>
            <a:pPr marL="0" indent="0">
              <a:buNone/>
            </a:pPr>
            <a:r>
              <a:rPr lang="en-US" dirty="0"/>
              <a:t>(1) Department of Health; Sanitation Rules.</a:t>
            </a:r>
          </a:p>
          <a:p>
            <a:pPr marL="0" indent="0">
              <a:buNone/>
            </a:pPr>
            <a:r>
              <a:rPr lang="en-US" dirty="0"/>
              <a:t>(a) It shall be the duty of the Department of Health to adopt and enforce sanitation rules consistent with law to ensure the protection of the public from food-borne illness.”</a:t>
            </a:r>
          </a:p>
        </p:txBody>
      </p:sp>
    </p:spTree>
    <p:extLst>
      <p:ext uri="{BB962C8B-B14F-4D97-AF65-F5344CB8AC3E}">
        <p14:creationId xmlns:p14="http://schemas.microsoft.com/office/powerpoint/2010/main" val="1892789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C5133-BE63-228F-B650-8B9AAE4BF697}"/>
              </a:ext>
            </a:extLst>
          </p:cNvPr>
          <p:cNvSpPr>
            <a:spLocks noGrp="1"/>
          </p:cNvSpPr>
          <p:nvPr>
            <p:ph type="title"/>
          </p:nvPr>
        </p:nvSpPr>
        <p:spPr/>
        <p:txBody>
          <a:bodyPr>
            <a:normAutofit/>
          </a:bodyPr>
          <a:lstStyle/>
          <a:p>
            <a:r>
              <a:rPr lang="en-US" dirty="0"/>
              <a:t>Broad delegation of authority</a:t>
            </a:r>
          </a:p>
        </p:txBody>
      </p:sp>
      <p:sp>
        <p:nvSpPr>
          <p:cNvPr id="3" name="Content Placeholder 2">
            <a:extLst>
              <a:ext uri="{FF2B5EF4-FFF2-40B4-BE49-F238E27FC236}">
                <a16:creationId xmlns:a16="http://schemas.microsoft.com/office/drawing/2014/main" id="{D11D7F09-D8F9-A8A0-C073-D74000E42CEE}"/>
              </a:ext>
            </a:extLst>
          </p:cNvPr>
          <p:cNvSpPr>
            <a:spLocks noGrp="1"/>
          </p:cNvSpPr>
          <p:nvPr>
            <p:ph idx="1"/>
          </p:nvPr>
        </p:nvSpPr>
        <p:spPr/>
        <p:txBody>
          <a:bodyPr/>
          <a:lstStyle/>
          <a:p>
            <a:pPr marL="0" indent="0">
              <a:buNone/>
            </a:pPr>
            <a:r>
              <a:rPr lang="en-US" b="1" dirty="0"/>
              <a:t>New York City Charter § 558(g)</a:t>
            </a:r>
          </a:p>
          <a:p>
            <a:pPr marL="0" indent="0">
              <a:buNone/>
            </a:pPr>
            <a:endParaRPr lang="en-US" b="1" dirty="0"/>
          </a:p>
          <a:p>
            <a:pPr marL="0" indent="0">
              <a:buNone/>
            </a:pPr>
            <a:r>
              <a:rPr lang="en-US" dirty="0"/>
              <a:t>“The board of health may add, amend and repeal regulations in regard to any matter contained in the health code.”</a:t>
            </a:r>
          </a:p>
          <a:p>
            <a:pPr marL="0" indent="0">
              <a:buNone/>
            </a:pPr>
            <a:endParaRPr lang="en-US" dirty="0"/>
          </a:p>
        </p:txBody>
      </p:sp>
    </p:spTree>
    <p:extLst>
      <p:ext uri="{BB962C8B-B14F-4D97-AF65-F5344CB8AC3E}">
        <p14:creationId xmlns:p14="http://schemas.microsoft.com/office/powerpoint/2010/main" val="921439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E4FEB-E144-F023-2F09-0BA461131E1E}"/>
              </a:ext>
            </a:extLst>
          </p:cNvPr>
          <p:cNvSpPr>
            <a:spLocks noGrp="1"/>
          </p:cNvSpPr>
          <p:nvPr>
            <p:ph type="title"/>
          </p:nvPr>
        </p:nvSpPr>
        <p:spPr>
          <a:xfrm>
            <a:off x="838200" y="1012688"/>
            <a:ext cx="10515600" cy="1325563"/>
          </a:xfrm>
        </p:spPr>
        <p:txBody>
          <a:bodyPr anchor="ctr">
            <a:normAutofit fontScale="90000"/>
          </a:bodyPr>
          <a:lstStyle/>
          <a:p>
            <a:r>
              <a:rPr lang="en-US" dirty="0"/>
              <a:t>New York City</a:t>
            </a:r>
            <a:br>
              <a:rPr lang="en-US" dirty="0"/>
            </a:br>
            <a:r>
              <a:rPr lang="en-US" dirty="0"/>
              <a:t>Administrative Code § 17-324</a:t>
            </a:r>
          </a:p>
        </p:txBody>
      </p:sp>
      <p:sp>
        <p:nvSpPr>
          <p:cNvPr id="3" name="Content Placeholder 2">
            <a:extLst>
              <a:ext uri="{FF2B5EF4-FFF2-40B4-BE49-F238E27FC236}">
                <a16:creationId xmlns:a16="http://schemas.microsoft.com/office/drawing/2014/main" id="{15ABA468-4C7F-7460-6A47-83B568E9A5FC}"/>
              </a:ext>
            </a:extLst>
          </p:cNvPr>
          <p:cNvSpPr>
            <a:spLocks noGrp="1"/>
          </p:cNvSpPr>
          <p:nvPr>
            <p:ph idx="1"/>
          </p:nvPr>
        </p:nvSpPr>
        <p:spPr>
          <a:xfrm>
            <a:off x="838200" y="2338251"/>
            <a:ext cx="10515600" cy="3187338"/>
          </a:xfrm>
        </p:spPr>
        <p:txBody>
          <a:bodyPr anchor="t"/>
          <a:lstStyle/>
          <a:p>
            <a:pPr marL="0" indent="0">
              <a:lnSpc>
                <a:spcPct val="150000"/>
              </a:lnSpc>
              <a:buNone/>
            </a:pPr>
            <a:r>
              <a:rPr lang="en-US" dirty="0"/>
              <a:t>“The commissioner or board [of health] shall make such rules as deemed necessary for the proper implementation and enforcement of this subchapter.”</a:t>
            </a:r>
          </a:p>
        </p:txBody>
      </p:sp>
    </p:spTree>
    <p:extLst>
      <p:ext uri="{BB962C8B-B14F-4D97-AF65-F5344CB8AC3E}">
        <p14:creationId xmlns:p14="http://schemas.microsoft.com/office/powerpoint/2010/main" val="2169844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2B42C-11F2-4118-A64B-4776EAE66867}"/>
              </a:ext>
            </a:extLst>
          </p:cNvPr>
          <p:cNvSpPr>
            <a:spLocks noGrp="1"/>
          </p:cNvSpPr>
          <p:nvPr>
            <p:ph type="title"/>
          </p:nvPr>
        </p:nvSpPr>
        <p:spPr/>
        <p:txBody>
          <a:bodyPr/>
          <a:lstStyle/>
          <a:p>
            <a:r>
              <a:rPr lang="en-US" dirty="0"/>
              <a:t>CDC disclaimer</a:t>
            </a:r>
          </a:p>
        </p:txBody>
      </p:sp>
      <p:sp>
        <p:nvSpPr>
          <p:cNvPr id="3" name="Content Placeholder 2">
            <a:extLst>
              <a:ext uri="{FF2B5EF4-FFF2-40B4-BE49-F238E27FC236}">
                <a16:creationId xmlns:a16="http://schemas.microsoft.com/office/drawing/2014/main" id="{1259EFBC-704A-4D45-B34A-AD3EADEB830A}"/>
              </a:ext>
            </a:extLst>
          </p:cNvPr>
          <p:cNvSpPr>
            <a:spLocks noGrp="1"/>
          </p:cNvSpPr>
          <p:nvPr>
            <p:ph idx="1"/>
          </p:nvPr>
        </p:nvSpPr>
        <p:spPr/>
        <p:txBody>
          <a:bodyPr>
            <a:normAutofit/>
          </a:bodyPr>
          <a:lstStyle/>
          <a:p>
            <a:pPr marL="0" indent="0">
              <a:buNone/>
            </a:pPr>
            <a:r>
              <a:rPr lang="en-US" sz="2800" dirty="0"/>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on any questions you may have regarding a legal matter.</a:t>
            </a:r>
          </a:p>
          <a:p>
            <a:pPr marL="0" indent="0">
              <a:buNone/>
            </a:pPr>
            <a:endParaRPr lang="en-US" sz="2800" dirty="0"/>
          </a:p>
          <a:p>
            <a:pPr marL="0" indent="0">
              <a:buNone/>
            </a:pPr>
            <a:r>
              <a:rPr lang="en-US" sz="2800" dirty="0"/>
              <a:t>The findings and conclusions in this training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59593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D5721-C81A-E73D-FB74-9DAAD929F053}"/>
              </a:ext>
            </a:extLst>
          </p:cNvPr>
          <p:cNvSpPr>
            <a:spLocks noGrp="1"/>
          </p:cNvSpPr>
          <p:nvPr>
            <p:ph type="title"/>
          </p:nvPr>
        </p:nvSpPr>
        <p:spPr>
          <a:xfrm>
            <a:off x="838200" y="681037"/>
            <a:ext cx="10515600" cy="1356769"/>
          </a:xfrm>
        </p:spPr>
        <p:txBody>
          <a:bodyPr>
            <a:normAutofit/>
          </a:bodyPr>
          <a:lstStyle/>
          <a:p>
            <a:r>
              <a:rPr lang="en-US" sz="4300" dirty="0"/>
              <a:t>New York City</a:t>
            </a:r>
            <a:br>
              <a:rPr lang="en-US" sz="4300" dirty="0"/>
            </a:br>
            <a:r>
              <a:rPr lang="en-US" sz="4300" dirty="0"/>
              <a:t>Administrative Code § 17-325(a)</a:t>
            </a:r>
          </a:p>
        </p:txBody>
      </p:sp>
      <p:sp>
        <p:nvSpPr>
          <p:cNvPr id="3" name="Content Placeholder 2">
            <a:extLst>
              <a:ext uri="{FF2B5EF4-FFF2-40B4-BE49-F238E27FC236}">
                <a16:creationId xmlns:a16="http://schemas.microsoft.com/office/drawing/2014/main" id="{6E872C97-0ADF-86F1-47A7-5EC1B2C8C1A4}"/>
              </a:ext>
            </a:extLst>
          </p:cNvPr>
          <p:cNvSpPr>
            <a:spLocks noGrp="1"/>
          </p:cNvSpPr>
          <p:nvPr>
            <p:ph idx="1"/>
          </p:nvPr>
        </p:nvSpPr>
        <p:spPr/>
        <p:txBody>
          <a:bodyPr anchor="ctr"/>
          <a:lstStyle/>
          <a:p>
            <a:pPr marL="0" indent="0">
              <a:lnSpc>
                <a:spcPct val="150000"/>
              </a:lnSpc>
              <a:buNone/>
            </a:pPr>
            <a:r>
              <a:rPr lang="en-US" dirty="0"/>
              <a:t>“Any person who violates [the licensing requirements] shall be guilty of a misdemeanor, punishable by a fine of not less than one hundred fifty dollars nor more than one thousand dollars, or by imprisonment for not more than three months. . </a:t>
            </a:r>
            <a:r>
              <a:rPr lang="en-US"/>
              <a:t>. . </a:t>
            </a:r>
            <a:r>
              <a:rPr lang="en-US" dirty="0"/>
              <a:t>”</a:t>
            </a:r>
          </a:p>
        </p:txBody>
      </p:sp>
    </p:spTree>
    <p:extLst>
      <p:ext uri="{BB962C8B-B14F-4D97-AF65-F5344CB8AC3E}">
        <p14:creationId xmlns:p14="http://schemas.microsoft.com/office/powerpoint/2010/main" val="29795016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339413-B898-006E-E7FA-D40EAC2A359F}"/>
              </a:ext>
            </a:extLst>
          </p:cNvPr>
          <p:cNvSpPr>
            <a:spLocks noGrp="1"/>
          </p:cNvSpPr>
          <p:nvPr>
            <p:ph type="ctrTitle"/>
          </p:nvPr>
        </p:nvSpPr>
        <p:spPr>
          <a:xfrm>
            <a:off x="1524000" y="1122362"/>
            <a:ext cx="9144000" cy="4573043"/>
          </a:xfrm>
        </p:spPr>
        <p:txBody>
          <a:bodyPr anchor="ctr">
            <a:normAutofit/>
          </a:bodyPr>
          <a:lstStyle/>
          <a:p>
            <a:r>
              <a:rPr lang="en-US" dirty="0"/>
              <a:t>Why delegate authority to make regulations?</a:t>
            </a:r>
          </a:p>
        </p:txBody>
      </p:sp>
    </p:spTree>
    <p:extLst>
      <p:ext uri="{BB962C8B-B14F-4D97-AF65-F5344CB8AC3E}">
        <p14:creationId xmlns:p14="http://schemas.microsoft.com/office/powerpoint/2010/main" val="1923873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6A7E8-4B25-9E5D-8F27-2820478D19F5}"/>
              </a:ext>
            </a:extLst>
          </p:cNvPr>
          <p:cNvSpPr>
            <a:spLocks noGrp="1"/>
          </p:cNvSpPr>
          <p:nvPr>
            <p:ph type="title"/>
          </p:nvPr>
        </p:nvSpPr>
        <p:spPr>
          <a:xfrm>
            <a:off x="838200" y="798929"/>
            <a:ext cx="10515600" cy="1831551"/>
          </a:xfrm>
        </p:spPr>
        <p:txBody>
          <a:bodyPr>
            <a:normAutofit fontScale="90000"/>
          </a:bodyPr>
          <a:lstStyle/>
          <a:p>
            <a:r>
              <a:rPr lang="en-US" dirty="0"/>
              <a:t>Why delegate authority to make regulations?</a:t>
            </a:r>
            <a:br>
              <a:rPr lang="en-US" dirty="0"/>
            </a:br>
            <a:br>
              <a:rPr lang="en-US" dirty="0"/>
            </a:br>
            <a:r>
              <a:rPr lang="en-US" sz="4400" b="0" dirty="0"/>
              <a:t>Three primary reasons</a:t>
            </a:r>
          </a:p>
        </p:txBody>
      </p:sp>
      <p:sp>
        <p:nvSpPr>
          <p:cNvPr id="3" name="Content Placeholder 2">
            <a:extLst>
              <a:ext uri="{FF2B5EF4-FFF2-40B4-BE49-F238E27FC236}">
                <a16:creationId xmlns:a16="http://schemas.microsoft.com/office/drawing/2014/main" id="{112F2842-D287-FFAC-CB3B-395B5E3DA825}"/>
              </a:ext>
            </a:extLst>
          </p:cNvPr>
          <p:cNvSpPr>
            <a:spLocks noGrp="1"/>
          </p:cNvSpPr>
          <p:nvPr>
            <p:ph idx="1"/>
          </p:nvPr>
        </p:nvSpPr>
        <p:spPr>
          <a:xfrm>
            <a:off x="838200" y="2852319"/>
            <a:ext cx="10515600" cy="3206752"/>
          </a:xfrm>
        </p:spPr>
        <p:txBody>
          <a:bodyPr anchor="t"/>
          <a:lstStyle/>
          <a:p>
            <a:pPr marL="742950" indent="-742950">
              <a:lnSpc>
                <a:spcPct val="150000"/>
              </a:lnSpc>
              <a:buFont typeface="+mj-lt"/>
              <a:buAutoNum type="arabicPeriod"/>
            </a:pPr>
            <a:r>
              <a:rPr lang="en-US" dirty="0"/>
              <a:t>Expertise</a:t>
            </a:r>
          </a:p>
          <a:p>
            <a:pPr marL="742950" indent="-742950">
              <a:lnSpc>
                <a:spcPct val="150000"/>
              </a:lnSpc>
              <a:buFont typeface="+mj-lt"/>
              <a:buAutoNum type="arabicPeriod"/>
            </a:pPr>
            <a:r>
              <a:rPr lang="en-US" dirty="0"/>
              <a:t>Efficiency</a:t>
            </a:r>
          </a:p>
          <a:p>
            <a:pPr marL="742950" indent="-742950">
              <a:lnSpc>
                <a:spcPct val="150000"/>
              </a:lnSpc>
              <a:buFont typeface="+mj-lt"/>
              <a:buAutoNum type="arabicPeriod"/>
            </a:pPr>
            <a:r>
              <a:rPr lang="en-US" dirty="0"/>
              <a:t>Flexibility</a:t>
            </a:r>
          </a:p>
        </p:txBody>
      </p:sp>
    </p:spTree>
    <p:extLst>
      <p:ext uri="{BB962C8B-B14F-4D97-AF65-F5344CB8AC3E}">
        <p14:creationId xmlns:p14="http://schemas.microsoft.com/office/powerpoint/2010/main" val="2907941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D8CEC-AE6D-D45E-E11C-8168CDA0D019}"/>
              </a:ext>
            </a:extLst>
          </p:cNvPr>
          <p:cNvSpPr>
            <a:spLocks noGrp="1"/>
          </p:cNvSpPr>
          <p:nvPr>
            <p:ph type="ctrTitle"/>
          </p:nvPr>
        </p:nvSpPr>
        <p:spPr>
          <a:xfrm>
            <a:off x="1524000" y="1122363"/>
            <a:ext cx="9144000" cy="4377100"/>
          </a:xfrm>
        </p:spPr>
        <p:txBody>
          <a:bodyPr anchor="ctr">
            <a:normAutofit/>
          </a:bodyPr>
          <a:lstStyle/>
          <a:p>
            <a:r>
              <a:rPr lang="en-US" dirty="0"/>
              <a:t>Updated: </a:t>
            </a:r>
            <a:br>
              <a:rPr lang="en-US" dirty="0"/>
            </a:br>
            <a:r>
              <a:rPr lang="en-US" dirty="0"/>
              <a:t>Maryland lead regulations</a:t>
            </a:r>
          </a:p>
        </p:txBody>
      </p:sp>
    </p:spTree>
    <p:extLst>
      <p:ext uri="{BB962C8B-B14F-4D97-AF65-F5344CB8AC3E}">
        <p14:creationId xmlns:p14="http://schemas.microsoft.com/office/powerpoint/2010/main" val="3239783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1046519"/>
            <a:ext cx="10515600" cy="2382481"/>
          </a:xfrm>
        </p:spPr>
        <p:txBody>
          <a:bodyPr>
            <a:normAutofit fontScale="90000"/>
          </a:bodyPr>
          <a:lstStyle/>
          <a:p>
            <a:r>
              <a:rPr lang="en-US" sz="5300" dirty="0"/>
              <a:t>True or False Question</a:t>
            </a:r>
            <a:br>
              <a:rPr lang="en-US" dirty="0"/>
            </a:br>
            <a:br>
              <a:rPr lang="en-US" dirty="0"/>
            </a:br>
            <a:r>
              <a:rPr lang="en-US" sz="4000" b="0" dirty="0"/>
              <a:t>State and local health departments have inherent authority to adopt regulations.</a:t>
            </a:r>
            <a:br>
              <a:rPr lang="en-US" dirty="0"/>
            </a:br>
            <a:endParaRPr lang="en-US"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016866"/>
            <a:ext cx="10515600" cy="2382482"/>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452930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365125"/>
            <a:ext cx="10515600" cy="3063875"/>
          </a:xfrm>
        </p:spPr>
        <p:txBody>
          <a:bodyPr/>
          <a:lstStyle/>
          <a:p>
            <a:r>
              <a:rPr lang="en-US" dirty="0"/>
              <a:t>True or False Answer</a:t>
            </a:r>
            <a:br>
              <a:rPr lang="en-US" dirty="0"/>
            </a:br>
            <a:br>
              <a:rPr lang="en-US" dirty="0"/>
            </a:br>
            <a:r>
              <a:rPr lang="en-US" sz="3600" b="0" dirty="0"/>
              <a:t>State and local health departments have inherent authority to adopt regulations.</a:t>
            </a:r>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2995866"/>
            <a:ext cx="10515600" cy="2766253"/>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b="1" dirty="0">
                <a:latin typeface="+mj-lt"/>
                <a:cs typeface="Arial"/>
              </a:rPr>
              <a:t>  </a:t>
            </a:r>
            <a:r>
              <a:rPr lang="en-US" sz="3600" dirty="0">
                <a:latin typeface="+mj-lt"/>
                <a:cs typeface="Arial"/>
              </a:rPr>
              <a:t>True</a:t>
            </a:r>
          </a:p>
          <a:p>
            <a:pPr lvl="2" defTabSz="457200">
              <a:buFont typeface="Wingdings" panose="05000000000000000000" pitchFamily="2" charset="2"/>
              <a:buChar char="ü"/>
              <a:defRPr/>
            </a:pPr>
            <a:r>
              <a:rPr lang="en-US" sz="3600" dirty="0">
                <a:latin typeface="+mj-lt"/>
                <a:cs typeface="Arial"/>
              </a:rPr>
              <a:t>  </a:t>
            </a:r>
            <a:r>
              <a:rPr lang="en-US" sz="3600" b="1" dirty="0">
                <a:latin typeface="+mj-lt"/>
                <a:cs typeface="Arial"/>
              </a:rPr>
              <a:t>False </a:t>
            </a:r>
            <a:r>
              <a:rPr lang="en-US" sz="3600" b="1" dirty="0"/>
              <a:t>– CORRECT ANSWER</a:t>
            </a:r>
            <a:endParaRPr lang="en-US" sz="3600" b="1" dirty="0">
              <a:latin typeface="+mj-lt"/>
              <a:cs typeface="Arial"/>
            </a:endParaRPr>
          </a:p>
        </p:txBody>
      </p:sp>
    </p:spTree>
    <p:extLst>
      <p:ext uri="{BB962C8B-B14F-4D97-AF65-F5344CB8AC3E}">
        <p14:creationId xmlns:p14="http://schemas.microsoft.com/office/powerpoint/2010/main" val="537274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D524A-470E-1E3E-4707-3B6899D115E9}"/>
              </a:ext>
            </a:extLst>
          </p:cNvPr>
          <p:cNvSpPr>
            <a:spLocks noGrp="1"/>
          </p:cNvSpPr>
          <p:nvPr>
            <p:ph type="title"/>
          </p:nvPr>
        </p:nvSpPr>
        <p:spPr>
          <a:xfrm>
            <a:off x="838200" y="161426"/>
            <a:ext cx="10515600" cy="3063875"/>
          </a:xfrm>
        </p:spPr>
        <p:txBody>
          <a:bodyPr/>
          <a:lstStyle/>
          <a:p>
            <a:r>
              <a:rPr lang="en-US" sz="4300" dirty="0"/>
              <a:t>What are the steps for creating regulations?</a:t>
            </a:r>
            <a:br>
              <a:rPr lang="en-US" dirty="0"/>
            </a:br>
            <a:br>
              <a:rPr lang="en-US" sz="3600" b="0" dirty="0"/>
            </a:br>
            <a:r>
              <a:rPr lang="en-US" sz="3200" b="0" dirty="0"/>
              <a:t>Exploring question 3</a:t>
            </a:r>
            <a:endParaRPr lang="en-US" sz="3200" dirty="0"/>
          </a:p>
        </p:txBody>
      </p:sp>
      <p:sp>
        <p:nvSpPr>
          <p:cNvPr id="3" name="Content Placeholder 2">
            <a:extLst>
              <a:ext uri="{FF2B5EF4-FFF2-40B4-BE49-F238E27FC236}">
                <a16:creationId xmlns:a16="http://schemas.microsoft.com/office/drawing/2014/main" id="{89678381-76E3-5E13-979B-984EDCBC38CC}"/>
              </a:ext>
            </a:extLst>
          </p:cNvPr>
          <p:cNvSpPr>
            <a:spLocks noGrp="1"/>
          </p:cNvSpPr>
          <p:nvPr>
            <p:ph idx="1"/>
          </p:nvPr>
        </p:nvSpPr>
        <p:spPr>
          <a:xfrm>
            <a:off x="838200" y="3114227"/>
            <a:ext cx="10515600" cy="2760231"/>
          </a:xfrm>
        </p:spPr>
        <p:txBody>
          <a:bodyPr anchor="t"/>
          <a:lstStyle/>
          <a:p>
            <a:pPr>
              <a:lnSpc>
                <a:spcPct val="100000"/>
              </a:lnSpc>
            </a:pPr>
            <a:r>
              <a:rPr lang="en-US" dirty="0"/>
              <a:t>What are regulations?</a:t>
            </a:r>
          </a:p>
          <a:p>
            <a:pPr>
              <a:lnSpc>
                <a:spcPct val="100000"/>
              </a:lnSpc>
            </a:pPr>
            <a:r>
              <a:rPr lang="en-US" dirty="0"/>
              <a:t>When can health departments create regulations?</a:t>
            </a:r>
          </a:p>
          <a:p>
            <a:pPr>
              <a:lnSpc>
                <a:spcPct val="100000"/>
              </a:lnSpc>
            </a:pPr>
            <a:r>
              <a:rPr lang="en-US" b="1" dirty="0"/>
              <a:t>How do health departments create regulations, and how can the process promote health equity?</a:t>
            </a:r>
          </a:p>
        </p:txBody>
      </p:sp>
    </p:spTree>
    <p:extLst>
      <p:ext uri="{BB962C8B-B14F-4D97-AF65-F5344CB8AC3E}">
        <p14:creationId xmlns:p14="http://schemas.microsoft.com/office/powerpoint/2010/main" val="39877272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4C48-908B-4707-A377-86E710ADEE82}"/>
              </a:ext>
            </a:extLst>
          </p:cNvPr>
          <p:cNvSpPr>
            <a:spLocks noGrp="1"/>
          </p:cNvSpPr>
          <p:nvPr>
            <p:ph type="title"/>
          </p:nvPr>
        </p:nvSpPr>
        <p:spPr>
          <a:xfrm>
            <a:off x="838199" y="949088"/>
            <a:ext cx="10515600" cy="1325563"/>
          </a:xfrm>
        </p:spPr>
        <p:txBody>
          <a:bodyPr/>
          <a:lstStyle/>
          <a:p>
            <a:r>
              <a:rPr lang="en-US" dirty="0"/>
              <a:t>Meet Wendy!</a:t>
            </a:r>
          </a:p>
        </p:txBody>
      </p:sp>
      <p:sp>
        <p:nvSpPr>
          <p:cNvPr id="6" name="Content Placeholder 5">
            <a:extLst>
              <a:ext uri="{FF2B5EF4-FFF2-40B4-BE49-F238E27FC236}">
                <a16:creationId xmlns:a16="http://schemas.microsoft.com/office/drawing/2014/main" id="{53215D94-2207-0ADE-6F4A-7FAC7509EEF4}"/>
              </a:ext>
            </a:extLst>
          </p:cNvPr>
          <p:cNvSpPr>
            <a:spLocks noGrp="1"/>
          </p:cNvSpPr>
          <p:nvPr>
            <p:ph sz="half" idx="1"/>
          </p:nvPr>
        </p:nvSpPr>
        <p:spPr>
          <a:xfrm>
            <a:off x="838199" y="2274651"/>
            <a:ext cx="10515600" cy="1795073"/>
          </a:xfrm>
        </p:spPr>
        <p:txBody>
          <a:bodyPr anchor="ctr"/>
          <a:lstStyle/>
          <a:p>
            <a:pPr marL="0" indent="0">
              <a:lnSpc>
                <a:spcPct val="150000"/>
              </a:lnSpc>
              <a:buNone/>
            </a:pPr>
            <a:r>
              <a:rPr lang="en-US" dirty="0"/>
              <a:t>Her task: develop regulations to address food safety and sanitation for mobile food establishments.</a:t>
            </a:r>
          </a:p>
        </p:txBody>
      </p:sp>
    </p:spTree>
    <p:extLst>
      <p:ext uri="{BB962C8B-B14F-4D97-AF65-F5344CB8AC3E}">
        <p14:creationId xmlns:p14="http://schemas.microsoft.com/office/powerpoint/2010/main" val="1762294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7942ED-42DC-74CD-870D-0A4E7D7421BE}"/>
              </a:ext>
            </a:extLst>
          </p:cNvPr>
          <p:cNvSpPr>
            <a:spLocks noGrp="1"/>
          </p:cNvSpPr>
          <p:nvPr>
            <p:ph type="ctrTitle"/>
          </p:nvPr>
        </p:nvSpPr>
        <p:spPr>
          <a:xfrm>
            <a:off x="1524000" y="1122363"/>
            <a:ext cx="9144000" cy="4504714"/>
          </a:xfrm>
        </p:spPr>
        <p:txBody>
          <a:bodyPr anchor="ctr">
            <a:normAutofit/>
          </a:bodyPr>
          <a:lstStyle/>
          <a:p>
            <a:pPr>
              <a:lnSpc>
                <a:spcPct val="150000"/>
              </a:lnSpc>
            </a:pPr>
            <a:r>
              <a:rPr lang="en-US" dirty="0"/>
              <a:t>Drinking water standards</a:t>
            </a:r>
            <a:br>
              <a:rPr lang="en-US" dirty="0"/>
            </a:br>
            <a:r>
              <a:rPr lang="en-US" dirty="0"/>
              <a:t>Tobacco retailer licensing</a:t>
            </a:r>
            <a:br>
              <a:rPr lang="en-US" dirty="0"/>
            </a:br>
            <a:r>
              <a:rPr lang="en-US" dirty="0"/>
              <a:t>Day care inspections</a:t>
            </a:r>
          </a:p>
        </p:txBody>
      </p:sp>
    </p:spTree>
    <p:extLst>
      <p:ext uri="{BB962C8B-B14F-4D97-AF65-F5344CB8AC3E}">
        <p14:creationId xmlns:p14="http://schemas.microsoft.com/office/powerpoint/2010/main" val="3430208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ECE04-667B-3E33-115B-6E5181262AF3}"/>
              </a:ext>
            </a:extLst>
          </p:cNvPr>
          <p:cNvSpPr>
            <a:spLocks noGrp="1"/>
          </p:cNvSpPr>
          <p:nvPr>
            <p:ph type="title"/>
          </p:nvPr>
        </p:nvSpPr>
        <p:spPr>
          <a:xfrm>
            <a:off x="838200" y="769571"/>
            <a:ext cx="8353926" cy="1956044"/>
          </a:xfrm>
        </p:spPr>
        <p:txBody>
          <a:bodyPr anchor="ctr">
            <a:normAutofit/>
          </a:bodyPr>
          <a:lstStyle/>
          <a:p>
            <a:r>
              <a:rPr lang="en-US" dirty="0"/>
              <a:t>Confirm regulatory authority</a:t>
            </a:r>
          </a:p>
        </p:txBody>
      </p:sp>
      <p:sp>
        <p:nvSpPr>
          <p:cNvPr id="3" name="Content Placeholder 2">
            <a:extLst>
              <a:ext uri="{FF2B5EF4-FFF2-40B4-BE49-F238E27FC236}">
                <a16:creationId xmlns:a16="http://schemas.microsoft.com/office/drawing/2014/main" id="{7BA5ABFC-A713-DE1B-0DC0-A02B47D942E4}"/>
              </a:ext>
            </a:extLst>
          </p:cNvPr>
          <p:cNvSpPr>
            <a:spLocks noGrp="1"/>
          </p:cNvSpPr>
          <p:nvPr>
            <p:ph idx="1"/>
          </p:nvPr>
        </p:nvSpPr>
        <p:spPr>
          <a:xfrm>
            <a:off x="838200" y="2725616"/>
            <a:ext cx="10714149" cy="2451692"/>
          </a:xfrm>
        </p:spPr>
        <p:txBody>
          <a:bodyPr anchor="ctr"/>
          <a:lstStyle/>
          <a:p>
            <a:pPr marL="0" indent="0">
              <a:buNone/>
            </a:pPr>
            <a:r>
              <a:rPr lang="en-US" dirty="0"/>
              <a:t>Wendy consults her legal team to confirm that the health department has authority to adopt regulations for mobile food establishments.</a:t>
            </a:r>
          </a:p>
        </p:txBody>
      </p:sp>
    </p:spTree>
    <p:extLst>
      <p:ext uri="{BB962C8B-B14F-4D97-AF65-F5344CB8AC3E}">
        <p14:creationId xmlns:p14="http://schemas.microsoft.com/office/powerpoint/2010/main" val="1697859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0328-D34C-457A-9570-1AC8D93D86F2}"/>
              </a:ext>
            </a:extLst>
          </p:cNvPr>
          <p:cNvSpPr>
            <a:spLocks noGrp="1"/>
          </p:cNvSpPr>
          <p:nvPr>
            <p:ph type="title"/>
          </p:nvPr>
        </p:nvSpPr>
        <p:spPr/>
        <p:txBody>
          <a:bodyPr/>
          <a:lstStyle/>
          <a:p>
            <a:r>
              <a:rPr lang="en-US" dirty="0"/>
              <a:t>First, watch this course:</a:t>
            </a:r>
          </a:p>
        </p:txBody>
      </p:sp>
      <p:sp>
        <p:nvSpPr>
          <p:cNvPr id="3" name="Content Placeholder 2">
            <a:extLst>
              <a:ext uri="{FF2B5EF4-FFF2-40B4-BE49-F238E27FC236}">
                <a16:creationId xmlns:a16="http://schemas.microsoft.com/office/drawing/2014/main" id="{9EC8AB8C-3F6B-47E8-970F-2DE018013FB2}"/>
              </a:ext>
            </a:extLst>
          </p:cNvPr>
          <p:cNvSpPr>
            <a:spLocks noGrp="1"/>
          </p:cNvSpPr>
          <p:nvPr>
            <p:ph idx="1"/>
          </p:nvPr>
        </p:nvSpPr>
        <p:spPr/>
        <p:txBody>
          <a:bodyPr/>
          <a:lstStyle/>
          <a:p>
            <a:pPr>
              <a:lnSpc>
                <a:spcPct val="150000"/>
              </a:lnSpc>
            </a:pPr>
            <a:r>
              <a:rPr lang="en-US" dirty="0"/>
              <a:t>What Legal Powers Do Health Departments Have? Overview of Administrative Law: Part 1</a:t>
            </a:r>
          </a:p>
          <a:p>
            <a:pPr>
              <a:lnSpc>
                <a:spcPct val="150000"/>
              </a:lnSpc>
            </a:pPr>
            <a:r>
              <a:rPr lang="en-US" dirty="0"/>
              <a:t>www.publichealthlawacademy.org </a:t>
            </a:r>
          </a:p>
        </p:txBody>
      </p:sp>
    </p:spTree>
    <p:extLst>
      <p:ext uri="{BB962C8B-B14F-4D97-AF65-F5344CB8AC3E}">
        <p14:creationId xmlns:p14="http://schemas.microsoft.com/office/powerpoint/2010/main" val="1825739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B545-70E8-1FFA-D75A-C9783858AD5B}"/>
              </a:ext>
            </a:extLst>
          </p:cNvPr>
          <p:cNvSpPr>
            <a:spLocks noGrp="1"/>
          </p:cNvSpPr>
          <p:nvPr>
            <p:ph type="title"/>
          </p:nvPr>
        </p:nvSpPr>
        <p:spPr/>
        <p:txBody>
          <a:bodyPr>
            <a:normAutofit/>
          </a:bodyPr>
          <a:lstStyle/>
          <a:p>
            <a:r>
              <a:rPr lang="en-US" dirty="0"/>
              <a:t>Sources for administrative law</a:t>
            </a:r>
          </a:p>
        </p:txBody>
      </p:sp>
      <p:sp>
        <p:nvSpPr>
          <p:cNvPr id="3" name="Content Placeholder 2">
            <a:extLst>
              <a:ext uri="{FF2B5EF4-FFF2-40B4-BE49-F238E27FC236}">
                <a16:creationId xmlns:a16="http://schemas.microsoft.com/office/drawing/2014/main" id="{0DEF7B0B-54D8-D34E-F098-0EB69DCBEB1E}"/>
              </a:ext>
            </a:extLst>
          </p:cNvPr>
          <p:cNvSpPr>
            <a:spLocks noGrp="1"/>
          </p:cNvSpPr>
          <p:nvPr>
            <p:ph idx="1"/>
          </p:nvPr>
        </p:nvSpPr>
        <p:spPr/>
        <p:txBody>
          <a:bodyPr>
            <a:normAutofit fontScale="92500" lnSpcReduction="10000"/>
          </a:bodyPr>
          <a:lstStyle/>
          <a:p>
            <a:pPr marL="0" indent="0">
              <a:buNone/>
            </a:pPr>
            <a:r>
              <a:rPr lang="en-US" b="1" dirty="0"/>
              <a:t>Federal</a:t>
            </a:r>
          </a:p>
          <a:p>
            <a:r>
              <a:rPr lang="en-US" dirty="0"/>
              <a:t>Federal Administrative Procedure Act</a:t>
            </a:r>
          </a:p>
          <a:p>
            <a:endParaRPr lang="en-US" dirty="0"/>
          </a:p>
          <a:p>
            <a:pPr marL="0" indent="0">
              <a:buNone/>
            </a:pPr>
            <a:r>
              <a:rPr lang="en-US" b="1" dirty="0"/>
              <a:t>State</a:t>
            </a:r>
          </a:p>
          <a:p>
            <a:r>
              <a:rPr lang="en-US" dirty="0"/>
              <a:t>State administrative procedure act</a:t>
            </a:r>
          </a:p>
          <a:p>
            <a:endParaRPr lang="en-US" dirty="0"/>
          </a:p>
          <a:p>
            <a:pPr marL="0" indent="0">
              <a:buNone/>
            </a:pPr>
            <a:r>
              <a:rPr lang="en-US" b="1" dirty="0"/>
              <a:t>Local</a:t>
            </a:r>
          </a:p>
          <a:p>
            <a:r>
              <a:rPr kumimoji="0" lang="en-US" sz="3600" b="0" i="0" u="none" strike="noStrike" kern="1200" cap="none" spc="0" normalizeH="0" baseline="0" noProof="0" dirty="0">
                <a:ln>
                  <a:noFill/>
                </a:ln>
                <a:solidFill>
                  <a:srgbClr val="1A1A1A"/>
                </a:solidFill>
                <a:effectLst/>
                <a:uLnTx/>
                <a:uFillTx/>
                <a:latin typeface="Calibri" panose="020F0502020204030204"/>
                <a:ea typeface="+mn-ea"/>
                <a:cs typeface="Century Gothic"/>
              </a:rPr>
              <a:t>State and local legislation</a:t>
            </a:r>
          </a:p>
        </p:txBody>
      </p:sp>
    </p:spTree>
    <p:extLst>
      <p:ext uri="{BB962C8B-B14F-4D97-AF65-F5344CB8AC3E}">
        <p14:creationId xmlns:p14="http://schemas.microsoft.com/office/powerpoint/2010/main" val="2503414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045C-219F-676A-79D8-9EA198D9CE96}"/>
              </a:ext>
            </a:extLst>
          </p:cNvPr>
          <p:cNvSpPr>
            <a:spLocks noGrp="1"/>
          </p:cNvSpPr>
          <p:nvPr>
            <p:ph type="title"/>
          </p:nvPr>
        </p:nvSpPr>
        <p:spPr/>
        <p:txBody>
          <a:bodyPr anchor="ctr">
            <a:normAutofit/>
          </a:bodyPr>
          <a:lstStyle/>
          <a:p>
            <a:r>
              <a:rPr lang="en-US" dirty="0"/>
              <a:t>Steps for rulemaking</a:t>
            </a:r>
          </a:p>
        </p:txBody>
      </p:sp>
      <p:sp>
        <p:nvSpPr>
          <p:cNvPr id="3" name="Content Placeholder 2">
            <a:extLst>
              <a:ext uri="{FF2B5EF4-FFF2-40B4-BE49-F238E27FC236}">
                <a16:creationId xmlns:a16="http://schemas.microsoft.com/office/drawing/2014/main" id="{0D8B56CE-A2A5-8858-A1D2-7EA8642D394B}"/>
              </a:ext>
            </a:extLst>
          </p:cNvPr>
          <p:cNvSpPr>
            <a:spLocks noGrp="1"/>
          </p:cNvSpPr>
          <p:nvPr>
            <p:ph idx="1"/>
          </p:nvPr>
        </p:nvSpPr>
        <p:spPr>
          <a:xfrm>
            <a:off x="838200" y="1690688"/>
            <a:ext cx="10515600" cy="4486275"/>
          </a:xfrm>
        </p:spPr>
        <p:txBody>
          <a:bodyPr anchor="ctr">
            <a:noAutofit/>
          </a:bodyPr>
          <a:lstStyle/>
          <a:p>
            <a:pPr marL="742950" indent="-742950">
              <a:lnSpc>
                <a:spcPct val="150000"/>
              </a:lnSpc>
              <a:buFont typeface="+mj-lt"/>
              <a:buAutoNum type="arabicPeriod"/>
            </a:pPr>
            <a:r>
              <a:rPr lang="en-US" dirty="0"/>
              <a:t>Conduct extensive research</a:t>
            </a:r>
          </a:p>
          <a:p>
            <a:pPr marL="742950" indent="-742950">
              <a:lnSpc>
                <a:spcPct val="150000"/>
              </a:lnSpc>
              <a:buFont typeface="+mj-lt"/>
              <a:buAutoNum type="arabicPeriod"/>
            </a:pPr>
            <a:r>
              <a:rPr lang="en-US" dirty="0"/>
              <a:t>Draft the regulation</a:t>
            </a:r>
          </a:p>
          <a:p>
            <a:pPr marL="742950" indent="-742950">
              <a:lnSpc>
                <a:spcPct val="150000"/>
              </a:lnSpc>
              <a:buFont typeface="+mj-lt"/>
              <a:buAutoNum type="arabicPeriod"/>
            </a:pPr>
            <a:r>
              <a:rPr lang="en-US" dirty="0"/>
              <a:t>Provide public notice</a:t>
            </a:r>
          </a:p>
          <a:p>
            <a:pPr marL="742950" indent="-742950">
              <a:lnSpc>
                <a:spcPct val="150000"/>
              </a:lnSpc>
              <a:buFont typeface="+mj-lt"/>
              <a:buAutoNum type="arabicPeriod"/>
            </a:pPr>
            <a:r>
              <a:rPr lang="en-US" dirty="0"/>
              <a:t>Provide an opportunity for public comment</a:t>
            </a:r>
          </a:p>
          <a:p>
            <a:pPr marL="742950" indent="-742950">
              <a:lnSpc>
                <a:spcPct val="150000"/>
              </a:lnSpc>
              <a:buFont typeface="+mj-lt"/>
              <a:buAutoNum type="arabicPeriod"/>
            </a:pPr>
            <a:r>
              <a:rPr lang="en-US" dirty="0"/>
              <a:t>Revise and finalize the regulation</a:t>
            </a:r>
          </a:p>
        </p:txBody>
      </p:sp>
    </p:spTree>
    <p:extLst>
      <p:ext uri="{BB962C8B-B14F-4D97-AF65-F5344CB8AC3E}">
        <p14:creationId xmlns:p14="http://schemas.microsoft.com/office/powerpoint/2010/main" val="219464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5E1B0-7D1F-1835-B2E9-DB58DA4FA078}"/>
              </a:ext>
            </a:extLst>
          </p:cNvPr>
          <p:cNvSpPr>
            <a:spLocks noGrp="1"/>
          </p:cNvSpPr>
          <p:nvPr>
            <p:ph type="title"/>
          </p:nvPr>
        </p:nvSpPr>
        <p:spPr/>
        <p:txBody>
          <a:bodyPr>
            <a:noAutofit/>
          </a:bodyPr>
          <a:lstStyle/>
          <a:p>
            <a:r>
              <a:rPr lang="en-US" dirty="0"/>
              <a:t>Rulemaking: step 1</a:t>
            </a:r>
          </a:p>
        </p:txBody>
      </p:sp>
      <p:sp>
        <p:nvSpPr>
          <p:cNvPr id="5" name="Subtitle 4">
            <a:extLst>
              <a:ext uri="{FF2B5EF4-FFF2-40B4-BE49-F238E27FC236}">
                <a16:creationId xmlns:a16="http://schemas.microsoft.com/office/drawing/2014/main" id="{0A6F3CA3-A799-A191-5CAC-B9BFEC4D53C5}"/>
              </a:ext>
            </a:extLst>
          </p:cNvPr>
          <p:cNvSpPr>
            <a:spLocks noGrp="1"/>
          </p:cNvSpPr>
          <p:nvPr>
            <p:ph idx="1"/>
          </p:nvPr>
        </p:nvSpPr>
        <p:spPr/>
        <p:txBody>
          <a:bodyPr>
            <a:noAutofit/>
          </a:bodyPr>
          <a:lstStyle/>
          <a:p>
            <a:pPr marL="0" indent="0">
              <a:lnSpc>
                <a:spcPct val="150000"/>
              </a:lnSpc>
              <a:buNone/>
            </a:pPr>
            <a:r>
              <a:rPr lang="en-US" b="1" dirty="0"/>
              <a:t>Conduct research </a:t>
            </a:r>
            <a:r>
              <a:rPr lang="en-US" dirty="0"/>
              <a:t>to establish a strong basis and purpose for the regulation</a:t>
            </a:r>
          </a:p>
        </p:txBody>
      </p:sp>
    </p:spTree>
    <p:extLst>
      <p:ext uri="{BB962C8B-B14F-4D97-AF65-F5344CB8AC3E}">
        <p14:creationId xmlns:p14="http://schemas.microsoft.com/office/powerpoint/2010/main" val="1555559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39FF31-AB9D-812E-7027-F091BF40DE4C}"/>
              </a:ext>
            </a:extLst>
          </p:cNvPr>
          <p:cNvSpPr>
            <a:spLocks noGrp="1"/>
          </p:cNvSpPr>
          <p:nvPr>
            <p:ph type="title"/>
          </p:nvPr>
        </p:nvSpPr>
        <p:spPr>
          <a:xfrm>
            <a:off x="838200" y="365125"/>
            <a:ext cx="10515600" cy="1938460"/>
          </a:xfrm>
        </p:spPr>
        <p:txBody>
          <a:bodyPr>
            <a:normAutofit/>
          </a:bodyPr>
          <a:lstStyle/>
          <a:p>
            <a:r>
              <a:rPr lang="en-US" dirty="0"/>
              <a:t>Equity practice tip!</a:t>
            </a:r>
          </a:p>
        </p:txBody>
      </p:sp>
      <p:sp>
        <p:nvSpPr>
          <p:cNvPr id="6" name="Content Placeholder 5">
            <a:extLst>
              <a:ext uri="{FF2B5EF4-FFF2-40B4-BE49-F238E27FC236}">
                <a16:creationId xmlns:a16="http://schemas.microsoft.com/office/drawing/2014/main" id="{FC9F9ABE-BB3B-22B6-9649-CD4898359C87}"/>
              </a:ext>
            </a:extLst>
          </p:cNvPr>
          <p:cNvSpPr>
            <a:spLocks noGrp="1"/>
          </p:cNvSpPr>
          <p:nvPr>
            <p:ph idx="1"/>
          </p:nvPr>
        </p:nvSpPr>
        <p:spPr/>
        <p:txBody>
          <a:bodyPr anchor="ctr"/>
          <a:lstStyle/>
          <a:p>
            <a:pPr>
              <a:lnSpc>
                <a:spcPct val="200000"/>
              </a:lnSpc>
            </a:pPr>
            <a:r>
              <a:rPr lang="en-US" dirty="0"/>
              <a:t>Who has been harmed?</a:t>
            </a:r>
          </a:p>
          <a:p>
            <a:pPr>
              <a:lnSpc>
                <a:spcPct val="200000"/>
              </a:lnSpc>
            </a:pPr>
            <a:r>
              <a:rPr lang="en-US" dirty="0"/>
              <a:t>Who stands to benefit, and how?</a:t>
            </a:r>
          </a:p>
          <a:p>
            <a:pPr>
              <a:lnSpc>
                <a:spcPct val="200000"/>
              </a:lnSpc>
            </a:pPr>
            <a:r>
              <a:rPr lang="en-US" dirty="0"/>
              <a:t>How can future harm be prevented?</a:t>
            </a:r>
          </a:p>
        </p:txBody>
      </p:sp>
    </p:spTree>
    <p:extLst>
      <p:ext uri="{BB962C8B-B14F-4D97-AF65-F5344CB8AC3E}">
        <p14:creationId xmlns:p14="http://schemas.microsoft.com/office/powerpoint/2010/main" val="1858648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006C-E867-91FF-B7C7-C56C6654F627}"/>
              </a:ext>
            </a:extLst>
          </p:cNvPr>
          <p:cNvSpPr>
            <a:spLocks noGrp="1"/>
          </p:cNvSpPr>
          <p:nvPr>
            <p:ph type="title"/>
          </p:nvPr>
        </p:nvSpPr>
        <p:spPr/>
        <p:txBody>
          <a:bodyPr>
            <a:noAutofit/>
          </a:bodyPr>
          <a:lstStyle/>
          <a:p>
            <a:pPr algn="ctr"/>
            <a:r>
              <a:rPr lang="en-US" dirty="0"/>
              <a:t>Equity impact assessments:</a:t>
            </a:r>
            <a:br>
              <a:rPr lang="en-US" dirty="0"/>
            </a:br>
            <a:r>
              <a:rPr lang="en-US" dirty="0"/>
              <a:t>King County, WA</a:t>
            </a:r>
          </a:p>
        </p:txBody>
      </p:sp>
      <p:grpSp>
        <p:nvGrpSpPr>
          <p:cNvPr id="4" name="Group 3" descr="This visual representation of an equity impact assessment is composed of a circle with 5 arrows going clockwise. The phases of the process are assess equity and community context, analysis and decision making process, implement, ongoing learning, and scope. Within the circle are guiding principles, guided by community priorities and informed by current equity conditions.">
            <a:extLst>
              <a:ext uri="{FF2B5EF4-FFF2-40B4-BE49-F238E27FC236}">
                <a16:creationId xmlns:a16="http://schemas.microsoft.com/office/drawing/2014/main" id="{325683B4-2251-5CF0-73B2-8695F0E8DDDB}"/>
              </a:ext>
            </a:extLst>
          </p:cNvPr>
          <p:cNvGrpSpPr/>
          <p:nvPr/>
        </p:nvGrpSpPr>
        <p:grpSpPr>
          <a:xfrm>
            <a:off x="2454624" y="2002833"/>
            <a:ext cx="7282751" cy="4855167"/>
            <a:chOff x="930624" y="1728219"/>
            <a:chExt cx="7282751" cy="4855167"/>
          </a:xfrm>
        </p:grpSpPr>
        <p:graphicFrame>
          <p:nvGraphicFramePr>
            <p:cNvPr id="5" name="Diagram 4">
              <a:extLst>
                <a:ext uri="{FF2B5EF4-FFF2-40B4-BE49-F238E27FC236}">
                  <a16:creationId xmlns:a16="http://schemas.microsoft.com/office/drawing/2014/main" id="{59830423-D382-42D3-C7FE-952B9B670C75}"/>
                </a:ext>
              </a:extLst>
            </p:cNvPr>
            <p:cNvGraphicFramePr/>
            <p:nvPr>
              <p:extLst>
                <p:ext uri="{D42A27DB-BD31-4B8C-83A1-F6EECF244321}">
                  <p14:modId xmlns:p14="http://schemas.microsoft.com/office/powerpoint/2010/main" val="178563445"/>
                </p:ext>
              </p:extLst>
            </p:nvPr>
          </p:nvGraphicFramePr>
          <p:xfrm>
            <a:off x="930624" y="1728219"/>
            <a:ext cx="7282751" cy="4855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DA950A93-7ABD-BF00-2D0C-2717FCEF492B}"/>
                </a:ext>
              </a:extLst>
            </p:cNvPr>
            <p:cNvGrpSpPr/>
            <p:nvPr/>
          </p:nvGrpSpPr>
          <p:grpSpPr>
            <a:xfrm>
              <a:off x="3492636" y="2896641"/>
              <a:ext cx="2158726" cy="2145258"/>
              <a:chOff x="573033" y="1811316"/>
              <a:chExt cx="2158726" cy="2145258"/>
            </a:xfrm>
          </p:grpSpPr>
          <p:sp>
            <p:nvSpPr>
              <p:cNvPr id="7" name="TextBox 6">
                <a:extLst>
                  <a:ext uri="{FF2B5EF4-FFF2-40B4-BE49-F238E27FC236}">
                    <a16:creationId xmlns:a16="http://schemas.microsoft.com/office/drawing/2014/main" id="{706B468A-C2DE-3D56-7DF2-D026C23BBC02}"/>
                  </a:ext>
                </a:extLst>
              </p:cNvPr>
              <p:cNvSpPr txBox="1"/>
              <p:nvPr/>
            </p:nvSpPr>
            <p:spPr>
              <a:xfrm>
                <a:off x="573033" y="1811316"/>
                <a:ext cx="2158726" cy="2139429"/>
              </a:xfrm>
              <a:prstGeom prst="rect">
                <a:avLst/>
              </a:prstGeom>
              <a:noFill/>
            </p:spPr>
            <p:txBody>
              <a:bodyPr wrap="none" rtlCol="0">
                <a:prstTxWarp prst="textArchUp">
                  <a:avLst>
                    <a:gd name="adj" fmla="val 5422137"/>
                  </a:avLst>
                </a:prstTxWarp>
                <a:spAutoFit/>
              </a:bodyPr>
              <a:lstStyle/>
              <a:p>
                <a:pPr algn="ctr"/>
                <a:r>
                  <a:rPr lang="en-US" b="1" dirty="0">
                    <a:solidFill>
                      <a:srgbClr val="1D6FA9"/>
                    </a:solidFill>
                  </a:rPr>
                  <a:t>Guided by community priorities</a:t>
                </a:r>
              </a:p>
            </p:txBody>
          </p:sp>
          <p:sp>
            <p:nvSpPr>
              <p:cNvPr id="8" name="TextBox 7">
                <a:extLst>
                  <a:ext uri="{FF2B5EF4-FFF2-40B4-BE49-F238E27FC236}">
                    <a16:creationId xmlns:a16="http://schemas.microsoft.com/office/drawing/2014/main" id="{483597DF-C8B9-B06B-AA56-C4831F531292}"/>
                  </a:ext>
                </a:extLst>
              </p:cNvPr>
              <p:cNvSpPr txBox="1"/>
              <p:nvPr/>
            </p:nvSpPr>
            <p:spPr>
              <a:xfrm>
                <a:off x="573033" y="1817145"/>
                <a:ext cx="2158726" cy="2139429"/>
              </a:xfrm>
              <a:prstGeom prst="rect">
                <a:avLst/>
              </a:prstGeom>
              <a:noFill/>
            </p:spPr>
            <p:txBody>
              <a:bodyPr wrap="none" rtlCol="0">
                <a:prstTxWarp prst="textArchDown">
                  <a:avLst/>
                </a:prstTxWarp>
                <a:spAutoFit/>
              </a:bodyPr>
              <a:lstStyle/>
              <a:p>
                <a:pPr algn="ctr"/>
                <a:r>
                  <a:rPr lang="en-US" b="1" dirty="0">
                    <a:solidFill>
                      <a:srgbClr val="1D6FA9"/>
                    </a:solidFill>
                  </a:rPr>
                  <a:t>Informed by current equity conditions</a:t>
                </a:r>
              </a:p>
            </p:txBody>
          </p:sp>
        </p:grpSp>
      </p:grpSp>
      <p:sp>
        <p:nvSpPr>
          <p:cNvPr id="9" name="TextBox 8">
            <a:extLst>
              <a:ext uri="{FF2B5EF4-FFF2-40B4-BE49-F238E27FC236}">
                <a16:creationId xmlns:a16="http://schemas.microsoft.com/office/drawing/2014/main" id="{C6BCBC05-9139-801D-63CB-93B58FDB0686}"/>
              </a:ext>
            </a:extLst>
          </p:cNvPr>
          <p:cNvSpPr txBox="1"/>
          <p:nvPr/>
        </p:nvSpPr>
        <p:spPr>
          <a:xfrm>
            <a:off x="8410894" y="6308209"/>
            <a:ext cx="3663619" cy="461665"/>
          </a:xfrm>
          <a:prstGeom prst="rect">
            <a:avLst/>
          </a:prstGeom>
          <a:noFill/>
        </p:spPr>
        <p:txBody>
          <a:bodyPr wrap="square">
            <a:spAutoFit/>
          </a:bodyPr>
          <a:lstStyle/>
          <a:p>
            <a:r>
              <a:rPr lang="en-US" sz="2400" b="1" dirty="0"/>
              <a:t>Source: King County, WA</a:t>
            </a:r>
          </a:p>
        </p:txBody>
      </p:sp>
    </p:spTree>
    <p:extLst>
      <p:ext uri="{BB962C8B-B14F-4D97-AF65-F5344CB8AC3E}">
        <p14:creationId xmlns:p14="http://schemas.microsoft.com/office/powerpoint/2010/main" val="2120973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5E1B0-7D1F-1835-B2E9-DB58DA4FA078}"/>
              </a:ext>
            </a:extLst>
          </p:cNvPr>
          <p:cNvSpPr>
            <a:spLocks noGrp="1"/>
          </p:cNvSpPr>
          <p:nvPr>
            <p:ph type="title"/>
          </p:nvPr>
        </p:nvSpPr>
        <p:spPr/>
        <p:txBody>
          <a:bodyPr>
            <a:noAutofit/>
          </a:bodyPr>
          <a:lstStyle/>
          <a:p>
            <a:r>
              <a:rPr lang="en-US" dirty="0"/>
              <a:t>Rulemaking: step 2</a:t>
            </a:r>
          </a:p>
        </p:txBody>
      </p:sp>
      <p:sp>
        <p:nvSpPr>
          <p:cNvPr id="5" name="Subtitle 4">
            <a:extLst>
              <a:ext uri="{FF2B5EF4-FFF2-40B4-BE49-F238E27FC236}">
                <a16:creationId xmlns:a16="http://schemas.microsoft.com/office/drawing/2014/main" id="{0A6F3CA3-A799-A191-5CAC-B9BFEC4D53C5}"/>
              </a:ext>
            </a:extLst>
          </p:cNvPr>
          <p:cNvSpPr>
            <a:spLocks noGrp="1"/>
          </p:cNvSpPr>
          <p:nvPr>
            <p:ph idx="1"/>
          </p:nvPr>
        </p:nvSpPr>
        <p:spPr/>
        <p:txBody>
          <a:bodyPr>
            <a:noAutofit/>
          </a:bodyPr>
          <a:lstStyle/>
          <a:p>
            <a:pPr marL="0" indent="0">
              <a:lnSpc>
                <a:spcPct val="150000"/>
              </a:lnSpc>
              <a:buNone/>
            </a:pPr>
            <a:r>
              <a:rPr lang="en-US" b="1" dirty="0"/>
              <a:t>Draft the text </a:t>
            </a:r>
            <a:r>
              <a:rPr lang="en-US" dirty="0"/>
              <a:t>of the proposed regulation</a:t>
            </a:r>
          </a:p>
        </p:txBody>
      </p:sp>
    </p:spTree>
    <p:extLst>
      <p:ext uri="{BB962C8B-B14F-4D97-AF65-F5344CB8AC3E}">
        <p14:creationId xmlns:p14="http://schemas.microsoft.com/office/powerpoint/2010/main" val="470274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65FE6-D703-8C55-D1C4-5F74F7E32AC2}"/>
              </a:ext>
            </a:extLst>
          </p:cNvPr>
          <p:cNvSpPr>
            <a:spLocks noGrp="1"/>
          </p:cNvSpPr>
          <p:nvPr>
            <p:ph type="ctrTitle"/>
          </p:nvPr>
        </p:nvSpPr>
        <p:spPr>
          <a:xfrm>
            <a:off x="1524000" y="1122362"/>
            <a:ext cx="9144000" cy="4487129"/>
          </a:xfrm>
        </p:spPr>
        <p:txBody>
          <a:bodyPr anchor="ctr">
            <a:normAutofit/>
          </a:bodyPr>
          <a:lstStyle/>
          <a:p>
            <a:r>
              <a:rPr lang="en-US" dirty="0"/>
              <a:t>Negotiated rulemaking</a:t>
            </a:r>
          </a:p>
        </p:txBody>
      </p:sp>
    </p:spTree>
    <p:extLst>
      <p:ext uri="{BB962C8B-B14F-4D97-AF65-F5344CB8AC3E}">
        <p14:creationId xmlns:p14="http://schemas.microsoft.com/office/powerpoint/2010/main" val="4167814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5E1B0-7D1F-1835-B2E9-DB58DA4FA078}"/>
              </a:ext>
            </a:extLst>
          </p:cNvPr>
          <p:cNvSpPr>
            <a:spLocks noGrp="1"/>
          </p:cNvSpPr>
          <p:nvPr>
            <p:ph type="title"/>
          </p:nvPr>
        </p:nvSpPr>
        <p:spPr/>
        <p:txBody>
          <a:bodyPr>
            <a:noAutofit/>
          </a:bodyPr>
          <a:lstStyle/>
          <a:p>
            <a:r>
              <a:rPr lang="en-US" dirty="0"/>
              <a:t>Rulemaking: step 3</a:t>
            </a:r>
          </a:p>
        </p:txBody>
      </p:sp>
      <p:sp>
        <p:nvSpPr>
          <p:cNvPr id="5" name="Subtitle 4">
            <a:extLst>
              <a:ext uri="{FF2B5EF4-FFF2-40B4-BE49-F238E27FC236}">
                <a16:creationId xmlns:a16="http://schemas.microsoft.com/office/drawing/2014/main" id="{0A6F3CA3-A799-A191-5CAC-B9BFEC4D53C5}"/>
              </a:ext>
            </a:extLst>
          </p:cNvPr>
          <p:cNvSpPr>
            <a:spLocks noGrp="1"/>
          </p:cNvSpPr>
          <p:nvPr>
            <p:ph idx="1"/>
          </p:nvPr>
        </p:nvSpPr>
        <p:spPr/>
        <p:txBody>
          <a:bodyPr>
            <a:noAutofit/>
          </a:bodyPr>
          <a:lstStyle/>
          <a:p>
            <a:pPr marL="0" indent="0">
              <a:lnSpc>
                <a:spcPct val="150000"/>
              </a:lnSpc>
              <a:buNone/>
            </a:pPr>
            <a:r>
              <a:rPr lang="en-US" b="1" dirty="0"/>
              <a:t>Provide notice </a:t>
            </a:r>
            <a:r>
              <a:rPr lang="en-US" dirty="0"/>
              <a:t>of the proposed regulation to the public</a:t>
            </a:r>
          </a:p>
        </p:txBody>
      </p:sp>
    </p:spTree>
    <p:extLst>
      <p:ext uri="{BB962C8B-B14F-4D97-AF65-F5344CB8AC3E}">
        <p14:creationId xmlns:p14="http://schemas.microsoft.com/office/powerpoint/2010/main" val="1053038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5E1B0-7D1F-1835-B2E9-DB58DA4FA078}"/>
              </a:ext>
            </a:extLst>
          </p:cNvPr>
          <p:cNvSpPr>
            <a:spLocks noGrp="1"/>
          </p:cNvSpPr>
          <p:nvPr>
            <p:ph type="title"/>
          </p:nvPr>
        </p:nvSpPr>
        <p:spPr/>
        <p:txBody>
          <a:bodyPr>
            <a:noAutofit/>
          </a:bodyPr>
          <a:lstStyle/>
          <a:p>
            <a:r>
              <a:rPr lang="en-US" dirty="0"/>
              <a:t>Rulemaking: step 4</a:t>
            </a:r>
          </a:p>
        </p:txBody>
      </p:sp>
      <p:sp>
        <p:nvSpPr>
          <p:cNvPr id="5" name="Subtitle 4">
            <a:extLst>
              <a:ext uri="{FF2B5EF4-FFF2-40B4-BE49-F238E27FC236}">
                <a16:creationId xmlns:a16="http://schemas.microsoft.com/office/drawing/2014/main" id="{0A6F3CA3-A799-A191-5CAC-B9BFEC4D53C5}"/>
              </a:ext>
            </a:extLst>
          </p:cNvPr>
          <p:cNvSpPr>
            <a:spLocks noGrp="1"/>
          </p:cNvSpPr>
          <p:nvPr>
            <p:ph idx="1"/>
          </p:nvPr>
        </p:nvSpPr>
        <p:spPr/>
        <p:txBody>
          <a:bodyPr>
            <a:noAutofit/>
          </a:bodyPr>
          <a:lstStyle/>
          <a:p>
            <a:pPr marL="0" indent="0">
              <a:lnSpc>
                <a:spcPct val="150000"/>
              </a:lnSpc>
              <a:buNone/>
            </a:pPr>
            <a:r>
              <a:rPr lang="en-US" dirty="0"/>
              <a:t>Allow members of the public to </a:t>
            </a:r>
            <a:r>
              <a:rPr lang="en-US" b="1" dirty="0"/>
              <a:t>comment</a:t>
            </a:r>
            <a:r>
              <a:rPr lang="en-US" dirty="0"/>
              <a:t> on the proposed regulation</a:t>
            </a:r>
          </a:p>
        </p:txBody>
      </p:sp>
    </p:spTree>
    <p:extLst>
      <p:ext uri="{BB962C8B-B14F-4D97-AF65-F5344CB8AC3E}">
        <p14:creationId xmlns:p14="http://schemas.microsoft.com/office/powerpoint/2010/main" val="269653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1BE74-7E14-7D26-EBC8-087772979372}"/>
              </a:ext>
            </a:extLst>
          </p:cNvPr>
          <p:cNvSpPr>
            <a:spLocks noGrp="1"/>
          </p:cNvSpPr>
          <p:nvPr>
            <p:ph type="ctrTitle"/>
          </p:nvPr>
        </p:nvSpPr>
        <p:spPr>
          <a:xfrm>
            <a:off x="1524000" y="1122363"/>
            <a:ext cx="9144000" cy="4557468"/>
          </a:xfrm>
        </p:spPr>
        <p:txBody>
          <a:bodyPr anchor="ctr">
            <a:normAutofit/>
          </a:bodyPr>
          <a:lstStyle/>
          <a:p>
            <a:r>
              <a:rPr lang="en-US" dirty="0"/>
              <a:t>Public hearings, focus groups, and more</a:t>
            </a:r>
          </a:p>
        </p:txBody>
      </p:sp>
    </p:spTree>
    <p:extLst>
      <p:ext uri="{BB962C8B-B14F-4D97-AF65-F5344CB8AC3E}">
        <p14:creationId xmlns:p14="http://schemas.microsoft.com/office/powerpoint/2010/main" val="291677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What we’ll discuss: overview of topics</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lstStyle/>
          <a:p>
            <a:r>
              <a:rPr lang="en-US" dirty="0"/>
              <a:t>What are the steps for creating regulations?</a:t>
            </a:r>
          </a:p>
          <a:p>
            <a:r>
              <a:rPr lang="en-US" dirty="0"/>
              <a:t>What are common legal challenges to public health regulations?</a:t>
            </a:r>
          </a:p>
          <a:p>
            <a:r>
              <a:rPr lang="en-US" dirty="0"/>
              <a:t>What are policies and guidance documents?</a:t>
            </a:r>
          </a:p>
          <a:p>
            <a:r>
              <a:rPr lang="en-US" dirty="0"/>
              <a:t>What are some best practices for issuing policies and guidance documents?</a:t>
            </a:r>
          </a:p>
        </p:txBody>
      </p:sp>
    </p:spTree>
    <p:extLst>
      <p:ext uri="{BB962C8B-B14F-4D97-AF65-F5344CB8AC3E}">
        <p14:creationId xmlns:p14="http://schemas.microsoft.com/office/powerpoint/2010/main" val="3119168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9765AC8-CD1C-4691-843B-B4C30B616492}"/>
              </a:ext>
            </a:extLst>
          </p:cNvPr>
          <p:cNvSpPr>
            <a:spLocks noGrp="1"/>
          </p:cNvSpPr>
          <p:nvPr>
            <p:ph type="title"/>
          </p:nvPr>
        </p:nvSpPr>
        <p:spPr>
          <a:xfrm>
            <a:off x="838200" y="333040"/>
            <a:ext cx="10515600" cy="1926934"/>
          </a:xfrm>
        </p:spPr>
        <p:txBody>
          <a:bodyPr/>
          <a:lstStyle/>
          <a:p>
            <a:r>
              <a:rPr lang="en-US" dirty="0"/>
              <a:t>Promoting health equity</a:t>
            </a:r>
            <a:br>
              <a:rPr lang="en-US" dirty="0"/>
            </a:br>
            <a:br>
              <a:rPr lang="en-US" sz="3600" b="0" dirty="0"/>
            </a:br>
            <a:r>
              <a:rPr lang="en-US" sz="3600" b="0" dirty="0"/>
              <a:t>Examples of alternative methods of public engagement</a:t>
            </a:r>
          </a:p>
        </p:txBody>
      </p:sp>
      <p:sp>
        <p:nvSpPr>
          <p:cNvPr id="10" name="Content Placeholder 9">
            <a:extLst>
              <a:ext uri="{FF2B5EF4-FFF2-40B4-BE49-F238E27FC236}">
                <a16:creationId xmlns:a16="http://schemas.microsoft.com/office/drawing/2014/main" id="{D5FED456-50DF-4E84-906C-7B5A219B32C2}"/>
              </a:ext>
            </a:extLst>
          </p:cNvPr>
          <p:cNvSpPr>
            <a:spLocks noGrp="1"/>
          </p:cNvSpPr>
          <p:nvPr>
            <p:ph sz="half" idx="1"/>
          </p:nvPr>
        </p:nvSpPr>
        <p:spPr>
          <a:xfrm>
            <a:off x="838200" y="2340184"/>
            <a:ext cx="5181600" cy="4351338"/>
          </a:xfrm>
        </p:spPr>
        <p:txBody>
          <a:bodyPr>
            <a:normAutofit/>
          </a:bodyPr>
          <a:lstStyle/>
          <a:p>
            <a:r>
              <a:rPr lang="en-US" b="1" dirty="0"/>
              <a:t>Engage community members</a:t>
            </a:r>
          </a:p>
          <a:p>
            <a:r>
              <a:rPr lang="en-US" b="1" dirty="0"/>
              <a:t>Focus on the strengths in a community and build partnerships</a:t>
            </a:r>
          </a:p>
          <a:p>
            <a:r>
              <a:rPr lang="en-US" b="1" dirty="0"/>
              <a:t>Invite varying perspectives</a:t>
            </a:r>
          </a:p>
          <a:p>
            <a:endParaRPr lang="en-US" dirty="0"/>
          </a:p>
        </p:txBody>
      </p:sp>
      <p:sp>
        <p:nvSpPr>
          <p:cNvPr id="11" name="Content Placeholder 10">
            <a:extLst>
              <a:ext uri="{FF2B5EF4-FFF2-40B4-BE49-F238E27FC236}">
                <a16:creationId xmlns:a16="http://schemas.microsoft.com/office/drawing/2014/main" id="{BAFA2154-64E1-447D-9CA8-E647E0A29F4C}"/>
              </a:ext>
            </a:extLst>
          </p:cNvPr>
          <p:cNvSpPr>
            <a:spLocks noGrp="1"/>
          </p:cNvSpPr>
          <p:nvPr>
            <p:ph sz="half" idx="2"/>
          </p:nvPr>
        </p:nvSpPr>
        <p:spPr>
          <a:xfrm>
            <a:off x="6332621" y="2340184"/>
            <a:ext cx="5346032" cy="4351338"/>
          </a:xfrm>
        </p:spPr>
        <p:txBody>
          <a:bodyPr>
            <a:normAutofit/>
          </a:bodyPr>
          <a:lstStyle/>
          <a:p>
            <a:r>
              <a:rPr lang="en-US" dirty="0"/>
              <a:t>Consider how you use data</a:t>
            </a:r>
          </a:p>
          <a:p>
            <a:r>
              <a:rPr lang="en-US" dirty="0"/>
              <a:t>Equitably direct resources</a:t>
            </a:r>
          </a:p>
          <a:p>
            <a:r>
              <a:rPr lang="en-US" dirty="0"/>
              <a:t>Promote systems thinking</a:t>
            </a:r>
          </a:p>
          <a:p>
            <a:r>
              <a:rPr lang="en-US" dirty="0"/>
              <a:t>Evaluate outcomes and remain accountable</a:t>
            </a:r>
          </a:p>
          <a:p>
            <a:endParaRPr lang="en-US" dirty="0"/>
          </a:p>
        </p:txBody>
      </p:sp>
    </p:spTree>
    <p:extLst>
      <p:ext uri="{BB962C8B-B14F-4D97-AF65-F5344CB8AC3E}">
        <p14:creationId xmlns:p14="http://schemas.microsoft.com/office/powerpoint/2010/main" val="29662912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95E1B0-7D1F-1835-B2E9-DB58DA4FA078}"/>
              </a:ext>
            </a:extLst>
          </p:cNvPr>
          <p:cNvSpPr>
            <a:spLocks noGrp="1"/>
          </p:cNvSpPr>
          <p:nvPr>
            <p:ph type="title"/>
          </p:nvPr>
        </p:nvSpPr>
        <p:spPr/>
        <p:txBody>
          <a:bodyPr>
            <a:noAutofit/>
          </a:bodyPr>
          <a:lstStyle/>
          <a:p>
            <a:r>
              <a:rPr lang="en-US" dirty="0"/>
              <a:t>Rulemaking: step 5</a:t>
            </a:r>
          </a:p>
        </p:txBody>
      </p:sp>
      <p:sp>
        <p:nvSpPr>
          <p:cNvPr id="5" name="Subtitle 4">
            <a:extLst>
              <a:ext uri="{FF2B5EF4-FFF2-40B4-BE49-F238E27FC236}">
                <a16:creationId xmlns:a16="http://schemas.microsoft.com/office/drawing/2014/main" id="{0A6F3CA3-A799-A191-5CAC-B9BFEC4D53C5}"/>
              </a:ext>
            </a:extLst>
          </p:cNvPr>
          <p:cNvSpPr>
            <a:spLocks noGrp="1"/>
          </p:cNvSpPr>
          <p:nvPr>
            <p:ph idx="1"/>
          </p:nvPr>
        </p:nvSpPr>
        <p:spPr/>
        <p:txBody>
          <a:bodyPr>
            <a:noAutofit/>
          </a:bodyPr>
          <a:lstStyle/>
          <a:p>
            <a:pPr marL="0" indent="0">
              <a:lnSpc>
                <a:spcPct val="150000"/>
              </a:lnSpc>
              <a:buNone/>
            </a:pPr>
            <a:r>
              <a:rPr lang="en-US" b="1" dirty="0"/>
              <a:t>Revise and finalize </a:t>
            </a:r>
            <a:r>
              <a:rPr lang="en-US" dirty="0"/>
              <a:t>the regulation</a:t>
            </a:r>
          </a:p>
        </p:txBody>
      </p:sp>
    </p:spTree>
    <p:extLst>
      <p:ext uri="{BB962C8B-B14F-4D97-AF65-F5344CB8AC3E}">
        <p14:creationId xmlns:p14="http://schemas.microsoft.com/office/powerpoint/2010/main" val="20857184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045C-219F-676A-79D8-9EA198D9CE96}"/>
              </a:ext>
            </a:extLst>
          </p:cNvPr>
          <p:cNvSpPr>
            <a:spLocks noGrp="1"/>
          </p:cNvSpPr>
          <p:nvPr>
            <p:ph type="title"/>
          </p:nvPr>
        </p:nvSpPr>
        <p:spPr/>
        <p:txBody>
          <a:bodyPr anchor="ctr">
            <a:normAutofit/>
          </a:bodyPr>
          <a:lstStyle/>
          <a:p>
            <a:r>
              <a:rPr lang="en-US" dirty="0"/>
              <a:t>Summary of rulemaking steps</a:t>
            </a:r>
          </a:p>
        </p:txBody>
      </p:sp>
      <p:sp>
        <p:nvSpPr>
          <p:cNvPr id="3" name="Content Placeholder 2">
            <a:extLst>
              <a:ext uri="{FF2B5EF4-FFF2-40B4-BE49-F238E27FC236}">
                <a16:creationId xmlns:a16="http://schemas.microsoft.com/office/drawing/2014/main" id="{0D8B56CE-A2A5-8858-A1D2-7EA8642D394B}"/>
              </a:ext>
            </a:extLst>
          </p:cNvPr>
          <p:cNvSpPr>
            <a:spLocks noGrp="1"/>
          </p:cNvSpPr>
          <p:nvPr>
            <p:ph idx="1"/>
          </p:nvPr>
        </p:nvSpPr>
        <p:spPr>
          <a:xfrm>
            <a:off x="838200" y="1690688"/>
            <a:ext cx="10515600" cy="4486275"/>
          </a:xfrm>
        </p:spPr>
        <p:txBody>
          <a:bodyPr anchor="ctr">
            <a:noAutofit/>
          </a:bodyPr>
          <a:lstStyle/>
          <a:p>
            <a:pPr marL="742950" indent="-742950">
              <a:lnSpc>
                <a:spcPct val="150000"/>
              </a:lnSpc>
              <a:buFont typeface="+mj-lt"/>
              <a:buAutoNum type="arabicPeriod"/>
            </a:pPr>
            <a:r>
              <a:rPr lang="en-US" dirty="0"/>
              <a:t>Conduct extensive research</a:t>
            </a:r>
          </a:p>
          <a:p>
            <a:pPr marL="742950" indent="-742950">
              <a:lnSpc>
                <a:spcPct val="150000"/>
              </a:lnSpc>
              <a:buFont typeface="+mj-lt"/>
              <a:buAutoNum type="arabicPeriod"/>
            </a:pPr>
            <a:r>
              <a:rPr lang="en-US" dirty="0"/>
              <a:t>Draft the regulation</a:t>
            </a:r>
          </a:p>
          <a:p>
            <a:pPr marL="742950" indent="-742950">
              <a:lnSpc>
                <a:spcPct val="150000"/>
              </a:lnSpc>
              <a:buFont typeface="+mj-lt"/>
              <a:buAutoNum type="arabicPeriod"/>
            </a:pPr>
            <a:r>
              <a:rPr lang="en-US" dirty="0"/>
              <a:t>Provide public notice</a:t>
            </a:r>
          </a:p>
          <a:p>
            <a:pPr marL="742950" indent="-742950">
              <a:lnSpc>
                <a:spcPct val="150000"/>
              </a:lnSpc>
              <a:buFont typeface="+mj-lt"/>
              <a:buAutoNum type="arabicPeriod"/>
            </a:pPr>
            <a:r>
              <a:rPr lang="en-US" dirty="0"/>
              <a:t>Provide an opportunity for public comment</a:t>
            </a:r>
          </a:p>
          <a:p>
            <a:pPr marL="742950" indent="-742950">
              <a:lnSpc>
                <a:spcPct val="150000"/>
              </a:lnSpc>
              <a:buFont typeface="+mj-lt"/>
              <a:buAutoNum type="arabicPeriod"/>
            </a:pPr>
            <a:r>
              <a:rPr lang="en-US" dirty="0"/>
              <a:t>Revise and finalize the regulation</a:t>
            </a:r>
          </a:p>
        </p:txBody>
      </p:sp>
    </p:spTree>
    <p:extLst>
      <p:ext uri="{BB962C8B-B14F-4D97-AF65-F5344CB8AC3E}">
        <p14:creationId xmlns:p14="http://schemas.microsoft.com/office/powerpoint/2010/main" val="4270166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91B3544-8382-48FB-B75D-ADF0FB76E537}"/>
              </a:ext>
            </a:extLst>
          </p:cNvPr>
          <p:cNvSpPr>
            <a:spLocks noGrp="1"/>
          </p:cNvSpPr>
          <p:nvPr>
            <p:ph type="title"/>
          </p:nvPr>
        </p:nvSpPr>
        <p:spPr>
          <a:xfrm>
            <a:off x="838200" y="179720"/>
            <a:ext cx="10515600" cy="3056774"/>
          </a:xfrm>
        </p:spPr>
        <p:txBody>
          <a:bodyPr>
            <a:normAutofit/>
          </a:bodyPr>
          <a:lstStyle/>
          <a:p>
            <a:r>
              <a:rPr lang="en-US" dirty="0"/>
              <a:t>Revisiting the framework for policy interventions: 5 drivers of health inequity</a:t>
            </a:r>
            <a:endParaRPr lang="en-US" sz="4000" dirty="0"/>
          </a:p>
        </p:txBody>
      </p:sp>
      <p:sp>
        <p:nvSpPr>
          <p:cNvPr id="16" name="Content Placeholder 15">
            <a:extLst>
              <a:ext uri="{FF2B5EF4-FFF2-40B4-BE49-F238E27FC236}">
                <a16:creationId xmlns:a16="http://schemas.microsoft.com/office/drawing/2014/main" id="{9F274CAE-7606-420D-9CC7-57C54C9DAD8B}"/>
              </a:ext>
            </a:extLst>
          </p:cNvPr>
          <p:cNvSpPr>
            <a:spLocks noGrp="1"/>
          </p:cNvSpPr>
          <p:nvPr>
            <p:ph idx="1"/>
          </p:nvPr>
        </p:nvSpPr>
        <p:spPr>
          <a:xfrm>
            <a:off x="838200" y="2856247"/>
            <a:ext cx="10515600" cy="3368843"/>
          </a:xfrm>
        </p:spPr>
        <p:txBody>
          <a:bodyPr anchor="ctr"/>
          <a:lstStyle/>
          <a:p>
            <a:pPr marL="742950" indent="-742950">
              <a:buFont typeface="+mj-lt"/>
              <a:buAutoNum type="arabicPeriod"/>
            </a:pPr>
            <a:r>
              <a:rPr lang="en-US" dirty="0"/>
              <a:t>Structural discrimination</a:t>
            </a:r>
          </a:p>
          <a:p>
            <a:pPr marL="742950" indent="-742950">
              <a:buFont typeface="+mj-lt"/>
              <a:buAutoNum type="arabicPeriod"/>
            </a:pPr>
            <a:r>
              <a:rPr lang="en-US" dirty="0"/>
              <a:t>Income inequality and poverty</a:t>
            </a:r>
          </a:p>
          <a:p>
            <a:pPr marL="742950" indent="-742950">
              <a:buFont typeface="+mj-lt"/>
              <a:buAutoNum type="arabicPeriod"/>
            </a:pPr>
            <a:r>
              <a:rPr lang="en-US" dirty="0"/>
              <a:t>Disparities in opportunity</a:t>
            </a:r>
          </a:p>
          <a:p>
            <a:pPr marL="742950" indent="-742950">
              <a:buFont typeface="+mj-lt"/>
              <a:buAutoNum type="arabicPeriod"/>
            </a:pPr>
            <a:r>
              <a:rPr lang="en-US" b="1" dirty="0"/>
              <a:t>Disparities in political power</a:t>
            </a:r>
          </a:p>
          <a:p>
            <a:pPr marL="742950" indent="-742950">
              <a:buFont typeface="+mj-lt"/>
              <a:buAutoNum type="arabicPeriod"/>
            </a:pPr>
            <a:r>
              <a:rPr lang="en-US" b="1" dirty="0"/>
              <a:t>Governance that limits meaningful participation</a:t>
            </a:r>
          </a:p>
        </p:txBody>
      </p:sp>
    </p:spTree>
    <p:extLst>
      <p:ext uri="{BB962C8B-B14F-4D97-AF65-F5344CB8AC3E}">
        <p14:creationId xmlns:p14="http://schemas.microsoft.com/office/powerpoint/2010/main" val="2822487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199" y="365125"/>
            <a:ext cx="10842523" cy="2650792"/>
          </a:xfrm>
        </p:spPr>
        <p:txBody>
          <a:bodyPr>
            <a:normAutofit fontScale="90000"/>
          </a:bodyPr>
          <a:lstStyle/>
          <a:p>
            <a:r>
              <a:rPr lang="en-US" sz="5300" dirty="0"/>
              <a:t>Multiple Choice Question</a:t>
            </a:r>
            <a:br>
              <a:rPr lang="en-US" dirty="0"/>
            </a:br>
            <a:br>
              <a:rPr lang="en-US" sz="4000" dirty="0"/>
            </a:br>
            <a:r>
              <a:rPr lang="en-US" sz="4000" b="0" dirty="0"/>
              <a:t>The purpose of providing notice and an opportunity for the public to comment on proposed regulations is to . . .</a:t>
            </a:r>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3015917"/>
            <a:ext cx="10515600" cy="3015916"/>
          </a:xfrm>
        </p:spPr>
        <p:txBody>
          <a:bodyPr anchor="ctr">
            <a:noAutofit/>
          </a:bodyPr>
          <a:lstStyle/>
          <a:p>
            <a:pPr marL="742950" indent="-742950">
              <a:buFont typeface="+mj-lt"/>
              <a:buAutoNum type="alphaUcPeriod"/>
            </a:pPr>
            <a:r>
              <a:rPr lang="en-US" dirty="0">
                <a:latin typeface="+mj-lt"/>
                <a:ea typeface="MS PGothic" charset="0"/>
              </a:rPr>
              <a:t>Ensure fairness to regulated people and businesses</a:t>
            </a:r>
          </a:p>
          <a:p>
            <a:pPr marL="742950" indent="-742950">
              <a:buFont typeface="+mj-lt"/>
              <a:buAutoNum type="alphaUcPeriod"/>
            </a:pPr>
            <a:r>
              <a:rPr lang="en-US" dirty="0">
                <a:latin typeface="+mj-lt"/>
                <a:ea typeface="MS PGothic" charset="0"/>
                <a:cs typeface="MS PGothic" charset="0"/>
              </a:rPr>
              <a:t>Increase an agency’s transparency and accountability</a:t>
            </a:r>
          </a:p>
          <a:p>
            <a:pPr marL="742950" indent="-742950">
              <a:buFont typeface="+mj-lt"/>
              <a:buAutoNum type="alphaUcPeriod"/>
            </a:pPr>
            <a:r>
              <a:rPr lang="en-US" dirty="0">
                <a:latin typeface="+mj-lt"/>
                <a:ea typeface="MS PGothic" charset="0"/>
                <a:cs typeface="MS PGothic" charset="0"/>
              </a:rPr>
              <a:t>Gather additional data and evidence</a:t>
            </a:r>
          </a:p>
          <a:p>
            <a:pPr marL="742950" indent="-742950">
              <a:buFont typeface="+mj-lt"/>
              <a:buAutoNum type="alphaUcPeriod"/>
            </a:pPr>
            <a:r>
              <a:rPr lang="en-US" dirty="0">
                <a:latin typeface="+mj-lt"/>
                <a:ea typeface="MS PGothic" charset="0"/>
                <a:cs typeface="MS PGothic" charset="0"/>
              </a:rPr>
              <a:t>Answers A, B, and C</a:t>
            </a:r>
          </a:p>
        </p:txBody>
      </p:sp>
    </p:spTree>
    <p:extLst>
      <p:ext uri="{BB962C8B-B14F-4D97-AF65-F5344CB8AC3E}">
        <p14:creationId xmlns:p14="http://schemas.microsoft.com/office/powerpoint/2010/main" val="11226463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199" y="365125"/>
            <a:ext cx="10724535" cy="2713303"/>
          </a:xfrm>
        </p:spPr>
        <p:txBody>
          <a:bodyPr>
            <a:normAutofit fontScale="90000"/>
          </a:bodyPr>
          <a:lstStyle/>
          <a:p>
            <a:r>
              <a:rPr lang="en-US" sz="5300" dirty="0"/>
              <a:t>Multiple Choice Answer</a:t>
            </a:r>
            <a:br>
              <a:rPr lang="en-US" dirty="0"/>
            </a:br>
            <a:br>
              <a:rPr lang="en-US" sz="4000" dirty="0"/>
            </a:br>
            <a:r>
              <a:rPr lang="en-US" sz="4000" b="0" dirty="0"/>
              <a:t>The purpose of providing notice and an opportunity for the public to comment on proposed regulations is to . . .</a:t>
            </a:r>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3286444"/>
            <a:ext cx="10515600" cy="2713303"/>
          </a:xfrm>
        </p:spPr>
        <p:txBody>
          <a:bodyPr anchor="ctr">
            <a:noAutofit/>
          </a:bodyPr>
          <a:lstStyle/>
          <a:p>
            <a:pPr marL="742950" indent="-742950">
              <a:buFont typeface="+mj-lt"/>
              <a:buAutoNum type="alphaUcPeriod"/>
            </a:pPr>
            <a:r>
              <a:rPr kumimoji="0" lang="en-US" b="0" i="0" u="none" strike="noStrike" kern="1200" cap="none" spc="0" normalizeH="0" baseline="0" noProof="0" dirty="0">
                <a:ln>
                  <a:noFill/>
                </a:ln>
                <a:effectLst/>
                <a:uLnTx/>
                <a:uFillTx/>
                <a:latin typeface="+mj-lt"/>
                <a:ea typeface="MS PGothic" charset="0"/>
                <a:cs typeface="+mn-cs"/>
              </a:rPr>
              <a:t>Ensure fairness to regulated people and businesses</a:t>
            </a:r>
            <a:endParaRPr lang="en-US" noProof="0" dirty="0">
              <a:latin typeface="+mj-lt"/>
              <a:ea typeface="MS PGothic" charset="0"/>
            </a:endParaRPr>
          </a:p>
          <a:p>
            <a:pPr marL="742950" indent="-742950">
              <a:buFont typeface="+mj-lt"/>
              <a:buAutoNum type="alphaUcPeriod"/>
            </a:pPr>
            <a:r>
              <a:rPr kumimoji="0" lang="en-US" b="0" i="0" u="none" strike="noStrike" kern="1200" cap="none" spc="0" normalizeH="0" baseline="0" noProof="0" dirty="0">
                <a:ln>
                  <a:noFill/>
                </a:ln>
                <a:effectLst/>
                <a:uLnTx/>
                <a:uFillTx/>
                <a:latin typeface="+mj-lt"/>
                <a:ea typeface="MS PGothic" charset="0"/>
                <a:cs typeface="MS PGothic" charset="0"/>
              </a:rPr>
              <a:t>Increase an agency’s transparency and accountability</a:t>
            </a:r>
          </a:p>
          <a:p>
            <a:pPr marL="742950" indent="-742950">
              <a:buFont typeface="+mj-lt"/>
              <a:buAutoNum type="alphaUcPeriod"/>
            </a:pPr>
            <a:r>
              <a:rPr kumimoji="0" lang="en-US" b="0" i="0" u="none" strike="noStrike" kern="1200" cap="none" spc="0" normalizeH="0" baseline="0" noProof="0" dirty="0">
                <a:ln>
                  <a:noFill/>
                </a:ln>
                <a:effectLst/>
                <a:uLnTx/>
                <a:uFillTx/>
                <a:latin typeface="+mj-lt"/>
                <a:ea typeface="MS PGothic" charset="0"/>
                <a:cs typeface="MS PGothic" charset="0"/>
              </a:rPr>
              <a:t>Gather additional data and evidence</a:t>
            </a:r>
          </a:p>
          <a:p>
            <a:pPr marL="742950" indent="-742950">
              <a:buFont typeface="+mj-lt"/>
              <a:buAutoNum type="alphaUcPeriod"/>
            </a:pPr>
            <a:r>
              <a:rPr kumimoji="0" lang="en-US" b="1" i="0" u="none" strike="noStrike" kern="1200" cap="none" spc="0" normalizeH="0" baseline="0" noProof="0" dirty="0">
                <a:ln>
                  <a:noFill/>
                </a:ln>
                <a:effectLst/>
                <a:uLnTx/>
                <a:uFillTx/>
                <a:latin typeface="+mj-lt"/>
                <a:ea typeface="MS PGothic" charset="0"/>
                <a:cs typeface="MS PGothic" charset="0"/>
              </a:rPr>
              <a:t>Answers A, B, and C</a:t>
            </a:r>
            <a:r>
              <a:rPr lang="en-US" sz="3600" b="1" dirty="0"/>
              <a:t> – CORRECT ANSWER </a:t>
            </a:r>
            <a:endParaRPr kumimoji="0" lang="en-US" b="0" i="0" u="none" strike="noStrike" kern="1200" cap="none" spc="0" normalizeH="0" baseline="0" noProof="0" dirty="0">
              <a:ln>
                <a:noFill/>
              </a:ln>
              <a:effectLst/>
              <a:uLnTx/>
              <a:uFillTx/>
              <a:latin typeface="+mj-lt"/>
              <a:ea typeface="MS PGothic" charset="0"/>
              <a:cs typeface="MS PGothic" charset="0"/>
            </a:endParaRPr>
          </a:p>
        </p:txBody>
      </p:sp>
    </p:spTree>
    <p:extLst>
      <p:ext uri="{BB962C8B-B14F-4D97-AF65-F5344CB8AC3E}">
        <p14:creationId xmlns:p14="http://schemas.microsoft.com/office/powerpoint/2010/main" val="1234231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911225"/>
            <a:ext cx="10515600" cy="3234109"/>
          </a:xfrm>
        </p:spPr>
        <p:txBody>
          <a:bodyPr>
            <a:normAutofit fontScale="90000"/>
          </a:bodyPr>
          <a:lstStyle/>
          <a:p>
            <a:r>
              <a:rPr lang="en-US" sz="5300" dirty="0"/>
              <a:t>True or False Question</a:t>
            </a:r>
            <a:br>
              <a:rPr lang="en-US" dirty="0"/>
            </a:br>
            <a:br>
              <a:rPr lang="en-US" dirty="0"/>
            </a:br>
            <a:r>
              <a:rPr lang="en-US" sz="4000" b="0" dirty="0"/>
              <a:t>Agencies are required to review and respond to public comments on proposed regulations.</a:t>
            </a:r>
            <a:br>
              <a:rPr lang="en-US" sz="4000" b="0" dirty="0"/>
            </a:br>
            <a:br>
              <a:rPr lang="en-US" dirty="0"/>
            </a:br>
            <a:endParaRPr lang="en-US"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2954033"/>
            <a:ext cx="10515600" cy="2688009"/>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38999061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646285"/>
            <a:ext cx="10515600" cy="3063875"/>
          </a:xfrm>
        </p:spPr>
        <p:txBody>
          <a:bodyPr>
            <a:normAutofit/>
          </a:bodyPr>
          <a:lstStyle/>
          <a:p>
            <a:r>
              <a:rPr lang="en-US" dirty="0"/>
              <a:t>True or False Answer</a:t>
            </a:r>
            <a:br>
              <a:rPr lang="en-US" dirty="0"/>
            </a:br>
            <a:br>
              <a:rPr lang="en-US" dirty="0"/>
            </a:br>
            <a:r>
              <a:rPr lang="en-US" sz="3600" b="0" dirty="0"/>
              <a:t>Agencies are required to review and respond to public comments on proposed regulations.</a:t>
            </a:r>
            <a:br>
              <a:rPr lang="en-US" sz="3600" b="0" dirty="0"/>
            </a:br>
            <a:endParaRPr lang="en-US" sz="3600" b="0"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2986545"/>
            <a:ext cx="10515600" cy="2435090"/>
          </a:xfrm>
        </p:spPr>
        <p:txBody>
          <a:bodyPr anchor="t"/>
          <a:lstStyle/>
          <a:p>
            <a:pPr marL="0" indent="0">
              <a:buNone/>
            </a:pPr>
            <a:endParaRPr lang="en-US" dirty="0"/>
          </a:p>
          <a:p>
            <a:pPr lvl="2" defTabSz="457200">
              <a:lnSpc>
                <a:spcPct val="150000"/>
              </a:lnSpc>
              <a:buFont typeface="Wingdings" panose="05000000000000000000" pitchFamily="2" charset="2"/>
              <a:buChar char="ü"/>
              <a:defRPr/>
            </a:pPr>
            <a:r>
              <a:rPr lang="en-US" sz="3600" dirty="0">
                <a:latin typeface="+mj-lt"/>
                <a:cs typeface="Arial"/>
              </a:rPr>
              <a:t>  </a:t>
            </a:r>
            <a:r>
              <a:rPr lang="en-US" sz="3600" b="1" dirty="0">
                <a:latin typeface="+mj-lt"/>
                <a:cs typeface="Arial"/>
              </a:rPr>
              <a:t>True </a:t>
            </a:r>
            <a:r>
              <a:rPr lang="en-US" sz="3600" b="1" dirty="0"/>
              <a:t>– CORRECT ANSWER</a:t>
            </a:r>
            <a:endParaRPr lang="en-US" sz="3600" b="1" dirty="0">
              <a:latin typeface="+mj-lt"/>
              <a:cs typeface="Arial"/>
            </a:endParaRPr>
          </a:p>
          <a:p>
            <a:pPr lvl="2" defTabSz="457200">
              <a:buFont typeface="Wingdings" panose="05000000000000000000" pitchFamily="2" charset="2"/>
              <a:buChar char="q"/>
              <a:defRPr/>
            </a:pPr>
            <a:r>
              <a:rPr lang="en-US" sz="3600" dirty="0">
                <a:latin typeface="+mj-lt"/>
                <a:cs typeface="Arial"/>
              </a:rPr>
              <a:t>  False</a:t>
            </a:r>
          </a:p>
        </p:txBody>
      </p:sp>
    </p:spTree>
    <p:extLst>
      <p:ext uri="{BB962C8B-B14F-4D97-AF65-F5344CB8AC3E}">
        <p14:creationId xmlns:p14="http://schemas.microsoft.com/office/powerpoint/2010/main" val="22838319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What we’ll discuss: topic 2</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lstStyle/>
          <a:p>
            <a:r>
              <a:rPr lang="en-US" dirty="0"/>
              <a:t>What are the steps for creating regulations?</a:t>
            </a:r>
          </a:p>
          <a:p>
            <a:r>
              <a:rPr lang="en-US" b="1" dirty="0"/>
              <a:t>What are common legal challenges to public health regulations?</a:t>
            </a:r>
          </a:p>
          <a:p>
            <a:r>
              <a:rPr lang="en-US" dirty="0"/>
              <a:t>What are policies and guidance documents?</a:t>
            </a:r>
          </a:p>
          <a:p>
            <a:r>
              <a:rPr lang="en-US" dirty="0"/>
              <a:t>What are some best practices for issuing policies and guidance documents?</a:t>
            </a:r>
          </a:p>
        </p:txBody>
      </p:sp>
    </p:spTree>
    <p:extLst>
      <p:ext uri="{BB962C8B-B14F-4D97-AF65-F5344CB8AC3E}">
        <p14:creationId xmlns:p14="http://schemas.microsoft.com/office/powerpoint/2010/main" val="2010807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B73C-5958-BB3E-EB87-8FA62DCEAE5C}"/>
              </a:ext>
            </a:extLst>
          </p:cNvPr>
          <p:cNvSpPr>
            <a:spLocks noGrp="1"/>
          </p:cNvSpPr>
          <p:nvPr>
            <p:ph type="title"/>
          </p:nvPr>
        </p:nvSpPr>
        <p:spPr>
          <a:xfrm>
            <a:off x="838200" y="888163"/>
            <a:ext cx="10515600" cy="1325563"/>
          </a:xfrm>
        </p:spPr>
        <p:txBody>
          <a:bodyPr>
            <a:normAutofit fontScale="90000"/>
          </a:bodyPr>
          <a:lstStyle/>
          <a:p>
            <a:r>
              <a:rPr lang="en-US" sz="5300" dirty="0"/>
              <a:t>Common legal challenges</a:t>
            </a:r>
            <a:br>
              <a:rPr lang="en-US" sz="3600" dirty="0"/>
            </a:br>
            <a:br>
              <a:rPr lang="en-US" sz="3600" b="0" dirty="0"/>
            </a:br>
            <a:r>
              <a:rPr lang="en-US" sz="4000" b="0" dirty="0"/>
              <a:t>Exploring challenge 1</a:t>
            </a:r>
          </a:p>
        </p:txBody>
      </p:sp>
      <p:sp>
        <p:nvSpPr>
          <p:cNvPr id="3" name="Content Placeholder 2">
            <a:extLst>
              <a:ext uri="{FF2B5EF4-FFF2-40B4-BE49-F238E27FC236}">
                <a16:creationId xmlns:a16="http://schemas.microsoft.com/office/drawing/2014/main" id="{7202E934-1D7F-867F-FCB7-FD4AEAB278D9}"/>
              </a:ext>
            </a:extLst>
          </p:cNvPr>
          <p:cNvSpPr>
            <a:spLocks noGrp="1"/>
          </p:cNvSpPr>
          <p:nvPr>
            <p:ph idx="1"/>
          </p:nvPr>
        </p:nvSpPr>
        <p:spPr>
          <a:xfrm>
            <a:off x="838200" y="2406231"/>
            <a:ext cx="10515600" cy="4351338"/>
          </a:xfrm>
        </p:spPr>
        <p:txBody>
          <a:bodyPr/>
          <a:lstStyle/>
          <a:p>
            <a:pPr>
              <a:lnSpc>
                <a:spcPct val="150000"/>
              </a:lnSpc>
            </a:pPr>
            <a:r>
              <a:rPr lang="en-US" b="1" dirty="0"/>
              <a:t>Agency failed to follow proper procedures</a:t>
            </a:r>
            <a:endParaRPr lang="en-US" dirty="0"/>
          </a:p>
          <a:p>
            <a:pPr>
              <a:lnSpc>
                <a:spcPct val="150000"/>
              </a:lnSpc>
            </a:pPr>
            <a:r>
              <a:rPr lang="en-US" dirty="0"/>
              <a:t>Agency exceeded the scope of its delegated authority</a:t>
            </a:r>
          </a:p>
          <a:p>
            <a:pPr>
              <a:lnSpc>
                <a:spcPct val="150000"/>
              </a:lnSpc>
            </a:pPr>
            <a:r>
              <a:rPr lang="en-US" dirty="0"/>
              <a:t>Regulation is arbitrary and capricious</a:t>
            </a:r>
          </a:p>
          <a:p>
            <a:pPr>
              <a:lnSpc>
                <a:spcPct val="150000"/>
              </a:lnSpc>
            </a:pPr>
            <a:r>
              <a:rPr lang="en-US" dirty="0"/>
              <a:t>Regulation is unconstitutional</a:t>
            </a:r>
          </a:p>
        </p:txBody>
      </p:sp>
    </p:spTree>
    <p:extLst>
      <p:ext uri="{BB962C8B-B14F-4D97-AF65-F5344CB8AC3E}">
        <p14:creationId xmlns:p14="http://schemas.microsoft.com/office/powerpoint/2010/main" val="420707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E0328-D34C-457A-9570-1AC8D93D86F2}"/>
              </a:ext>
            </a:extLst>
          </p:cNvPr>
          <p:cNvSpPr>
            <a:spLocks noGrp="1"/>
          </p:cNvSpPr>
          <p:nvPr>
            <p:ph type="title"/>
          </p:nvPr>
        </p:nvSpPr>
        <p:spPr/>
        <p:txBody>
          <a:bodyPr/>
          <a:lstStyle/>
          <a:p>
            <a:r>
              <a:rPr lang="en-US" dirty="0"/>
              <a:t>Preview! what we’ll discuss in Part 3</a:t>
            </a:r>
          </a:p>
        </p:txBody>
      </p:sp>
      <p:sp>
        <p:nvSpPr>
          <p:cNvPr id="3" name="Content Placeholder 2">
            <a:extLst>
              <a:ext uri="{FF2B5EF4-FFF2-40B4-BE49-F238E27FC236}">
                <a16:creationId xmlns:a16="http://schemas.microsoft.com/office/drawing/2014/main" id="{9EC8AB8C-3F6B-47E8-970F-2DE018013FB2}"/>
              </a:ext>
            </a:extLst>
          </p:cNvPr>
          <p:cNvSpPr>
            <a:spLocks noGrp="1"/>
          </p:cNvSpPr>
          <p:nvPr>
            <p:ph idx="1"/>
          </p:nvPr>
        </p:nvSpPr>
        <p:spPr/>
        <p:txBody>
          <a:bodyPr/>
          <a:lstStyle/>
          <a:p>
            <a:pPr>
              <a:lnSpc>
                <a:spcPct val="150000"/>
              </a:lnSpc>
            </a:pPr>
            <a:r>
              <a:rPr lang="en-US" dirty="0"/>
              <a:t>How Do Health Departments Implement and Enforce the Law? Overview of Administrative Law: Part 3</a:t>
            </a:r>
          </a:p>
          <a:p>
            <a:pPr>
              <a:lnSpc>
                <a:spcPct val="150000"/>
              </a:lnSpc>
            </a:pPr>
            <a:r>
              <a:rPr lang="en-US" dirty="0"/>
              <a:t>www.publichealthlawacademy.org </a:t>
            </a:r>
          </a:p>
        </p:txBody>
      </p:sp>
    </p:spTree>
    <p:extLst>
      <p:ext uri="{BB962C8B-B14F-4D97-AF65-F5344CB8AC3E}">
        <p14:creationId xmlns:p14="http://schemas.microsoft.com/office/powerpoint/2010/main" val="2291360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74B4-530E-2A16-9C38-99DDE94390F1}"/>
              </a:ext>
            </a:extLst>
          </p:cNvPr>
          <p:cNvSpPr>
            <a:spLocks noGrp="1"/>
          </p:cNvSpPr>
          <p:nvPr>
            <p:ph type="title"/>
          </p:nvPr>
        </p:nvSpPr>
        <p:spPr/>
        <p:txBody>
          <a:bodyPr/>
          <a:lstStyle/>
          <a:p>
            <a:r>
              <a:rPr lang="en-US" dirty="0"/>
              <a:t>Proper procedures</a:t>
            </a:r>
          </a:p>
        </p:txBody>
      </p:sp>
      <p:sp>
        <p:nvSpPr>
          <p:cNvPr id="3" name="Content Placeholder 2">
            <a:extLst>
              <a:ext uri="{FF2B5EF4-FFF2-40B4-BE49-F238E27FC236}">
                <a16:creationId xmlns:a16="http://schemas.microsoft.com/office/drawing/2014/main" id="{ED6EF156-7060-1EAE-DEE2-E8B724654C5F}"/>
              </a:ext>
            </a:extLst>
          </p:cNvPr>
          <p:cNvSpPr>
            <a:spLocks noGrp="1"/>
          </p:cNvSpPr>
          <p:nvPr>
            <p:ph idx="1"/>
          </p:nvPr>
        </p:nvSpPr>
        <p:spPr/>
        <p:txBody>
          <a:bodyPr>
            <a:normAutofit lnSpcReduction="10000"/>
          </a:bodyPr>
          <a:lstStyle/>
          <a:p>
            <a:pPr marL="0" indent="0">
              <a:buNone/>
            </a:pPr>
            <a:r>
              <a:rPr lang="en-US" b="1" dirty="0"/>
              <a:t>Grocery Manufacturers of America, Inc. v. Department of Public Health (1979)</a:t>
            </a:r>
          </a:p>
          <a:p>
            <a:pPr marL="0" indent="0">
              <a:buNone/>
            </a:pPr>
            <a:endParaRPr lang="en-US" dirty="0"/>
          </a:p>
          <a:p>
            <a:pPr marL="0" indent="0">
              <a:buNone/>
            </a:pPr>
            <a:r>
              <a:rPr lang="en-US" dirty="0"/>
              <a:t>“The changes in the regulation, made in response to suggestions at the public hearings, were not so extensive as to make the regulation in effect, a different regulation from the one as to which the proceeding was held. . . . The regulation as adopted is a logical outgrowth of the hearing and related procedures.”</a:t>
            </a:r>
          </a:p>
        </p:txBody>
      </p:sp>
    </p:spTree>
    <p:extLst>
      <p:ext uri="{BB962C8B-B14F-4D97-AF65-F5344CB8AC3E}">
        <p14:creationId xmlns:p14="http://schemas.microsoft.com/office/powerpoint/2010/main" val="15593273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B73C-5958-BB3E-EB87-8FA62DCEAE5C}"/>
              </a:ext>
            </a:extLst>
          </p:cNvPr>
          <p:cNvSpPr>
            <a:spLocks noGrp="1"/>
          </p:cNvSpPr>
          <p:nvPr>
            <p:ph type="title"/>
          </p:nvPr>
        </p:nvSpPr>
        <p:spPr>
          <a:xfrm>
            <a:off x="838200" y="546559"/>
            <a:ext cx="10515600" cy="2041191"/>
          </a:xfrm>
        </p:spPr>
        <p:txBody>
          <a:bodyPr>
            <a:normAutofit/>
          </a:bodyPr>
          <a:lstStyle/>
          <a:p>
            <a:r>
              <a:rPr lang="en-US" dirty="0"/>
              <a:t>Common legal challenges</a:t>
            </a:r>
            <a:br>
              <a:rPr lang="en-US" dirty="0"/>
            </a:br>
            <a:br>
              <a:rPr lang="en-US" sz="3600" dirty="0"/>
            </a:br>
            <a:r>
              <a:rPr lang="en-US" sz="3600" b="0" dirty="0"/>
              <a:t>Exploring challenge 2</a:t>
            </a:r>
            <a:endParaRPr lang="en-US" sz="3600" dirty="0"/>
          </a:p>
        </p:txBody>
      </p:sp>
      <p:sp>
        <p:nvSpPr>
          <p:cNvPr id="3" name="Content Placeholder 2">
            <a:extLst>
              <a:ext uri="{FF2B5EF4-FFF2-40B4-BE49-F238E27FC236}">
                <a16:creationId xmlns:a16="http://schemas.microsoft.com/office/drawing/2014/main" id="{7202E934-1D7F-867F-FCB7-FD4AEAB278D9}"/>
              </a:ext>
            </a:extLst>
          </p:cNvPr>
          <p:cNvSpPr>
            <a:spLocks noGrp="1"/>
          </p:cNvSpPr>
          <p:nvPr>
            <p:ph idx="1"/>
          </p:nvPr>
        </p:nvSpPr>
        <p:spPr>
          <a:xfrm>
            <a:off x="838200" y="2473450"/>
            <a:ext cx="11145253" cy="3959434"/>
          </a:xfrm>
        </p:spPr>
        <p:txBody>
          <a:bodyPr>
            <a:normAutofit/>
          </a:bodyPr>
          <a:lstStyle/>
          <a:p>
            <a:pPr>
              <a:lnSpc>
                <a:spcPct val="150000"/>
              </a:lnSpc>
            </a:pPr>
            <a:r>
              <a:rPr lang="en-US" dirty="0"/>
              <a:t>Agency failed to follow proper procedures</a:t>
            </a:r>
          </a:p>
          <a:p>
            <a:pPr>
              <a:lnSpc>
                <a:spcPct val="150000"/>
              </a:lnSpc>
            </a:pPr>
            <a:r>
              <a:rPr lang="en-US" b="1" dirty="0"/>
              <a:t>Agency exceeded the scope of its delegated authority</a:t>
            </a:r>
          </a:p>
          <a:p>
            <a:pPr>
              <a:lnSpc>
                <a:spcPct val="150000"/>
              </a:lnSpc>
            </a:pPr>
            <a:r>
              <a:rPr lang="en-US" dirty="0"/>
              <a:t>Regulation is arbitrary and capricious</a:t>
            </a:r>
          </a:p>
          <a:p>
            <a:pPr>
              <a:lnSpc>
                <a:spcPct val="150000"/>
              </a:lnSpc>
            </a:pPr>
            <a:r>
              <a:rPr lang="en-US" dirty="0"/>
              <a:t>Regulation is unconstitutional</a:t>
            </a:r>
          </a:p>
        </p:txBody>
      </p:sp>
    </p:spTree>
    <p:extLst>
      <p:ext uri="{BB962C8B-B14F-4D97-AF65-F5344CB8AC3E}">
        <p14:creationId xmlns:p14="http://schemas.microsoft.com/office/powerpoint/2010/main" val="19947735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74B4-530E-2A16-9C38-99DDE94390F1}"/>
              </a:ext>
            </a:extLst>
          </p:cNvPr>
          <p:cNvSpPr>
            <a:spLocks noGrp="1"/>
          </p:cNvSpPr>
          <p:nvPr>
            <p:ph type="title"/>
          </p:nvPr>
        </p:nvSpPr>
        <p:spPr/>
        <p:txBody>
          <a:bodyPr/>
          <a:lstStyle/>
          <a:p>
            <a:r>
              <a:rPr lang="en-US" dirty="0"/>
              <a:t>Scope of delegated authority</a:t>
            </a:r>
          </a:p>
        </p:txBody>
      </p:sp>
      <p:sp>
        <p:nvSpPr>
          <p:cNvPr id="3" name="Content Placeholder 2">
            <a:extLst>
              <a:ext uri="{FF2B5EF4-FFF2-40B4-BE49-F238E27FC236}">
                <a16:creationId xmlns:a16="http://schemas.microsoft.com/office/drawing/2014/main" id="{ED6EF156-7060-1EAE-DEE2-E8B724654C5F}"/>
              </a:ext>
            </a:extLst>
          </p:cNvPr>
          <p:cNvSpPr>
            <a:spLocks noGrp="1"/>
          </p:cNvSpPr>
          <p:nvPr>
            <p:ph idx="1"/>
          </p:nvPr>
        </p:nvSpPr>
        <p:spPr/>
        <p:txBody>
          <a:bodyPr>
            <a:normAutofit/>
          </a:bodyPr>
          <a:lstStyle/>
          <a:p>
            <a:pPr marL="0" indent="0">
              <a:buNone/>
            </a:pPr>
            <a:r>
              <a:rPr lang="en-US" b="1" dirty="0">
                <a:latin typeface="+mj-lt"/>
              </a:rPr>
              <a:t>Foundation for Independent Living, Inc. v. Cabell-Huntington Board of Health (2003)</a:t>
            </a:r>
          </a:p>
          <a:p>
            <a:pPr marL="0" indent="0">
              <a:buNone/>
            </a:pPr>
            <a:endParaRPr lang="en-US" b="1" dirty="0">
              <a:latin typeface="+mj-lt"/>
            </a:endParaRPr>
          </a:p>
          <a:p>
            <a:pPr marL="0" indent="0">
              <a:buNone/>
            </a:pPr>
            <a:r>
              <a:rPr lang="en-US" altLang="ja-JP" sz="3600" dirty="0">
                <a:latin typeface="+mj-lt"/>
                <a:cs typeface="Century Gothic"/>
              </a:rPr>
              <a:t>“It is clear from the face of the statute that local boards of health have been granted express responsibility for ‘promoting and maintaining . . . clean and safe air’ which may include adoption and promulgation of ‘rules consistent with state public health laws. . . . ’”</a:t>
            </a:r>
          </a:p>
        </p:txBody>
      </p:sp>
    </p:spTree>
    <p:extLst>
      <p:ext uri="{BB962C8B-B14F-4D97-AF65-F5344CB8AC3E}">
        <p14:creationId xmlns:p14="http://schemas.microsoft.com/office/powerpoint/2010/main" val="30477499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B73C-5958-BB3E-EB87-8FA62DCEAE5C}"/>
              </a:ext>
            </a:extLst>
          </p:cNvPr>
          <p:cNvSpPr>
            <a:spLocks noGrp="1"/>
          </p:cNvSpPr>
          <p:nvPr>
            <p:ph type="title"/>
          </p:nvPr>
        </p:nvSpPr>
        <p:spPr>
          <a:xfrm>
            <a:off x="838200" y="292936"/>
            <a:ext cx="10515600" cy="2554538"/>
          </a:xfrm>
        </p:spPr>
        <p:txBody>
          <a:bodyPr>
            <a:normAutofit/>
          </a:bodyPr>
          <a:lstStyle/>
          <a:p>
            <a:r>
              <a:rPr lang="en-US" dirty="0"/>
              <a:t>Common legal challenges</a:t>
            </a:r>
            <a:br>
              <a:rPr lang="en-US" dirty="0"/>
            </a:br>
            <a:br>
              <a:rPr lang="en-US" sz="3600" dirty="0"/>
            </a:br>
            <a:r>
              <a:rPr lang="en-US" sz="3600" b="0" dirty="0"/>
              <a:t>Exploring challenge 3</a:t>
            </a:r>
            <a:endParaRPr lang="en-US" sz="3600" dirty="0"/>
          </a:p>
        </p:txBody>
      </p:sp>
      <p:sp>
        <p:nvSpPr>
          <p:cNvPr id="3" name="Content Placeholder 2">
            <a:extLst>
              <a:ext uri="{FF2B5EF4-FFF2-40B4-BE49-F238E27FC236}">
                <a16:creationId xmlns:a16="http://schemas.microsoft.com/office/drawing/2014/main" id="{7202E934-1D7F-867F-FCB7-FD4AEAB278D9}"/>
              </a:ext>
            </a:extLst>
          </p:cNvPr>
          <p:cNvSpPr>
            <a:spLocks noGrp="1"/>
          </p:cNvSpPr>
          <p:nvPr>
            <p:ph idx="1"/>
          </p:nvPr>
        </p:nvSpPr>
        <p:spPr>
          <a:xfrm>
            <a:off x="838200" y="2535322"/>
            <a:ext cx="11145253" cy="3885364"/>
          </a:xfrm>
        </p:spPr>
        <p:txBody>
          <a:bodyPr>
            <a:normAutofit/>
          </a:bodyPr>
          <a:lstStyle/>
          <a:p>
            <a:pPr>
              <a:lnSpc>
                <a:spcPct val="150000"/>
              </a:lnSpc>
            </a:pPr>
            <a:r>
              <a:rPr lang="en-US" dirty="0"/>
              <a:t>Agency failed to follow proper procedures</a:t>
            </a:r>
          </a:p>
          <a:p>
            <a:pPr>
              <a:lnSpc>
                <a:spcPct val="150000"/>
              </a:lnSpc>
            </a:pPr>
            <a:r>
              <a:rPr lang="en-US" dirty="0"/>
              <a:t>Agency exceeded the scope of its delegated authority</a:t>
            </a:r>
          </a:p>
          <a:p>
            <a:pPr>
              <a:lnSpc>
                <a:spcPct val="150000"/>
              </a:lnSpc>
            </a:pPr>
            <a:r>
              <a:rPr lang="en-US" b="1" dirty="0"/>
              <a:t>Regulation is arbitrary and capricious</a:t>
            </a:r>
          </a:p>
          <a:p>
            <a:pPr>
              <a:lnSpc>
                <a:spcPct val="150000"/>
              </a:lnSpc>
            </a:pPr>
            <a:r>
              <a:rPr lang="en-US" dirty="0"/>
              <a:t>Regulation is unconstitutional</a:t>
            </a:r>
          </a:p>
        </p:txBody>
      </p:sp>
    </p:spTree>
    <p:extLst>
      <p:ext uri="{BB962C8B-B14F-4D97-AF65-F5344CB8AC3E}">
        <p14:creationId xmlns:p14="http://schemas.microsoft.com/office/powerpoint/2010/main" val="27862689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74B4-530E-2A16-9C38-99DDE94390F1}"/>
              </a:ext>
            </a:extLst>
          </p:cNvPr>
          <p:cNvSpPr>
            <a:spLocks noGrp="1"/>
          </p:cNvSpPr>
          <p:nvPr>
            <p:ph type="title"/>
          </p:nvPr>
        </p:nvSpPr>
        <p:spPr/>
        <p:txBody>
          <a:bodyPr/>
          <a:lstStyle/>
          <a:p>
            <a:r>
              <a:rPr lang="en-US" dirty="0"/>
              <a:t>Arbitrary and capricious</a:t>
            </a:r>
          </a:p>
        </p:txBody>
      </p:sp>
      <p:sp>
        <p:nvSpPr>
          <p:cNvPr id="3" name="Content Placeholder 2">
            <a:extLst>
              <a:ext uri="{FF2B5EF4-FFF2-40B4-BE49-F238E27FC236}">
                <a16:creationId xmlns:a16="http://schemas.microsoft.com/office/drawing/2014/main" id="{ED6EF156-7060-1EAE-DEE2-E8B724654C5F}"/>
              </a:ext>
            </a:extLst>
          </p:cNvPr>
          <p:cNvSpPr>
            <a:spLocks noGrp="1"/>
          </p:cNvSpPr>
          <p:nvPr>
            <p:ph idx="1"/>
          </p:nvPr>
        </p:nvSpPr>
        <p:spPr/>
        <p:txBody>
          <a:bodyPr>
            <a:normAutofit/>
          </a:bodyPr>
          <a:lstStyle/>
          <a:p>
            <a:pPr marL="0" indent="0">
              <a:buNone/>
            </a:pPr>
            <a:r>
              <a:rPr lang="en-US" b="1" dirty="0">
                <a:latin typeface="+mj-lt"/>
              </a:rPr>
              <a:t>National Restaurant Association v. New York City Department of Health &amp; Mental Hygiene (2017)</a:t>
            </a:r>
          </a:p>
          <a:p>
            <a:pPr marL="0" indent="0">
              <a:buNone/>
            </a:pPr>
            <a:endParaRPr lang="en-US" b="1" dirty="0">
              <a:latin typeface="+mj-lt"/>
            </a:endParaRPr>
          </a:p>
          <a:p>
            <a:pPr marL="0" indent="0">
              <a:buNone/>
            </a:pPr>
            <a:r>
              <a:rPr lang="en-US" dirty="0">
                <a:latin typeface="+mj-lt"/>
              </a:rPr>
              <a:t>“The Board made the [Sodium Warning] Rule applicable to . . . Chain Restaurants based on health considerations. . . . Accordingly, this aspect of the Rule has a rational basis.”</a:t>
            </a:r>
          </a:p>
        </p:txBody>
      </p:sp>
    </p:spTree>
    <p:extLst>
      <p:ext uri="{BB962C8B-B14F-4D97-AF65-F5344CB8AC3E}">
        <p14:creationId xmlns:p14="http://schemas.microsoft.com/office/powerpoint/2010/main" val="41794124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7B73C-5958-BB3E-EB87-8FA62DCEAE5C}"/>
              </a:ext>
            </a:extLst>
          </p:cNvPr>
          <p:cNvSpPr>
            <a:spLocks noGrp="1"/>
          </p:cNvSpPr>
          <p:nvPr>
            <p:ph type="title"/>
          </p:nvPr>
        </p:nvSpPr>
        <p:spPr>
          <a:xfrm>
            <a:off x="838200" y="357105"/>
            <a:ext cx="10515600" cy="2442243"/>
          </a:xfrm>
        </p:spPr>
        <p:txBody>
          <a:bodyPr>
            <a:normAutofit/>
          </a:bodyPr>
          <a:lstStyle/>
          <a:p>
            <a:r>
              <a:rPr lang="en-US" dirty="0"/>
              <a:t>Common legal challenges</a:t>
            </a:r>
            <a:br>
              <a:rPr lang="en-US" dirty="0"/>
            </a:br>
            <a:br>
              <a:rPr lang="en-US" sz="3600" dirty="0"/>
            </a:br>
            <a:r>
              <a:rPr lang="en-US" sz="3600" b="0" dirty="0"/>
              <a:t>Exploring challenge 4</a:t>
            </a:r>
            <a:endParaRPr lang="en-US" sz="3600" dirty="0"/>
          </a:p>
        </p:txBody>
      </p:sp>
      <p:sp>
        <p:nvSpPr>
          <p:cNvPr id="3" name="Content Placeholder 2">
            <a:extLst>
              <a:ext uri="{FF2B5EF4-FFF2-40B4-BE49-F238E27FC236}">
                <a16:creationId xmlns:a16="http://schemas.microsoft.com/office/drawing/2014/main" id="{7202E934-1D7F-867F-FCB7-FD4AEAB278D9}"/>
              </a:ext>
            </a:extLst>
          </p:cNvPr>
          <p:cNvSpPr>
            <a:spLocks noGrp="1"/>
          </p:cNvSpPr>
          <p:nvPr>
            <p:ph idx="1"/>
          </p:nvPr>
        </p:nvSpPr>
        <p:spPr>
          <a:xfrm>
            <a:off x="838200" y="2551363"/>
            <a:ext cx="11145253" cy="3965575"/>
          </a:xfrm>
        </p:spPr>
        <p:txBody>
          <a:bodyPr>
            <a:normAutofit/>
          </a:bodyPr>
          <a:lstStyle/>
          <a:p>
            <a:pPr>
              <a:lnSpc>
                <a:spcPct val="150000"/>
              </a:lnSpc>
            </a:pPr>
            <a:r>
              <a:rPr lang="en-US" dirty="0"/>
              <a:t>Agency failed to follow proper procedures</a:t>
            </a:r>
          </a:p>
          <a:p>
            <a:pPr>
              <a:lnSpc>
                <a:spcPct val="150000"/>
              </a:lnSpc>
            </a:pPr>
            <a:r>
              <a:rPr lang="en-US" dirty="0"/>
              <a:t>Agency exceeded the scope of its delegated authority</a:t>
            </a:r>
          </a:p>
          <a:p>
            <a:pPr>
              <a:lnSpc>
                <a:spcPct val="150000"/>
              </a:lnSpc>
            </a:pPr>
            <a:r>
              <a:rPr lang="en-US" dirty="0"/>
              <a:t>Regulation is arbitrary and capricious</a:t>
            </a:r>
          </a:p>
          <a:p>
            <a:pPr>
              <a:lnSpc>
                <a:spcPct val="150000"/>
              </a:lnSpc>
            </a:pPr>
            <a:r>
              <a:rPr lang="en-US" b="1" dirty="0"/>
              <a:t>Regulation is unconstitutional</a:t>
            </a:r>
          </a:p>
        </p:txBody>
      </p:sp>
    </p:spTree>
    <p:extLst>
      <p:ext uri="{BB962C8B-B14F-4D97-AF65-F5344CB8AC3E}">
        <p14:creationId xmlns:p14="http://schemas.microsoft.com/office/powerpoint/2010/main" val="4201398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E74B4-530E-2A16-9C38-99DDE94390F1}"/>
              </a:ext>
            </a:extLst>
          </p:cNvPr>
          <p:cNvSpPr>
            <a:spLocks noGrp="1"/>
          </p:cNvSpPr>
          <p:nvPr>
            <p:ph type="title"/>
          </p:nvPr>
        </p:nvSpPr>
        <p:spPr/>
        <p:txBody>
          <a:bodyPr/>
          <a:lstStyle/>
          <a:p>
            <a:r>
              <a:rPr lang="en-US" dirty="0"/>
              <a:t>Unconstitutional</a:t>
            </a:r>
          </a:p>
        </p:txBody>
      </p:sp>
      <p:sp>
        <p:nvSpPr>
          <p:cNvPr id="3" name="Content Placeholder 2">
            <a:extLst>
              <a:ext uri="{FF2B5EF4-FFF2-40B4-BE49-F238E27FC236}">
                <a16:creationId xmlns:a16="http://schemas.microsoft.com/office/drawing/2014/main" id="{ED6EF156-7060-1EAE-DEE2-E8B724654C5F}"/>
              </a:ext>
            </a:extLst>
          </p:cNvPr>
          <p:cNvSpPr>
            <a:spLocks noGrp="1"/>
          </p:cNvSpPr>
          <p:nvPr>
            <p:ph idx="1"/>
          </p:nvPr>
        </p:nvSpPr>
        <p:spPr/>
        <p:txBody>
          <a:bodyPr>
            <a:normAutofit/>
          </a:bodyPr>
          <a:lstStyle/>
          <a:p>
            <a:pPr marL="0" indent="0">
              <a:buNone/>
            </a:pPr>
            <a:r>
              <a:rPr lang="en-US" b="1" dirty="0">
                <a:latin typeface="+mj-lt"/>
              </a:rPr>
              <a:t>R.J. Reynolds Tobacco Co. v. Food &amp; Drug Administration (2012) </a:t>
            </a:r>
          </a:p>
          <a:p>
            <a:pPr marL="0" indent="0">
              <a:buNone/>
            </a:pPr>
            <a:endParaRPr lang="en-US" dirty="0">
              <a:latin typeface="+mj-lt"/>
            </a:endParaRPr>
          </a:p>
          <a:p>
            <a:pPr marL="0" indent="0">
              <a:buNone/>
            </a:pPr>
            <a:r>
              <a:rPr lang="en-US" dirty="0">
                <a:latin typeface="+mj-lt"/>
              </a:rPr>
              <a:t>“[The] FDA has not provided a shred of evidence . . . showing that the graphic warnings will ‘directly advance’ its interest in reducing the number of Americans who smoke.”</a:t>
            </a:r>
          </a:p>
        </p:txBody>
      </p:sp>
    </p:spTree>
    <p:extLst>
      <p:ext uri="{BB962C8B-B14F-4D97-AF65-F5344CB8AC3E}">
        <p14:creationId xmlns:p14="http://schemas.microsoft.com/office/powerpoint/2010/main" val="8052736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621799"/>
            <a:ext cx="10515600" cy="2265780"/>
          </a:xfrm>
        </p:spPr>
        <p:txBody>
          <a:bodyPr>
            <a:normAutofit fontScale="90000"/>
          </a:bodyPr>
          <a:lstStyle/>
          <a:p>
            <a:r>
              <a:rPr lang="en-US" sz="5300" dirty="0"/>
              <a:t>Multiple Choice Question</a:t>
            </a:r>
            <a:br>
              <a:rPr lang="en-US" dirty="0"/>
            </a:br>
            <a:br>
              <a:rPr lang="en-US" sz="4000" dirty="0"/>
            </a:br>
            <a:r>
              <a:rPr lang="en-US" sz="4000" b="0" dirty="0"/>
              <a:t>A court will likely find that an agency’s regulation is arbitrary and capricious if it . . .</a:t>
            </a:r>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406316"/>
            <a:ext cx="10515600" cy="3449052"/>
          </a:xfrm>
        </p:spPr>
        <p:txBody>
          <a:bodyPr anchor="t">
            <a:noAutofit/>
          </a:bodyPr>
          <a:lstStyle/>
          <a:p>
            <a:pPr marL="0" indent="0">
              <a:buNone/>
            </a:pPr>
            <a:endParaRPr kumimoji="0" lang="en-US" sz="3300" b="0" i="0" u="none" strike="noStrike" kern="1200" cap="none" spc="0" normalizeH="0" baseline="0" noProof="0" dirty="0">
              <a:ln>
                <a:noFill/>
              </a:ln>
              <a:effectLst/>
              <a:uLnTx/>
              <a:uFillTx/>
              <a:latin typeface="+mj-lt"/>
              <a:ea typeface="MS PGothic" charset="0"/>
              <a:cs typeface="+mn-cs"/>
            </a:endParaRP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Violates the Constitution</a:t>
            </a: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Is not rational or based on evidence</a:t>
            </a: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Was adopted before the public had an opportunity to comment</a:t>
            </a: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Exceeds the agency’s delegated scope of authority</a:t>
            </a:r>
          </a:p>
        </p:txBody>
      </p:sp>
    </p:spTree>
    <p:extLst>
      <p:ext uri="{BB962C8B-B14F-4D97-AF65-F5344CB8AC3E}">
        <p14:creationId xmlns:p14="http://schemas.microsoft.com/office/powerpoint/2010/main" val="2476275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617789"/>
            <a:ext cx="10515600" cy="2714959"/>
          </a:xfrm>
        </p:spPr>
        <p:txBody>
          <a:bodyPr>
            <a:normAutofit fontScale="90000"/>
          </a:bodyPr>
          <a:lstStyle/>
          <a:p>
            <a:r>
              <a:rPr lang="en-US" sz="5300" dirty="0"/>
              <a:t>Multiple Choice Answer</a:t>
            </a:r>
            <a:br>
              <a:rPr lang="en-US" dirty="0"/>
            </a:br>
            <a:br>
              <a:rPr lang="en-US" sz="4000" b="0" dirty="0"/>
            </a:br>
            <a:r>
              <a:rPr lang="en-US" sz="4000" b="0" dirty="0"/>
              <a:t>A court will likely find that an agency’s regulation is arbitrary and capricious if it</a:t>
            </a:r>
            <a:br>
              <a:rPr lang="en-US" sz="4000" b="0" dirty="0"/>
            </a:br>
            <a:endParaRPr lang="en-US" sz="4000" b="0" dirty="0"/>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355008"/>
            <a:ext cx="10515600" cy="4125008"/>
          </a:xfrm>
        </p:spPr>
        <p:txBody>
          <a:bodyPr anchor="t">
            <a:noAutofit/>
          </a:bodyPr>
          <a:lstStyle/>
          <a:p>
            <a:pPr marL="0" indent="0">
              <a:buNone/>
            </a:pPr>
            <a:endParaRPr kumimoji="0" lang="en-US" sz="3300" b="0" i="0" u="none" strike="noStrike" kern="1200" cap="none" spc="0" normalizeH="0" baseline="0" noProof="0" dirty="0">
              <a:ln>
                <a:noFill/>
              </a:ln>
              <a:effectLst/>
              <a:uLnTx/>
              <a:uFillTx/>
              <a:latin typeface="+mj-lt"/>
              <a:ea typeface="MS PGothic" charset="0"/>
              <a:cs typeface="+mn-cs"/>
            </a:endParaRP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Violates the Constitution</a:t>
            </a:r>
          </a:p>
          <a:p>
            <a:pPr marL="742950" indent="-742950">
              <a:buFont typeface="+mj-lt"/>
              <a:buAutoNum type="alphaUcPeriod"/>
            </a:pPr>
            <a:r>
              <a:rPr kumimoji="0" lang="en-US" sz="3300" b="1" i="0" u="none" strike="noStrike" kern="1200" cap="none" spc="0" normalizeH="0" baseline="0" noProof="0" dirty="0">
                <a:ln>
                  <a:noFill/>
                </a:ln>
                <a:effectLst/>
                <a:uLnTx/>
                <a:uFillTx/>
                <a:latin typeface="+mj-lt"/>
                <a:ea typeface="MS PGothic" charset="0"/>
                <a:cs typeface="+mn-cs"/>
              </a:rPr>
              <a:t>Is not rational or based on evidence – CORRECT ANSWER</a:t>
            </a: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Was adopted before the public had an opportunity to comment</a:t>
            </a: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Exceeds the agency’s delegated scope of authority</a:t>
            </a:r>
          </a:p>
        </p:txBody>
      </p:sp>
    </p:spTree>
    <p:extLst>
      <p:ext uri="{BB962C8B-B14F-4D97-AF65-F5344CB8AC3E}">
        <p14:creationId xmlns:p14="http://schemas.microsoft.com/office/powerpoint/2010/main" val="21370435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What we’ll discuss: topic 3</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lstStyle/>
          <a:p>
            <a:r>
              <a:rPr lang="en-US" dirty="0"/>
              <a:t>What are the steps for creating regulations?</a:t>
            </a:r>
          </a:p>
          <a:p>
            <a:r>
              <a:rPr lang="en-US" dirty="0"/>
              <a:t>What are common legal challenges to public health regulations?</a:t>
            </a:r>
          </a:p>
          <a:p>
            <a:r>
              <a:rPr lang="en-US" b="1" dirty="0"/>
              <a:t>What are policies and guidance documents?</a:t>
            </a:r>
          </a:p>
          <a:p>
            <a:r>
              <a:rPr lang="en-US" dirty="0"/>
              <a:t>What are some best practices for issuing policies and guidance documents?</a:t>
            </a:r>
          </a:p>
        </p:txBody>
      </p:sp>
    </p:spTree>
    <p:extLst>
      <p:ext uri="{BB962C8B-B14F-4D97-AF65-F5344CB8AC3E}">
        <p14:creationId xmlns:p14="http://schemas.microsoft.com/office/powerpoint/2010/main" val="248410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838200" y="365125"/>
            <a:ext cx="10515600" cy="904875"/>
          </a:xfrm>
        </p:spPr>
        <p:txBody>
          <a:bodyPr/>
          <a:lstStyle/>
          <a:p>
            <a:r>
              <a:rPr lang="en-US" dirty="0"/>
              <a:t>Continuum of agency activities</a:t>
            </a:r>
          </a:p>
        </p:txBody>
      </p:sp>
      <p:sp>
        <p:nvSpPr>
          <p:cNvPr id="5" name="TextBox 4">
            <a:extLst>
              <a:ext uri="{FF2B5EF4-FFF2-40B4-BE49-F238E27FC236}">
                <a16:creationId xmlns:a16="http://schemas.microsoft.com/office/drawing/2014/main" id="{35EF8559-F29A-4111-8088-250C062A6450}"/>
              </a:ext>
            </a:extLst>
          </p:cNvPr>
          <p:cNvSpPr txBox="1"/>
          <p:nvPr/>
        </p:nvSpPr>
        <p:spPr>
          <a:xfrm>
            <a:off x="838200" y="5425239"/>
            <a:ext cx="2639569"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Making </a:t>
            </a:r>
          </a:p>
          <a:p>
            <a:pPr algn="ctr" defTabSz="457200">
              <a:defRPr/>
            </a:pPr>
            <a:r>
              <a:rPr lang="en-US" sz="3600" b="1" dirty="0">
                <a:latin typeface="Century Gothic" panose="020B0502020202020204" pitchFamily="34" charset="0"/>
              </a:rPr>
              <a:t>Laws </a:t>
            </a:r>
          </a:p>
        </p:txBody>
      </p:sp>
      <p:sp>
        <p:nvSpPr>
          <p:cNvPr id="6" name="TextBox 5">
            <a:extLst>
              <a:ext uri="{FF2B5EF4-FFF2-40B4-BE49-F238E27FC236}">
                <a16:creationId xmlns:a16="http://schemas.microsoft.com/office/drawing/2014/main" id="{A527FC61-7EB3-48C6-9C47-33DD96780E96}"/>
              </a:ext>
            </a:extLst>
          </p:cNvPr>
          <p:cNvSpPr txBox="1"/>
          <p:nvPr/>
        </p:nvSpPr>
        <p:spPr>
          <a:xfrm>
            <a:off x="4348626" y="5425238"/>
            <a:ext cx="3355412"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Implementing Laws </a:t>
            </a:r>
          </a:p>
        </p:txBody>
      </p:sp>
      <p:sp>
        <p:nvSpPr>
          <p:cNvPr id="7" name="TextBox 6">
            <a:extLst>
              <a:ext uri="{FF2B5EF4-FFF2-40B4-BE49-F238E27FC236}">
                <a16:creationId xmlns:a16="http://schemas.microsoft.com/office/drawing/2014/main" id="{B74798D0-7CB9-4762-9011-17F6B3E34992}"/>
              </a:ext>
            </a:extLst>
          </p:cNvPr>
          <p:cNvSpPr txBox="1"/>
          <p:nvPr/>
        </p:nvSpPr>
        <p:spPr>
          <a:xfrm>
            <a:off x="8574895" y="5425239"/>
            <a:ext cx="2279904"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Enforcing Laws </a:t>
            </a:r>
          </a:p>
        </p:txBody>
      </p:sp>
      <p:pic>
        <p:nvPicPr>
          <p:cNvPr id="9" name="Content Placeholder 8" descr="This visual representation of agency activities spans across making laws, implementing laws, and enforcing laws. Starting on the left with making laws, activities include creating regulations and writing policies and guidance documents. In the middle with implementing laws is issuing permits and licenses. Last on the right enforcing laws, which includes conducting investigations and inspections, and interpreting and enforcing public health laws. This all constitutes the continuum.">
            <a:extLst>
              <a:ext uri="{FF2B5EF4-FFF2-40B4-BE49-F238E27FC236}">
                <a16:creationId xmlns:a16="http://schemas.microsoft.com/office/drawing/2014/main" id="{2FBCEA8B-28B6-F080-69F8-67ABD50073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90935"/>
            <a:ext cx="10515600" cy="3913368"/>
          </a:xfrm>
        </p:spPr>
      </p:pic>
    </p:spTree>
    <p:extLst>
      <p:ext uri="{BB962C8B-B14F-4D97-AF65-F5344CB8AC3E}">
        <p14:creationId xmlns:p14="http://schemas.microsoft.com/office/powerpoint/2010/main" val="26252555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53BF-B145-445C-8261-F819269A730F}"/>
              </a:ext>
            </a:extLst>
          </p:cNvPr>
          <p:cNvSpPr>
            <a:spLocks noGrp="1"/>
          </p:cNvSpPr>
          <p:nvPr>
            <p:ph type="title"/>
          </p:nvPr>
        </p:nvSpPr>
        <p:spPr>
          <a:xfrm>
            <a:off x="574984" y="425592"/>
            <a:ext cx="11049000" cy="904875"/>
          </a:xfrm>
        </p:spPr>
        <p:txBody>
          <a:bodyPr>
            <a:noAutofit/>
          </a:bodyPr>
          <a:lstStyle/>
          <a:p>
            <a:r>
              <a:rPr lang="en-US" sz="4400" dirty="0"/>
              <a:t>Continuum of agency activities: implementing</a:t>
            </a:r>
          </a:p>
        </p:txBody>
      </p:sp>
      <p:sp>
        <p:nvSpPr>
          <p:cNvPr id="5" name="TextBox 4">
            <a:extLst>
              <a:ext uri="{FF2B5EF4-FFF2-40B4-BE49-F238E27FC236}">
                <a16:creationId xmlns:a16="http://schemas.microsoft.com/office/drawing/2014/main" id="{35EF8559-F29A-4111-8088-250C062A6450}"/>
              </a:ext>
            </a:extLst>
          </p:cNvPr>
          <p:cNvSpPr txBox="1"/>
          <p:nvPr/>
        </p:nvSpPr>
        <p:spPr>
          <a:xfrm>
            <a:off x="838200" y="5425239"/>
            <a:ext cx="2639569" cy="1200329"/>
          </a:xfrm>
          <a:prstGeom prst="rect">
            <a:avLst/>
          </a:prstGeom>
          <a:noFill/>
        </p:spPr>
        <p:txBody>
          <a:bodyPr wrap="square" rtlCol="0">
            <a:spAutoFit/>
          </a:bodyPr>
          <a:lstStyle/>
          <a:p>
            <a:pPr algn="ctr" defTabSz="457200">
              <a:defRPr/>
            </a:pPr>
            <a:r>
              <a:rPr lang="en-US" sz="3600" b="1" dirty="0">
                <a:solidFill>
                  <a:schemeClr val="bg2">
                    <a:lumMod val="50000"/>
                  </a:schemeClr>
                </a:solidFill>
                <a:latin typeface="Century Gothic" panose="020B0502020202020204" pitchFamily="34" charset="0"/>
              </a:rPr>
              <a:t>Making </a:t>
            </a:r>
          </a:p>
          <a:p>
            <a:pPr algn="ctr" defTabSz="457200">
              <a:defRPr/>
            </a:pPr>
            <a:r>
              <a:rPr lang="en-US" sz="3600" b="1" dirty="0">
                <a:solidFill>
                  <a:schemeClr val="bg2">
                    <a:lumMod val="50000"/>
                  </a:schemeClr>
                </a:solidFill>
                <a:latin typeface="Century Gothic" panose="020B0502020202020204" pitchFamily="34" charset="0"/>
              </a:rPr>
              <a:t>Laws </a:t>
            </a:r>
          </a:p>
        </p:txBody>
      </p:sp>
      <p:sp>
        <p:nvSpPr>
          <p:cNvPr id="6" name="TextBox 5">
            <a:extLst>
              <a:ext uri="{FF2B5EF4-FFF2-40B4-BE49-F238E27FC236}">
                <a16:creationId xmlns:a16="http://schemas.microsoft.com/office/drawing/2014/main" id="{A527FC61-7EB3-48C6-9C47-33DD96780E96}"/>
              </a:ext>
            </a:extLst>
          </p:cNvPr>
          <p:cNvSpPr txBox="1"/>
          <p:nvPr/>
        </p:nvSpPr>
        <p:spPr>
          <a:xfrm>
            <a:off x="4348626" y="5425238"/>
            <a:ext cx="3355412" cy="1200329"/>
          </a:xfrm>
          <a:prstGeom prst="rect">
            <a:avLst/>
          </a:prstGeom>
          <a:noFill/>
        </p:spPr>
        <p:txBody>
          <a:bodyPr wrap="square" rtlCol="0">
            <a:spAutoFit/>
          </a:bodyPr>
          <a:lstStyle/>
          <a:p>
            <a:pPr algn="ctr" defTabSz="457200">
              <a:defRPr/>
            </a:pPr>
            <a:r>
              <a:rPr lang="en-US" sz="3600" b="1" dirty="0">
                <a:latin typeface="Century Gothic" panose="020B0502020202020204" pitchFamily="34" charset="0"/>
              </a:rPr>
              <a:t>Implementing Laws </a:t>
            </a:r>
          </a:p>
        </p:txBody>
      </p:sp>
      <p:sp>
        <p:nvSpPr>
          <p:cNvPr id="7" name="TextBox 6">
            <a:extLst>
              <a:ext uri="{FF2B5EF4-FFF2-40B4-BE49-F238E27FC236}">
                <a16:creationId xmlns:a16="http://schemas.microsoft.com/office/drawing/2014/main" id="{B74798D0-7CB9-4762-9011-17F6B3E34992}"/>
              </a:ext>
            </a:extLst>
          </p:cNvPr>
          <p:cNvSpPr txBox="1"/>
          <p:nvPr/>
        </p:nvSpPr>
        <p:spPr>
          <a:xfrm>
            <a:off x="8574895" y="5425239"/>
            <a:ext cx="2279904" cy="1200329"/>
          </a:xfrm>
          <a:prstGeom prst="rect">
            <a:avLst/>
          </a:prstGeom>
          <a:noFill/>
        </p:spPr>
        <p:txBody>
          <a:bodyPr wrap="square" rtlCol="0">
            <a:spAutoFit/>
          </a:bodyPr>
          <a:lstStyle/>
          <a:p>
            <a:pPr algn="ctr" defTabSz="457200">
              <a:defRPr/>
            </a:pPr>
            <a:r>
              <a:rPr lang="en-US" sz="3600" b="1" dirty="0">
                <a:solidFill>
                  <a:schemeClr val="bg2">
                    <a:lumMod val="50000"/>
                  </a:schemeClr>
                </a:solidFill>
                <a:latin typeface="Century Gothic" panose="020B0502020202020204" pitchFamily="34" charset="0"/>
              </a:rPr>
              <a:t>Enforcing Laws </a:t>
            </a:r>
          </a:p>
        </p:txBody>
      </p:sp>
      <p:pic>
        <p:nvPicPr>
          <p:cNvPr id="10" name="Content Placeholder 9" descr="This visual representation of agency activities that span across making laws, implementing laws, and enforcing laws is fully described on slide 7. On this slide the focus is on the right with conducting investigations and inspections, and interpreting and enforcing public health laws.">
            <a:extLst>
              <a:ext uri="{FF2B5EF4-FFF2-40B4-BE49-F238E27FC236}">
                <a16:creationId xmlns:a16="http://schemas.microsoft.com/office/drawing/2014/main" id="{DBA4FC1C-B21E-66F1-9DA6-9739FB6D11C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390935"/>
            <a:ext cx="10515600" cy="3913368"/>
          </a:xfrm>
        </p:spPr>
      </p:pic>
    </p:spTree>
    <p:extLst>
      <p:ext uri="{BB962C8B-B14F-4D97-AF65-F5344CB8AC3E}">
        <p14:creationId xmlns:p14="http://schemas.microsoft.com/office/powerpoint/2010/main" val="38524321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4E17-7615-5325-9126-6F8FE9DABA0D}"/>
              </a:ext>
            </a:extLst>
          </p:cNvPr>
          <p:cNvSpPr>
            <a:spLocks noGrp="1"/>
          </p:cNvSpPr>
          <p:nvPr>
            <p:ph type="ctrTitle"/>
          </p:nvPr>
        </p:nvSpPr>
        <p:spPr>
          <a:xfrm>
            <a:off x="1524000" y="1122363"/>
            <a:ext cx="9144000" cy="4476332"/>
          </a:xfrm>
        </p:spPr>
        <p:txBody>
          <a:bodyPr anchor="ctr">
            <a:normAutofit/>
          </a:bodyPr>
          <a:lstStyle/>
          <a:p>
            <a:r>
              <a:rPr lang="en-US" dirty="0"/>
              <a:t>Policies and guidance:</a:t>
            </a:r>
            <a:br>
              <a:rPr lang="en-US" dirty="0"/>
            </a:br>
            <a:r>
              <a:rPr lang="en-US" dirty="0"/>
              <a:t>how laws will be implemented and enforced</a:t>
            </a:r>
          </a:p>
        </p:txBody>
      </p:sp>
    </p:spTree>
    <p:extLst>
      <p:ext uri="{BB962C8B-B14F-4D97-AF65-F5344CB8AC3E}">
        <p14:creationId xmlns:p14="http://schemas.microsoft.com/office/powerpoint/2010/main" val="3915120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0C25-3B0D-0EE1-EA26-62AF1D7DDA39}"/>
              </a:ext>
            </a:extLst>
          </p:cNvPr>
          <p:cNvSpPr>
            <a:spLocks noGrp="1"/>
          </p:cNvSpPr>
          <p:nvPr>
            <p:ph type="ctrTitle"/>
          </p:nvPr>
        </p:nvSpPr>
        <p:spPr>
          <a:xfrm>
            <a:off x="1524000" y="1122363"/>
            <a:ext cx="9144000" cy="4460290"/>
          </a:xfrm>
        </p:spPr>
        <p:txBody>
          <a:bodyPr anchor="ctr">
            <a:normAutofit/>
          </a:bodyPr>
          <a:lstStyle/>
          <a:p>
            <a:r>
              <a:rPr lang="en-US" dirty="0"/>
              <a:t>Policies and guidance:</a:t>
            </a:r>
            <a:br>
              <a:rPr lang="en-US" dirty="0"/>
            </a:br>
            <a:r>
              <a:rPr lang="en-US" dirty="0"/>
              <a:t> education and outreach</a:t>
            </a:r>
          </a:p>
        </p:txBody>
      </p:sp>
    </p:spTree>
    <p:extLst>
      <p:ext uri="{BB962C8B-B14F-4D97-AF65-F5344CB8AC3E}">
        <p14:creationId xmlns:p14="http://schemas.microsoft.com/office/powerpoint/2010/main" val="8519256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0C25-3B0D-0EE1-EA26-62AF1D7DDA39}"/>
              </a:ext>
            </a:extLst>
          </p:cNvPr>
          <p:cNvSpPr>
            <a:spLocks noGrp="1"/>
          </p:cNvSpPr>
          <p:nvPr>
            <p:ph type="ctrTitle"/>
          </p:nvPr>
        </p:nvSpPr>
        <p:spPr>
          <a:xfrm>
            <a:off x="1524000" y="1122363"/>
            <a:ext cx="9144000" cy="4460290"/>
          </a:xfrm>
        </p:spPr>
        <p:txBody>
          <a:bodyPr anchor="ctr">
            <a:normAutofit/>
          </a:bodyPr>
          <a:lstStyle/>
          <a:p>
            <a:r>
              <a:rPr lang="en-US" dirty="0"/>
              <a:t>Policies and guidance: </a:t>
            </a:r>
            <a:br>
              <a:rPr lang="en-US" dirty="0"/>
            </a:br>
            <a:r>
              <a:rPr lang="en-US" dirty="0"/>
              <a:t>voluntary best practices or internal agency standards</a:t>
            </a:r>
          </a:p>
        </p:txBody>
      </p:sp>
    </p:spTree>
    <p:extLst>
      <p:ext uri="{BB962C8B-B14F-4D97-AF65-F5344CB8AC3E}">
        <p14:creationId xmlns:p14="http://schemas.microsoft.com/office/powerpoint/2010/main" val="4233355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006C-E867-91FF-B7C7-C56C6654F627}"/>
              </a:ext>
            </a:extLst>
          </p:cNvPr>
          <p:cNvSpPr>
            <a:spLocks noGrp="1"/>
          </p:cNvSpPr>
          <p:nvPr>
            <p:ph type="title"/>
          </p:nvPr>
        </p:nvSpPr>
        <p:spPr/>
        <p:txBody>
          <a:bodyPr>
            <a:noAutofit/>
          </a:bodyPr>
          <a:lstStyle/>
          <a:p>
            <a:pPr algn="ctr"/>
            <a:r>
              <a:rPr lang="en-US" dirty="0"/>
              <a:t>Equity impact assessments as </a:t>
            </a:r>
            <a:br>
              <a:rPr lang="en-US" dirty="0"/>
            </a:br>
            <a:r>
              <a:rPr lang="en-US" dirty="0"/>
              <a:t>guidance documents</a:t>
            </a:r>
          </a:p>
        </p:txBody>
      </p:sp>
      <p:grpSp>
        <p:nvGrpSpPr>
          <p:cNvPr id="4" name="Group 3" descr="This tool is visualized as a circle of 5 arrows all going clockwise. Each arrow represents a step in the process of assessment: assess equity and community context, analysis and decision process, implement, ongoing learning, and scope. In the center are guiding principles, guided by community priorities and informed by current equity conditions.">
            <a:extLst>
              <a:ext uri="{FF2B5EF4-FFF2-40B4-BE49-F238E27FC236}">
                <a16:creationId xmlns:a16="http://schemas.microsoft.com/office/drawing/2014/main" id="{325683B4-2251-5CF0-73B2-8695F0E8DDDB}"/>
              </a:ext>
            </a:extLst>
          </p:cNvPr>
          <p:cNvGrpSpPr/>
          <p:nvPr/>
        </p:nvGrpSpPr>
        <p:grpSpPr>
          <a:xfrm>
            <a:off x="2366302" y="1708484"/>
            <a:ext cx="7547719" cy="4784391"/>
            <a:chOff x="930624" y="1728219"/>
            <a:chExt cx="7282751" cy="4855167"/>
          </a:xfrm>
        </p:grpSpPr>
        <p:graphicFrame>
          <p:nvGraphicFramePr>
            <p:cNvPr id="5" name="Diagram 4">
              <a:extLst>
                <a:ext uri="{FF2B5EF4-FFF2-40B4-BE49-F238E27FC236}">
                  <a16:creationId xmlns:a16="http://schemas.microsoft.com/office/drawing/2014/main" id="{59830423-D382-42D3-C7FE-952B9B670C75}"/>
                </a:ext>
              </a:extLst>
            </p:cNvPr>
            <p:cNvGraphicFramePr/>
            <p:nvPr>
              <p:extLst>
                <p:ext uri="{D42A27DB-BD31-4B8C-83A1-F6EECF244321}">
                  <p14:modId xmlns:p14="http://schemas.microsoft.com/office/powerpoint/2010/main" val="2061256547"/>
                </p:ext>
              </p:extLst>
            </p:nvPr>
          </p:nvGraphicFramePr>
          <p:xfrm>
            <a:off x="930624" y="1728219"/>
            <a:ext cx="7282751" cy="4855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DA950A93-7ABD-BF00-2D0C-2717FCEF492B}"/>
                </a:ext>
              </a:extLst>
            </p:cNvPr>
            <p:cNvGrpSpPr/>
            <p:nvPr/>
          </p:nvGrpSpPr>
          <p:grpSpPr>
            <a:xfrm>
              <a:off x="3492636" y="2896641"/>
              <a:ext cx="2158726" cy="2145258"/>
              <a:chOff x="573033" y="1811316"/>
              <a:chExt cx="2158726" cy="2145258"/>
            </a:xfrm>
          </p:grpSpPr>
          <p:sp>
            <p:nvSpPr>
              <p:cNvPr id="7" name="TextBox 6">
                <a:extLst>
                  <a:ext uri="{FF2B5EF4-FFF2-40B4-BE49-F238E27FC236}">
                    <a16:creationId xmlns:a16="http://schemas.microsoft.com/office/drawing/2014/main" id="{706B468A-C2DE-3D56-7DF2-D026C23BBC02}"/>
                  </a:ext>
                </a:extLst>
              </p:cNvPr>
              <p:cNvSpPr txBox="1"/>
              <p:nvPr/>
            </p:nvSpPr>
            <p:spPr>
              <a:xfrm>
                <a:off x="573033" y="1811316"/>
                <a:ext cx="2158726" cy="2139429"/>
              </a:xfrm>
              <a:prstGeom prst="rect">
                <a:avLst/>
              </a:prstGeom>
              <a:noFill/>
            </p:spPr>
            <p:txBody>
              <a:bodyPr wrap="none" rtlCol="0">
                <a:prstTxWarp prst="textArchUp">
                  <a:avLst>
                    <a:gd name="adj" fmla="val 5422137"/>
                  </a:avLst>
                </a:prstTxWarp>
                <a:spAutoFit/>
              </a:bodyPr>
              <a:lstStyle/>
              <a:p>
                <a:pPr algn="ctr"/>
                <a:r>
                  <a:rPr lang="en-US" b="1" dirty="0">
                    <a:solidFill>
                      <a:srgbClr val="1D6FA9"/>
                    </a:solidFill>
                  </a:rPr>
                  <a:t>Guided by community priorities</a:t>
                </a:r>
              </a:p>
            </p:txBody>
          </p:sp>
          <p:sp>
            <p:nvSpPr>
              <p:cNvPr id="8" name="TextBox 7">
                <a:extLst>
                  <a:ext uri="{FF2B5EF4-FFF2-40B4-BE49-F238E27FC236}">
                    <a16:creationId xmlns:a16="http://schemas.microsoft.com/office/drawing/2014/main" id="{483597DF-C8B9-B06B-AA56-C4831F531292}"/>
                  </a:ext>
                </a:extLst>
              </p:cNvPr>
              <p:cNvSpPr txBox="1"/>
              <p:nvPr/>
            </p:nvSpPr>
            <p:spPr>
              <a:xfrm>
                <a:off x="573033" y="1817145"/>
                <a:ext cx="2158726" cy="2139429"/>
              </a:xfrm>
              <a:prstGeom prst="rect">
                <a:avLst/>
              </a:prstGeom>
              <a:noFill/>
            </p:spPr>
            <p:txBody>
              <a:bodyPr wrap="none" rtlCol="0">
                <a:prstTxWarp prst="textArchDown">
                  <a:avLst/>
                </a:prstTxWarp>
                <a:spAutoFit/>
              </a:bodyPr>
              <a:lstStyle/>
              <a:p>
                <a:pPr algn="ctr"/>
                <a:r>
                  <a:rPr lang="en-US" b="1" dirty="0">
                    <a:solidFill>
                      <a:srgbClr val="1D6FA9"/>
                    </a:solidFill>
                  </a:rPr>
                  <a:t>Informed by current equity conditions</a:t>
                </a:r>
              </a:p>
            </p:txBody>
          </p:sp>
        </p:grpSp>
      </p:grpSp>
      <p:sp>
        <p:nvSpPr>
          <p:cNvPr id="3" name="TextBox 2">
            <a:extLst>
              <a:ext uri="{FF2B5EF4-FFF2-40B4-BE49-F238E27FC236}">
                <a16:creationId xmlns:a16="http://schemas.microsoft.com/office/drawing/2014/main" id="{7B6FC155-0BB1-18C5-105F-65A17CDBF211}"/>
              </a:ext>
            </a:extLst>
          </p:cNvPr>
          <p:cNvSpPr txBox="1"/>
          <p:nvPr/>
        </p:nvSpPr>
        <p:spPr>
          <a:xfrm>
            <a:off x="8429841" y="6344031"/>
            <a:ext cx="3316677" cy="461665"/>
          </a:xfrm>
          <a:prstGeom prst="rect">
            <a:avLst/>
          </a:prstGeom>
          <a:noFill/>
        </p:spPr>
        <p:txBody>
          <a:bodyPr wrap="none" rtlCol="0">
            <a:spAutoFit/>
          </a:bodyPr>
          <a:lstStyle/>
          <a:p>
            <a:r>
              <a:rPr lang="en-US" sz="2400" b="1" dirty="0"/>
              <a:t>Source: King County, WA</a:t>
            </a:r>
          </a:p>
        </p:txBody>
      </p:sp>
    </p:spTree>
    <p:extLst>
      <p:ext uri="{BB962C8B-B14F-4D97-AF65-F5344CB8AC3E}">
        <p14:creationId xmlns:p14="http://schemas.microsoft.com/office/powerpoint/2010/main" val="10692256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70C25-3B0D-0EE1-EA26-62AF1D7DDA39}"/>
              </a:ext>
            </a:extLst>
          </p:cNvPr>
          <p:cNvSpPr>
            <a:spLocks noGrp="1"/>
          </p:cNvSpPr>
          <p:nvPr>
            <p:ph type="ctrTitle"/>
          </p:nvPr>
        </p:nvSpPr>
        <p:spPr>
          <a:xfrm>
            <a:off x="1524000" y="1122363"/>
            <a:ext cx="9144000" cy="4460290"/>
          </a:xfrm>
        </p:spPr>
        <p:txBody>
          <a:bodyPr anchor="ctr">
            <a:normAutofit/>
          </a:bodyPr>
          <a:lstStyle/>
          <a:p>
            <a:r>
              <a:rPr lang="en-US" dirty="0"/>
              <a:t>Policies and guidance:</a:t>
            </a:r>
            <a:br>
              <a:rPr lang="en-US"/>
            </a:br>
            <a:r>
              <a:rPr lang="en-US"/>
              <a:t>enforcement </a:t>
            </a:r>
            <a:r>
              <a:rPr lang="en-US" dirty="0"/>
              <a:t>guidelines</a:t>
            </a:r>
          </a:p>
        </p:txBody>
      </p:sp>
    </p:spTree>
    <p:extLst>
      <p:ext uri="{BB962C8B-B14F-4D97-AF65-F5344CB8AC3E}">
        <p14:creationId xmlns:p14="http://schemas.microsoft.com/office/powerpoint/2010/main" val="39178545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EE60-688D-72BB-907E-DB000847986C}"/>
              </a:ext>
            </a:extLst>
          </p:cNvPr>
          <p:cNvSpPr>
            <a:spLocks noGrp="1"/>
          </p:cNvSpPr>
          <p:nvPr>
            <p:ph type="title"/>
          </p:nvPr>
        </p:nvSpPr>
        <p:spPr/>
        <p:txBody>
          <a:bodyPr/>
          <a:lstStyle/>
          <a:p>
            <a:r>
              <a:rPr lang="en-US" dirty="0"/>
              <a:t>Regulations vs. policies and guidance</a:t>
            </a:r>
          </a:p>
        </p:txBody>
      </p:sp>
      <p:sp>
        <p:nvSpPr>
          <p:cNvPr id="4" name="Content Placeholder 3">
            <a:extLst>
              <a:ext uri="{FF2B5EF4-FFF2-40B4-BE49-F238E27FC236}">
                <a16:creationId xmlns:a16="http://schemas.microsoft.com/office/drawing/2014/main" id="{C36DD34F-FB3D-0B07-967E-95B29A5E1EF9}"/>
              </a:ext>
            </a:extLst>
          </p:cNvPr>
          <p:cNvSpPr>
            <a:spLocks noGrp="1"/>
          </p:cNvSpPr>
          <p:nvPr>
            <p:ph sz="half" idx="1"/>
          </p:nvPr>
        </p:nvSpPr>
        <p:spPr/>
        <p:txBody>
          <a:bodyPr>
            <a:noAutofit/>
          </a:bodyPr>
          <a:lstStyle/>
          <a:p>
            <a:pPr marL="0" indent="0">
              <a:lnSpc>
                <a:spcPct val="100000"/>
              </a:lnSpc>
              <a:buNone/>
            </a:pPr>
            <a:r>
              <a:rPr lang="en-US" sz="3000" b="1" dirty="0"/>
              <a:t>Regulations</a:t>
            </a:r>
          </a:p>
          <a:p>
            <a:pPr>
              <a:lnSpc>
                <a:spcPct val="100000"/>
              </a:lnSpc>
            </a:pPr>
            <a:r>
              <a:rPr lang="en-US" sz="3000" dirty="0"/>
              <a:t>Have the force and effect of law</a:t>
            </a:r>
          </a:p>
          <a:p>
            <a:pPr>
              <a:lnSpc>
                <a:spcPct val="100000"/>
              </a:lnSpc>
            </a:pPr>
            <a:r>
              <a:rPr lang="en-US" sz="3000" dirty="0"/>
              <a:t>Binding on private individuals and businesses</a:t>
            </a:r>
          </a:p>
          <a:p>
            <a:pPr>
              <a:lnSpc>
                <a:spcPct val="100000"/>
              </a:lnSpc>
            </a:pPr>
            <a:r>
              <a:rPr lang="en-US" sz="3000" dirty="0"/>
              <a:t>Notice-and-comment rulemaking procedures required</a:t>
            </a:r>
          </a:p>
        </p:txBody>
      </p:sp>
      <p:sp>
        <p:nvSpPr>
          <p:cNvPr id="5" name="Content Placeholder 4">
            <a:extLst>
              <a:ext uri="{FF2B5EF4-FFF2-40B4-BE49-F238E27FC236}">
                <a16:creationId xmlns:a16="http://schemas.microsoft.com/office/drawing/2014/main" id="{1790FDAE-5983-5AF8-77A2-3E9D558F8FC2}"/>
              </a:ext>
            </a:extLst>
          </p:cNvPr>
          <p:cNvSpPr>
            <a:spLocks noGrp="1"/>
          </p:cNvSpPr>
          <p:nvPr>
            <p:ph sz="half" idx="2"/>
          </p:nvPr>
        </p:nvSpPr>
        <p:spPr/>
        <p:txBody>
          <a:bodyPr>
            <a:noAutofit/>
          </a:bodyPr>
          <a:lstStyle/>
          <a:p>
            <a:pPr marL="0" indent="0">
              <a:lnSpc>
                <a:spcPct val="100000"/>
              </a:lnSpc>
              <a:buNone/>
            </a:pPr>
            <a:r>
              <a:rPr lang="en-US" sz="3000" b="1" dirty="0"/>
              <a:t>Policies and guidance</a:t>
            </a:r>
          </a:p>
          <a:p>
            <a:pPr>
              <a:lnSpc>
                <a:spcPct val="100000"/>
              </a:lnSpc>
            </a:pPr>
            <a:r>
              <a:rPr lang="en-US" sz="3000" dirty="0"/>
              <a:t>Lack the force and effect of law</a:t>
            </a:r>
          </a:p>
          <a:p>
            <a:pPr>
              <a:lnSpc>
                <a:spcPct val="100000"/>
              </a:lnSpc>
            </a:pPr>
            <a:r>
              <a:rPr lang="en-US" sz="3000" dirty="0"/>
              <a:t>May be binding on agency employees but not private individuals or businesses</a:t>
            </a:r>
          </a:p>
          <a:p>
            <a:pPr>
              <a:lnSpc>
                <a:spcPct val="100000"/>
              </a:lnSpc>
            </a:pPr>
            <a:r>
              <a:rPr lang="en-US" sz="3000" dirty="0"/>
              <a:t>Notice-and-comment rulemaking procedures not required</a:t>
            </a:r>
          </a:p>
        </p:txBody>
      </p:sp>
    </p:spTree>
    <p:extLst>
      <p:ext uri="{BB962C8B-B14F-4D97-AF65-F5344CB8AC3E}">
        <p14:creationId xmlns:p14="http://schemas.microsoft.com/office/powerpoint/2010/main" val="4112455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1053D9-0A00-6C02-FA83-A0F90820F00C}"/>
              </a:ext>
            </a:extLst>
          </p:cNvPr>
          <p:cNvSpPr>
            <a:spLocks noGrp="1"/>
          </p:cNvSpPr>
          <p:nvPr>
            <p:ph type="ctrTitle"/>
          </p:nvPr>
        </p:nvSpPr>
        <p:spPr>
          <a:xfrm>
            <a:off x="1524000" y="1122363"/>
            <a:ext cx="9144000" cy="4572584"/>
          </a:xfrm>
        </p:spPr>
        <p:txBody>
          <a:bodyPr anchor="ctr"/>
          <a:lstStyle/>
          <a:p>
            <a:r>
              <a:rPr lang="en-US" dirty="0"/>
              <a:t>What about emergency orders?</a:t>
            </a:r>
          </a:p>
        </p:txBody>
      </p:sp>
    </p:spTree>
    <p:extLst>
      <p:ext uri="{BB962C8B-B14F-4D97-AF65-F5344CB8AC3E}">
        <p14:creationId xmlns:p14="http://schemas.microsoft.com/office/powerpoint/2010/main" val="2116838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lstStyle/>
          <a:p>
            <a:r>
              <a:rPr lang="en-US" dirty="0"/>
              <a:t>What we’ll discuss: topic 4</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lstStyle/>
          <a:p>
            <a:r>
              <a:rPr lang="en-US" dirty="0"/>
              <a:t>What are the steps for creating regulations?</a:t>
            </a:r>
          </a:p>
          <a:p>
            <a:r>
              <a:rPr lang="en-US" dirty="0"/>
              <a:t>What are common legal challenges to public health regulations?</a:t>
            </a:r>
          </a:p>
          <a:p>
            <a:r>
              <a:rPr lang="en-US" dirty="0"/>
              <a:t>What are policies and guidance documents?</a:t>
            </a:r>
          </a:p>
          <a:p>
            <a:r>
              <a:rPr lang="en-US" b="1" dirty="0"/>
              <a:t>What are some best practices for issuing policies and guidance documents?</a:t>
            </a:r>
          </a:p>
        </p:txBody>
      </p:sp>
    </p:spTree>
    <p:extLst>
      <p:ext uri="{BB962C8B-B14F-4D97-AF65-F5344CB8AC3E}">
        <p14:creationId xmlns:p14="http://schemas.microsoft.com/office/powerpoint/2010/main" val="31850790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BDAD-1363-D4D4-1EED-3A5302A1CE9A}"/>
              </a:ext>
            </a:extLst>
          </p:cNvPr>
          <p:cNvSpPr>
            <a:spLocks noGrp="1"/>
          </p:cNvSpPr>
          <p:nvPr>
            <p:ph type="title"/>
          </p:nvPr>
        </p:nvSpPr>
        <p:spPr/>
        <p:txBody>
          <a:bodyPr>
            <a:normAutofit/>
          </a:bodyPr>
          <a:lstStyle/>
          <a:p>
            <a:r>
              <a:rPr lang="en-US" dirty="0"/>
              <a:t>Best practices for equity</a:t>
            </a:r>
          </a:p>
        </p:txBody>
      </p:sp>
      <p:sp>
        <p:nvSpPr>
          <p:cNvPr id="3" name="Content Placeholder 2">
            <a:extLst>
              <a:ext uri="{FF2B5EF4-FFF2-40B4-BE49-F238E27FC236}">
                <a16:creationId xmlns:a16="http://schemas.microsoft.com/office/drawing/2014/main" id="{14453BD2-C1CF-634D-9664-4726B368EC7C}"/>
              </a:ext>
            </a:extLst>
          </p:cNvPr>
          <p:cNvSpPr>
            <a:spLocks noGrp="1"/>
          </p:cNvSpPr>
          <p:nvPr>
            <p:ph idx="1"/>
          </p:nvPr>
        </p:nvSpPr>
        <p:spPr>
          <a:xfrm>
            <a:off x="838201" y="1825625"/>
            <a:ext cx="9332166" cy="4351338"/>
          </a:xfrm>
        </p:spPr>
        <p:txBody>
          <a:bodyPr>
            <a:normAutofit/>
          </a:bodyPr>
          <a:lstStyle/>
          <a:p>
            <a:pPr marL="742950" indent="-742950">
              <a:buFont typeface="+mj-lt"/>
              <a:buAutoNum type="arabicPeriod"/>
            </a:pPr>
            <a:r>
              <a:rPr lang="en-US" sz="3300" dirty="0"/>
              <a:t>Publish documents on the agency’s website</a:t>
            </a:r>
          </a:p>
          <a:p>
            <a:pPr marL="742950" indent="-742950">
              <a:buFont typeface="+mj-lt"/>
              <a:buAutoNum type="arabicPeriod"/>
            </a:pPr>
            <a:r>
              <a:rPr lang="en-US" sz="3300" dirty="0"/>
              <a:t>Issue documents in multiple languages</a:t>
            </a:r>
          </a:p>
          <a:p>
            <a:pPr marL="742950" indent="-742950">
              <a:buFont typeface="+mj-lt"/>
              <a:buAutoNum type="arabicPeriod"/>
            </a:pPr>
            <a:r>
              <a:rPr lang="en-US" sz="3300" dirty="0"/>
              <a:t>Follow accessibility standards for persons with disabilities</a:t>
            </a:r>
          </a:p>
          <a:p>
            <a:pPr marL="742950" indent="-742950">
              <a:buFont typeface="+mj-lt"/>
              <a:buAutoNum type="arabicPeriod"/>
            </a:pPr>
            <a:r>
              <a:rPr lang="en-US" sz="3300" dirty="0"/>
              <a:t>Provide a reasonable explanation for acting at variance with published guidance</a:t>
            </a:r>
          </a:p>
        </p:txBody>
      </p:sp>
    </p:spTree>
    <p:extLst>
      <p:ext uri="{BB962C8B-B14F-4D97-AF65-F5344CB8AC3E}">
        <p14:creationId xmlns:p14="http://schemas.microsoft.com/office/powerpoint/2010/main" val="137940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87FB8A66-D6D7-77FC-BD13-F24C3CE49016}"/>
              </a:ext>
            </a:extLst>
          </p:cNvPr>
          <p:cNvSpPr>
            <a:spLocks noGrp="1"/>
          </p:cNvSpPr>
          <p:nvPr>
            <p:ph type="title"/>
          </p:nvPr>
        </p:nvSpPr>
        <p:spPr>
          <a:xfrm>
            <a:off x="838200" y="365125"/>
            <a:ext cx="10515600" cy="904875"/>
          </a:xfrm>
        </p:spPr>
        <p:txBody>
          <a:bodyPr/>
          <a:lstStyle/>
          <a:p>
            <a:r>
              <a:rPr lang="en-US" dirty="0"/>
              <a:t>Equity in agency actions</a:t>
            </a:r>
          </a:p>
        </p:txBody>
      </p:sp>
      <p:pic>
        <p:nvPicPr>
          <p:cNvPr id="3" name="Picture 2" descr="This visual representation of agency activities spanning across making laws, implementing laws, and enforcing laws is described in detail on slide 7. Here we emphasize how creating regulations, writing policies and guidance documents, issuing permits and licenses, conducting investigations and inspections, and interpreting and enforcing public health laws are all opportunities for community engagement and health equity.">
            <a:extLst>
              <a:ext uri="{FF2B5EF4-FFF2-40B4-BE49-F238E27FC236}">
                <a16:creationId xmlns:a16="http://schemas.microsoft.com/office/drawing/2014/main" id="{EBE95254-5CA4-D713-888E-F49F4DFF94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502" y="1413008"/>
            <a:ext cx="9372995" cy="3488149"/>
          </a:xfrm>
          <a:prstGeom prst="rect">
            <a:avLst/>
          </a:prstGeom>
        </p:spPr>
      </p:pic>
      <p:sp>
        <p:nvSpPr>
          <p:cNvPr id="17" name="TextBox 16">
            <a:extLst>
              <a:ext uri="{FF2B5EF4-FFF2-40B4-BE49-F238E27FC236}">
                <a16:creationId xmlns:a16="http://schemas.microsoft.com/office/drawing/2014/main" id="{CEF37E66-BCC0-3E40-2ACE-A0DAAEA00260}"/>
              </a:ext>
            </a:extLst>
          </p:cNvPr>
          <p:cNvSpPr txBox="1"/>
          <p:nvPr/>
        </p:nvSpPr>
        <p:spPr>
          <a:xfrm>
            <a:off x="1860855" y="5825386"/>
            <a:ext cx="853801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A1A1A"/>
                </a:solidFill>
                <a:effectLst/>
                <a:uLnTx/>
                <a:uFillTx/>
                <a:latin typeface="Century Gothic" panose="020B0502020202020204" pitchFamily="34" charset="0"/>
                <a:ea typeface="+mn-ea"/>
                <a:cs typeface="+mn-cs"/>
              </a:rPr>
              <a:t>Community Engagement and Health Equity</a:t>
            </a:r>
          </a:p>
        </p:txBody>
      </p:sp>
      <p:sp>
        <p:nvSpPr>
          <p:cNvPr id="18" name="Right Brace 17">
            <a:extLst>
              <a:ext uri="{FF2B5EF4-FFF2-40B4-BE49-F238E27FC236}">
                <a16:creationId xmlns:a16="http://schemas.microsoft.com/office/drawing/2014/main" id="{9DEF4A31-EF6C-5208-B00F-7EDEE53FE0E4}"/>
              </a:ext>
              <a:ext uri="{C183D7F6-B498-43B3-948B-1728B52AA6E4}">
                <adec:decorative xmlns:adec="http://schemas.microsoft.com/office/drawing/2017/decorative" val="1"/>
              </a:ext>
            </a:extLst>
          </p:cNvPr>
          <p:cNvSpPr/>
          <p:nvPr/>
        </p:nvSpPr>
        <p:spPr>
          <a:xfrm rot="5400000">
            <a:off x="5991668" y="1324263"/>
            <a:ext cx="464233" cy="8538012"/>
          </a:xfrm>
          <a:prstGeom prst="rightBrace">
            <a:avLst/>
          </a:prstGeom>
          <a:noFill/>
          <a:ln w="53975">
            <a:solidFill>
              <a:srgbClr val="32A296"/>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CAE34"/>
              </a:solidFill>
              <a:effectLst/>
              <a:uLnTx/>
              <a:uFillTx/>
              <a:latin typeface="Calibri"/>
              <a:ea typeface="+mn-ea"/>
              <a:cs typeface="+mn-cs"/>
            </a:endParaRPr>
          </a:p>
        </p:txBody>
      </p:sp>
    </p:spTree>
    <p:extLst>
      <p:ext uri="{BB962C8B-B14F-4D97-AF65-F5344CB8AC3E}">
        <p14:creationId xmlns:p14="http://schemas.microsoft.com/office/powerpoint/2010/main" val="25316922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BDAD-1363-D4D4-1EED-3A5302A1CE9A}"/>
              </a:ext>
            </a:extLst>
          </p:cNvPr>
          <p:cNvSpPr>
            <a:spLocks noGrp="1"/>
          </p:cNvSpPr>
          <p:nvPr>
            <p:ph type="title"/>
          </p:nvPr>
        </p:nvSpPr>
        <p:spPr>
          <a:xfrm>
            <a:off x="838199" y="677946"/>
            <a:ext cx="10515600" cy="1624096"/>
          </a:xfrm>
        </p:spPr>
        <p:txBody>
          <a:bodyPr>
            <a:normAutofit fontScale="90000"/>
          </a:bodyPr>
          <a:lstStyle/>
          <a:p>
            <a:r>
              <a:rPr lang="en-US" dirty="0"/>
              <a:t>Best practices for equity</a:t>
            </a:r>
            <a:br>
              <a:rPr lang="en-US" dirty="0"/>
            </a:br>
            <a:br>
              <a:rPr lang="en-US" sz="3600" dirty="0"/>
            </a:br>
            <a:r>
              <a:rPr lang="en-US" sz="4000" b="0" dirty="0"/>
              <a:t>Exploring equity practice tip 1</a:t>
            </a:r>
          </a:p>
        </p:txBody>
      </p:sp>
      <p:sp>
        <p:nvSpPr>
          <p:cNvPr id="3" name="Content Placeholder 2">
            <a:extLst>
              <a:ext uri="{FF2B5EF4-FFF2-40B4-BE49-F238E27FC236}">
                <a16:creationId xmlns:a16="http://schemas.microsoft.com/office/drawing/2014/main" id="{14453BD2-C1CF-634D-9664-4726B368EC7C}"/>
              </a:ext>
            </a:extLst>
          </p:cNvPr>
          <p:cNvSpPr>
            <a:spLocks noGrp="1"/>
          </p:cNvSpPr>
          <p:nvPr>
            <p:ph idx="1"/>
          </p:nvPr>
        </p:nvSpPr>
        <p:spPr>
          <a:xfrm>
            <a:off x="838200" y="2860339"/>
            <a:ext cx="10515599" cy="3339933"/>
          </a:xfrm>
        </p:spPr>
        <p:txBody>
          <a:bodyPr>
            <a:normAutofit/>
          </a:bodyPr>
          <a:lstStyle/>
          <a:p>
            <a:pPr marL="742950" indent="-742950">
              <a:buFont typeface="+mj-lt"/>
              <a:buAutoNum type="arabicPeriod"/>
            </a:pPr>
            <a:r>
              <a:rPr lang="en-US" sz="3300" b="1" dirty="0"/>
              <a:t>Publish documents on the agency’s website</a:t>
            </a:r>
          </a:p>
          <a:p>
            <a:pPr marL="742950" indent="-742950">
              <a:buFont typeface="+mj-lt"/>
              <a:buAutoNum type="arabicPeriod"/>
            </a:pPr>
            <a:r>
              <a:rPr lang="en-US" sz="3300" dirty="0"/>
              <a:t>Issue documents in multiple languages</a:t>
            </a:r>
          </a:p>
          <a:p>
            <a:pPr marL="742950" indent="-742950">
              <a:buFont typeface="+mj-lt"/>
              <a:buAutoNum type="arabicPeriod"/>
            </a:pPr>
            <a:r>
              <a:rPr lang="en-US" sz="3300" dirty="0"/>
              <a:t>Follow accessibility standards for persons with disabilities</a:t>
            </a:r>
          </a:p>
          <a:p>
            <a:pPr marL="742950" indent="-742950">
              <a:buFont typeface="+mj-lt"/>
              <a:buAutoNum type="arabicPeriod"/>
            </a:pPr>
            <a:r>
              <a:rPr lang="en-US" sz="3300" dirty="0"/>
              <a:t>Provide a reasonable explanation for acting at variance with published guidance</a:t>
            </a:r>
          </a:p>
        </p:txBody>
      </p:sp>
    </p:spTree>
    <p:extLst>
      <p:ext uri="{BB962C8B-B14F-4D97-AF65-F5344CB8AC3E}">
        <p14:creationId xmlns:p14="http://schemas.microsoft.com/office/powerpoint/2010/main" val="4510402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BDAD-1363-D4D4-1EED-3A5302A1CE9A}"/>
              </a:ext>
            </a:extLst>
          </p:cNvPr>
          <p:cNvSpPr>
            <a:spLocks noGrp="1"/>
          </p:cNvSpPr>
          <p:nvPr>
            <p:ph type="title"/>
          </p:nvPr>
        </p:nvSpPr>
        <p:spPr>
          <a:xfrm>
            <a:off x="838199" y="758157"/>
            <a:ext cx="10515600" cy="1656180"/>
          </a:xfrm>
        </p:spPr>
        <p:txBody>
          <a:bodyPr>
            <a:normAutofit fontScale="90000"/>
          </a:bodyPr>
          <a:lstStyle/>
          <a:p>
            <a:r>
              <a:rPr lang="en-US" dirty="0"/>
              <a:t>Best practices for equity</a:t>
            </a:r>
            <a:br>
              <a:rPr lang="en-US" dirty="0"/>
            </a:br>
            <a:br>
              <a:rPr lang="en-US" sz="3600" dirty="0"/>
            </a:br>
            <a:r>
              <a:rPr lang="en-US" sz="4000" b="0" dirty="0"/>
              <a:t>Exploring equity practice tip 2</a:t>
            </a:r>
            <a:endParaRPr lang="en-US" sz="4000" dirty="0"/>
          </a:p>
        </p:txBody>
      </p:sp>
      <p:sp>
        <p:nvSpPr>
          <p:cNvPr id="3" name="Content Placeholder 2">
            <a:extLst>
              <a:ext uri="{FF2B5EF4-FFF2-40B4-BE49-F238E27FC236}">
                <a16:creationId xmlns:a16="http://schemas.microsoft.com/office/drawing/2014/main" id="{14453BD2-C1CF-634D-9664-4726B368EC7C}"/>
              </a:ext>
            </a:extLst>
          </p:cNvPr>
          <p:cNvSpPr>
            <a:spLocks noGrp="1"/>
          </p:cNvSpPr>
          <p:nvPr>
            <p:ph idx="1"/>
          </p:nvPr>
        </p:nvSpPr>
        <p:spPr>
          <a:xfrm>
            <a:off x="838200" y="2924509"/>
            <a:ext cx="10515599" cy="3323891"/>
          </a:xfrm>
        </p:spPr>
        <p:txBody>
          <a:bodyPr>
            <a:normAutofit/>
          </a:bodyPr>
          <a:lstStyle/>
          <a:p>
            <a:pPr marL="742950" indent="-742950">
              <a:buFont typeface="+mj-lt"/>
              <a:buAutoNum type="arabicPeriod"/>
            </a:pPr>
            <a:r>
              <a:rPr lang="en-US" sz="3300" dirty="0"/>
              <a:t>Publish documents on the agency’s website</a:t>
            </a:r>
          </a:p>
          <a:p>
            <a:pPr marL="742950" indent="-742950">
              <a:buFont typeface="+mj-lt"/>
              <a:buAutoNum type="arabicPeriod"/>
            </a:pPr>
            <a:r>
              <a:rPr lang="en-US" sz="3300" b="1" dirty="0"/>
              <a:t>Issue documents in multiple languages</a:t>
            </a:r>
          </a:p>
          <a:p>
            <a:pPr marL="742950" indent="-742950">
              <a:buFont typeface="+mj-lt"/>
              <a:buAutoNum type="arabicPeriod"/>
            </a:pPr>
            <a:r>
              <a:rPr lang="en-US" sz="3300" dirty="0"/>
              <a:t>Follow accessibility standards for persons with disabilities</a:t>
            </a:r>
          </a:p>
          <a:p>
            <a:pPr marL="742950" indent="-742950">
              <a:buFont typeface="+mj-lt"/>
              <a:buAutoNum type="arabicPeriod"/>
            </a:pPr>
            <a:r>
              <a:rPr lang="en-US" sz="3300" dirty="0"/>
              <a:t>Provide a reasonable explanation for acting at variance with published guidance</a:t>
            </a:r>
          </a:p>
        </p:txBody>
      </p:sp>
    </p:spTree>
    <p:extLst>
      <p:ext uri="{BB962C8B-B14F-4D97-AF65-F5344CB8AC3E}">
        <p14:creationId xmlns:p14="http://schemas.microsoft.com/office/powerpoint/2010/main" val="35117438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BDAD-1363-D4D4-1EED-3A5302A1CE9A}"/>
              </a:ext>
            </a:extLst>
          </p:cNvPr>
          <p:cNvSpPr>
            <a:spLocks noGrp="1"/>
          </p:cNvSpPr>
          <p:nvPr>
            <p:ph type="title"/>
          </p:nvPr>
        </p:nvSpPr>
        <p:spPr>
          <a:xfrm>
            <a:off x="838199" y="766178"/>
            <a:ext cx="10515600" cy="1616074"/>
          </a:xfrm>
        </p:spPr>
        <p:txBody>
          <a:bodyPr>
            <a:normAutofit fontScale="90000"/>
          </a:bodyPr>
          <a:lstStyle/>
          <a:p>
            <a:r>
              <a:rPr lang="en-US" dirty="0"/>
              <a:t>Best practices for equity</a:t>
            </a:r>
            <a:br>
              <a:rPr lang="en-US" dirty="0"/>
            </a:br>
            <a:br>
              <a:rPr lang="en-US" sz="3600" dirty="0"/>
            </a:br>
            <a:r>
              <a:rPr lang="en-US" sz="4000" b="0" dirty="0"/>
              <a:t>Exploring equity practice tip 3</a:t>
            </a:r>
            <a:endParaRPr lang="en-US" sz="4000" dirty="0"/>
          </a:p>
        </p:txBody>
      </p:sp>
      <p:sp>
        <p:nvSpPr>
          <p:cNvPr id="3" name="Content Placeholder 2">
            <a:extLst>
              <a:ext uri="{FF2B5EF4-FFF2-40B4-BE49-F238E27FC236}">
                <a16:creationId xmlns:a16="http://schemas.microsoft.com/office/drawing/2014/main" id="{14453BD2-C1CF-634D-9664-4726B368EC7C}"/>
              </a:ext>
            </a:extLst>
          </p:cNvPr>
          <p:cNvSpPr>
            <a:spLocks noGrp="1"/>
          </p:cNvSpPr>
          <p:nvPr>
            <p:ph idx="1"/>
          </p:nvPr>
        </p:nvSpPr>
        <p:spPr>
          <a:xfrm>
            <a:off x="838200" y="2948572"/>
            <a:ext cx="10515599" cy="3404101"/>
          </a:xfrm>
        </p:spPr>
        <p:txBody>
          <a:bodyPr>
            <a:normAutofit/>
          </a:bodyPr>
          <a:lstStyle/>
          <a:p>
            <a:pPr marL="742950" indent="-742950">
              <a:buFont typeface="+mj-lt"/>
              <a:buAutoNum type="arabicPeriod"/>
            </a:pPr>
            <a:r>
              <a:rPr lang="en-US" sz="3300" dirty="0"/>
              <a:t>Publish documents on the agency’s website</a:t>
            </a:r>
          </a:p>
          <a:p>
            <a:pPr marL="742950" indent="-742950">
              <a:buFont typeface="+mj-lt"/>
              <a:buAutoNum type="arabicPeriod"/>
            </a:pPr>
            <a:r>
              <a:rPr lang="en-US" sz="3300" dirty="0"/>
              <a:t>Issue documents in multiple languages</a:t>
            </a:r>
          </a:p>
          <a:p>
            <a:pPr marL="742950" indent="-742950">
              <a:buFont typeface="+mj-lt"/>
              <a:buAutoNum type="arabicPeriod"/>
            </a:pPr>
            <a:r>
              <a:rPr lang="en-US" sz="3300" b="1" dirty="0"/>
              <a:t>Follow accessibility standards for persons with disabilities</a:t>
            </a:r>
          </a:p>
          <a:p>
            <a:pPr marL="742950" indent="-742950">
              <a:buFont typeface="+mj-lt"/>
              <a:buAutoNum type="arabicPeriod"/>
            </a:pPr>
            <a:r>
              <a:rPr lang="en-US" sz="3300" dirty="0"/>
              <a:t>Provide a reasonable explanation for acting at variance with published guidance</a:t>
            </a:r>
          </a:p>
        </p:txBody>
      </p:sp>
    </p:spTree>
    <p:extLst>
      <p:ext uri="{BB962C8B-B14F-4D97-AF65-F5344CB8AC3E}">
        <p14:creationId xmlns:p14="http://schemas.microsoft.com/office/powerpoint/2010/main" val="9220288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BDAD-1363-D4D4-1EED-3A5302A1CE9A}"/>
              </a:ext>
            </a:extLst>
          </p:cNvPr>
          <p:cNvSpPr>
            <a:spLocks noGrp="1"/>
          </p:cNvSpPr>
          <p:nvPr>
            <p:ph type="title"/>
          </p:nvPr>
        </p:nvSpPr>
        <p:spPr>
          <a:xfrm>
            <a:off x="838199" y="918577"/>
            <a:ext cx="10515600" cy="1325563"/>
          </a:xfrm>
        </p:spPr>
        <p:txBody>
          <a:bodyPr>
            <a:normAutofit fontScale="90000"/>
          </a:bodyPr>
          <a:lstStyle/>
          <a:p>
            <a:r>
              <a:rPr lang="en-US" dirty="0"/>
              <a:t>Best practices for equity</a:t>
            </a:r>
            <a:br>
              <a:rPr lang="en-US" dirty="0"/>
            </a:br>
            <a:br>
              <a:rPr lang="en-US" sz="3600" dirty="0"/>
            </a:br>
            <a:r>
              <a:rPr lang="en-US" sz="4000" b="0" dirty="0"/>
              <a:t>Exploring equity practice tip 4</a:t>
            </a:r>
            <a:endParaRPr lang="en-US" sz="4000" dirty="0"/>
          </a:p>
        </p:txBody>
      </p:sp>
      <p:sp>
        <p:nvSpPr>
          <p:cNvPr id="3" name="Content Placeholder 2">
            <a:extLst>
              <a:ext uri="{FF2B5EF4-FFF2-40B4-BE49-F238E27FC236}">
                <a16:creationId xmlns:a16="http://schemas.microsoft.com/office/drawing/2014/main" id="{14453BD2-C1CF-634D-9664-4726B368EC7C}"/>
              </a:ext>
            </a:extLst>
          </p:cNvPr>
          <p:cNvSpPr>
            <a:spLocks noGrp="1"/>
          </p:cNvSpPr>
          <p:nvPr>
            <p:ph idx="1"/>
          </p:nvPr>
        </p:nvSpPr>
        <p:spPr>
          <a:xfrm>
            <a:off x="838200" y="2972634"/>
            <a:ext cx="10515599" cy="3564522"/>
          </a:xfrm>
        </p:spPr>
        <p:txBody>
          <a:bodyPr>
            <a:normAutofit/>
          </a:bodyPr>
          <a:lstStyle/>
          <a:p>
            <a:pPr marL="742950" indent="-742950">
              <a:buFont typeface="+mj-lt"/>
              <a:buAutoNum type="arabicPeriod"/>
            </a:pPr>
            <a:r>
              <a:rPr lang="en-US" sz="3300" dirty="0"/>
              <a:t>Publish documents on the agency’s website</a:t>
            </a:r>
          </a:p>
          <a:p>
            <a:pPr marL="742950" indent="-742950">
              <a:buFont typeface="+mj-lt"/>
              <a:buAutoNum type="arabicPeriod"/>
            </a:pPr>
            <a:r>
              <a:rPr lang="en-US" sz="3300" dirty="0"/>
              <a:t>Issue documents in multiple languages</a:t>
            </a:r>
          </a:p>
          <a:p>
            <a:pPr marL="742950" indent="-742950">
              <a:buFont typeface="+mj-lt"/>
              <a:buAutoNum type="arabicPeriod"/>
            </a:pPr>
            <a:r>
              <a:rPr lang="en-US" sz="3300" dirty="0"/>
              <a:t>Follow accessibility standards for persons with disabilities</a:t>
            </a:r>
          </a:p>
          <a:p>
            <a:pPr marL="742950" indent="-742950">
              <a:buFont typeface="+mj-lt"/>
              <a:buAutoNum type="arabicPeriod"/>
            </a:pPr>
            <a:r>
              <a:rPr lang="en-US" sz="3300" b="1" dirty="0"/>
              <a:t>Provide a reasonable explanation for acting at variance with published guidance</a:t>
            </a:r>
          </a:p>
        </p:txBody>
      </p:sp>
    </p:spTree>
    <p:extLst>
      <p:ext uri="{BB962C8B-B14F-4D97-AF65-F5344CB8AC3E}">
        <p14:creationId xmlns:p14="http://schemas.microsoft.com/office/powerpoint/2010/main" val="36959746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629818"/>
            <a:ext cx="10515600" cy="3292476"/>
          </a:xfrm>
        </p:spPr>
        <p:txBody>
          <a:bodyPr>
            <a:normAutofit fontScale="90000"/>
          </a:bodyPr>
          <a:lstStyle/>
          <a:p>
            <a:r>
              <a:rPr lang="en-US" sz="5300" dirty="0"/>
              <a:t>True or False Question</a:t>
            </a:r>
            <a:br>
              <a:rPr lang="en-US" dirty="0"/>
            </a:br>
            <a:br>
              <a:rPr lang="en-US" dirty="0"/>
            </a:br>
            <a:r>
              <a:rPr lang="en-US" sz="3600" b="0" dirty="0"/>
              <a:t>S</a:t>
            </a:r>
            <a:r>
              <a:rPr lang="en-US" sz="4000" b="0" dirty="0"/>
              <a:t>tate and local health departments may issue policies and guidance documents without public notice and comment.</a:t>
            </a:r>
            <a:br>
              <a:rPr lang="en-US" sz="3600" b="0" dirty="0"/>
            </a:br>
            <a:endParaRPr lang="en-US" sz="3600" b="0"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332748"/>
            <a:ext cx="10515600" cy="2435090"/>
          </a:xfrm>
        </p:spPr>
        <p:txBody>
          <a:bodyPr anchor="t"/>
          <a:lstStyle/>
          <a:p>
            <a:pPr marL="0" indent="0">
              <a:buNone/>
            </a:pPr>
            <a:endParaRPr lang="en-US" dirty="0"/>
          </a:p>
          <a:p>
            <a:pPr lvl="2" defTabSz="457200">
              <a:lnSpc>
                <a:spcPct val="150000"/>
              </a:lnSpc>
              <a:buFont typeface="Wingdings" panose="05000000000000000000" pitchFamily="2" charset="2"/>
              <a:buChar char="q"/>
              <a:defRPr/>
            </a:pPr>
            <a:r>
              <a:rPr lang="en-US" sz="3600" dirty="0">
                <a:latin typeface="+mj-lt"/>
                <a:cs typeface="Arial"/>
              </a:rPr>
              <a:t>  True</a:t>
            </a:r>
          </a:p>
          <a:p>
            <a:pPr marL="1200150" lvl="2" indent="-285750" defTabSz="457200">
              <a:buFont typeface="Wingdings" panose="05000000000000000000" pitchFamily="2" charset="2"/>
              <a:buChar char="q"/>
              <a:defRPr/>
            </a:pPr>
            <a:r>
              <a:rPr lang="en-US" sz="3600" dirty="0">
                <a:latin typeface="+mj-lt"/>
                <a:cs typeface="Arial"/>
              </a:rPr>
              <a:t>  False</a:t>
            </a:r>
            <a:endParaRPr lang="en-US" dirty="0"/>
          </a:p>
        </p:txBody>
      </p:sp>
    </p:spTree>
    <p:extLst>
      <p:ext uri="{BB962C8B-B14F-4D97-AF65-F5344CB8AC3E}">
        <p14:creationId xmlns:p14="http://schemas.microsoft.com/office/powerpoint/2010/main" val="6965604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8F1906B-1168-49AC-99F7-0A15E4F11D5C}"/>
              </a:ext>
            </a:extLst>
          </p:cNvPr>
          <p:cNvSpPr>
            <a:spLocks noGrp="1"/>
          </p:cNvSpPr>
          <p:nvPr>
            <p:ph type="title"/>
          </p:nvPr>
        </p:nvSpPr>
        <p:spPr>
          <a:xfrm>
            <a:off x="838200" y="774196"/>
            <a:ext cx="10515600" cy="3141933"/>
          </a:xfrm>
        </p:spPr>
        <p:txBody>
          <a:bodyPr>
            <a:normAutofit fontScale="90000"/>
          </a:bodyPr>
          <a:lstStyle/>
          <a:p>
            <a:r>
              <a:rPr lang="en-US" sz="5300" dirty="0"/>
              <a:t>True or False Answer</a:t>
            </a:r>
            <a:br>
              <a:rPr lang="en-US" dirty="0"/>
            </a:br>
            <a:br>
              <a:rPr lang="en-US" dirty="0"/>
            </a:br>
            <a:r>
              <a:rPr lang="en-US" sz="4000" b="0" dirty="0"/>
              <a:t>State and local health departments may issue policies and guidance documents without public notice and comment.</a:t>
            </a:r>
            <a:br>
              <a:rPr lang="en-US" dirty="0"/>
            </a:br>
            <a:endParaRPr lang="en-US" dirty="0"/>
          </a:p>
        </p:txBody>
      </p:sp>
      <p:sp>
        <p:nvSpPr>
          <p:cNvPr id="6" name="Content Placeholder 5">
            <a:extLst>
              <a:ext uri="{FF2B5EF4-FFF2-40B4-BE49-F238E27FC236}">
                <a16:creationId xmlns:a16="http://schemas.microsoft.com/office/drawing/2014/main" id="{D838A842-A6DD-422A-8435-1642FA8893D7}"/>
              </a:ext>
            </a:extLst>
          </p:cNvPr>
          <p:cNvSpPr>
            <a:spLocks noGrp="1"/>
          </p:cNvSpPr>
          <p:nvPr>
            <p:ph idx="1"/>
          </p:nvPr>
        </p:nvSpPr>
        <p:spPr>
          <a:xfrm>
            <a:off x="838200" y="3299722"/>
            <a:ext cx="10515600" cy="3141933"/>
          </a:xfrm>
        </p:spPr>
        <p:txBody>
          <a:bodyPr anchor="t"/>
          <a:lstStyle/>
          <a:p>
            <a:pPr marL="0" indent="0">
              <a:buNone/>
            </a:pPr>
            <a:endParaRPr lang="en-US" dirty="0"/>
          </a:p>
          <a:p>
            <a:pPr lvl="2" defTabSz="457200">
              <a:lnSpc>
                <a:spcPct val="150000"/>
              </a:lnSpc>
              <a:buFont typeface="Wingdings" panose="05000000000000000000" pitchFamily="2" charset="2"/>
              <a:buChar char="ü"/>
              <a:defRPr/>
            </a:pPr>
            <a:r>
              <a:rPr lang="en-US" sz="3600" b="1" dirty="0">
                <a:latin typeface="+mj-lt"/>
                <a:cs typeface="Arial"/>
              </a:rPr>
              <a:t>  True </a:t>
            </a:r>
            <a:r>
              <a:rPr lang="en-US" sz="3600" b="1" dirty="0"/>
              <a:t>– CORRECT ANSWER</a:t>
            </a:r>
            <a:endParaRPr lang="en-US" sz="3600" b="1" dirty="0">
              <a:latin typeface="+mj-lt"/>
              <a:cs typeface="Arial"/>
            </a:endParaRPr>
          </a:p>
          <a:p>
            <a:pPr lvl="2" defTabSz="457200">
              <a:buFont typeface="Wingdings" panose="05000000000000000000" pitchFamily="2" charset="2"/>
              <a:buChar char="q"/>
              <a:defRPr/>
            </a:pPr>
            <a:r>
              <a:rPr lang="en-US" sz="3600" dirty="0">
                <a:latin typeface="+mj-lt"/>
                <a:cs typeface="Arial"/>
              </a:rPr>
              <a:t>  False</a:t>
            </a:r>
          </a:p>
        </p:txBody>
      </p:sp>
    </p:spTree>
    <p:extLst>
      <p:ext uri="{BB962C8B-B14F-4D97-AF65-F5344CB8AC3E}">
        <p14:creationId xmlns:p14="http://schemas.microsoft.com/office/powerpoint/2010/main" val="28731896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124495"/>
            <a:ext cx="10515600" cy="2506412"/>
          </a:xfrm>
        </p:spPr>
        <p:txBody>
          <a:bodyPr>
            <a:normAutofit/>
          </a:bodyPr>
          <a:lstStyle/>
          <a:p>
            <a:r>
              <a:rPr lang="en-US" dirty="0"/>
              <a:t>Multiple Choice Question</a:t>
            </a:r>
            <a:br>
              <a:rPr lang="en-US" dirty="0"/>
            </a:br>
            <a:br>
              <a:rPr lang="en-US" sz="3600" b="0" dirty="0"/>
            </a:br>
            <a:r>
              <a:rPr lang="en-US" sz="3600" b="0" dirty="0"/>
              <a:t>Guidance documents can promote health equity by . . .</a:t>
            </a:r>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488184"/>
            <a:ext cx="10515600" cy="3836250"/>
          </a:xfrm>
        </p:spPr>
        <p:txBody>
          <a:bodyPr anchor="t">
            <a:noAutofit/>
          </a:bodyPr>
          <a:lstStyle/>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Educating the public about regulatory requirements in plain language</a:t>
            </a: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Establishing internal agency practices to assess equity impacts</a:t>
            </a: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Setting guidelines for the use of discretion in enforcement </a:t>
            </a: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Answers A, B, and C</a:t>
            </a:r>
          </a:p>
        </p:txBody>
      </p:sp>
    </p:spTree>
    <p:extLst>
      <p:ext uri="{BB962C8B-B14F-4D97-AF65-F5344CB8AC3E}">
        <p14:creationId xmlns:p14="http://schemas.microsoft.com/office/powerpoint/2010/main" val="3373879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99E96-ACFF-4726-B90D-C986E67F11B8}"/>
              </a:ext>
            </a:extLst>
          </p:cNvPr>
          <p:cNvSpPr>
            <a:spLocks noGrp="1"/>
          </p:cNvSpPr>
          <p:nvPr>
            <p:ph type="title"/>
          </p:nvPr>
        </p:nvSpPr>
        <p:spPr>
          <a:xfrm>
            <a:off x="838200" y="232613"/>
            <a:ext cx="10515600" cy="2273968"/>
          </a:xfrm>
        </p:spPr>
        <p:txBody>
          <a:bodyPr>
            <a:normAutofit/>
          </a:bodyPr>
          <a:lstStyle/>
          <a:p>
            <a:r>
              <a:rPr lang="en-US" dirty="0"/>
              <a:t>Multiple Choice Answer</a:t>
            </a:r>
            <a:br>
              <a:rPr lang="en-US" dirty="0"/>
            </a:br>
            <a:br>
              <a:rPr lang="en-US" sz="3600" b="0" dirty="0"/>
            </a:br>
            <a:r>
              <a:rPr lang="en-US" sz="3600" b="0" dirty="0"/>
              <a:t>Guidance documents can promote health equity by</a:t>
            </a:r>
          </a:p>
        </p:txBody>
      </p:sp>
      <p:sp>
        <p:nvSpPr>
          <p:cNvPr id="3" name="Content Placeholder 2">
            <a:extLst>
              <a:ext uri="{FF2B5EF4-FFF2-40B4-BE49-F238E27FC236}">
                <a16:creationId xmlns:a16="http://schemas.microsoft.com/office/drawing/2014/main" id="{E87A2156-4DA9-4FB8-AAFE-9520CECD871B}"/>
              </a:ext>
            </a:extLst>
          </p:cNvPr>
          <p:cNvSpPr>
            <a:spLocks noGrp="1"/>
          </p:cNvSpPr>
          <p:nvPr>
            <p:ph idx="1"/>
          </p:nvPr>
        </p:nvSpPr>
        <p:spPr>
          <a:xfrm>
            <a:off x="838200" y="2506581"/>
            <a:ext cx="10515600" cy="3811754"/>
          </a:xfrm>
        </p:spPr>
        <p:txBody>
          <a:bodyPr anchor="t">
            <a:noAutofit/>
          </a:bodyPr>
          <a:lstStyle/>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Educating the public about regulatory requirements in plain language</a:t>
            </a: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Establishing internal agency practices to assess equity impacts</a:t>
            </a:r>
          </a:p>
          <a:p>
            <a:pPr marL="742950" indent="-742950">
              <a:buFont typeface="+mj-lt"/>
              <a:buAutoNum type="alphaUcPeriod"/>
            </a:pPr>
            <a:r>
              <a:rPr kumimoji="0" lang="en-US" sz="3300" b="0" i="0" u="none" strike="noStrike" kern="1200" cap="none" spc="0" normalizeH="0" baseline="0" noProof="0" dirty="0">
                <a:ln>
                  <a:noFill/>
                </a:ln>
                <a:effectLst/>
                <a:uLnTx/>
                <a:uFillTx/>
                <a:latin typeface="+mj-lt"/>
                <a:ea typeface="MS PGothic" charset="0"/>
                <a:cs typeface="+mn-cs"/>
              </a:rPr>
              <a:t>Setting guidelines for the use of discretion in enforcement </a:t>
            </a:r>
          </a:p>
          <a:p>
            <a:pPr marL="742950" indent="-742950">
              <a:buFont typeface="+mj-lt"/>
              <a:buAutoNum type="alphaUcPeriod"/>
            </a:pPr>
            <a:r>
              <a:rPr kumimoji="0" lang="en-US" sz="3300" b="1" i="0" u="none" strike="noStrike" kern="1200" cap="none" spc="0" normalizeH="0" baseline="0" noProof="0" dirty="0">
                <a:ln>
                  <a:noFill/>
                </a:ln>
                <a:effectLst/>
                <a:uLnTx/>
                <a:uFillTx/>
                <a:latin typeface="+mj-lt"/>
                <a:ea typeface="MS PGothic" charset="0"/>
                <a:cs typeface="+mn-cs"/>
              </a:rPr>
              <a:t>Answers A, B, and C – CORRECT ANSWER</a:t>
            </a:r>
          </a:p>
        </p:txBody>
      </p:sp>
    </p:spTree>
    <p:extLst>
      <p:ext uri="{BB962C8B-B14F-4D97-AF65-F5344CB8AC3E}">
        <p14:creationId xmlns:p14="http://schemas.microsoft.com/office/powerpoint/2010/main" val="6614370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A9A45-4B0C-4A0D-A44F-7D29CBDD104B}"/>
              </a:ext>
            </a:extLst>
          </p:cNvPr>
          <p:cNvSpPr>
            <a:spLocks noGrp="1"/>
          </p:cNvSpPr>
          <p:nvPr>
            <p:ph type="title"/>
          </p:nvPr>
        </p:nvSpPr>
        <p:spPr/>
        <p:txBody>
          <a:bodyPr>
            <a:normAutofit/>
          </a:bodyPr>
          <a:lstStyle/>
          <a:p>
            <a:r>
              <a:rPr lang="en-US" dirty="0"/>
              <a:t>Recap: what we discussed</a:t>
            </a:r>
          </a:p>
        </p:txBody>
      </p:sp>
      <p:sp>
        <p:nvSpPr>
          <p:cNvPr id="3" name="Content Placeholder 2">
            <a:extLst>
              <a:ext uri="{FF2B5EF4-FFF2-40B4-BE49-F238E27FC236}">
                <a16:creationId xmlns:a16="http://schemas.microsoft.com/office/drawing/2014/main" id="{3CFB43CC-2F96-4F03-A0EC-534E656B55AA}"/>
              </a:ext>
            </a:extLst>
          </p:cNvPr>
          <p:cNvSpPr>
            <a:spLocks noGrp="1"/>
          </p:cNvSpPr>
          <p:nvPr>
            <p:ph idx="1"/>
          </p:nvPr>
        </p:nvSpPr>
        <p:spPr/>
        <p:txBody>
          <a:bodyPr/>
          <a:lstStyle/>
          <a:p>
            <a:r>
              <a:rPr lang="en-US" dirty="0"/>
              <a:t>What are the steps for creating regulations?</a:t>
            </a:r>
          </a:p>
          <a:p>
            <a:r>
              <a:rPr lang="en-US" dirty="0"/>
              <a:t>What are common legal challenges to public health regulations?</a:t>
            </a:r>
          </a:p>
          <a:p>
            <a:r>
              <a:rPr lang="en-US" dirty="0"/>
              <a:t>What are policies and guidance documents?</a:t>
            </a:r>
          </a:p>
          <a:p>
            <a:r>
              <a:rPr lang="en-US" dirty="0"/>
              <a:t>What are some best practices for issuing policies and guidance documents?</a:t>
            </a:r>
          </a:p>
        </p:txBody>
      </p:sp>
    </p:spTree>
    <p:extLst>
      <p:ext uri="{BB962C8B-B14F-4D97-AF65-F5344CB8AC3E}">
        <p14:creationId xmlns:p14="http://schemas.microsoft.com/office/powerpoint/2010/main" val="16532998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0DC26-0690-44D0-B0E1-B613F492E0E9}"/>
              </a:ext>
            </a:extLst>
          </p:cNvPr>
          <p:cNvSpPr>
            <a:spLocks noGrp="1"/>
          </p:cNvSpPr>
          <p:nvPr>
            <p:ph type="title"/>
          </p:nvPr>
        </p:nvSpPr>
        <p:spPr/>
        <p:txBody>
          <a:bodyPr/>
          <a:lstStyle/>
          <a:p>
            <a:r>
              <a:rPr lang="en-US" dirty="0"/>
              <a:t>Public health law competencies</a:t>
            </a:r>
          </a:p>
        </p:txBody>
      </p:sp>
      <p:sp>
        <p:nvSpPr>
          <p:cNvPr id="5" name="Content Placeholder 4">
            <a:extLst>
              <a:ext uri="{FF2B5EF4-FFF2-40B4-BE49-F238E27FC236}">
                <a16:creationId xmlns:a16="http://schemas.microsoft.com/office/drawing/2014/main" id="{4813D7A5-B98D-4AAE-A8C3-8FB2653C4B76}"/>
              </a:ext>
            </a:extLst>
          </p:cNvPr>
          <p:cNvSpPr>
            <a:spLocks noGrp="1"/>
          </p:cNvSpPr>
          <p:nvPr>
            <p:ph idx="1"/>
          </p:nvPr>
        </p:nvSpPr>
        <p:spPr>
          <a:xfrm>
            <a:off x="838200" y="1690688"/>
            <a:ext cx="10515600" cy="4486275"/>
          </a:xfrm>
        </p:spPr>
        <p:txBody>
          <a:bodyPr>
            <a:normAutofit lnSpcReduction="10000"/>
          </a:bodyPr>
          <a:lstStyle/>
          <a:p>
            <a:pPr marL="742950" indent="-742950">
              <a:buFont typeface="+mj-lt"/>
              <a:buAutoNum type="arabicPeriod"/>
            </a:pPr>
            <a:r>
              <a:rPr lang="en-US" dirty="0"/>
              <a:t>Define basic constitutional concepts that frame the everyday practice of public health</a:t>
            </a:r>
          </a:p>
          <a:p>
            <a:pPr marL="742950" indent="-742950">
              <a:buFont typeface="+mj-lt"/>
              <a:buAutoNum type="arabicPeriod"/>
            </a:pPr>
            <a:r>
              <a:rPr lang="en-US" dirty="0"/>
              <a:t>Describe public health agency authority and limits on that authority</a:t>
            </a:r>
          </a:p>
          <a:p>
            <a:pPr marL="742950" indent="-742950">
              <a:buFont typeface="+mj-lt"/>
              <a:buAutoNum type="arabicPeriod"/>
            </a:pPr>
            <a:r>
              <a:rPr lang="en-US" dirty="0"/>
              <a:t>Identify legal tools and enforcement procedures available to address day-to-day (non-emergency) public health issues</a:t>
            </a:r>
          </a:p>
          <a:p>
            <a:pPr marL="742950" indent="-742950">
              <a:buFont typeface="+mj-lt"/>
              <a:buAutoNum type="arabicPeriod"/>
            </a:pPr>
            <a:r>
              <a:rPr lang="en-US" dirty="0"/>
              <a:t>Distinguish public health agency powers from those of other agencies, legislatures, and the courts</a:t>
            </a:r>
          </a:p>
        </p:txBody>
      </p:sp>
    </p:spTree>
    <p:extLst>
      <p:ext uri="{BB962C8B-B14F-4D97-AF65-F5344CB8AC3E}">
        <p14:creationId xmlns:p14="http://schemas.microsoft.com/office/powerpoint/2010/main" val="2023600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9765AC8-CD1C-4691-843B-B4C30B616492}"/>
              </a:ext>
            </a:extLst>
          </p:cNvPr>
          <p:cNvSpPr>
            <a:spLocks noGrp="1"/>
          </p:cNvSpPr>
          <p:nvPr>
            <p:ph type="title"/>
          </p:nvPr>
        </p:nvSpPr>
        <p:spPr/>
        <p:txBody>
          <a:bodyPr/>
          <a:lstStyle/>
          <a:p>
            <a:r>
              <a:rPr lang="en-US" dirty="0"/>
              <a:t>Promoting health equity</a:t>
            </a:r>
          </a:p>
        </p:txBody>
      </p:sp>
      <p:sp>
        <p:nvSpPr>
          <p:cNvPr id="10" name="Content Placeholder 9">
            <a:extLst>
              <a:ext uri="{FF2B5EF4-FFF2-40B4-BE49-F238E27FC236}">
                <a16:creationId xmlns:a16="http://schemas.microsoft.com/office/drawing/2014/main" id="{D5FED456-50DF-4E84-906C-7B5A219B32C2}"/>
              </a:ext>
            </a:extLst>
          </p:cNvPr>
          <p:cNvSpPr>
            <a:spLocks noGrp="1"/>
          </p:cNvSpPr>
          <p:nvPr>
            <p:ph sz="half" idx="1"/>
          </p:nvPr>
        </p:nvSpPr>
        <p:spPr/>
        <p:txBody>
          <a:bodyPr>
            <a:normAutofit lnSpcReduction="10000"/>
          </a:bodyPr>
          <a:lstStyle/>
          <a:p>
            <a:r>
              <a:rPr lang="en-US" dirty="0"/>
              <a:t>Engage community members</a:t>
            </a:r>
          </a:p>
          <a:p>
            <a:r>
              <a:rPr lang="en-US" dirty="0"/>
              <a:t>Focus on the strengths in a community and build partnerships</a:t>
            </a:r>
          </a:p>
          <a:p>
            <a:r>
              <a:rPr lang="en-US" dirty="0"/>
              <a:t>Invite varying perspectives</a:t>
            </a:r>
          </a:p>
          <a:p>
            <a:endParaRPr lang="en-US" dirty="0"/>
          </a:p>
        </p:txBody>
      </p:sp>
      <p:sp>
        <p:nvSpPr>
          <p:cNvPr id="11" name="Content Placeholder 10">
            <a:extLst>
              <a:ext uri="{FF2B5EF4-FFF2-40B4-BE49-F238E27FC236}">
                <a16:creationId xmlns:a16="http://schemas.microsoft.com/office/drawing/2014/main" id="{BAFA2154-64E1-447D-9CA8-E647E0A29F4C}"/>
              </a:ext>
            </a:extLst>
          </p:cNvPr>
          <p:cNvSpPr>
            <a:spLocks noGrp="1"/>
          </p:cNvSpPr>
          <p:nvPr>
            <p:ph sz="half" idx="2"/>
          </p:nvPr>
        </p:nvSpPr>
        <p:spPr>
          <a:xfrm>
            <a:off x="6172200" y="1825625"/>
            <a:ext cx="5181600" cy="4351338"/>
          </a:xfrm>
        </p:spPr>
        <p:txBody>
          <a:bodyPr>
            <a:normAutofit lnSpcReduction="10000"/>
          </a:bodyPr>
          <a:lstStyle/>
          <a:p>
            <a:r>
              <a:rPr lang="en-US" dirty="0"/>
              <a:t>Consider how you use data</a:t>
            </a:r>
          </a:p>
          <a:p>
            <a:r>
              <a:rPr lang="en-US" dirty="0"/>
              <a:t>Equitably direct resources</a:t>
            </a:r>
          </a:p>
          <a:p>
            <a:r>
              <a:rPr lang="en-US" dirty="0"/>
              <a:t>Promote systems thinking</a:t>
            </a:r>
          </a:p>
          <a:p>
            <a:r>
              <a:rPr lang="en-US" dirty="0"/>
              <a:t>Evaluate outcomes and remain accountable</a:t>
            </a:r>
          </a:p>
          <a:p>
            <a:endParaRPr lang="en-US" dirty="0"/>
          </a:p>
        </p:txBody>
      </p:sp>
    </p:spTree>
    <p:extLst>
      <p:ext uri="{BB962C8B-B14F-4D97-AF65-F5344CB8AC3E}">
        <p14:creationId xmlns:p14="http://schemas.microsoft.com/office/powerpoint/2010/main" val="284097789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BD418-7013-4F78-A989-B5791782539A}"/>
              </a:ext>
            </a:extLst>
          </p:cNvPr>
          <p:cNvSpPr>
            <a:spLocks noGrp="1"/>
          </p:cNvSpPr>
          <p:nvPr>
            <p:ph type="title"/>
          </p:nvPr>
        </p:nvSpPr>
        <p:spPr/>
        <p:txBody>
          <a:bodyPr/>
          <a:lstStyle/>
          <a:p>
            <a:r>
              <a:rPr lang="en-US" dirty="0"/>
              <a:t>Funding acknowledgment</a:t>
            </a:r>
          </a:p>
        </p:txBody>
      </p:sp>
      <p:sp>
        <p:nvSpPr>
          <p:cNvPr id="3" name="Content Placeholder 2">
            <a:extLst>
              <a:ext uri="{FF2B5EF4-FFF2-40B4-BE49-F238E27FC236}">
                <a16:creationId xmlns:a16="http://schemas.microsoft.com/office/drawing/2014/main" id="{72655EAF-62E8-44FF-8C80-2835EE21113E}"/>
              </a:ext>
            </a:extLst>
          </p:cNvPr>
          <p:cNvSpPr>
            <a:spLocks noGrp="1"/>
          </p:cNvSpPr>
          <p:nvPr>
            <p:ph idx="1"/>
          </p:nvPr>
        </p:nvSpPr>
        <p:spPr/>
        <p:txBody>
          <a:bodyPr>
            <a:normAutofit/>
          </a:bodyPr>
          <a:lstStyle/>
          <a:p>
            <a:pPr marL="0" indent="0">
              <a:lnSpc>
                <a:spcPct val="150000"/>
              </a:lnSpc>
              <a:buNone/>
            </a:pPr>
            <a:r>
              <a:rPr lang="en-US" sz="3000" dirty="0"/>
              <a:t>This training was supported by the Centers for Disease Control and Prevention of the US Department of Health and Human Services (HHS) as part of a financial assistance award totaling $210,000 with 100 percent funded by CDC/HHS. The contents are those of the authors and do not necessarily represent the official views of, nor an endorsement, by CDC/HHS or the US Government. </a:t>
            </a:r>
          </a:p>
        </p:txBody>
      </p:sp>
    </p:spTree>
    <p:extLst>
      <p:ext uri="{BB962C8B-B14F-4D97-AF65-F5344CB8AC3E}">
        <p14:creationId xmlns:p14="http://schemas.microsoft.com/office/powerpoint/2010/main" val="36337721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FFA6-2DAC-4922-9AA4-30E8CEDD1AA8}"/>
              </a:ext>
            </a:extLst>
          </p:cNvPr>
          <p:cNvSpPr>
            <a:spLocks noGrp="1"/>
          </p:cNvSpPr>
          <p:nvPr>
            <p:ph type="ctrTitle"/>
          </p:nvPr>
        </p:nvSpPr>
        <p:spPr>
          <a:xfrm>
            <a:off x="893618" y="1427163"/>
            <a:ext cx="10404764" cy="2387600"/>
          </a:xfrm>
        </p:spPr>
        <p:txBody>
          <a:bodyPr>
            <a:normAutofit fontScale="90000"/>
          </a:bodyPr>
          <a:lstStyle/>
          <a:p>
            <a:r>
              <a:rPr lang="en-US" dirty="0"/>
              <a:t>How Do Health Departments Create Regulations, Policies, and Guidance Documents? </a:t>
            </a:r>
          </a:p>
        </p:txBody>
      </p:sp>
      <p:sp>
        <p:nvSpPr>
          <p:cNvPr id="3" name="Subtitle 2">
            <a:extLst>
              <a:ext uri="{FF2B5EF4-FFF2-40B4-BE49-F238E27FC236}">
                <a16:creationId xmlns:a16="http://schemas.microsoft.com/office/drawing/2014/main" id="{14418118-3214-41C9-BB70-2C3568BCBC1A}"/>
              </a:ext>
            </a:extLst>
          </p:cNvPr>
          <p:cNvSpPr>
            <a:spLocks noGrp="1"/>
          </p:cNvSpPr>
          <p:nvPr>
            <p:ph type="subTitle" idx="1"/>
          </p:nvPr>
        </p:nvSpPr>
        <p:spPr>
          <a:xfrm>
            <a:off x="893618" y="3906838"/>
            <a:ext cx="10404764" cy="1655762"/>
          </a:xfrm>
        </p:spPr>
        <p:txBody>
          <a:bodyPr>
            <a:normAutofit/>
          </a:bodyPr>
          <a:lstStyle/>
          <a:p>
            <a:r>
              <a:rPr lang="en-US" sz="3600" dirty="0"/>
              <a:t>Overview of Administrative Law: Part 2</a:t>
            </a:r>
          </a:p>
        </p:txBody>
      </p:sp>
    </p:spTree>
    <p:extLst>
      <p:ext uri="{BB962C8B-B14F-4D97-AF65-F5344CB8AC3E}">
        <p14:creationId xmlns:p14="http://schemas.microsoft.com/office/powerpoint/2010/main" val="2903685998"/>
      </p:ext>
    </p:extLst>
  </p:cSld>
  <p:clrMapOvr>
    <a:masterClrMapping/>
  </p:clrMapOvr>
</p:sld>
</file>

<file path=ppt/theme/theme1.xml><?xml version="1.0" encoding="utf-8"?>
<a:theme xmlns:a="http://schemas.openxmlformats.org/drawingml/2006/main" name="Office Theme">
  <a:themeElements>
    <a:clrScheme name="PHLA Colors">
      <a:dk1>
        <a:srgbClr val="1A1A1A"/>
      </a:dk1>
      <a:lt1>
        <a:srgbClr val="FFFFFF"/>
      </a:lt1>
      <a:dk2>
        <a:srgbClr val="1D6FA9"/>
      </a:dk2>
      <a:lt2>
        <a:srgbClr val="FFFFFF"/>
      </a:lt2>
      <a:accent1>
        <a:srgbClr val="0070C0"/>
      </a:accent1>
      <a:accent2>
        <a:srgbClr val="59234F"/>
      </a:accent2>
      <a:accent3>
        <a:srgbClr val="6CAE34"/>
      </a:accent3>
      <a:accent4>
        <a:srgbClr val="21A094"/>
      </a:accent4>
      <a:accent5>
        <a:srgbClr val="1D6FA9"/>
      </a:accent5>
      <a:accent6>
        <a:srgbClr val="59234F"/>
      </a:accent6>
      <a:hlink>
        <a:srgbClr val="0070C0"/>
      </a:hlink>
      <a:folHlink>
        <a:srgbClr val="1D6FA9"/>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2933</TotalTime>
  <Words>3245</Words>
  <Application>Microsoft Office PowerPoint</Application>
  <PresentationFormat>Widescreen</PresentationFormat>
  <Paragraphs>496</Paragraphs>
  <Slides>91</Slides>
  <Notes>91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91</vt:i4>
      </vt:variant>
    </vt:vector>
  </HeadingPairs>
  <TitlesOfParts>
    <vt:vector size="97" baseType="lpstr">
      <vt:lpstr>Arial</vt:lpstr>
      <vt:lpstr>Calibri</vt:lpstr>
      <vt:lpstr>Century Gothic</vt:lpstr>
      <vt:lpstr>Segoe Print</vt:lpstr>
      <vt:lpstr>Wingdings</vt:lpstr>
      <vt:lpstr>Office Theme</vt:lpstr>
      <vt:lpstr>How Do Health Departments  Create Regulations, Policies, and Guidance Documents?   Overview of Administrative Law: Part 2</vt:lpstr>
      <vt:lpstr>ChangeLab Solutions disclaimer</vt:lpstr>
      <vt:lpstr>CDC disclaimer</vt:lpstr>
      <vt:lpstr>First, watch this course:</vt:lpstr>
      <vt:lpstr>What we’ll discuss: overview of topics</vt:lpstr>
      <vt:lpstr>Preview! what we’ll discuss in Part 3</vt:lpstr>
      <vt:lpstr>Continuum of agency activities</vt:lpstr>
      <vt:lpstr>Equity in agency actions</vt:lpstr>
      <vt:lpstr>Promoting health equity</vt:lpstr>
      <vt:lpstr>Multiple Choice Question  What is health equity? </vt:lpstr>
      <vt:lpstr>Multiple Choice Answer  What is health equity? </vt:lpstr>
      <vt:lpstr>A framework for policy interventions:  5 drivers of health inequity</vt:lpstr>
      <vt:lpstr>Multiple Choice Question  Administrative law can be defined as . . .</vt:lpstr>
      <vt:lpstr>Multiple Choice Answer  Administrative law can be defined as . . . </vt:lpstr>
      <vt:lpstr>Multiple Choice Question  Why is administrative law important for public health? </vt:lpstr>
      <vt:lpstr>Multiple Choice Answer  Why is administrative law important for public health? </vt:lpstr>
      <vt:lpstr>What we’ll discuss: topic 1</vt:lpstr>
      <vt:lpstr>What are the steps for creating regulations?  Exploring question 1</vt:lpstr>
      <vt:lpstr>Continuum of agency activities: rulemaking</vt:lpstr>
      <vt:lpstr>A regulation is a law created by an administrative agency.</vt:lpstr>
      <vt:lpstr>Legislation vs. regulation</vt:lpstr>
      <vt:lpstr>What are the steps for creating regulations?  Exploring question 2</vt:lpstr>
      <vt:lpstr>The US Constitution: Article I, Section 1</vt:lpstr>
      <vt:lpstr>Two examples</vt:lpstr>
      <vt:lpstr>Delegating authority to regulate</vt:lpstr>
      <vt:lpstr>Separation of powers</vt:lpstr>
      <vt:lpstr>Narrow delegation of authority</vt:lpstr>
      <vt:lpstr>Broad delegation of authority</vt:lpstr>
      <vt:lpstr>New York City Administrative Code § 17-324</vt:lpstr>
      <vt:lpstr>New York City Administrative Code § 17-325(a)</vt:lpstr>
      <vt:lpstr>Why delegate authority to make regulations?</vt:lpstr>
      <vt:lpstr>Why delegate authority to make regulations?  Three primary reasons</vt:lpstr>
      <vt:lpstr>Updated:  Maryland lead regulations</vt:lpstr>
      <vt:lpstr>True or False Question  State and local health departments have inherent authority to adopt regulations. </vt:lpstr>
      <vt:lpstr>True or False Answer  State and local health departments have inherent authority to adopt regulations.</vt:lpstr>
      <vt:lpstr>What are the steps for creating regulations?  Exploring question 3</vt:lpstr>
      <vt:lpstr>Meet Wendy!</vt:lpstr>
      <vt:lpstr>Drinking water standards Tobacco retailer licensing Day care inspections</vt:lpstr>
      <vt:lpstr>Confirm regulatory authority</vt:lpstr>
      <vt:lpstr>Sources for administrative law</vt:lpstr>
      <vt:lpstr>Steps for rulemaking</vt:lpstr>
      <vt:lpstr>Rulemaking: step 1</vt:lpstr>
      <vt:lpstr>Equity practice tip!</vt:lpstr>
      <vt:lpstr>Equity impact assessments: King County, WA</vt:lpstr>
      <vt:lpstr>Rulemaking: step 2</vt:lpstr>
      <vt:lpstr>Negotiated rulemaking</vt:lpstr>
      <vt:lpstr>Rulemaking: step 3</vt:lpstr>
      <vt:lpstr>Rulemaking: step 4</vt:lpstr>
      <vt:lpstr>Public hearings, focus groups, and more</vt:lpstr>
      <vt:lpstr>Promoting health equity  Examples of alternative methods of public engagement</vt:lpstr>
      <vt:lpstr>Rulemaking: step 5</vt:lpstr>
      <vt:lpstr>Summary of rulemaking steps</vt:lpstr>
      <vt:lpstr>Revisiting the framework for policy interventions: 5 drivers of health inequity</vt:lpstr>
      <vt:lpstr>Multiple Choice Question  The purpose of providing notice and an opportunity for the public to comment on proposed regulations is to . . .</vt:lpstr>
      <vt:lpstr>Multiple Choice Answer  The purpose of providing notice and an opportunity for the public to comment on proposed regulations is to . . .</vt:lpstr>
      <vt:lpstr>True or False Question  Agencies are required to review and respond to public comments on proposed regulations.  </vt:lpstr>
      <vt:lpstr>True or False Answer  Agencies are required to review and respond to public comments on proposed regulations. </vt:lpstr>
      <vt:lpstr>What we’ll discuss: topic 2</vt:lpstr>
      <vt:lpstr>Common legal challenges  Exploring challenge 1</vt:lpstr>
      <vt:lpstr>Proper procedures</vt:lpstr>
      <vt:lpstr>Common legal challenges  Exploring challenge 2</vt:lpstr>
      <vt:lpstr>Scope of delegated authority</vt:lpstr>
      <vt:lpstr>Common legal challenges  Exploring challenge 3</vt:lpstr>
      <vt:lpstr>Arbitrary and capricious</vt:lpstr>
      <vt:lpstr>Common legal challenges  Exploring challenge 4</vt:lpstr>
      <vt:lpstr>Unconstitutional</vt:lpstr>
      <vt:lpstr>Multiple Choice Question  A court will likely find that an agency’s regulation is arbitrary and capricious if it . . .</vt:lpstr>
      <vt:lpstr>Multiple Choice Answer  A court will likely find that an agency’s regulation is arbitrary and capricious if it </vt:lpstr>
      <vt:lpstr>What we’ll discuss: topic 3</vt:lpstr>
      <vt:lpstr>Continuum of agency activities: implementing</vt:lpstr>
      <vt:lpstr>Policies and guidance: how laws will be implemented and enforced</vt:lpstr>
      <vt:lpstr>Policies and guidance:  education and outreach</vt:lpstr>
      <vt:lpstr>Policies and guidance:  voluntary best practices or internal agency standards</vt:lpstr>
      <vt:lpstr>Equity impact assessments as  guidance documents</vt:lpstr>
      <vt:lpstr>Policies and guidance: enforcement guidelines</vt:lpstr>
      <vt:lpstr>Regulations vs. policies and guidance</vt:lpstr>
      <vt:lpstr>What about emergency orders?</vt:lpstr>
      <vt:lpstr>What we’ll discuss: topic 4</vt:lpstr>
      <vt:lpstr>Best practices for equity</vt:lpstr>
      <vt:lpstr>Best practices for equity  Exploring equity practice tip 1</vt:lpstr>
      <vt:lpstr>Best practices for equity  Exploring equity practice tip 2</vt:lpstr>
      <vt:lpstr>Best practices for equity  Exploring equity practice tip 3</vt:lpstr>
      <vt:lpstr>Best practices for equity  Exploring equity practice tip 4</vt:lpstr>
      <vt:lpstr>True or False Question  State and local health departments may issue policies and guidance documents without public notice and comment. </vt:lpstr>
      <vt:lpstr>True or False Answer  State and local health departments may issue policies and guidance documents without public notice and comment. </vt:lpstr>
      <vt:lpstr>Multiple Choice Question  Guidance documents can promote health equity by . . .</vt:lpstr>
      <vt:lpstr>Multiple Choice Answer  Guidance documents can promote health equity by</vt:lpstr>
      <vt:lpstr>Recap: what we discussed</vt:lpstr>
      <vt:lpstr>Public health law competencies</vt:lpstr>
      <vt:lpstr>Funding acknowledgment</vt:lpstr>
      <vt:lpstr>How Do Health Departments Create Regulations, Policies, and Guidance Documents?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Wu</dc:creator>
  <cp:lastModifiedBy>Tigris (Carolyn Uno)</cp:lastModifiedBy>
  <cp:revision>68</cp:revision>
  <dcterms:created xsi:type="dcterms:W3CDTF">2021-12-08T23:30:00Z</dcterms:created>
  <dcterms:modified xsi:type="dcterms:W3CDTF">2022-08-26T07:47:59Z</dcterms:modified>
</cp:coreProperties>
</file>