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sldIdLst>
    <p:sldId id="256" r:id="rId2"/>
    <p:sldId id="257" r:id="rId3"/>
    <p:sldId id="258" r:id="rId4"/>
    <p:sldId id="259" r:id="rId5"/>
    <p:sldId id="260" r:id="rId6"/>
    <p:sldId id="261" r:id="rId7"/>
    <p:sldId id="262" r:id="rId8"/>
    <p:sldId id="280" r:id="rId9"/>
    <p:sldId id="976" r:id="rId10"/>
    <p:sldId id="618" r:id="rId11"/>
    <p:sldId id="647" r:id="rId12"/>
    <p:sldId id="813" r:id="rId13"/>
    <p:sldId id="977" r:id="rId14"/>
    <p:sldId id="973" r:id="rId15"/>
    <p:sldId id="972" r:id="rId16"/>
    <p:sldId id="971" r:id="rId17"/>
    <p:sldId id="942" r:id="rId18"/>
    <p:sldId id="985" r:id="rId19"/>
    <p:sldId id="986" r:id="rId20"/>
    <p:sldId id="312" r:id="rId21"/>
    <p:sldId id="947" r:id="rId22"/>
    <p:sldId id="987" r:id="rId23"/>
    <p:sldId id="553" r:id="rId24"/>
    <p:sldId id="955" r:id="rId25"/>
    <p:sldId id="988" r:id="rId26"/>
    <p:sldId id="989" r:id="rId27"/>
    <p:sldId id="990" r:id="rId28"/>
    <p:sldId id="912" r:id="rId29"/>
    <p:sldId id="913" r:id="rId30"/>
    <p:sldId id="943" r:id="rId31"/>
    <p:sldId id="639" r:id="rId32"/>
    <p:sldId id="834" r:id="rId33"/>
    <p:sldId id="991" r:id="rId34"/>
    <p:sldId id="992" r:id="rId35"/>
    <p:sldId id="993" r:id="rId36"/>
    <p:sldId id="548" r:id="rId37"/>
    <p:sldId id="994" r:id="rId38"/>
    <p:sldId id="995" r:id="rId39"/>
    <p:sldId id="996" r:id="rId40"/>
    <p:sldId id="390" r:id="rId41"/>
    <p:sldId id="997" r:id="rId42"/>
    <p:sldId id="843" r:id="rId43"/>
    <p:sldId id="901" r:id="rId44"/>
    <p:sldId id="998" r:id="rId45"/>
    <p:sldId id="999" r:id="rId46"/>
    <p:sldId id="1000" r:id="rId47"/>
    <p:sldId id="1001" r:id="rId48"/>
    <p:sldId id="892" r:id="rId49"/>
    <p:sldId id="1002" r:id="rId50"/>
    <p:sldId id="1003" r:id="rId51"/>
    <p:sldId id="1004" r:id="rId52"/>
    <p:sldId id="1005" r:id="rId53"/>
    <p:sldId id="1006" r:id="rId54"/>
    <p:sldId id="1007" r:id="rId55"/>
    <p:sldId id="1008" r:id="rId56"/>
    <p:sldId id="1009" r:id="rId57"/>
    <p:sldId id="1011" r:id="rId58"/>
    <p:sldId id="1012" r:id="rId59"/>
    <p:sldId id="1013" r:id="rId60"/>
    <p:sldId id="1015" r:id="rId61"/>
    <p:sldId id="1016" r:id="rId62"/>
    <p:sldId id="1017" r:id="rId63"/>
    <p:sldId id="1018" r:id="rId64"/>
    <p:sldId id="1019" r:id="rId65"/>
    <p:sldId id="1020" r:id="rId66"/>
    <p:sldId id="1021" r:id="rId67"/>
    <p:sldId id="1022" r:id="rId68"/>
    <p:sldId id="1023" r:id="rId69"/>
    <p:sldId id="1024" r:id="rId70"/>
    <p:sldId id="1025" r:id="rId71"/>
    <p:sldId id="1026" r:id="rId72"/>
    <p:sldId id="1027" r:id="rId73"/>
    <p:sldId id="1028" r:id="rId74"/>
    <p:sldId id="1029" r:id="rId75"/>
    <p:sldId id="1030" r:id="rId76"/>
    <p:sldId id="1031" r:id="rId77"/>
    <p:sldId id="1032" r:id="rId78"/>
    <p:sldId id="1033" r:id="rId79"/>
    <p:sldId id="1034" r:id="rId80"/>
    <p:sldId id="1036" r:id="rId81"/>
    <p:sldId id="1037" r:id="rId82"/>
    <p:sldId id="871" r:id="rId83"/>
    <p:sldId id="1038" r:id="rId84"/>
    <p:sldId id="1039" r:id="rId85"/>
    <p:sldId id="1040" r:id="rId86"/>
    <p:sldId id="1041" r:id="rId87"/>
    <p:sldId id="1043" r:id="rId88"/>
    <p:sldId id="1045" r:id="rId89"/>
    <p:sldId id="1046" r:id="rId90"/>
    <p:sldId id="1048" r:id="rId91"/>
    <p:sldId id="1049" r:id="rId92"/>
    <p:sldId id="1052" r:id="rId93"/>
    <p:sldId id="1053" r:id="rId94"/>
    <p:sldId id="984"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73244F-511C-F995-755D-C05CD4B90532}" name="Rebecca Johnson" initials="RJ" userId="S::rjohnson@changelabsolutions.org::8e7f350a-d4e5-4e61-be65-c13b6aa8a299" providerId="AD"/>
  <p188:author id="{188BC886-8DA5-FE1E-5389-86067FEF53F7}" name="Chelsea Wu" initials="CW" userId="S::cwu@changelabsolutions.org::9718ccf3-4618-40fc-b282-eb5605b6053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Ferrell, Abigail (CDC/DDPHSIS/CSTLTS/OD)" initials="FA(" lastIdx="14" clrIdx="6">
    <p:extLst>
      <p:ext uri="{19B8F6BF-5375-455C-9EA6-DF929625EA0E}">
        <p15:presenceInfo xmlns:p15="http://schemas.microsoft.com/office/powerpoint/2012/main" userId="S::jwz3@cdc.gov::3d182207-3fb8-41c9-a106-68864e811062" providerId="AD"/>
      </p:ext>
    </p:extLst>
  </p:cmAuthor>
  <p:cmAuthor id="1" name="Leah Roderman" initials="LR" lastIdx="238" clrIdx="0">
    <p:extLst>
      <p:ext uri="{19B8F6BF-5375-455C-9EA6-DF929625EA0E}">
        <p15:presenceInfo xmlns:p15="http://schemas.microsoft.com/office/powerpoint/2012/main" userId="S::lroderman@changelabsolutions.org::acf564fb-44d5-4c3e-ad87-fa1847d1a4ca" providerId="AD"/>
      </p:ext>
    </p:extLst>
  </p:cmAuthor>
  <p:cmAuthor id="8" name="Julia" initials="J" lastIdx="20" clrIdx="7">
    <p:extLst>
      <p:ext uri="{19B8F6BF-5375-455C-9EA6-DF929625EA0E}">
        <p15:presenceInfo xmlns:p15="http://schemas.microsoft.com/office/powerpoint/2012/main" userId="S::wpc8@cdc.gov::bfb599a5-d34a-448f-8a79-bb279e3021f6" providerId="AD"/>
      </p:ext>
    </p:extLst>
  </p:cmAuthor>
  <p:cmAuthor id="2" name="Chelsea Wu" initials="CW" lastIdx="45" clrIdx="1">
    <p:extLst>
      <p:ext uri="{19B8F6BF-5375-455C-9EA6-DF929625EA0E}">
        <p15:presenceInfo xmlns:p15="http://schemas.microsoft.com/office/powerpoint/2012/main" userId="S::cwu@changelabsolutions.org::9718ccf3-4618-40fc-b282-eb5605b6053c" providerId="AD"/>
      </p:ext>
    </p:extLst>
  </p:cmAuthor>
  <p:cmAuthor id="9" name="Penn, Matthew S. (CDC/DDPHSIS/CSTLTS/OD)" initials="PMS(" lastIdx="2" clrIdx="8">
    <p:extLst>
      <p:ext uri="{19B8F6BF-5375-455C-9EA6-DF929625EA0E}">
        <p15:presenceInfo xmlns:p15="http://schemas.microsoft.com/office/powerpoint/2012/main" userId="S::ITV1@cdc.gov::9c4ace8e-06a2-4409-9543-89c867030ab7" providerId="AD"/>
      </p:ext>
    </p:extLst>
  </p:cmAuthor>
  <p:cmAuthor id="3" name="Rebecca Johnson" initials="RJ" lastIdx="13" clrIdx="2">
    <p:extLst>
      <p:ext uri="{19B8F6BF-5375-455C-9EA6-DF929625EA0E}">
        <p15:presenceInfo xmlns:p15="http://schemas.microsoft.com/office/powerpoint/2012/main" userId="S::rjohnson@changelabsolutions.org::8e7f350a-d4e5-4e61-be65-c13b6aa8a299" providerId="AD"/>
      </p:ext>
    </p:extLst>
  </p:cmAuthor>
  <p:cmAuthor id="10" name="Wigington, Corinne J. (CDC/DDPHSIS/CSTLTS/OD)" initials="WCJ(" lastIdx="2" clrIdx="9">
    <p:extLst>
      <p:ext uri="{19B8F6BF-5375-455C-9EA6-DF929625EA0E}">
        <p15:presenceInfo xmlns:p15="http://schemas.microsoft.com/office/powerpoint/2012/main" userId="S::JGI2@cdc.gov::e48f05b2-83aa-406c-b066-6184a04793ae" providerId="AD"/>
      </p:ext>
    </p:extLst>
  </p:cmAuthor>
  <p:cmAuthor id="4" name="Alexis Etow" initials="AE" lastIdx="157" clrIdx="3"/>
  <p:cmAuthor id="11" name="Kim Arroyo Williamson" initials="KAW" lastIdx="2" clrIdx="10">
    <p:extLst>
      <p:ext uri="{19B8F6BF-5375-455C-9EA6-DF929625EA0E}">
        <p15:presenceInfo xmlns:p15="http://schemas.microsoft.com/office/powerpoint/2012/main" userId="S::kwilliamson@changelabsolutions.org::d28fa913-59c6-49b3-a67e-55ef904a6f70" providerId="AD"/>
      </p:ext>
    </p:extLst>
  </p:cmAuthor>
  <p:cmAuthor id="5" name="Pham, Florence (CDC/DDPHSIS/CSTLTS/OD) (CTR)" initials="PF((" lastIdx="20" clrIdx="4">
    <p:extLst>
      <p:ext uri="{19B8F6BF-5375-455C-9EA6-DF929625EA0E}">
        <p15:presenceInfo xmlns:p15="http://schemas.microsoft.com/office/powerpoint/2012/main" userId="S::xht8@cdc.gov::a6dcb8d5-0ba5-4b0d-8f8d-dcb45058e03d" providerId="AD"/>
      </p:ext>
    </p:extLst>
  </p:cmAuthor>
  <p:cmAuthor id="6" name="Hawkins-Cox, Diane K. (CDC/DDPHSIS/CSTLTS/OD) (CTR)" initials="HDK((" lastIdx="122" clrIdx="5">
    <p:extLst>
      <p:ext uri="{19B8F6BF-5375-455C-9EA6-DF929625EA0E}">
        <p15:presenceInfo xmlns:p15="http://schemas.microsoft.com/office/powerpoint/2012/main" userId="S::jzo0@cdc.gov::3a6400b4-50bf-4032-bd60-98266236f3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36" autoAdjust="0"/>
    <p:restoredTop sz="85464" autoAdjust="0"/>
  </p:normalViewPr>
  <p:slideViewPr>
    <p:cSldViewPr snapToGrid="0">
      <p:cViewPr varScale="1">
        <p:scale>
          <a:sx n="77" d="100"/>
          <a:sy n="77" d="100"/>
        </p:scale>
        <p:origin x="384"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microsoft.com/office/2018/10/relationships/authors" Target="author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Structure of Governance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1ED-42BE-BEC6-ECF4CB663BA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1ED-42BE-BEC6-ECF4CB663BA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1ED-42BE-BEC6-ECF4CB663BA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1ED-42BE-BEC6-ECF4CB663BAC}"/>
              </c:ext>
            </c:extLst>
          </c:dPt>
          <c:dLbls>
            <c:dLbl>
              <c:idx val="0"/>
              <c:layout>
                <c:manualLayout>
                  <c:x val="-9.2660713606451367E-2"/>
                  <c:y val="0.1796886382993001"/>
                </c:manualLayout>
              </c:layout>
              <c:tx>
                <c:rich>
                  <a:bodyPr/>
                  <a:lstStyle/>
                  <a:p>
                    <a:r>
                      <a:rPr lang="en-US" dirty="0"/>
                      <a:t>28%</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11ED-42BE-BEC6-ECF4CB663BAC}"/>
                </c:ext>
              </c:extLst>
            </c:dLbl>
            <c:dLbl>
              <c:idx val="1"/>
              <c:layout>
                <c:manualLayout>
                  <c:x val="6.8515824108942899E-2"/>
                  <c:y val="-0.25926508122329278"/>
                </c:manualLayout>
              </c:layout>
              <c:tx>
                <c:rich>
                  <a:bodyPr/>
                  <a:lstStyle/>
                  <a:p>
                    <a:r>
                      <a:rPr lang="en-US" dirty="0"/>
                      <a:t>54%</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11ED-42BE-BEC6-ECF4CB663BAC}"/>
                </c:ext>
              </c:extLst>
            </c:dLbl>
            <c:dLbl>
              <c:idx val="2"/>
              <c:layout>
                <c:manualLayout>
                  <c:x val="7.2957415649130816E-2"/>
                  <c:y val="0.1210646012789629"/>
                </c:manualLayout>
              </c:layout>
              <c:tx>
                <c:rich>
                  <a:bodyPr/>
                  <a:lstStyle/>
                  <a:p>
                    <a:fld id="{9A5236E1-2824-4794-8385-59C55F4BACF0}" type="VALUE">
                      <a:rPr lang="en-US" smtClean="0"/>
                      <a:pPr/>
                      <a:t>[VALUE]</a:t>
                    </a:fld>
                    <a:r>
                      <a:rPr lang="en-US" dirty="0"/>
                      <a:t>%</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1ED-42BE-BEC6-ECF4CB663BAC}"/>
                </c:ext>
              </c:extLst>
            </c:dLbl>
            <c:dLbl>
              <c:idx val="3"/>
              <c:layout>
                <c:manualLayout>
                  <c:x val="3.8701833466468868E-2"/>
                  <c:y val="4.219506735629362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1ED-42BE-BEC6-ECF4CB663BAC}"/>
                </c:ext>
              </c:extLst>
            </c:dLbl>
            <c:spPr>
              <a:noFill/>
              <a:ln>
                <a:noFill/>
              </a:ln>
              <a:effectLst/>
            </c:spPr>
            <c:txPr>
              <a:bodyPr rot="0" spcFirstLastPara="1" vertOverflow="ellipsis" vert="horz" wrap="square" anchor="ctr" anchorCtr="1"/>
              <a:lstStyle/>
              <a:p>
                <a:pPr>
                  <a:defRPr sz="3000" b="0" i="0" u="none" strike="noStrike" kern="1200" baseline="0">
                    <a:solidFill>
                      <a:schemeClr val="bg2"/>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Centralized </c:v>
                </c:pt>
                <c:pt idx="1">
                  <c:v>Decentralized</c:v>
                </c:pt>
                <c:pt idx="2">
                  <c:v>Mixed</c:v>
                </c:pt>
                <c:pt idx="3">
                  <c:v>Shared</c:v>
                </c:pt>
              </c:strCache>
            </c:strRef>
          </c:cat>
          <c:val>
            <c:numRef>
              <c:f>Sheet1!$B$2:$B$5</c:f>
              <c:numCache>
                <c:formatCode>General</c:formatCode>
                <c:ptCount val="4"/>
                <c:pt idx="0">
                  <c:v>25</c:v>
                </c:pt>
                <c:pt idx="1">
                  <c:v>53</c:v>
                </c:pt>
                <c:pt idx="2">
                  <c:v>10</c:v>
                </c:pt>
                <c:pt idx="3">
                  <c:v>8</c:v>
                </c:pt>
              </c:numCache>
            </c:numRef>
          </c:val>
          <c:extLst>
            <c:ext xmlns:c16="http://schemas.microsoft.com/office/drawing/2014/chart" uri="{C3380CC4-5D6E-409C-BE32-E72D297353CC}">
              <c16:uniqueId val="{00000008-11ED-42BE-BEC6-ECF4CB663BA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36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36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3600" b="0" i="0" u="none" strike="noStrike" kern="1200" baseline="0">
                <a:solidFill>
                  <a:schemeClr val="tx1"/>
                </a:solidFill>
                <a:latin typeface="+mn-lt"/>
                <a:ea typeface="+mn-ea"/>
                <a:cs typeface="+mn-cs"/>
              </a:defRPr>
            </a:pPr>
            <a:endParaRPr lang="en-US"/>
          </a:p>
        </c:txPr>
      </c:legendEntry>
      <c:legendEntry>
        <c:idx val="3"/>
        <c:txPr>
          <a:bodyPr rot="0" spcFirstLastPara="1" vertOverflow="ellipsis" vert="horz" wrap="square" anchor="ctr" anchorCtr="1"/>
          <a:lstStyle/>
          <a:p>
            <a:pPr>
              <a:defRPr sz="3600" b="0" i="0" u="none" strike="noStrike" kern="1200" baseline="0">
                <a:solidFill>
                  <a:schemeClr val="tx1"/>
                </a:solidFill>
                <a:latin typeface="+mn-lt"/>
                <a:ea typeface="+mn-ea"/>
                <a:cs typeface="+mn-cs"/>
              </a:defRPr>
            </a:pPr>
            <a:endParaRPr lang="en-US"/>
          </a:p>
        </c:txPr>
      </c:legendEntry>
      <c:layout>
        <c:manualLayout>
          <c:xMode val="edge"/>
          <c:yMode val="edge"/>
          <c:x val="5.0000095096808549E-2"/>
          <c:y val="0.87874607543300232"/>
          <c:w val="0.89999988263662301"/>
          <c:h val="0.12125396831962951"/>
        </c:manualLayout>
      </c:layout>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3600">
          <a:latin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B2C09F-5E89-43A8-B05F-F0265F82DB12}" type="datetimeFigureOut">
              <a:rPr lang="en-US" smtClean="0"/>
              <a:t>8/26/2022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997B55-6465-4D18-9951-F1B217141AC3}" type="slidenum">
              <a:rPr lang="en-US" smtClean="0"/>
              <a:t>‹#›</a:t>
            </a:fld>
            <a:endParaRPr lang="en-US" dirty="0"/>
          </a:p>
        </p:txBody>
      </p:sp>
    </p:spTree>
    <p:extLst>
      <p:ext uri="{BB962C8B-B14F-4D97-AF65-F5344CB8AC3E}">
        <p14:creationId xmlns:p14="http://schemas.microsoft.com/office/powerpoint/2010/main" val="3758404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accho.org/resources/lhd-research/national-profile-of-local-health-department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rwjf.org/en/library/research/2017/05/what-is-health-equity-.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rwjf.org/en/library/infographics/visualizing-health-equity.html#/download"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astho.org/globalassets/pdf/profile/profile-stph-vol-4.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s://www.changelabsolutions.org/product/structure-government"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t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1</a:t>
            </a:fld>
            <a:endParaRPr lang="en-US" dirty="0"/>
          </a:p>
        </p:txBody>
      </p:sp>
    </p:spTree>
    <p:extLst>
      <p:ext uri="{BB962C8B-B14F-4D97-AF65-F5344CB8AC3E}">
        <p14:creationId xmlns:p14="http://schemas.microsoft.com/office/powerpoint/2010/main" val="1688981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2B1503-775C-6243-853A-FC00D00870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4292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969586-BFF2-1141-A5FA-4136EEF6E7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892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Source:  National Association of County and City Health Officials.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2019 National Profile of Local Health Departments, </a:t>
            </a:r>
            <a:r>
              <a:rPr lang="en-US" sz="1200" dirty="0">
                <a:effectLst/>
                <a:latin typeface="Calibri" panose="020F0502020204030204" pitchFamily="34" charset="0"/>
                <a:ea typeface="Calibri" panose="020F0502020204030204" pitchFamily="34" charset="0"/>
                <a:cs typeface="Times New Roman" panose="02020603050405020304" pitchFamily="18" charset="0"/>
              </a:rPr>
              <a:t>p. 77. </a:t>
            </a:r>
            <a:r>
              <a:rPr lang="en-US" sz="1200" u="sng" dirty="0">
                <a:solidFill>
                  <a:srgbClr val="000000"/>
                </a:solidFill>
                <a:effectLst/>
                <a:latin typeface="Optima"/>
                <a:ea typeface="Calibri" panose="020F0502020204030204" pitchFamily="34" charset="0"/>
                <a:cs typeface="Optima"/>
                <a:hlinkClick r:id="rId3"/>
              </a:rPr>
              <a:t>https://www.naccho.org/resources/lhd-research/national-profile-of-local-health-departments</a:t>
            </a:r>
            <a:endParaRPr lang="en-US" sz="1200" dirty="0">
              <a:solidFill>
                <a:srgbClr val="000000"/>
              </a:solidFill>
              <a:effectLst/>
              <a:latin typeface="Optima"/>
              <a:ea typeface="Calibri" panose="020F0502020204030204" pitchFamily="34" charset="0"/>
              <a:cs typeface="Optima"/>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969586-BFF2-1141-A5FA-4136EEF6E7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7441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969586-BFF2-1141-A5FA-4136EEF6E7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7510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rPr>
              <a:t>Source: </a:t>
            </a:r>
            <a:r>
              <a:rPr lang="en-US" sz="1200" dirty="0" err="1">
                <a:effectLst/>
                <a:latin typeface="Calibri" panose="020F0502020204030204" pitchFamily="34" charset="0"/>
                <a:ea typeface="Calibri" panose="020F0502020204030204" pitchFamily="34" charset="0"/>
              </a:rPr>
              <a:t>Braveman</a:t>
            </a:r>
            <a:r>
              <a:rPr lang="en-US" sz="1200" dirty="0">
                <a:effectLst/>
                <a:latin typeface="Calibri" panose="020F0502020204030204" pitchFamily="34" charset="0"/>
                <a:ea typeface="Calibri" panose="020F0502020204030204" pitchFamily="34" charset="0"/>
              </a:rPr>
              <a:t> P, Arkin E, Orleans T, Proctor D, Plough A. </a:t>
            </a:r>
            <a:r>
              <a:rPr lang="en-US" sz="1200" i="1" dirty="0">
                <a:effectLst/>
                <a:latin typeface="Calibri" panose="020F0502020204030204" pitchFamily="34" charset="0"/>
                <a:ea typeface="Calibri" panose="020F0502020204030204" pitchFamily="34" charset="0"/>
              </a:rPr>
              <a:t>What Is Health Equity? </a:t>
            </a:r>
            <a:r>
              <a:rPr lang="en-US" sz="1200" i="1" u="none" dirty="0">
                <a:solidFill>
                  <a:srgbClr val="0000FF"/>
                </a:solidFill>
                <a:effectLst/>
                <a:latin typeface="Calibri" panose="020F0502020204030204" pitchFamily="34" charset="0"/>
                <a:ea typeface="Calibri" panose="020F0502020204030204" pitchFamily="34" charset="0"/>
              </a:rPr>
              <a:t>And What Difference Does a Definition Make?</a:t>
            </a:r>
            <a:r>
              <a:rPr lang="en-US" sz="1200" u="none"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Princeton, NJ: Robert Wood Johnson Foundation; 2017. </a:t>
            </a:r>
            <a:r>
              <a:rPr lang="en-US" sz="1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rwjf.org/</a:t>
            </a:r>
            <a:r>
              <a:rPr lang="en-US" sz="1200" u="sng" dirty="0" err="1">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en</a:t>
            </a:r>
            <a:r>
              <a:rPr lang="en-US" sz="1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/library/research/2017/05/what-is-health-equity-.html</a:t>
            </a:r>
            <a:r>
              <a:rPr lang="en-US" sz="1200" dirty="0">
                <a:effectLst/>
                <a:latin typeface="Calibri" panose="020F0502020204030204" pitchFamily="34"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99B7DED9-D221-42CC-9DC4-1415B3BEAA41}" type="slidenum">
              <a:rPr lang="en-US" smtClean="0"/>
              <a:t>14</a:t>
            </a:fld>
            <a:endParaRPr lang="en-US" dirty="0"/>
          </a:p>
        </p:txBody>
      </p:sp>
    </p:spTree>
    <p:extLst>
      <p:ext uri="{BB962C8B-B14F-4D97-AF65-F5344CB8AC3E}">
        <p14:creationId xmlns:p14="http://schemas.microsoft.com/office/powerpoint/2010/main" val="3346910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sz="1800" dirty="0">
                <a:effectLst/>
                <a:latin typeface="Calibri" panose="020F0502020204030204" pitchFamily="34" charset="0"/>
                <a:ea typeface="Calibri" panose="020F0502020204030204" pitchFamily="34" charset="0"/>
              </a:rPr>
              <a:t>Robert Wood Johnson Foundation. </a:t>
            </a:r>
            <a:r>
              <a:rPr lang="en-US" sz="1800" i="1" dirty="0">
                <a:effectLst/>
                <a:latin typeface="Calibri" panose="020F0502020204030204" pitchFamily="34" charset="0"/>
                <a:ea typeface="Calibri" panose="020F0502020204030204" pitchFamily="34" charset="0"/>
              </a:rPr>
              <a:t>Visualizing Health Equity: One Size Does Not Fit All Infographic.</a:t>
            </a:r>
            <a:r>
              <a:rPr lang="en-US" sz="1800" dirty="0">
                <a:effectLst/>
                <a:latin typeface="Calibri" panose="020F0502020204030204" pitchFamily="34" charset="0"/>
                <a:ea typeface="Calibri" panose="020F0502020204030204" pitchFamily="34" charset="0"/>
              </a:rPr>
              <a:t> </a:t>
            </a:r>
            <a:r>
              <a:rPr lang="en-US" sz="1800" u="sng" dirty="0">
                <a:solidFill>
                  <a:srgbClr val="0000FF"/>
                </a:solidFill>
                <a:effectLst/>
                <a:latin typeface="Calibri" panose="020F0502020204030204" pitchFamily="34" charset="0"/>
                <a:ea typeface="Calibri" panose="020F0502020204030204" pitchFamily="34" charset="0"/>
                <a:hlinkClick r:id="rId3"/>
              </a:rPr>
              <a:t>https://www.rwjf.org/en/library/infographics/visualizing-health-equity.html#/download</a:t>
            </a:r>
            <a:r>
              <a:rPr lang="en-US" sz="1200" dirty="0">
                <a:effectLst/>
                <a:latin typeface="Calibri" panose="020F0502020204030204" pitchFamily="34" charset="0"/>
                <a:ea typeface="Calibri" panose="020F0502020204030204" pitchFamily="34" charset="0"/>
              </a:rPr>
              <a:t>. 2017.</a:t>
            </a:r>
            <a:endParaRPr lang="en-US" dirty="0"/>
          </a:p>
        </p:txBody>
      </p:sp>
      <p:sp>
        <p:nvSpPr>
          <p:cNvPr id="4" name="Slide Number Placeholder 3"/>
          <p:cNvSpPr>
            <a:spLocks noGrp="1"/>
          </p:cNvSpPr>
          <p:nvPr>
            <p:ph type="sldNum" sz="quarter" idx="5"/>
          </p:nvPr>
        </p:nvSpPr>
        <p:spPr/>
        <p:txBody>
          <a:bodyPr/>
          <a:lstStyle/>
          <a:p>
            <a:fld id="{99B7DED9-D221-42CC-9DC4-1415B3BEAA41}" type="slidenum">
              <a:rPr lang="en-US" smtClean="0"/>
              <a:t>15</a:t>
            </a:fld>
            <a:endParaRPr lang="en-US" dirty="0"/>
          </a:p>
        </p:txBody>
      </p:sp>
    </p:spTree>
    <p:extLst>
      <p:ext uri="{BB962C8B-B14F-4D97-AF65-F5344CB8AC3E}">
        <p14:creationId xmlns:p14="http://schemas.microsoft.com/office/powerpoint/2010/main" val="880209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DED9-D221-42CC-9DC4-1415B3BEAA41}" type="slidenum">
              <a:rPr lang="en-US" smtClean="0"/>
              <a:t>16</a:t>
            </a:fld>
            <a:endParaRPr lang="en-US" dirty="0"/>
          </a:p>
        </p:txBody>
      </p:sp>
    </p:spTree>
    <p:extLst>
      <p:ext uri="{BB962C8B-B14F-4D97-AF65-F5344CB8AC3E}">
        <p14:creationId xmlns:p14="http://schemas.microsoft.com/office/powerpoint/2010/main" val="2446004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EAB69DD-63E0-3245-B611-599196AA0D37}" type="slidenum">
              <a:rPr lang="en-US" smtClean="0"/>
              <a:t>17</a:t>
            </a:fld>
            <a:endParaRPr lang="en-US" dirty="0"/>
          </a:p>
        </p:txBody>
      </p:sp>
    </p:spTree>
    <p:extLst>
      <p:ext uri="{BB962C8B-B14F-4D97-AF65-F5344CB8AC3E}">
        <p14:creationId xmlns:p14="http://schemas.microsoft.com/office/powerpoint/2010/main" val="4218157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18</a:t>
            </a:fld>
            <a:endParaRPr lang="en-US" dirty="0"/>
          </a:p>
        </p:txBody>
      </p:sp>
    </p:spTree>
    <p:extLst>
      <p:ext uri="{BB962C8B-B14F-4D97-AF65-F5344CB8AC3E}">
        <p14:creationId xmlns:p14="http://schemas.microsoft.com/office/powerpoint/2010/main" val="2471144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19</a:t>
            </a:fld>
            <a:endParaRPr lang="en-US" dirty="0"/>
          </a:p>
        </p:txBody>
      </p:sp>
    </p:spTree>
    <p:extLst>
      <p:ext uri="{BB962C8B-B14F-4D97-AF65-F5344CB8AC3E}">
        <p14:creationId xmlns:p14="http://schemas.microsoft.com/office/powerpoint/2010/main" val="491696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2</a:t>
            </a:fld>
            <a:endParaRPr lang="en-US" dirty="0"/>
          </a:p>
        </p:txBody>
      </p:sp>
    </p:spTree>
    <p:extLst>
      <p:ext uri="{BB962C8B-B14F-4D97-AF65-F5344CB8AC3E}">
        <p14:creationId xmlns:p14="http://schemas.microsoft.com/office/powerpoint/2010/main" val="693831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969586-BFF2-1141-A5FA-4136EEF6E7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3569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969586-BFF2-1141-A5FA-4136EEF6E7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9284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22</a:t>
            </a:fld>
            <a:endParaRPr lang="en-US" dirty="0"/>
          </a:p>
        </p:txBody>
      </p:sp>
    </p:spTree>
    <p:extLst>
      <p:ext uri="{BB962C8B-B14F-4D97-AF65-F5344CB8AC3E}">
        <p14:creationId xmlns:p14="http://schemas.microsoft.com/office/powerpoint/2010/main" val="3114232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defRPr/>
            </a:pPr>
            <a:endParaRPr lang="en-US" dirty="0"/>
          </a:p>
        </p:txBody>
      </p:sp>
      <p:sp>
        <p:nvSpPr>
          <p:cNvPr id="4" name="Slide Number Placeholder 3"/>
          <p:cNvSpPr>
            <a:spLocks noGrp="1"/>
          </p:cNvSpPr>
          <p:nvPr>
            <p:ph type="sldNum" sz="quarter" idx="5"/>
          </p:nvPr>
        </p:nvSpPr>
        <p:spPr/>
        <p:txBody>
          <a:bodyPr/>
          <a:lstStyle/>
          <a:p>
            <a:fld id="{AC969586-BFF2-1141-A5FA-4136EEF6E730}" type="slidenum">
              <a:rPr lang="en-US" smtClean="0"/>
              <a:t>23</a:t>
            </a:fld>
            <a:endParaRPr lang="en-US" dirty="0"/>
          </a:p>
        </p:txBody>
      </p:sp>
    </p:spTree>
    <p:extLst>
      <p:ext uri="{BB962C8B-B14F-4D97-AF65-F5344CB8AC3E}">
        <p14:creationId xmlns:p14="http://schemas.microsoft.com/office/powerpoint/2010/main" val="206701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FD8D5-D756-6A42-93C4-9C0333CED4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3897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FD8D5-D756-6A42-93C4-9C0333CED4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20188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26</a:t>
            </a:fld>
            <a:endParaRPr lang="en-US" dirty="0"/>
          </a:p>
        </p:txBody>
      </p:sp>
    </p:spTree>
    <p:extLst>
      <p:ext uri="{BB962C8B-B14F-4D97-AF65-F5344CB8AC3E}">
        <p14:creationId xmlns:p14="http://schemas.microsoft.com/office/powerpoint/2010/main" val="779989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969586-BFF2-1141-A5FA-4136EEF6E7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31912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F256BE-1324-4946-A830-60CB7CFF37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90454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F256BE-1324-4946-A830-60CB7CFF37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521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3</a:t>
            </a:fld>
            <a:endParaRPr lang="en-US" dirty="0"/>
          </a:p>
        </p:txBody>
      </p:sp>
    </p:spTree>
    <p:extLst>
      <p:ext uri="{BB962C8B-B14F-4D97-AF65-F5344CB8AC3E}">
        <p14:creationId xmlns:p14="http://schemas.microsoft.com/office/powerpoint/2010/main" val="26563139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F256BE-1324-4946-A830-60CB7CFF37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8966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969586-BFF2-1141-A5FA-4136EEF6E7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46644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Association of State and Territorial Health Officials.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ASTHO Profile of State and Territorial Public Health.</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Vol. 4.  </a:t>
            </a:r>
            <a:r>
              <a:rPr lang="en-US" sz="1800" u="sng"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https://www.astho.org/globalassets/pdf/profile/profile-stph-vol-4.pdf</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2017; p. 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969586-BFF2-1141-A5FA-4136EEF6E7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19076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969586-BFF2-1141-A5FA-4136EEF6E7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68059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34</a:t>
            </a:fld>
            <a:endParaRPr lang="en-US" dirty="0"/>
          </a:p>
        </p:txBody>
      </p:sp>
    </p:spTree>
    <p:extLst>
      <p:ext uri="{BB962C8B-B14F-4D97-AF65-F5344CB8AC3E}">
        <p14:creationId xmlns:p14="http://schemas.microsoft.com/office/powerpoint/2010/main" val="26176462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35</a:t>
            </a:fld>
            <a:endParaRPr lang="en-US" dirty="0"/>
          </a:p>
        </p:txBody>
      </p:sp>
    </p:spTree>
    <p:extLst>
      <p:ext uri="{BB962C8B-B14F-4D97-AF65-F5344CB8AC3E}">
        <p14:creationId xmlns:p14="http://schemas.microsoft.com/office/powerpoint/2010/main" val="32168503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2B1503-775C-6243-853A-FC00D00870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9554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37</a:t>
            </a:fld>
            <a:endParaRPr lang="en-US" dirty="0"/>
          </a:p>
        </p:txBody>
      </p:sp>
    </p:spTree>
    <p:extLst>
      <p:ext uri="{BB962C8B-B14F-4D97-AF65-F5344CB8AC3E}">
        <p14:creationId xmlns:p14="http://schemas.microsoft.com/office/powerpoint/2010/main" val="19162923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38</a:t>
            </a:fld>
            <a:endParaRPr lang="en-US" dirty="0"/>
          </a:p>
        </p:txBody>
      </p:sp>
    </p:spTree>
    <p:extLst>
      <p:ext uri="{BB962C8B-B14F-4D97-AF65-F5344CB8AC3E}">
        <p14:creationId xmlns:p14="http://schemas.microsoft.com/office/powerpoint/2010/main" val="38203568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39</a:t>
            </a:fld>
            <a:endParaRPr lang="en-US" dirty="0"/>
          </a:p>
        </p:txBody>
      </p:sp>
    </p:spTree>
    <p:extLst>
      <p:ext uri="{BB962C8B-B14F-4D97-AF65-F5344CB8AC3E}">
        <p14:creationId xmlns:p14="http://schemas.microsoft.com/office/powerpoint/2010/main" val="4097525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4</a:t>
            </a:fld>
            <a:endParaRPr lang="en-US" dirty="0"/>
          </a:p>
        </p:txBody>
      </p:sp>
    </p:spTree>
    <p:extLst>
      <p:ext uri="{BB962C8B-B14F-4D97-AF65-F5344CB8AC3E}">
        <p14:creationId xmlns:p14="http://schemas.microsoft.com/office/powerpoint/2010/main" val="10315878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AC969586-BFF2-1141-A5FA-4136EEF6E730}" type="slidenum">
              <a:rPr lang="en-US" smtClean="0"/>
              <a:t>40</a:t>
            </a:fld>
            <a:endParaRPr lang="en-US" dirty="0"/>
          </a:p>
        </p:txBody>
      </p:sp>
    </p:spTree>
    <p:extLst>
      <p:ext uri="{BB962C8B-B14F-4D97-AF65-F5344CB8AC3E}">
        <p14:creationId xmlns:p14="http://schemas.microsoft.com/office/powerpoint/2010/main" val="6957901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41</a:t>
            </a:fld>
            <a:endParaRPr lang="en-US" dirty="0"/>
          </a:p>
        </p:txBody>
      </p:sp>
    </p:spTree>
    <p:extLst>
      <p:ext uri="{BB962C8B-B14F-4D97-AF65-F5344CB8AC3E}">
        <p14:creationId xmlns:p14="http://schemas.microsoft.com/office/powerpoint/2010/main" val="28846229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AC969586-BFF2-1141-A5FA-4136EEF6E73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31926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2B1503-775C-6243-853A-FC00D00870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29337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44</a:t>
            </a:fld>
            <a:endParaRPr lang="en-US" dirty="0"/>
          </a:p>
        </p:txBody>
      </p:sp>
    </p:spTree>
    <p:extLst>
      <p:ext uri="{BB962C8B-B14F-4D97-AF65-F5344CB8AC3E}">
        <p14:creationId xmlns:p14="http://schemas.microsoft.com/office/powerpoint/2010/main" val="32766893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45</a:t>
            </a:fld>
            <a:endParaRPr lang="en-US" dirty="0"/>
          </a:p>
        </p:txBody>
      </p:sp>
    </p:spTree>
    <p:extLst>
      <p:ext uri="{BB962C8B-B14F-4D97-AF65-F5344CB8AC3E}">
        <p14:creationId xmlns:p14="http://schemas.microsoft.com/office/powerpoint/2010/main" val="30466369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46</a:t>
            </a:fld>
            <a:endParaRPr lang="en-US" dirty="0"/>
          </a:p>
        </p:txBody>
      </p:sp>
    </p:spTree>
    <p:extLst>
      <p:ext uri="{BB962C8B-B14F-4D97-AF65-F5344CB8AC3E}">
        <p14:creationId xmlns:p14="http://schemas.microsoft.com/office/powerpoint/2010/main" val="14177133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47</a:t>
            </a:fld>
            <a:endParaRPr lang="en-US" dirty="0"/>
          </a:p>
        </p:txBody>
      </p:sp>
    </p:spTree>
    <p:extLst>
      <p:ext uri="{BB962C8B-B14F-4D97-AF65-F5344CB8AC3E}">
        <p14:creationId xmlns:p14="http://schemas.microsoft.com/office/powerpoint/2010/main" val="21472780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FD8D5-D756-6A42-93C4-9C0333CED4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55215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FD8D5-D756-6A42-93C4-9C0333CED4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7675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5</a:t>
            </a:fld>
            <a:endParaRPr lang="en-US" dirty="0"/>
          </a:p>
        </p:txBody>
      </p:sp>
    </p:spTree>
    <p:extLst>
      <p:ext uri="{BB962C8B-B14F-4D97-AF65-F5344CB8AC3E}">
        <p14:creationId xmlns:p14="http://schemas.microsoft.com/office/powerpoint/2010/main" val="1312173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50</a:t>
            </a:fld>
            <a:endParaRPr lang="en-US" dirty="0"/>
          </a:p>
        </p:txBody>
      </p:sp>
    </p:spTree>
    <p:extLst>
      <p:ext uri="{BB962C8B-B14F-4D97-AF65-F5344CB8AC3E}">
        <p14:creationId xmlns:p14="http://schemas.microsoft.com/office/powerpoint/2010/main" val="16018707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defRPr/>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51</a:t>
            </a:fld>
            <a:endParaRPr lang="en-US" dirty="0"/>
          </a:p>
        </p:txBody>
      </p:sp>
    </p:spTree>
    <p:extLst>
      <p:ext uri="{BB962C8B-B14F-4D97-AF65-F5344CB8AC3E}">
        <p14:creationId xmlns:p14="http://schemas.microsoft.com/office/powerpoint/2010/main" val="6207896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52</a:t>
            </a:fld>
            <a:endParaRPr lang="en-US" dirty="0"/>
          </a:p>
        </p:txBody>
      </p:sp>
    </p:spTree>
    <p:extLst>
      <p:ext uri="{BB962C8B-B14F-4D97-AF65-F5344CB8AC3E}">
        <p14:creationId xmlns:p14="http://schemas.microsoft.com/office/powerpoint/2010/main" val="15897715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53</a:t>
            </a:fld>
            <a:endParaRPr lang="en-US" dirty="0"/>
          </a:p>
        </p:txBody>
      </p:sp>
    </p:spTree>
    <p:extLst>
      <p:ext uri="{BB962C8B-B14F-4D97-AF65-F5344CB8AC3E}">
        <p14:creationId xmlns:p14="http://schemas.microsoft.com/office/powerpoint/2010/main" val="9816547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54</a:t>
            </a:fld>
            <a:endParaRPr lang="en-US" dirty="0"/>
          </a:p>
        </p:txBody>
      </p:sp>
    </p:spTree>
    <p:extLst>
      <p:ext uri="{BB962C8B-B14F-4D97-AF65-F5344CB8AC3E}">
        <p14:creationId xmlns:p14="http://schemas.microsoft.com/office/powerpoint/2010/main" val="30255858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defRPr/>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55</a:t>
            </a:fld>
            <a:endParaRPr lang="en-US" dirty="0"/>
          </a:p>
        </p:txBody>
      </p:sp>
    </p:spTree>
    <p:extLst>
      <p:ext uri="{BB962C8B-B14F-4D97-AF65-F5344CB8AC3E}">
        <p14:creationId xmlns:p14="http://schemas.microsoft.com/office/powerpoint/2010/main" val="35086567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56</a:t>
            </a:fld>
            <a:endParaRPr lang="en-US" dirty="0"/>
          </a:p>
        </p:txBody>
      </p:sp>
    </p:spTree>
    <p:extLst>
      <p:ext uri="{BB962C8B-B14F-4D97-AF65-F5344CB8AC3E}">
        <p14:creationId xmlns:p14="http://schemas.microsoft.com/office/powerpoint/2010/main" val="26283456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57</a:t>
            </a:fld>
            <a:endParaRPr lang="en-US" dirty="0"/>
          </a:p>
        </p:txBody>
      </p:sp>
    </p:spTree>
    <p:extLst>
      <p:ext uri="{BB962C8B-B14F-4D97-AF65-F5344CB8AC3E}">
        <p14:creationId xmlns:p14="http://schemas.microsoft.com/office/powerpoint/2010/main" val="22066364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58</a:t>
            </a:fld>
            <a:endParaRPr lang="en-US" dirty="0"/>
          </a:p>
        </p:txBody>
      </p:sp>
    </p:spTree>
    <p:extLst>
      <p:ext uri="{BB962C8B-B14F-4D97-AF65-F5344CB8AC3E}">
        <p14:creationId xmlns:p14="http://schemas.microsoft.com/office/powerpoint/2010/main" val="18036578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59</a:t>
            </a:fld>
            <a:endParaRPr lang="en-US" dirty="0"/>
          </a:p>
        </p:txBody>
      </p:sp>
    </p:spTree>
    <p:extLst>
      <p:ext uri="{BB962C8B-B14F-4D97-AF65-F5344CB8AC3E}">
        <p14:creationId xmlns:p14="http://schemas.microsoft.com/office/powerpoint/2010/main" val="116768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6</a:t>
            </a:fld>
            <a:endParaRPr lang="en-US" dirty="0"/>
          </a:p>
        </p:txBody>
      </p:sp>
    </p:spTree>
    <p:extLst>
      <p:ext uri="{BB962C8B-B14F-4D97-AF65-F5344CB8AC3E}">
        <p14:creationId xmlns:p14="http://schemas.microsoft.com/office/powerpoint/2010/main" val="14832035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60</a:t>
            </a:fld>
            <a:endParaRPr lang="en-US" dirty="0"/>
          </a:p>
        </p:txBody>
      </p:sp>
    </p:spTree>
    <p:extLst>
      <p:ext uri="{BB962C8B-B14F-4D97-AF65-F5344CB8AC3E}">
        <p14:creationId xmlns:p14="http://schemas.microsoft.com/office/powerpoint/2010/main" val="39185212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61</a:t>
            </a:fld>
            <a:endParaRPr lang="en-US" dirty="0"/>
          </a:p>
        </p:txBody>
      </p:sp>
    </p:spTree>
    <p:extLst>
      <p:ext uri="{BB962C8B-B14F-4D97-AF65-F5344CB8AC3E}">
        <p14:creationId xmlns:p14="http://schemas.microsoft.com/office/powerpoint/2010/main" val="36711378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62</a:t>
            </a:fld>
            <a:endParaRPr lang="en-US" dirty="0"/>
          </a:p>
        </p:txBody>
      </p:sp>
    </p:spTree>
    <p:extLst>
      <p:ext uri="{BB962C8B-B14F-4D97-AF65-F5344CB8AC3E}">
        <p14:creationId xmlns:p14="http://schemas.microsoft.com/office/powerpoint/2010/main" val="26346639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63</a:t>
            </a:fld>
            <a:endParaRPr lang="en-US" dirty="0"/>
          </a:p>
        </p:txBody>
      </p:sp>
    </p:spTree>
    <p:extLst>
      <p:ext uri="{BB962C8B-B14F-4D97-AF65-F5344CB8AC3E}">
        <p14:creationId xmlns:p14="http://schemas.microsoft.com/office/powerpoint/2010/main" val="31888595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64</a:t>
            </a:fld>
            <a:endParaRPr lang="en-US" dirty="0"/>
          </a:p>
        </p:txBody>
      </p:sp>
    </p:spTree>
    <p:extLst>
      <p:ext uri="{BB962C8B-B14F-4D97-AF65-F5344CB8AC3E}">
        <p14:creationId xmlns:p14="http://schemas.microsoft.com/office/powerpoint/2010/main" val="15522765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65</a:t>
            </a:fld>
            <a:endParaRPr lang="en-US" dirty="0"/>
          </a:p>
        </p:txBody>
      </p:sp>
    </p:spTree>
    <p:extLst>
      <p:ext uri="{BB962C8B-B14F-4D97-AF65-F5344CB8AC3E}">
        <p14:creationId xmlns:p14="http://schemas.microsoft.com/office/powerpoint/2010/main" val="32542980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66</a:t>
            </a:fld>
            <a:endParaRPr lang="en-US" dirty="0"/>
          </a:p>
        </p:txBody>
      </p:sp>
    </p:spTree>
    <p:extLst>
      <p:ext uri="{BB962C8B-B14F-4D97-AF65-F5344CB8AC3E}">
        <p14:creationId xmlns:p14="http://schemas.microsoft.com/office/powerpoint/2010/main" val="38790048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67</a:t>
            </a:fld>
            <a:endParaRPr lang="en-US" dirty="0"/>
          </a:p>
        </p:txBody>
      </p:sp>
    </p:spTree>
    <p:extLst>
      <p:ext uri="{BB962C8B-B14F-4D97-AF65-F5344CB8AC3E}">
        <p14:creationId xmlns:p14="http://schemas.microsoft.com/office/powerpoint/2010/main" val="4451951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defRPr/>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68</a:t>
            </a:fld>
            <a:endParaRPr lang="en-US" dirty="0"/>
          </a:p>
        </p:txBody>
      </p:sp>
    </p:spTree>
    <p:extLst>
      <p:ext uri="{BB962C8B-B14F-4D97-AF65-F5344CB8AC3E}">
        <p14:creationId xmlns:p14="http://schemas.microsoft.com/office/powerpoint/2010/main" val="25032913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69</a:t>
            </a:fld>
            <a:endParaRPr lang="en-US" dirty="0"/>
          </a:p>
        </p:txBody>
      </p:sp>
    </p:spTree>
    <p:extLst>
      <p:ext uri="{BB962C8B-B14F-4D97-AF65-F5344CB8AC3E}">
        <p14:creationId xmlns:p14="http://schemas.microsoft.com/office/powerpoint/2010/main" val="814955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t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7</a:t>
            </a:fld>
            <a:endParaRPr lang="en-US" dirty="0"/>
          </a:p>
        </p:txBody>
      </p:sp>
    </p:spTree>
    <p:extLst>
      <p:ext uri="{BB962C8B-B14F-4D97-AF65-F5344CB8AC3E}">
        <p14:creationId xmlns:p14="http://schemas.microsoft.com/office/powerpoint/2010/main" val="365232559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defRPr/>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70</a:t>
            </a:fld>
            <a:endParaRPr lang="en-US" dirty="0"/>
          </a:p>
        </p:txBody>
      </p:sp>
    </p:spTree>
    <p:extLst>
      <p:ext uri="{BB962C8B-B14F-4D97-AF65-F5344CB8AC3E}">
        <p14:creationId xmlns:p14="http://schemas.microsoft.com/office/powerpoint/2010/main" val="355062537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71</a:t>
            </a:fld>
            <a:endParaRPr lang="en-US" dirty="0"/>
          </a:p>
        </p:txBody>
      </p:sp>
    </p:spTree>
    <p:extLst>
      <p:ext uri="{BB962C8B-B14F-4D97-AF65-F5344CB8AC3E}">
        <p14:creationId xmlns:p14="http://schemas.microsoft.com/office/powerpoint/2010/main" val="12931959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72</a:t>
            </a:fld>
            <a:endParaRPr lang="en-US" dirty="0"/>
          </a:p>
        </p:txBody>
      </p:sp>
    </p:spTree>
    <p:extLst>
      <p:ext uri="{BB962C8B-B14F-4D97-AF65-F5344CB8AC3E}">
        <p14:creationId xmlns:p14="http://schemas.microsoft.com/office/powerpoint/2010/main" val="8423007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73</a:t>
            </a:fld>
            <a:endParaRPr lang="en-US" dirty="0"/>
          </a:p>
        </p:txBody>
      </p:sp>
    </p:spTree>
    <p:extLst>
      <p:ext uri="{BB962C8B-B14F-4D97-AF65-F5344CB8AC3E}">
        <p14:creationId xmlns:p14="http://schemas.microsoft.com/office/powerpoint/2010/main" val="5894020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74</a:t>
            </a:fld>
            <a:endParaRPr lang="en-US" dirty="0"/>
          </a:p>
        </p:txBody>
      </p:sp>
    </p:spTree>
    <p:extLst>
      <p:ext uri="{BB962C8B-B14F-4D97-AF65-F5344CB8AC3E}">
        <p14:creationId xmlns:p14="http://schemas.microsoft.com/office/powerpoint/2010/main" val="208094575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75</a:t>
            </a:fld>
            <a:endParaRPr lang="en-US" dirty="0"/>
          </a:p>
        </p:txBody>
      </p:sp>
    </p:spTree>
    <p:extLst>
      <p:ext uri="{BB962C8B-B14F-4D97-AF65-F5344CB8AC3E}">
        <p14:creationId xmlns:p14="http://schemas.microsoft.com/office/powerpoint/2010/main" val="254331650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76</a:t>
            </a:fld>
            <a:endParaRPr lang="en-US" dirty="0"/>
          </a:p>
        </p:txBody>
      </p:sp>
    </p:spTree>
    <p:extLst>
      <p:ext uri="{BB962C8B-B14F-4D97-AF65-F5344CB8AC3E}">
        <p14:creationId xmlns:p14="http://schemas.microsoft.com/office/powerpoint/2010/main" val="33485988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77</a:t>
            </a:fld>
            <a:endParaRPr lang="en-US" dirty="0"/>
          </a:p>
        </p:txBody>
      </p:sp>
    </p:spTree>
    <p:extLst>
      <p:ext uri="{BB962C8B-B14F-4D97-AF65-F5344CB8AC3E}">
        <p14:creationId xmlns:p14="http://schemas.microsoft.com/office/powerpoint/2010/main" val="131288949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78</a:t>
            </a:fld>
            <a:endParaRPr lang="en-US" dirty="0"/>
          </a:p>
        </p:txBody>
      </p:sp>
    </p:spTree>
    <p:extLst>
      <p:ext uri="{BB962C8B-B14F-4D97-AF65-F5344CB8AC3E}">
        <p14:creationId xmlns:p14="http://schemas.microsoft.com/office/powerpoint/2010/main" val="71248184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hlinkClick r:id="rId3"/>
            </a:endParaRPr>
          </a:p>
        </p:txBody>
      </p:sp>
      <p:sp>
        <p:nvSpPr>
          <p:cNvPr id="4" name="Slide Number Placeholder 3"/>
          <p:cNvSpPr>
            <a:spLocks noGrp="1"/>
          </p:cNvSpPr>
          <p:nvPr>
            <p:ph type="sldNum" sz="quarter" idx="5"/>
          </p:nvPr>
        </p:nvSpPr>
        <p:spPr/>
        <p:txBody>
          <a:bodyPr/>
          <a:lstStyle/>
          <a:p>
            <a:fld id="{95997B55-6465-4D18-9951-F1B217141AC3}" type="slidenum">
              <a:rPr lang="en-US" smtClean="0"/>
              <a:t>79</a:t>
            </a:fld>
            <a:endParaRPr lang="en-US" dirty="0"/>
          </a:p>
        </p:txBody>
      </p:sp>
    </p:spTree>
    <p:extLst>
      <p:ext uri="{BB962C8B-B14F-4D97-AF65-F5344CB8AC3E}">
        <p14:creationId xmlns:p14="http://schemas.microsoft.com/office/powerpoint/2010/main" val="1852541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19"/>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2B1503-775C-6243-853A-FC00D00870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58913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80</a:t>
            </a:fld>
            <a:endParaRPr lang="en-US" dirty="0"/>
          </a:p>
        </p:txBody>
      </p:sp>
    </p:spTree>
    <p:extLst>
      <p:ext uri="{BB962C8B-B14F-4D97-AF65-F5344CB8AC3E}">
        <p14:creationId xmlns:p14="http://schemas.microsoft.com/office/powerpoint/2010/main" val="7841979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81</a:t>
            </a:fld>
            <a:endParaRPr lang="en-US" dirty="0"/>
          </a:p>
        </p:txBody>
      </p:sp>
    </p:spTree>
    <p:extLst>
      <p:ext uri="{BB962C8B-B14F-4D97-AF65-F5344CB8AC3E}">
        <p14:creationId xmlns:p14="http://schemas.microsoft.com/office/powerpoint/2010/main" val="385305779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969586-BFF2-1141-A5FA-4136EEF6E7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81971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83</a:t>
            </a:fld>
            <a:endParaRPr lang="en-US" dirty="0"/>
          </a:p>
        </p:txBody>
      </p:sp>
    </p:spTree>
    <p:extLst>
      <p:ext uri="{BB962C8B-B14F-4D97-AF65-F5344CB8AC3E}">
        <p14:creationId xmlns:p14="http://schemas.microsoft.com/office/powerpoint/2010/main" val="41378539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84</a:t>
            </a:fld>
            <a:endParaRPr lang="en-US" dirty="0"/>
          </a:p>
        </p:txBody>
      </p:sp>
    </p:spTree>
    <p:extLst>
      <p:ext uri="{BB962C8B-B14F-4D97-AF65-F5344CB8AC3E}">
        <p14:creationId xmlns:p14="http://schemas.microsoft.com/office/powerpoint/2010/main" val="166135248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85</a:t>
            </a:fld>
            <a:endParaRPr lang="en-US" dirty="0"/>
          </a:p>
        </p:txBody>
      </p:sp>
    </p:spTree>
    <p:extLst>
      <p:ext uri="{BB962C8B-B14F-4D97-AF65-F5344CB8AC3E}">
        <p14:creationId xmlns:p14="http://schemas.microsoft.com/office/powerpoint/2010/main" val="253696268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86</a:t>
            </a:fld>
            <a:endParaRPr lang="en-US" dirty="0"/>
          </a:p>
        </p:txBody>
      </p:sp>
    </p:spTree>
    <p:extLst>
      <p:ext uri="{BB962C8B-B14F-4D97-AF65-F5344CB8AC3E}">
        <p14:creationId xmlns:p14="http://schemas.microsoft.com/office/powerpoint/2010/main" val="228877893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87</a:t>
            </a:fld>
            <a:endParaRPr lang="en-US" dirty="0"/>
          </a:p>
        </p:txBody>
      </p:sp>
    </p:spTree>
    <p:extLst>
      <p:ext uri="{BB962C8B-B14F-4D97-AF65-F5344CB8AC3E}">
        <p14:creationId xmlns:p14="http://schemas.microsoft.com/office/powerpoint/2010/main" val="81207497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88</a:t>
            </a:fld>
            <a:endParaRPr lang="en-US" dirty="0"/>
          </a:p>
        </p:txBody>
      </p:sp>
    </p:spTree>
    <p:extLst>
      <p:ext uri="{BB962C8B-B14F-4D97-AF65-F5344CB8AC3E}">
        <p14:creationId xmlns:p14="http://schemas.microsoft.com/office/powerpoint/2010/main" val="333529624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89</a:t>
            </a:fld>
            <a:endParaRPr lang="en-US" dirty="0"/>
          </a:p>
        </p:txBody>
      </p:sp>
    </p:spTree>
    <p:extLst>
      <p:ext uri="{BB962C8B-B14F-4D97-AF65-F5344CB8AC3E}">
        <p14:creationId xmlns:p14="http://schemas.microsoft.com/office/powerpoint/2010/main" val="3164354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969586-BFF2-1141-A5FA-4136EEF6E7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389151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90</a:t>
            </a:fld>
            <a:endParaRPr lang="en-US" dirty="0"/>
          </a:p>
        </p:txBody>
      </p:sp>
    </p:spTree>
    <p:extLst>
      <p:ext uri="{BB962C8B-B14F-4D97-AF65-F5344CB8AC3E}">
        <p14:creationId xmlns:p14="http://schemas.microsoft.com/office/powerpoint/2010/main" val="380600867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91</a:t>
            </a:fld>
            <a:endParaRPr lang="en-US" dirty="0"/>
          </a:p>
        </p:txBody>
      </p:sp>
    </p:spTree>
    <p:extLst>
      <p:ext uri="{BB962C8B-B14F-4D97-AF65-F5344CB8AC3E}">
        <p14:creationId xmlns:p14="http://schemas.microsoft.com/office/powerpoint/2010/main" val="414925065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92</a:t>
            </a:fld>
            <a:endParaRPr lang="en-US" dirty="0"/>
          </a:p>
        </p:txBody>
      </p:sp>
    </p:spTree>
    <p:extLst>
      <p:ext uri="{BB962C8B-B14F-4D97-AF65-F5344CB8AC3E}">
        <p14:creationId xmlns:p14="http://schemas.microsoft.com/office/powerpoint/2010/main" val="146029160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93</a:t>
            </a:fld>
            <a:endParaRPr lang="en-US" dirty="0"/>
          </a:p>
        </p:txBody>
      </p:sp>
    </p:spTree>
    <p:extLst>
      <p:ext uri="{BB962C8B-B14F-4D97-AF65-F5344CB8AC3E}">
        <p14:creationId xmlns:p14="http://schemas.microsoft.com/office/powerpoint/2010/main" val="183916024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tLang="en-US" sz="1200" i="0" dirty="0"/>
          </a:p>
        </p:txBody>
      </p:sp>
      <p:sp>
        <p:nvSpPr>
          <p:cNvPr id="4" name="Slide Number Placeholder 3"/>
          <p:cNvSpPr>
            <a:spLocks noGrp="1"/>
          </p:cNvSpPr>
          <p:nvPr>
            <p:ph type="sldNum" sz="quarter" idx="5"/>
          </p:nvPr>
        </p:nvSpPr>
        <p:spPr/>
        <p:txBody>
          <a:bodyPr/>
          <a:lstStyle/>
          <a:p>
            <a:fld id="{95997B55-6465-4D18-9951-F1B217141AC3}" type="slidenum">
              <a:rPr lang="en-US" smtClean="0"/>
              <a:t>94</a:t>
            </a:fld>
            <a:endParaRPr lang="en-US" dirty="0"/>
          </a:p>
        </p:txBody>
      </p:sp>
    </p:spTree>
    <p:extLst>
      <p:ext uri="{BB962C8B-B14F-4D97-AF65-F5344CB8AC3E}">
        <p14:creationId xmlns:p14="http://schemas.microsoft.com/office/powerpoint/2010/main" val="3623480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6EAD3-2481-45D3-8371-221F250FE8C7}"/>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456205AB-3CF2-4D8F-98B0-06E803325997}"/>
              </a:ext>
            </a:extLst>
          </p:cNvPr>
          <p:cNvSpPr>
            <a:spLocks noGrp="1"/>
          </p:cNvSpPr>
          <p:nvPr>
            <p:ph type="subTitle" idx="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7648FDA-A7DA-48C5-84AD-F163CF878CAE}"/>
              </a:ext>
            </a:extLst>
          </p:cNvPr>
          <p:cNvSpPr>
            <a:spLocks noGrp="1"/>
          </p:cNvSpPr>
          <p:nvPr>
            <p:ph type="dt" sz="half" idx="10"/>
          </p:nvPr>
        </p:nvSpPr>
        <p:spPr/>
        <p:txBody>
          <a:bodyPr/>
          <a:lstStyle/>
          <a:p>
            <a:fld id="{6DB0ABED-6B64-4633-BA36-5F94652D63EB}" type="datetimeFigureOut">
              <a:rPr lang="en-US" smtClean="0"/>
              <a:t>8/26/2022</a:t>
            </a:fld>
            <a:endParaRPr lang="en-US" dirty="0"/>
          </a:p>
        </p:txBody>
      </p:sp>
      <p:sp>
        <p:nvSpPr>
          <p:cNvPr id="5" name="Footer Placeholder 4">
            <a:extLst>
              <a:ext uri="{FF2B5EF4-FFF2-40B4-BE49-F238E27FC236}">
                <a16:creationId xmlns:a16="http://schemas.microsoft.com/office/drawing/2014/main" id="{B8CD69FD-FCAC-43C6-B1C1-E7ABEF69DD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14479A-F9C1-4816-AE3B-786CA34A3313}"/>
              </a:ext>
            </a:extLst>
          </p:cNvPr>
          <p:cNvSpPr>
            <a:spLocks noGrp="1"/>
          </p:cNvSpPr>
          <p:nvPr>
            <p:ph type="sldNum" sz="quarter" idx="12"/>
          </p:nvPr>
        </p:nvSpPr>
        <p:spPr/>
        <p:txBody>
          <a:bodyPr/>
          <a:lstStyle/>
          <a:p>
            <a:fld id="{C35099F1-267C-46BF-9A1D-71B81CB3EE3A}" type="slidenum">
              <a:rPr lang="en-US" smtClean="0"/>
              <a:t>‹#›</a:t>
            </a:fld>
            <a:endParaRPr lang="en-US" dirty="0"/>
          </a:p>
        </p:txBody>
      </p:sp>
    </p:spTree>
    <p:extLst>
      <p:ext uri="{BB962C8B-B14F-4D97-AF65-F5344CB8AC3E}">
        <p14:creationId xmlns:p14="http://schemas.microsoft.com/office/powerpoint/2010/main" val="3640577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B6794-1CF2-4035-9DAD-06DB2435971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A1AFF52-B63C-42C7-962A-43594DB50F9A}"/>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E3210F-E9A9-4A6A-B95C-1DF18DC648F3}"/>
              </a:ext>
            </a:extLst>
          </p:cNvPr>
          <p:cNvSpPr>
            <a:spLocks noGrp="1"/>
          </p:cNvSpPr>
          <p:nvPr>
            <p:ph type="dt" sz="half" idx="10"/>
          </p:nvPr>
        </p:nvSpPr>
        <p:spPr/>
        <p:txBody>
          <a:bodyPr/>
          <a:lstStyle/>
          <a:p>
            <a:fld id="{6DB0ABED-6B64-4633-BA36-5F94652D63EB}" type="datetimeFigureOut">
              <a:rPr lang="en-US" smtClean="0"/>
              <a:t>8/26/2022</a:t>
            </a:fld>
            <a:endParaRPr lang="en-US" dirty="0"/>
          </a:p>
        </p:txBody>
      </p:sp>
      <p:sp>
        <p:nvSpPr>
          <p:cNvPr id="5" name="Footer Placeholder 4">
            <a:extLst>
              <a:ext uri="{FF2B5EF4-FFF2-40B4-BE49-F238E27FC236}">
                <a16:creationId xmlns:a16="http://schemas.microsoft.com/office/drawing/2014/main" id="{045B9A1D-F563-409A-B0E7-C65830C6E8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48CBA1-294C-46A5-A5BC-E8FAA4B148D8}"/>
              </a:ext>
            </a:extLst>
          </p:cNvPr>
          <p:cNvSpPr>
            <a:spLocks noGrp="1"/>
          </p:cNvSpPr>
          <p:nvPr>
            <p:ph type="sldNum" sz="quarter" idx="12"/>
          </p:nvPr>
        </p:nvSpPr>
        <p:spPr/>
        <p:txBody>
          <a:bodyPr/>
          <a:lstStyle/>
          <a:p>
            <a:fld id="{C35099F1-267C-46BF-9A1D-71B81CB3EE3A}" type="slidenum">
              <a:rPr lang="en-US" smtClean="0"/>
              <a:t>‹#›</a:t>
            </a:fld>
            <a:endParaRPr lang="en-US" dirty="0"/>
          </a:p>
        </p:txBody>
      </p:sp>
    </p:spTree>
    <p:extLst>
      <p:ext uri="{BB962C8B-B14F-4D97-AF65-F5344CB8AC3E}">
        <p14:creationId xmlns:p14="http://schemas.microsoft.com/office/powerpoint/2010/main" val="3472219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5638C-3E50-4B61-8BC5-8CACAB03A72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3AC1F32-802F-473F-AFE1-A2289E9148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A074F0-DA99-4337-B593-B7E51832E5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74D7D6-C342-42D5-BE15-4F98A4577DF7}"/>
              </a:ext>
            </a:extLst>
          </p:cNvPr>
          <p:cNvSpPr>
            <a:spLocks noGrp="1"/>
          </p:cNvSpPr>
          <p:nvPr>
            <p:ph type="dt" sz="half" idx="10"/>
          </p:nvPr>
        </p:nvSpPr>
        <p:spPr/>
        <p:txBody>
          <a:bodyPr/>
          <a:lstStyle/>
          <a:p>
            <a:fld id="{6DB0ABED-6B64-4633-BA36-5F94652D63EB}" type="datetimeFigureOut">
              <a:rPr lang="en-US" smtClean="0"/>
              <a:t>8/26/2022</a:t>
            </a:fld>
            <a:endParaRPr lang="en-US" dirty="0"/>
          </a:p>
        </p:txBody>
      </p:sp>
      <p:sp>
        <p:nvSpPr>
          <p:cNvPr id="6" name="Footer Placeholder 5">
            <a:extLst>
              <a:ext uri="{FF2B5EF4-FFF2-40B4-BE49-F238E27FC236}">
                <a16:creationId xmlns:a16="http://schemas.microsoft.com/office/drawing/2014/main" id="{4C83DFC6-8BC6-4509-AB2A-2A3F8EA102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3D4525-FC0D-404E-A350-CE83FE059DAC}"/>
              </a:ext>
            </a:extLst>
          </p:cNvPr>
          <p:cNvSpPr>
            <a:spLocks noGrp="1"/>
          </p:cNvSpPr>
          <p:nvPr>
            <p:ph type="sldNum" sz="quarter" idx="12"/>
          </p:nvPr>
        </p:nvSpPr>
        <p:spPr/>
        <p:txBody>
          <a:bodyPr/>
          <a:lstStyle/>
          <a:p>
            <a:fld id="{C35099F1-267C-46BF-9A1D-71B81CB3EE3A}" type="slidenum">
              <a:rPr lang="en-US" smtClean="0"/>
              <a:t>‹#›</a:t>
            </a:fld>
            <a:endParaRPr lang="en-US" dirty="0"/>
          </a:p>
        </p:txBody>
      </p:sp>
    </p:spTree>
    <p:extLst>
      <p:ext uri="{BB962C8B-B14F-4D97-AF65-F5344CB8AC3E}">
        <p14:creationId xmlns:p14="http://schemas.microsoft.com/office/powerpoint/2010/main" val="1832442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ectangle 4"/>
          <p:cNvSpPr/>
          <p:nvPr userDrawn="1"/>
        </p:nvSpPr>
        <p:spPr>
          <a:xfrm>
            <a:off x="326484" y="225420"/>
            <a:ext cx="9531440" cy="2000548"/>
          </a:xfrm>
          <a:prstGeom prst="rect">
            <a:avLst/>
          </a:prstGeom>
        </p:spPr>
        <p:txBody>
          <a:bodyPr wrap="square">
            <a:spAutoFit/>
          </a:bodyPr>
          <a:lstStyle/>
          <a:p>
            <a:r>
              <a:rPr lang="en-US" sz="4000" dirty="0">
                <a:solidFill>
                  <a:prstClr val="white"/>
                </a:solidFill>
                <a:latin typeface="Segoe Print" panose="02000600000000000000" pitchFamily="2" charset="0"/>
                <a:cs typeface="Segoe Script"/>
              </a:rPr>
              <a:t>The Rational Basis Test</a:t>
            </a:r>
          </a:p>
          <a:p>
            <a:r>
              <a:rPr lang="en-US" sz="2800" dirty="0">
                <a:solidFill>
                  <a:srgbClr val="FFFFFF"/>
                </a:solidFill>
                <a:cs typeface="Century Gothic"/>
              </a:rPr>
              <a:t>Is the government acting</a:t>
            </a:r>
          </a:p>
          <a:p>
            <a:r>
              <a:rPr lang="en-US" sz="2800" b="1" dirty="0">
                <a:solidFill>
                  <a:srgbClr val="FFFFFF"/>
                </a:solidFill>
                <a:cs typeface="Century Gothic"/>
              </a:rPr>
              <a:t>reasonably related </a:t>
            </a:r>
            <a:r>
              <a:rPr lang="en-US" sz="2800" dirty="0">
                <a:solidFill>
                  <a:srgbClr val="FFFFFF"/>
                </a:solidFill>
                <a:cs typeface="Century Gothic"/>
              </a:rPr>
              <a:t>to a </a:t>
            </a:r>
            <a:br>
              <a:rPr lang="en-US" sz="2800" dirty="0">
                <a:solidFill>
                  <a:srgbClr val="FFFFFF"/>
                </a:solidFill>
                <a:cs typeface="Century Gothic"/>
              </a:rPr>
            </a:br>
            <a:r>
              <a:rPr lang="en-US" sz="2800" dirty="0">
                <a:solidFill>
                  <a:srgbClr val="FFFFFF"/>
                </a:solidFill>
                <a:cs typeface="Century Gothic"/>
              </a:rPr>
              <a:t>legitimate government goal?</a:t>
            </a:r>
          </a:p>
        </p:txBody>
      </p:sp>
      <p:sp>
        <p:nvSpPr>
          <p:cNvPr id="9" name="Right Triangle 8"/>
          <p:cNvSpPr/>
          <p:nvPr userDrawn="1"/>
        </p:nvSpPr>
        <p:spPr>
          <a:xfrm rot="5400000">
            <a:off x="2659866" y="-2659866"/>
            <a:ext cx="6872269" cy="12192000"/>
          </a:xfrm>
          <a:custGeom>
            <a:avLst/>
            <a:gdLst>
              <a:gd name="connsiteX0" fmla="*/ 0 w 6858000"/>
              <a:gd name="connsiteY0" fmla="*/ 4249255 h 4249255"/>
              <a:gd name="connsiteX1" fmla="*/ 0 w 6858000"/>
              <a:gd name="connsiteY1" fmla="*/ 0 h 4249255"/>
              <a:gd name="connsiteX2" fmla="*/ 6858000 w 6858000"/>
              <a:gd name="connsiteY2" fmla="*/ 4249255 h 4249255"/>
              <a:gd name="connsiteX3" fmla="*/ 0 w 6858000"/>
              <a:gd name="connsiteY3" fmla="*/ 4249255 h 4249255"/>
              <a:gd name="connsiteX0" fmla="*/ 0 w 6858000"/>
              <a:gd name="connsiteY0" fmla="*/ 9125014 h 9125014"/>
              <a:gd name="connsiteX1" fmla="*/ 1 w 6858000"/>
              <a:gd name="connsiteY1" fmla="*/ 0 h 9125014"/>
              <a:gd name="connsiteX2" fmla="*/ 6858000 w 6858000"/>
              <a:gd name="connsiteY2" fmla="*/ 9125014 h 9125014"/>
              <a:gd name="connsiteX3" fmla="*/ 0 w 6858000"/>
              <a:gd name="connsiteY3" fmla="*/ 9125014 h 9125014"/>
            </a:gdLst>
            <a:ahLst/>
            <a:cxnLst>
              <a:cxn ang="0">
                <a:pos x="connsiteX0" y="connsiteY0"/>
              </a:cxn>
              <a:cxn ang="0">
                <a:pos x="connsiteX1" y="connsiteY1"/>
              </a:cxn>
              <a:cxn ang="0">
                <a:pos x="connsiteX2" y="connsiteY2"/>
              </a:cxn>
              <a:cxn ang="0">
                <a:pos x="connsiteX3" y="connsiteY3"/>
              </a:cxn>
            </a:cxnLst>
            <a:rect l="l" t="t" r="r" b="b"/>
            <a:pathLst>
              <a:path w="6858000" h="9125014">
                <a:moveTo>
                  <a:pt x="0" y="9125014"/>
                </a:moveTo>
                <a:cubicBezTo>
                  <a:pt x="0" y="6083343"/>
                  <a:pt x="1" y="3041671"/>
                  <a:pt x="1" y="0"/>
                </a:cubicBezTo>
                <a:lnTo>
                  <a:pt x="6858000" y="9125014"/>
                </a:lnTo>
                <a:lnTo>
                  <a:pt x="0" y="9125014"/>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2" name="Picture Placeholder 11"/>
          <p:cNvSpPr>
            <a:spLocks noGrp="1"/>
          </p:cNvSpPr>
          <p:nvPr>
            <p:ph type="pic" sz="quarter" idx="10"/>
          </p:nvPr>
        </p:nvSpPr>
        <p:spPr>
          <a:xfrm>
            <a:off x="0" y="0"/>
            <a:ext cx="12192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4232970 w 9144000"/>
              <a:gd name="connsiteY0" fmla="*/ 3684779 h 6858000"/>
              <a:gd name="connsiteX1" fmla="*/ 9144000 w 9144000"/>
              <a:gd name="connsiteY1" fmla="*/ 0 h 6858000"/>
              <a:gd name="connsiteX2" fmla="*/ 9144000 w 9144000"/>
              <a:gd name="connsiteY2" fmla="*/ 6858000 h 6858000"/>
              <a:gd name="connsiteX3" fmla="*/ 0 w 9144000"/>
              <a:gd name="connsiteY3" fmla="*/ 6858000 h 6858000"/>
              <a:gd name="connsiteX4" fmla="*/ 4232970 w 9144000"/>
              <a:gd name="connsiteY4" fmla="*/ 368477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4232970" y="3684779"/>
                </a:moveTo>
                <a:lnTo>
                  <a:pt x="9144000" y="0"/>
                </a:lnTo>
                <a:lnTo>
                  <a:pt x="9144000" y="6858000"/>
                </a:lnTo>
                <a:lnTo>
                  <a:pt x="0" y="6858000"/>
                </a:lnTo>
                <a:lnTo>
                  <a:pt x="4232970" y="3684779"/>
                </a:lnTo>
                <a:close/>
              </a:path>
            </a:pathLst>
          </a:custGeom>
        </p:spPr>
        <p:txBody>
          <a:bodyPr vert="horz" anchor="b"/>
          <a:lstStyle>
            <a:lvl1pPr marL="0" indent="0" algn="r">
              <a:buNone/>
              <a:defRPr/>
            </a:lvl1pPr>
          </a:lstStyle>
          <a:p>
            <a:endParaRPr lang="en-US" dirty="0"/>
          </a:p>
        </p:txBody>
      </p:sp>
      <p:sp>
        <p:nvSpPr>
          <p:cNvPr id="13" name="Text Placeholder 10"/>
          <p:cNvSpPr>
            <a:spLocks noGrp="1"/>
          </p:cNvSpPr>
          <p:nvPr>
            <p:ph type="body" sz="quarter" idx="11" hasCustomPrompt="1"/>
          </p:nvPr>
        </p:nvSpPr>
        <p:spPr>
          <a:xfrm>
            <a:off x="708283" y="1317113"/>
            <a:ext cx="6174687" cy="1536631"/>
          </a:xfrm>
          <a:prstGeom prst="rect">
            <a:avLst/>
          </a:prstGeom>
        </p:spPr>
        <p:txBody>
          <a:bodyPr vert="horz" anchor="t"/>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here</a:t>
            </a:r>
          </a:p>
        </p:txBody>
      </p:sp>
      <p:sp>
        <p:nvSpPr>
          <p:cNvPr id="14" name="Text Placeholder 10"/>
          <p:cNvSpPr>
            <a:spLocks noGrp="1"/>
          </p:cNvSpPr>
          <p:nvPr>
            <p:ph type="body" sz="quarter" idx="12" hasCustomPrompt="1"/>
          </p:nvPr>
        </p:nvSpPr>
        <p:spPr>
          <a:xfrm>
            <a:off x="708283" y="470397"/>
            <a:ext cx="6174687" cy="830466"/>
          </a:xfrm>
          <a:prstGeom prst="rect">
            <a:avLst/>
          </a:prstGeom>
        </p:spPr>
        <p:txBody>
          <a:bodyPr vert="horz" anchor="ctr"/>
          <a:lstStyle>
            <a:lvl1pPr marL="0" indent="0">
              <a:buNone/>
              <a:defRPr sz="3600">
                <a:solidFill>
                  <a:schemeClr val="bg1"/>
                </a:solidFill>
                <a:latin typeface="Segoe Print" panose="02000600000000000000" pitchFamily="2" charset="0"/>
                <a:cs typeface="Segoe Print" panose="020006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here</a:t>
            </a:r>
          </a:p>
        </p:txBody>
      </p:sp>
    </p:spTree>
    <p:extLst>
      <p:ext uri="{BB962C8B-B14F-4D97-AF65-F5344CB8AC3E}">
        <p14:creationId xmlns:p14="http://schemas.microsoft.com/office/powerpoint/2010/main" val="4214643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56DEFB-BBCD-4C6E-84D0-99E0ED860E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8AB109E-68FA-4903-B487-4143B04E21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45AFF7A-300D-4A42-B8B2-E0A8936A0F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B0ABED-6B64-4633-BA36-5F94652D63EB}" type="datetimeFigureOut">
              <a:rPr lang="en-US" smtClean="0"/>
              <a:t>8/26/2022</a:t>
            </a:fld>
            <a:endParaRPr lang="en-US" dirty="0"/>
          </a:p>
        </p:txBody>
      </p:sp>
      <p:sp>
        <p:nvSpPr>
          <p:cNvPr id="5" name="Footer Placeholder 4">
            <a:extLst>
              <a:ext uri="{FF2B5EF4-FFF2-40B4-BE49-F238E27FC236}">
                <a16:creationId xmlns:a16="http://schemas.microsoft.com/office/drawing/2014/main" id="{F9A9AE5A-2130-4638-A241-0172746FAE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4B8F26-33CE-4056-8998-98ECA93C2F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099F1-267C-46BF-9A1D-71B81CB3EE3A}" type="slidenum">
              <a:rPr lang="en-US" smtClean="0"/>
              <a:t>‹#›</a:t>
            </a:fld>
            <a:endParaRPr lang="en-US" dirty="0"/>
          </a:p>
        </p:txBody>
      </p:sp>
    </p:spTree>
    <p:extLst>
      <p:ext uri="{BB962C8B-B14F-4D97-AF65-F5344CB8AC3E}">
        <p14:creationId xmlns:p14="http://schemas.microsoft.com/office/powerpoint/2010/main" val="217033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Lst>
  <p:txStyles>
    <p:title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CFFA6-2DAC-4922-9AA4-30E8CEDD1AA8}"/>
              </a:ext>
            </a:extLst>
          </p:cNvPr>
          <p:cNvSpPr>
            <a:spLocks noGrp="1"/>
          </p:cNvSpPr>
          <p:nvPr>
            <p:ph type="ctrTitle"/>
          </p:nvPr>
        </p:nvSpPr>
        <p:spPr>
          <a:xfrm>
            <a:off x="1524000" y="1306286"/>
            <a:ext cx="9144000" cy="3466420"/>
          </a:xfrm>
        </p:spPr>
        <p:txBody>
          <a:bodyPr>
            <a:normAutofit/>
          </a:bodyPr>
          <a:lstStyle/>
          <a:p>
            <a:r>
              <a:rPr lang="en-US" dirty="0"/>
              <a:t>What Legal Powers Do Health Departments Have?</a:t>
            </a:r>
            <a:br>
              <a:rPr lang="en-US" dirty="0"/>
            </a:br>
            <a:br>
              <a:rPr lang="en-US" dirty="0"/>
            </a:br>
            <a:r>
              <a:rPr lang="en-US" sz="4400" b="0" dirty="0"/>
              <a:t>Overview of Administrative Law: Part 1 </a:t>
            </a:r>
          </a:p>
        </p:txBody>
      </p:sp>
    </p:spTree>
    <p:extLst>
      <p:ext uri="{BB962C8B-B14F-4D97-AF65-F5344CB8AC3E}">
        <p14:creationId xmlns:p14="http://schemas.microsoft.com/office/powerpoint/2010/main" val="3403334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781D9-C5F3-43BA-AA01-6D7AAFFA7F89}"/>
              </a:ext>
            </a:extLst>
          </p:cNvPr>
          <p:cNvSpPr>
            <a:spLocks noGrp="1"/>
          </p:cNvSpPr>
          <p:nvPr>
            <p:ph type="ctrTitle"/>
          </p:nvPr>
        </p:nvSpPr>
        <p:spPr/>
        <p:txBody>
          <a:bodyPr/>
          <a:lstStyle/>
          <a:p>
            <a:r>
              <a:rPr lang="en-US" dirty="0"/>
              <a:t>Environmental protection standards</a:t>
            </a:r>
          </a:p>
        </p:txBody>
      </p:sp>
      <p:sp>
        <p:nvSpPr>
          <p:cNvPr id="4" name="Subtitle 3">
            <a:extLst>
              <a:ext uri="{FF2B5EF4-FFF2-40B4-BE49-F238E27FC236}">
                <a16:creationId xmlns:a16="http://schemas.microsoft.com/office/drawing/2014/main" id="{B681A3F0-B498-4E51-9121-B5944D451B2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1244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2FB37-2E10-4D89-B906-685DC62E6C15}"/>
              </a:ext>
            </a:extLst>
          </p:cNvPr>
          <p:cNvSpPr>
            <a:spLocks noGrp="1"/>
          </p:cNvSpPr>
          <p:nvPr>
            <p:ph type="ctrTitle"/>
          </p:nvPr>
        </p:nvSpPr>
        <p:spPr/>
        <p:txBody>
          <a:bodyPr/>
          <a:lstStyle/>
          <a:p>
            <a:r>
              <a:rPr lang="en-US" dirty="0"/>
              <a:t>Emergency preparedness</a:t>
            </a:r>
          </a:p>
        </p:txBody>
      </p:sp>
      <p:sp>
        <p:nvSpPr>
          <p:cNvPr id="4" name="Subtitle 3">
            <a:extLst>
              <a:ext uri="{FF2B5EF4-FFF2-40B4-BE49-F238E27FC236}">
                <a16:creationId xmlns:a16="http://schemas.microsoft.com/office/drawing/2014/main" id="{E2DAB6F7-6588-4672-8BBA-C540B06C66C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1355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032F87B-CE23-433F-BF1B-9F61DEED36F5}"/>
              </a:ext>
            </a:extLst>
          </p:cNvPr>
          <p:cNvSpPr>
            <a:spLocks noGrp="1"/>
          </p:cNvSpPr>
          <p:nvPr>
            <p:ph type="title"/>
          </p:nvPr>
        </p:nvSpPr>
        <p:spPr/>
        <p:txBody>
          <a:bodyPr>
            <a:normAutofit fontScale="90000"/>
          </a:bodyPr>
          <a:lstStyle/>
          <a:p>
            <a:r>
              <a:rPr lang="en-US" dirty="0"/>
              <a:t>What are the most common areas of regulation for local health departments?</a:t>
            </a:r>
          </a:p>
        </p:txBody>
      </p:sp>
      <p:sp>
        <p:nvSpPr>
          <p:cNvPr id="8" name="Content Placeholder 7">
            <a:extLst>
              <a:ext uri="{FF2B5EF4-FFF2-40B4-BE49-F238E27FC236}">
                <a16:creationId xmlns:a16="http://schemas.microsoft.com/office/drawing/2014/main" id="{44A31F9E-A419-438B-8470-69DC04863A52}"/>
              </a:ext>
            </a:extLst>
          </p:cNvPr>
          <p:cNvSpPr>
            <a:spLocks noGrp="1"/>
          </p:cNvSpPr>
          <p:nvPr>
            <p:ph idx="1"/>
          </p:nvPr>
        </p:nvSpPr>
        <p:spPr>
          <a:xfrm>
            <a:off x="838199" y="1825625"/>
            <a:ext cx="11182815" cy="4351338"/>
          </a:xfrm>
        </p:spPr>
        <p:txBody>
          <a:bodyPr numCol="2">
            <a:normAutofit fontScale="92500"/>
          </a:bodyPr>
          <a:lstStyle/>
          <a:p>
            <a:pPr marL="742950" indent="-742950">
              <a:lnSpc>
                <a:spcPct val="100000"/>
              </a:lnSpc>
              <a:buFont typeface="+mj-lt"/>
              <a:buAutoNum type="arabicPeriod"/>
            </a:pPr>
            <a:r>
              <a:rPr lang="en-US" dirty="0"/>
              <a:t>Food service establishments (78%)</a:t>
            </a:r>
          </a:p>
          <a:p>
            <a:pPr marL="742950" indent="-742950">
              <a:lnSpc>
                <a:spcPct val="100000"/>
              </a:lnSpc>
              <a:buFont typeface="+mj-lt"/>
              <a:buAutoNum type="arabicPeriod"/>
            </a:pPr>
            <a:r>
              <a:rPr lang="en-US" dirty="0"/>
              <a:t>Schools/day care (72%)</a:t>
            </a:r>
          </a:p>
          <a:p>
            <a:pPr marL="742950" indent="-742950">
              <a:lnSpc>
                <a:spcPct val="100000"/>
              </a:lnSpc>
              <a:buFont typeface="+mj-lt"/>
              <a:buAutoNum type="arabicPeriod"/>
            </a:pPr>
            <a:r>
              <a:rPr lang="en-US" dirty="0"/>
              <a:t>Septic systems (68%)</a:t>
            </a:r>
          </a:p>
          <a:p>
            <a:pPr marL="742950" indent="-742950">
              <a:lnSpc>
                <a:spcPct val="100000"/>
              </a:lnSpc>
              <a:buFont typeface="+mj-lt"/>
              <a:buAutoNum type="arabicPeriod"/>
            </a:pPr>
            <a:r>
              <a:rPr lang="en-US" dirty="0"/>
              <a:t>Recreational water (66%)</a:t>
            </a:r>
          </a:p>
          <a:p>
            <a:pPr marL="742950" indent="-742950">
              <a:lnSpc>
                <a:spcPct val="100000"/>
              </a:lnSpc>
              <a:buFont typeface="+mj-lt"/>
              <a:buAutoNum type="arabicPeriod"/>
            </a:pPr>
            <a:r>
              <a:rPr lang="en-US" dirty="0"/>
              <a:t>Body art (58%)</a:t>
            </a:r>
          </a:p>
          <a:p>
            <a:pPr marL="742950" indent="-742950">
              <a:lnSpc>
                <a:spcPct val="100000"/>
              </a:lnSpc>
              <a:buFont typeface="+mj-lt"/>
              <a:buAutoNum type="arabicPeriod"/>
            </a:pPr>
            <a:endParaRPr lang="en-US" dirty="0"/>
          </a:p>
          <a:p>
            <a:pPr marL="742950" indent="-742950">
              <a:lnSpc>
                <a:spcPct val="100000"/>
              </a:lnSpc>
              <a:buFont typeface="+mj-lt"/>
              <a:buAutoNum type="arabicPeriod"/>
            </a:pPr>
            <a:r>
              <a:rPr lang="en-US" dirty="0"/>
              <a:t>Private drinking water (56%)</a:t>
            </a:r>
          </a:p>
          <a:p>
            <a:pPr marL="742950" indent="-742950">
              <a:lnSpc>
                <a:spcPct val="100000"/>
              </a:lnSpc>
              <a:buFont typeface="+mj-lt"/>
              <a:buAutoNum type="arabicPeriod"/>
            </a:pPr>
            <a:r>
              <a:rPr lang="en-US" dirty="0"/>
              <a:t>Children's camps (55%)</a:t>
            </a:r>
          </a:p>
          <a:p>
            <a:pPr marL="742950" indent="-742950">
              <a:lnSpc>
                <a:spcPct val="100000"/>
              </a:lnSpc>
              <a:buFont typeface="+mj-lt"/>
              <a:buAutoNum type="arabicPeriod"/>
            </a:pPr>
            <a:r>
              <a:rPr lang="en-US" dirty="0"/>
              <a:t>Hotels/motels (55%)</a:t>
            </a:r>
          </a:p>
          <a:p>
            <a:pPr marL="742950" indent="-742950">
              <a:lnSpc>
                <a:spcPct val="100000"/>
              </a:lnSpc>
              <a:buFont typeface="+mj-lt"/>
              <a:buAutoNum type="arabicPeriod"/>
            </a:pPr>
            <a:r>
              <a:rPr lang="en-US" dirty="0"/>
              <a:t>Lead inspection (52%)</a:t>
            </a:r>
          </a:p>
          <a:p>
            <a:pPr marL="742950" indent="-742950">
              <a:lnSpc>
                <a:spcPct val="100000"/>
              </a:lnSpc>
              <a:buFont typeface="+mj-lt"/>
              <a:buAutoNum type="arabicPeriod"/>
            </a:pPr>
            <a:r>
              <a:rPr lang="en-US" dirty="0"/>
              <a:t>Campgrounds &amp; RVs (49%)</a:t>
            </a:r>
          </a:p>
          <a:p>
            <a:pPr marL="742950" indent="-742950">
              <a:lnSpc>
                <a:spcPct val="100000"/>
              </a:lnSpc>
              <a:buFont typeface="+mj-lt"/>
              <a:buAutoNum type="arabicPeriod"/>
            </a:pPr>
            <a:endParaRPr lang="en-US" dirty="0"/>
          </a:p>
        </p:txBody>
      </p:sp>
      <p:sp>
        <p:nvSpPr>
          <p:cNvPr id="5" name="TextBox 4">
            <a:extLst>
              <a:ext uri="{FF2B5EF4-FFF2-40B4-BE49-F238E27FC236}">
                <a16:creationId xmlns:a16="http://schemas.microsoft.com/office/drawing/2014/main" id="{8962E0BA-FD5C-2C6E-507F-9A861FA92870}"/>
              </a:ext>
            </a:extLst>
          </p:cNvPr>
          <p:cNvSpPr txBox="1"/>
          <p:nvPr/>
        </p:nvSpPr>
        <p:spPr>
          <a:xfrm>
            <a:off x="838200" y="5676181"/>
            <a:ext cx="10848278" cy="646331"/>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Source: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National Association of County and City Health Officials</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2019 National Profile of Local Health Departments,</a:t>
            </a:r>
            <a:r>
              <a:rPr lang="en-US" sz="1800" dirty="0">
                <a:effectLst/>
                <a:latin typeface="Calibri" panose="020F0502020204030204" pitchFamily="34" charset="0"/>
                <a:ea typeface="Calibri" panose="020F0502020204030204" pitchFamily="34" charset="0"/>
                <a:cs typeface="Times New Roman" panose="02020603050405020304" pitchFamily="18" charset="0"/>
              </a:rPr>
              <a:t> p. 77. </a:t>
            </a:r>
            <a:endParaRPr lang="en-US" dirty="0"/>
          </a:p>
        </p:txBody>
      </p:sp>
    </p:spTree>
    <p:extLst>
      <p:ext uri="{BB962C8B-B14F-4D97-AF65-F5344CB8AC3E}">
        <p14:creationId xmlns:p14="http://schemas.microsoft.com/office/powerpoint/2010/main" val="4044110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0E70F-47FE-4FC9-9ABC-EA3C4A7010C0}"/>
              </a:ext>
            </a:extLst>
          </p:cNvPr>
          <p:cNvSpPr>
            <a:spLocks noGrp="1"/>
          </p:cNvSpPr>
          <p:nvPr>
            <p:ph type="ctrTitle"/>
          </p:nvPr>
        </p:nvSpPr>
        <p:spPr/>
        <p:txBody>
          <a:bodyPr>
            <a:normAutofit fontScale="90000"/>
          </a:bodyPr>
          <a:lstStyle/>
          <a:p>
            <a:r>
              <a:rPr lang="en-US" dirty="0"/>
              <a:t>How is administrative law connected to</a:t>
            </a:r>
            <a:br>
              <a:rPr lang="en-US" dirty="0"/>
            </a:br>
            <a:r>
              <a:rPr lang="en-US" dirty="0"/>
              <a:t>health equity?</a:t>
            </a:r>
          </a:p>
        </p:txBody>
      </p:sp>
      <p:sp>
        <p:nvSpPr>
          <p:cNvPr id="3" name="Subtitle 2">
            <a:extLst>
              <a:ext uri="{FF2B5EF4-FFF2-40B4-BE49-F238E27FC236}">
                <a16:creationId xmlns:a16="http://schemas.microsoft.com/office/drawing/2014/main" id="{082535F5-FD0C-4742-A3B5-4A85B8B9C99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770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CD223E-9314-45E0-93C5-CBB0FFA7FF02}"/>
              </a:ext>
            </a:extLst>
          </p:cNvPr>
          <p:cNvSpPr>
            <a:spLocks noGrp="1"/>
          </p:cNvSpPr>
          <p:nvPr>
            <p:ph type="ctrTitle"/>
          </p:nvPr>
        </p:nvSpPr>
        <p:spPr>
          <a:xfrm>
            <a:off x="1524000" y="720927"/>
            <a:ext cx="9144000" cy="2387600"/>
          </a:xfrm>
        </p:spPr>
        <p:txBody>
          <a:bodyPr/>
          <a:lstStyle/>
          <a:p>
            <a:r>
              <a:rPr lang="en-US" dirty="0"/>
              <a:t>What is health equity?</a:t>
            </a:r>
          </a:p>
        </p:txBody>
      </p:sp>
      <p:sp>
        <p:nvSpPr>
          <p:cNvPr id="5" name="Subtitle 4">
            <a:extLst>
              <a:ext uri="{FF2B5EF4-FFF2-40B4-BE49-F238E27FC236}">
                <a16:creationId xmlns:a16="http://schemas.microsoft.com/office/drawing/2014/main" id="{AD5B9815-5003-48C8-98C1-CD9C9A2EEB63}"/>
              </a:ext>
            </a:extLst>
          </p:cNvPr>
          <p:cNvSpPr>
            <a:spLocks noGrp="1"/>
          </p:cNvSpPr>
          <p:nvPr>
            <p:ph type="subTitle" idx="1"/>
          </p:nvPr>
        </p:nvSpPr>
        <p:spPr>
          <a:xfrm>
            <a:off x="1524000" y="3200602"/>
            <a:ext cx="9144000" cy="1655762"/>
          </a:xfrm>
        </p:spPr>
        <p:txBody>
          <a:bodyPr>
            <a:normAutofit fontScale="85000" lnSpcReduction="10000"/>
          </a:bodyPr>
          <a:lstStyle/>
          <a:p>
            <a:r>
              <a:rPr lang="en-US" dirty="0"/>
              <a:t> “Health equity means that everyone has a fair and just opportunity to be as healthy as possible. This requires removing obstacles to health such as poverty, discrimination, and their consequences. . . . ”  </a:t>
            </a:r>
          </a:p>
        </p:txBody>
      </p:sp>
      <p:sp>
        <p:nvSpPr>
          <p:cNvPr id="6" name="TextBox 5">
            <a:extLst>
              <a:ext uri="{FF2B5EF4-FFF2-40B4-BE49-F238E27FC236}">
                <a16:creationId xmlns:a16="http://schemas.microsoft.com/office/drawing/2014/main" id="{D7BDABD4-9C69-6932-324A-50E0C24FE2FF}"/>
              </a:ext>
            </a:extLst>
          </p:cNvPr>
          <p:cNvSpPr txBox="1"/>
          <p:nvPr/>
        </p:nvSpPr>
        <p:spPr>
          <a:xfrm>
            <a:off x="1873409" y="6063576"/>
            <a:ext cx="9143999" cy="369332"/>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rPr>
              <a:t>Source:  P. </a:t>
            </a:r>
            <a:r>
              <a:rPr lang="en-US" sz="1800" dirty="0" err="1">
                <a:effectLst/>
                <a:latin typeface="Calibri" panose="020F0502020204030204" pitchFamily="34" charset="0"/>
                <a:ea typeface="Calibri" panose="020F0502020204030204" pitchFamily="34" charset="0"/>
              </a:rPr>
              <a:t>Braveman</a:t>
            </a:r>
            <a:r>
              <a:rPr lang="en-US" sz="1800" dirty="0">
                <a:effectLst/>
                <a:latin typeface="Calibri" panose="020F0502020204030204" pitchFamily="34" charset="0"/>
                <a:ea typeface="Calibri" panose="020F0502020204030204" pitchFamily="34" charset="0"/>
              </a:rPr>
              <a:t> et al. </a:t>
            </a:r>
            <a:r>
              <a:rPr lang="en-US" sz="1800" i="1" dirty="0">
                <a:effectLst/>
                <a:latin typeface="Calibri" panose="020F0502020204030204" pitchFamily="34" charset="0"/>
                <a:ea typeface="Calibri" panose="020F0502020204030204" pitchFamily="34" charset="0"/>
              </a:rPr>
              <a:t>What Is Health Equity?</a:t>
            </a:r>
            <a:r>
              <a:rPr lang="en-US" sz="1800" dirty="0">
                <a:effectLst/>
                <a:latin typeface="Calibri" panose="020F0502020204030204" pitchFamily="34" charset="0"/>
                <a:ea typeface="Calibri" panose="020F0502020204030204" pitchFamily="34" charset="0"/>
              </a:rPr>
              <a:t> Robert Wood Johnson Foundation; 2017.</a:t>
            </a:r>
            <a:endParaRPr lang="en-US" dirty="0"/>
          </a:p>
        </p:txBody>
      </p:sp>
    </p:spTree>
    <p:extLst>
      <p:ext uri="{BB962C8B-B14F-4D97-AF65-F5344CB8AC3E}">
        <p14:creationId xmlns:p14="http://schemas.microsoft.com/office/powerpoint/2010/main" val="2728622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750EFA1-EF0A-4686-94FB-98EAD6062A61}"/>
              </a:ext>
            </a:extLst>
          </p:cNvPr>
          <p:cNvSpPr>
            <a:spLocks noGrp="1"/>
          </p:cNvSpPr>
          <p:nvPr>
            <p:ph type="title"/>
          </p:nvPr>
        </p:nvSpPr>
        <p:spPr/>
        <p:txBody>
          <a:bodyPr/>
          <a:lstStyle/>
          <a:p>
            <a:r>
              <a:rPr lang="en-US" dirty="0"/>
              <a:t>Moving toward true equity</a:t>
            </a:r>
          </a:p>
        </p:txBody>
      </p:sp>
      <p:sp>
        <p:nvSpPr>
          <p:cNvPr id="15" name="Content Placeholder 14">
            <a:extLst>
              <a:ext uri="{FF2B5EF4-FFF2-40B4-BE49-F238E27FC236}">
                <a16:creationId xmlns:a16="http://schemas.microsoft.com/office/drawing/2014/main" id="{BA1105E0-AFAB-4E4D-859C-CED2B2726814}"/>
              </a:ext>
            </a:extLst>
          </p:cNvPr>
          <p:cNvSpPr>
            <a:spLocks noGrp="1"/>
          </p:cNvSpPr>
          <p:nvPr>
            <p:ph sz="half" idx="1"/>
          </p:nvPr>
        </p:nvSpPr>
        <p:spPr>
          <a:xfrm>
            <a:off x="914400" y="2484501"/>
            <a:ext cx="5181600" cy="580378"/>
          </a:xfrm>
        </p:spPr>
        <p:txBody>
          <a:bodyPr>
            <a:normAutofit lnSpcReduction="10000"/>
          </a:bodyPr>
          <a:lstStyle/>
          <a:p>
            <a:pPr marL="0" indent="0">
              <a:buNone/>
            </a:pPr>
            <a:r>
              <a:rPr lang="en-US" dirty="0"/>
              <a:t>Equality</a:t>
            </a:r>
          </a:p>
        </p:txBody>
      </p:sp>
      <p:pic>
        <p:nvPicPr>
          <p:cNvPr id="17" name="Picture 16" descr="Equality is visualized using 4 individuals who are provided identical bicycles. One person is in a wheelchair, and the bicycle is not accessible for them. Another person is smaller, and the bicycle is big. Equality does not ensure individual needs are met.">
            <a:extLst>
              <a:ext uri="{FF2B5EF4-FFF2-40B4-BE49-F238E27FC236}">
                <a16:creationId xmlns:a16="http://schemas.microsoft.com/office/drawing/2014/main" id="{F99E5A7F-6331-48F4-A13F-EA23520972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6750" y="1690688"/>
            <a:ext cx="8116018" cy="1694830"/>
          </a:xfrm>
          <a:prstGeom prst="rect">
            <a:avLst/>
          </a:prstGeom>
        </p:spPr>
      </p:pic>
      <p:sp>
        <p:nvSpPr>
          <p:cNvPr id="16" name="Content Placeholder 15">
            <a:extLst>
              <a:ext uri="{FF2B5EF4-FFF2-40B4-BE49-F238E27FC236}">
                <a16:creationId xmlns:a16="http://schemas.microsoft.com/office/drawing/2014/main" id="{25887088-16AE-45AF-B275-369743C78E5A}"/>
              </a:ext>
            </a:extLst>
          </p:cNvPr>
          <p:cNvSpPr>
            <a:spLocks noGrp="1"/>
          </p:cNvSpPr>
          <p:nvPr>
            <p:ph sz="half" idx="2"/>
          </p:nvPr>
        </p:nvSpPr>
        <p:spPr>
          <a:xfrm>
            <a:off x="914400" y="4877123"/>
            <a:ext cx="5181600" cy="580378"/>
          </a:xfrm>
        </p:spPr>
        <p:txBody>
          <a:bodyPr>
            <a:normAutofit lnSpcReduction="10000"/>
          </a:bodyPr>
          <a:lstStyle/>
          <a:p>
            <a:pPr marL="0" indent="0">
              <a:buNone/>
            </a:pPr>
            <a:r>
              <a:rPr lang="en-US" dirty="0"/>
              <a:t>Equity</a:t>
            </a:r>
          </a:p>
        </p:txBody>
      </p:sp>
      <p:pic>
        <p:nvPicPr>
          <p:cNvPr id="18" name="Picture 17" descr="Equity is visualized using 4 individuals who are provided with wheeled vehicles that fit their needs. The person who was in a wheelchair can now self-propel with the seated cycle. The smaller person has a bicycle sized appropriately for them. An equitable approach ensures diverse needs are being met.">
            <a:extLst>
              <a:ext uri="{FF2B5EF4-FFF2-40B4-BE49-F238E27FC236}">
                <a16:creationId xmlns:a16="http://schemas.microsoft.com/office/drawing/2014/main" id="{3D983E95-B3EB-4276-B4AC-9F9583CA5E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29000" y="4179331"/>
            <a:ext cx="7671518" cy="1676727"/>
          </a:xfrm>
          <a:prstGeom prst="rect">
            <a:avLst/>
          </a:prstGeom>
        </p:spPr>
      </p:pic>
      <p:sp>
        <p:nvSpPr>
          <p:cNvPr id="8" name="TextBox 7">
            <a:extLst>
              <a:ext uri="{FF2B5EF4-FFF2-40B4-BE49-F238E27FC236}">
                <a16:creationId xmlns:a16="http://schemas.microsoft.com/office/drawing/2014/main" id="{2CB21820-AAF9-34F2-62AE-39BF038D37B2}"/>
              </a:ext>
            </a:extLst>
          </p:cNvPr>
          <p:cNvSpPr txBox="1"/>
          <p:nvPr/>
        </p:nvSpPr>
        <p:spPr>
          <a:xfrm>
            <a:off x="838199" y="6197383"/>
            <a:ext cx="10915185" cy="369332"/>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rPr>
              <a:t>Source: Robert Wood Johnson Foundation. </a:t>
            </a:r>
            <a:r>
              <a:rPr lang="en-US" i="1" dirty="0">
                <a:latin typeface="Calibri" panose="020F0502020204030204" pitchFamily="34" charset="0"/>
                <a:ea typeface="Calibri" panose="020F0502020204030204" pitchFamily="34" charset="0"/>
              </a:rPr>
              <a:t>Visualizing Health Equity: One Size Does Not Fit All Infographic</a:t>
            </a:r>
            <a:r>
              <a:rPr lang="en-US" dirty="0">
                <a:latin typeface="Calibri" panose="020F0502020204030204" pitchFamily="34" charset="0"/>
                <a:ea typeface="Calibri" panose="020F0502020204030204" pitchFamily="34" charset="0"/>
              </a:rPr>
              <a:t>. 2017.</a:t>
            </a:r>
            <a:endParaRPr lang="en-US" dirty="0"/>
          </a:p>
        </p:txBody>
      </p:sp>
    </p:spTree>
    <p:extLst>
      <p:ext uri="{BB962C8B-B14F-4D97-AF65-F5344CB8AC3E}">
        <p14:creationId xmlns:p14="http://schemas.microsoft.com/office/powerpoint/2010/main" val="3041782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91B3544-8382-48FB-B75D-ADF0FB76E537}"/>
              </a:ext>
            </a:extLst>
          </p:cNvPr>
          <p:cNvSpPr>
            <a:spLocks noGrp="1"/>
          </p:cNvSpPr>
          <p:nvPr>
            <p:ph type="title"/>
          </p:nvPr>
        </p:nvSpPr>
        <p:spPr>
          <a:xfrm>
            <a:off x="838200" y="681037"/>
            <a:ext cx="10515600" cy="1325563"/>
          </a:xfrm>
        </p:spPr>
        <p:txBody>
          <a:bodyPr>
            <a:normAutofit fontScale="90000"/>
          </a:bodyPr>
          <a:lstStyle/>
          <a:p>
            <a:r>
              <a:rPr lang="en-US" dirty="0"/>
              <a:t>A framework for policy interventions: </a:t>
            </a:r>
            <a:br>
              <a:rPr lang="en-US" dirty="0"/>
            </a:br>
            <a:r>
              <a:rPr lang="en-US" dirty="0"/>
              <a:t>5 drivers of health inequity</a:t>
            </a:r>
          </a:p>
        </p:txBody>
      </p:sp>
      <p:sp>
        <p:nvSpPr>
          <p:cNvPr id="16" name="Content Placeholder 15">
            <a:extLst>
              <a:ext uri="{FF2B5EF4-FFF2-40B4-BE49-F238E27FC236}">
                <a16:creationId xmlns:a16="http://schemas.microsoft.com/office/drawing/2014/main" id="{9F274CAE-7606-420D-9CC7-57C54C9DAD8B}"/>
              </a:ext>
            </a:extLst>
          </p:cNvPr>
          <p:cNvSpPr>
            <a:spLocks noGrp="1"/>
          </p:cNvSpPr>
          <p:nvPr>
            <p:ph idx="1"/>
          </p:nvPr>
        </p:nvSpPr>
        <p:spPr/>
        <p:txBody>
          <a:bodyPr anchor="ctr"/>
          <a:lstStyle/>
          <a:p>
            <a:pPr marL="742950" indent="-742950">
              <a:buFont typeface="+mj-lt"/>
              <a:buAutoNum type="arabicPeriod"/>
            </a:pPr>
            <a:r>
              <a:rPr lang="en-US" dirty="0"/>
              <a:t>Structural discrimination</a:t>
            </a:r>
          </a:p>
          <a:p>
            <a:pPr marL="742950" indent="-742950">
              <a:buFont typeface="+mj-lt"/>
              <a:buAutoNum type="arabicPeriod"/>
            </a:pPr>
            <a:r>
              <a:rPr lang="en-US" dirty="0"/>
              <a:t>Income inequality and poverty</a:t>
            </a:r>
          </a:p>
          <a:p>
            <a:pPr marL="742950" indent="-742950">
              <a:buFont typeface="+mj-lt"/>
              <a:buAutoNum type="arabicPeriod"/>
            </a:pPr>
            <a:r>
              <a:rPr lang="en-US" dirty="0"/>
              <a:t>Disparities in opportunity</a:t>
            </a:r>
          </a:p>
          <a:p>
            <a:pPr marL="742950" indent="-742950">
              <a:buFont typeface="+mj-lt"/>
              <a:buAutoNum type="arabicPeriod"/>
            </a:pPr>
            <a:r>
              <a:rPr lang="en-US" dirty="0"/>
              <a:t>Disparities in political power</a:t>
            </a:r>
          </a:p>
          <a:p>
            <a:pPr marL="742950" indent="-742950">
              <a:buFont typeface="+mj-lt"/>
              <a:buAutoNum type="arabicPeriod"/>
            </a:pPr>
            <a:r>
              <a:rPr lang="en-US" dirty="0"/>
              <a:t>Governance that limits meaningful participation</a:t>
            </a:r>
          </a:p>
        </p:txBody>
      </p:sp>
    </p:spTree>
    <p:extLst>
      <p:ext uri="{BB962C8B-B14F-4D97-AF65-F5344CB8AC3E}">
        <p14:creationId xmlns:p14="http://schemas.microsoft.com/office/powerpoint/2010/main" val="3887386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9765AC8-CD1C-4691-843B-B4C30B616492}"/>
              </a:ext>
            </a:extLst>
          </p:cNvPr>
          <p:cNvSpPr>
            <a:spLocks noGrp="1"/>
          </p:cNvSpPr>
          <p:nvPr>
            <p:ph type="title"/>
          </p:nvPr>
        </p:nvSpPr>
        <p:spPr/>
        <p:txBody>
          <a:bodyPr/>
          <a:lstStyle/>
          <a:p>
            <a:r>
              <a:rPr lang="en-US" dirty="0"/>
              <a:t>Promoting health equity</a:t>
            </a:r>
          </a:p>
        </p:txBody>
      </p:sp>
      <p:sp>
        <p:nvSpPr>
          <p:cNvPr id="10" name="Content Placeholder 9">
            <a:extLst>
              <a:ext uri="{FF2B5EF4-FFF2-40B4-BE49-F238E27FC236}">
                <a16:creationId xmlns:a16="http://schemas.microsoft.com/office/drawing/2014/main" id="{D5FED456-50DF-4E84-906C-7B5A219B32C2}"/>
              </a:ext>
            </a:extLst>
          </p:cNvPr>
          <p:cNvSpPr>
            <a:spLocks noGrp="1"/>
          </p:cNvSpPr>
          <p:nvPr>
            <p:ph sz="half" idx="1"/>
          </p:nvPr>
        </p:nvSpPr>
        <p:spPr/>
        <p:txBody>
          <a:bodyPr/>
          <a:lstStyle/>
          <a:p>
            <a:r>
              <a:rPr lang="en-US" dirty="0"/>
              <a:t>Encouraging robust community engagement</a:t>
            </a:r>
          </a:p>
          <a:p>
            <a:r>
              <a:rPr lang="en-US" dirty="0"/>
              <a:t>Building partnerships</a:t>
            </a:r>
          </a:p>
          <a:p>
            <a:r>
              <a:rPr lang="en-US" dirty="0"/>
              <a:t>Inviting varying perspectives</a:t>
            </a:r>
          </a:p>
          <a:p>
            <a:r>
              <a:rPr lang="en-US" dirty="0"/>
              <a:t>Considering how you use data</a:t>
            </a:r>
          </a:p>
        </p:txBody>
      </p:sp>
      <p:sp>
        <p:nvSpPr>
          <p:cNvPr id="11" name="Content Placeholder 10">
            <a:extLst>
              <a:ext uri="{FF2B5EF4-FFF2-40B4-BE49-F238E27FC236}">
                <a16:creationId xmlns:a16="http://schemas.microsoft.com/office/drawing/2014/main" id="{BAFA2154-64E1-447D-9CA8-E647E0A29F4C}"/>
              </a:ext>
            </a:extLst>
          </p:cNvPr>
          <p:cNvSpPr>
            <a:spLocks noGrp="1"/>
          </p:cNvSpPr>
          <p:nvPr>
            <p:ph sz="half" idx="2"/>
          </p:nvPr>
        </p:nvSpPr>
        <p:spPr/>
        <p:txBody>
          <a:bodyPr/>
          <a:lstStyle/>
          <a:p>
            <a:r>
              <a:rPr lang="en-US" dirty="0"/>
              <a:t>Equitably directing resources</a:t>
            </a:r>
          </a:p>
          <a:p>
            <a:r>
              <a:rPr lang="en-US" dirty="0"/>
              <a:t>Promoting systems thinking</a:t>
            </a:r>
          </a:p>
          <a:p>
            <a:r>
              <a:rPr lang="en-US" dirty="0"/>
              <a:t>Evaluating outcomes and taking accountability for decisions that affect the public</a:t>
            </a:r>
          </a:p>
        </p:txBody>
      </p:sp>
    </p:spTree>
    <p:extLst>
      <p:ext uri="{BB962C8B-B14F-4D97-AF65-F5344CB8AC3E}">
        <p14:creationId xmlns:p14="http://schemas.microsoft.com/office/powerpoint/2010/main" val="3779207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F1906B-1168-49AC-99F7-0A15E4F11D5C}"/>
              </a:ext>
            </a:extLst>
          </p:cNvPr>
          <p:cNvSpPr>
            <a:spLocks noGrp="1"/>
          </p:cNvSpPr>
          <p:nvPr>
            <p:ph type="title"/>
          </p:nvPr>
        </p:nvSpPr>
        <p:spPr>
          <a:xfrm>
            <a:off x="838200" y="920762"/>
            <a:ext cx="10515600" cy="2647497"/>
          </a:xfrm>
        </p:spPr>
        <p:txBody>
          <a:bodyPr>
            <a:normAutofit fontScale="90000"/>
          </a:bodyPr>
          <a:lstStyle/>
          <a:p>
            <a:r>
              <a:rPr lang="en-US" sz="5300" dirty="0"/>
              <a:t>True or False Question</a:t>
            </a:r>
            <a:br>
              <a:rPr lang="en-US" dirty="0"/>
            </a:br>
            <a:br>
              <a:rPr lang="en-US" dirty="0"/>
            </a:br>
            <a:r>
              <a:rPr lang="en-US" sz="4000" b="0" dirty="0"/>
              <a:t>Core elements of health equity include fairness and opportunity.</a:t>
            </a:r>
            <a:br>
              <a:rPr lang="en-US" dirty="0"/>
            </a:br>
            <a:endParaRPr lang="en-US" dirty="0"/>
          </a:p>
        </p:txBody>
      </p:sp>
      <p:sp>
        <p:nvSpPr>
          <p:cNvPr id="6" name="Content Placeholder 5">
            <a:extLst>
              <a:ext uri="{FF2B5EF4-FFF2-40B4-BE49-F238E27FC236}">
                <a16:creationId xmlns:a16="http://schemas.microsoft.com/office/drawing/2014/main" id="{D838A842-A6DD-422A-8435-1642FA8893D7}"/>
              </a:ext>
            </a:extLst>
          </p:cNvPr>
          <p:cNvSpPr>
            <a:spLocks noGrp="1"/>
          </p:cNvSpPr>
          <p:nvPr>
            <p:ph idx="1"/>
          </p:nvPr>
        </p:nvSpPr>
        <p:spPr>
          <a:xfrm>
            <a:off x="838200" y="3089287"/>
            <a:ext cx="10515600" cy="2268765"/>
          </a:xfrm>
        </p:spPr>
        <p:txBody>
          <a:bodyPr anchor="t"/>
          <a:lstStyle/>
          <a:p>
            <a:pPr marL="0" indent="0">
              <a:buNone/>
            </a:pPr>
            <a:endParaRPr lang="en-US" dirty="0"/>
          </a:p>
          <a:p>
            <a:pPr lvl="2" defTabSz="457200">
              <a:lnSpc>
                <a:spcPct val="150000"/>
              </a:lnSpc>
              <a:buFont typeface="Wingdings" panose="05000000000000000000" pitchFamily="2" charset="2"/>
              <a:buChar char="q"/>
              <a:defRPr/>
            </a:pPr>
            <a:r>
              <a:rPr lang="en-US" sz="3600" dirty="0">
                <a:latin typeface="+mj-lt"/>
                <a:cs typeface="Arial"/>
              </a:rPr>
              <a:t>  True</a:t>
            </a:r>
          </a:p>
          <a:p>
            <a:pPr marL="1200150" lvl="2" indent="-285750" defTabSz="457200">
              <a:buFont typeface="Wingdings" panose="05000000000000000000" pitchFamily="2" charset="2"/>
              <a:buChar char="q"/>
              <a:defRPr/>
            </a:pPr>
            <a:r>
              <a:rPr lang="en-US" sz="3600" dirty="0">
                <a:latin typeface="+mj-lt"/>
                <a:cs typeface="Arial"/>
              </a:rPr>
              <a:t>  False</a:t>
            </a:r>
            <a:endParaRPr lang="en-US" dirty="0"/>
          </a:p>
        </p:txBody>
      </p:sp>
    </p:spTree>
    <p:extLst>
      <p:ext uri="{BB962C8B-B14F-4D97-AF65-F5344CB8AC3E}">
        <p14:creationId xmlns:p14="http://schemas.microsoft.com/office/powerpoint/2010/main" val="1653230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F1906B-1168-49AC-99F7-0A15E4F11D5C}"/>
              </a:ext>
            </a:extLst>
          </p:cNvPr>
          <p:cNvSpPr>
            <a:spLocks noGrp="1"/>
          </p:cNvSpPr>
          <p:nvPr>
            <p:ph type="title"/>
          </p:nvPr>
        </p:nvSpPr>
        <p:spPr>
          <a:xfrm>
            <a:off x="838200" y="623164"/>
            <a:ext cx="10515600" cy="2659289"/>
          </a:xfrm>
        </p:spPr>
        <p:txBody>
          <a:bodyPr>
            <a:normAutofit/>
          </a:bodyPr>
          <a:lstStyle/>
          <a:p>
            <a:r>
              <a:rPr lang="en-US" dirty="0"/>
              <a:t>True or False Answer</a:t>
            </a:r>
            <a:br>
              <a:rPr lang="en-US" dirty="0"/>
            </a:br>
            <a:br>
              <a:rPr lang="en-US" dirty="0"/>
            </a:br>
            <a:r>
              <a:rPr lang="en-US" sz="3600" b="0" dirty="0"/>
              <a:t>Core elements of health equity include fairness and opportunity.</a:t>
            </a:r>
            <a:endParaRPr lang="en-US" sz="3600" dirty="0"/>
          </a:p>
        </p:txBody>
      </p:sp>
      <p:sp>
        <p:nvSpPr>
          <p:cNvPr id="6" name="Content Placeholder 5">
            <a:extLst>
              <a:ext uri="{FF2B5EF4-FFF2-40B4-BE49-F238E27FC236}">
                <a16:creationId xmlns:a16="http://schemas.microsoft.com/office/drawing/2014/main" id="{D838A842-A6DD-422A-8435-1642FA8893D7}"/>
              </a:ext>
            </a:extLst>
          </p:cNvPr>
          <p:cNvSpPr>
            <a:spLocks noGrp="1"/>
          </p:cNvSpPr>
          <p:nvPr>
            <p:ph idx="1"/>
          </p:nvPr>
        </p:nvSpPr>
        <p:spPr>
          <a:xfrm>
            <a:off x="838200" y="3142300"/>
            <a:ext cx="10515600" cy="2659289"/>
          </a:xfrm>
        </p:spPr>
        <p:txBody>
          <a:bodyPr anchor="t"/>
          <a:lstStyle/>
          <a:p>
            <a:pPr marL="0" indent="0">
              <a:buNone/>
            </a:pPr>
            <a:endParaRPr lang="en-US" dirty="0"/>
          </a:p>
          <a:p>
            <a:pPr lvl="2" defTabSz="457200">
              <a:lnSpc>
                <a:spcPct val="150000"/>
              </a:lnSpc>
              <a:buFont typeface="Wingdings" panose="05000000000000000000" pitchFamily="2" charset="2"/>
              <a:buChar char="ü"/>
              <a:defRPr/>
            </a:pPr>
            <a:r>
              <a:rPr lang="en-US" sz="3600" b="1" dirty="0">
                <a:latin typeface="+mj-lt"/>
                <a:cs typeface="Arial"/>
              </a:rPr>
              <a:t>  True </a:t>
            </a:r>
            <a:r>
              <a:rPr lang="en-US" sz="3600" b="1" dirty="0"/>
              <a:t>– CORRECT ANSWER</a:t>
            </a:r>
            <a:endParaRPr lang="en-US" sz="3600" b="1" dirty="0">
              <a:latin typeface="+mj-lt"/>
              <a:cs typeface="Arial"/>
            </a:endParaRPr>
          </a:p>
          <a:p>
            <a:pPr marL="1200150" lvl="2" indent="-285750" defTabSz="457200">
              <a:buFont typeface="Wingdings" panose="05000000000000000000" pitchFamily="2" charset="2"/>
              <a:buChar char="q"/>
              <a:defRPr/>
            </a:pPr>
            <a:r>
              <a:rPr lang="en-US" sz="3600" dirty="0">
                <a:latin typeface="+mj-lt"/>
                <a:cs typeface="Arial"/>
              </a:rPr>
              <a:t>  False</a:t>
            </a:r>
            <a:endParaRPr lang="en-US" dirty="0"/>
          </a:p>
        </p:txBody>
      </p:sp>
    </p:spTree>
    <p:extLst>
      <p:ext uri="{BB962C8B-B14F-4D97-AF65-F5344CB8AC3E}">
        <p14:creationId xmlns:p14="http://schemas.microsoft.com/office/powerpoint/2010/main" val="4188698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8D146-535D-4655-8DF7-28EA3A6DE5E1}"/>
              </a:ext>
            </a:extLst>
          </p:cNvPr>
          <p:cNvSpPr>
            <a:spLocks noGrp="1"/>
          </p:cNvSpPr>
          <p:nvPr>
            <p:ph type="title"/>
          </p:nvPr>
        </p:nvSpPr>
        <p:spPr/>
        <p:txBody>
          <a:bodyPr/>
          <a:lstStyle/>
          <a:p>
            <a:r>
              <a:rPr lang="en-US" dirty="0"/>
              <a:t>ChangeLab Solutions disclaimer</a:t>
            </a:r>
          </a:p>
        </p:txBody>
      </p:sp>
      <p:sp>
        <p:nvSpPr>
          <p:cNvPr id="3" name="Content Placeholder 2">
            <a:extLst>
              <a:ext uri="{FF2B5EF4-FFF2-40B4-BE49-F238E27FC236}">
                <a16:creationId xmlns:a16="http://schemas.microsoft.com/office/drawing/2014/main" id="{80005590-62C8-4ADF-B632-17F8F9199FE9}"/>
              </a:ext>
            </a:extLst>
          </p:cNvPr>
          <p:cNvSpPr>
            <a:spLocks noGrp="1"/>
          </p:cNvSpPr>
          <p:nvPr>
            <p:ph idx="1"/>
          </p:nvPr>
        </p:nvSpPr>
        <p:spPr>
          <a:xfrm>
            <a:off x="827049" y="1836776"/>
            <a:ext cx="10515600" cy="4351338"/>
          </a:xfrm>
        </p:spPr>
        <p:txBody>
          <a:bodyPr>
            <a:noAutofit/>
          </a:bodyPr>
          <a:lstStyle/>
          <a:p>
            <a:pPr marL="0" indent="0">
              <a:buNone/>
            </a:pPr>
            <a:r>
              <a:rPr lang="en-US" sz="2800" dirty="0"/>
              <a:t>The information provided in this discussion is for informational purposes only and does not constitute legal advice. ChangeLab Solutions does not enter into attorney-client relationships.</a:t>
            </a:r>
          </a:p>
          <a:p>
            <a:pPr marL="0" indent="0">
              <a:buNone/>
            </a:pPr>
            <a:r>
              <a:rPr lang="en-US" sz="2000" dirty="0"/>
              <a:t>	</a:t>
            </a:r>
          </a:p>
          <a:p>
            <a:pPr marL="0" indent="0">
              <a:buNone/>
            </a:pPr>
            <a:r>
              <a:rPr lang="en-US" sz="2800" dirty="0"/>
              <a:t>ChangeLab Solutions is a nonpartisan nonprofit organization that educates and informs the public through objective, nonpartisan analysis, study, and research. The primary purpose of this discussion is to address legal and policy options to improve public health. There is no intent to reflect a view on specific legislation.</a:t>
            </a:r>
          </a:p>
          <a:p>
            <a:pPr marL="0" indent="0">
              <a:buNone/>
            </a:pPr>
            <a:r>
              <a:rPr lang="en-US" sz="2000" dirty="0"/>
              <a:t> </a:t>
            </a:r>
          </a:p>
          <a:p>
            <a:pPr marL="0" indent="0">
              <a:buNone/>
            </a:pPr>
            <a:r>
              <a:rPr lang="en-US" sz="2800" dirty="0"/>
              <a:t>Copyright © 2022 ChangeLab Solutions </a:t>
            </a:r>
          </a:p>
        </p:txBody>
      </p:sp>
    </p:spTree>
    <p:extLst>
      <p:ext uri="{BB962C8B-B14F-4D97-AF65-F5344CB8AC3E}">
        <p14:creationId xmlns:p14="http://schemas.microsoft.com/office/powerpoint/2010/main" val="283112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96452-F4A7-4D38-81B0-46507464E60F}"/>
              </a:ext>
            </a:extLst>
          </p:cNvPr>
          <p:cNvSpPr>
            <a:spLocks noGrp="1"/>
          </p:cNvSpPr>
          <p:nvPr>
            <p:ph type="ctrTitle"/>
          </p:nvPr>
        </p:nvSpPr>
        <p:spPr/>
        <p:txBody>
          <a:bodyPr/>
          <a:lstStyle/>
          <a:p>
            <a:r>
              <a:rPr lang="en-US" dirty="0"/>
              <a:t>What are administrative agencies?</a:t>
            </a:r>
          </a:p>
        </p:txBody>
      </p:sp>
    </p:spTree>
    <p:extLst>
      <p:ext uri="{BB962C8B-B14F-4D97-AF65-F5344CB8AC3E}">
        <p14:creationId xmlns:p14="http://schemas.microsoft.com/office/powerpoint/2010/main" val="4046263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E50167-11BA-45AF-A7C7-A12E12B0D99E}"/>
              </a:ext>
            </a:extLst>
          </p:cNvPr>
          <p:cNvSpPr>
            <a:spLocks noGrp="1"/>
          </p:cNvSpPr>
          <p:nvPr>
            <p:ph type="title"/>
          </p:nvPr>
        </p:nvSpPr>
        <p:spPr>
          <a:xfrm>
            <a:off x="838200" y="365125"/>
            <a:ext cx="10515600" cy="1957161"/>
          </a:xfrm>
        </p:spPr>
        <p:txBody>
          <a:bodyPr/>
          <a:lstStyle/>
          <a:p>
            <a:r>
              <a:rPr lang="en-US" dirty="0"/>
              <a:t>What are administrative agencies?</a:t>
            </a:r>
            <a:br>
              <a:rPr lang="en-US" dirty="0"/>
            </a:br>
            <a:br>
              <a:rPr lang="en-US" dirty="0"/>
            </a:br>
            <a:r>
              <a:rPr lang="en-US" sz="3600" b="0" dirty="0"/>
              <a:t>Exploring question 1</a:t>
            </a:r>
          </a:p>
        </p:txBody>
      </p:sp>
      <p:sp>
        <p:nvSpPr>
          <p:cNvPr id="6" name="Content Placeholder 5">
            <a:extLst>
              <a:ext uri="{FF2B5EF4-FFF2-40B4-BE49-F238E27FC236}">
                <a16:creationId xmlns:a16="http://schemas.microsoft.com/office/drawing/2014/main" id="{B8B6F2C7-3143-43FA-9403-8A59C7FFE1AA}"/>
              </a:ext>
            </a:extLst>
          </p:cNvPr>
          <p:cNvSpPr>
            <a:spLocks noGrp="1"/>
          </p:cNvSpPr>
          <p:nvPr>
            <p:ph idx="1"/>
          </p:nvPr>
        </p:nvSpPr>
        <p:spPr/>
        <p:txBody>
          <a:bodyPr anchor="ctr"/>
          <a:lstStyle/>
          <a:p>
            <a:pPr>
              <a:lnSpc>
                <a:spcPct val="200000"/>
              </a:lnSpc>
            </a:pPr>
            <a:r>
              <a:rPr lang="en-US" b="1" dirty="0"/>
              <a:t>What is an administrative agency?</a:t>
            </a:r>
          </a:p>
          <a:p>
            <a:pPr>
              <a:lnSpc>
                <a:spcPct val="200000"/>
              </a:lnSpc>
            </a:pPr>
            <a:r>
              <a:rPr lang="en-US" dirty="0"/>
              <a:t>How are agencies created and funded?</a:t>
            </a:r>
          </a:p>
          <a:p>
            <a:pPr>
              <a:lnSpc>
                <a:spcPct val="200000"/>
              </a:lnSpc>
            </a:pPr>
            <a:r>
              <a:rPr lang="en-US" dirty="0"/>
              <a:t>What do administrative agencies do?</a:t>
            </a:r>
          </a:p>
        </p:txBody>
      </p:sp>
    </p:spTree>
    <p:extLst>
      <p:ext uri="{BB962C8B-B14F-4D97-AF65-F5344CB8AC3E}">
        <p14:creationId xmlns:p14="http://schemas.microsoft.com/office/powerpoint/2010/main" val="4105994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2A2C-7B35-437F-84EC-5E2C2FFFE0D9}"/>
              </a:ext>
            </a:extLst>
          </p:cNvPr>
          <p:cNvSpPr>
            <a:spLocks noGrp="1"/>
          </p:cNvSpPr>
          <p:nvPr>
            <p:ph type="title"/>
          </p:nvPr>
        </p:nvSpPr>
        <p:spPr/>
        <p:txBody>
          <a:bodyPr/>
          <a:lstStyle/>
          <a:p>
            <a:r>
              <a:rPr lang="en-US" dirty="0"/>
              <a:t>Separation of powers refresher</a:t>
            </a:r>
          </a:p>
        </p:txBody>
      </p:sp>
      <p:graphicFrame>
        <p:nvGraphicFramePr>
          <p:cNvPr id="4" name="Table 4">
            <a:extLst>
              <a:ext uri="{FF2B5EF4-FFF2-40B4-BE49-F238E27FC236}">
                <a16:creationId xmlns:a16="http://schemas.microsoft.com/office/drawing/2014/main" id="{9EE8C241-7114-4A18-B807-3314F9CF7F09}"/>
              </a:ext>
            </a:extLst>
          </p:cNvPr>
          <p:cNvGraphicFramePr>
            <a:graphicFrameLocks noGrp="1"/>
          </p:cNvGraphicFramePr>
          <p:nvPr>
            <p:ph idx="1"/>
            <p:extLst>
              <p:ext uri="{D42A27DB-BD31-4B8C-83A1-F6EECF244321}">
                <p14:modId xmlns:p14="http://schemas.microsoft.com/office/powerpoint/2010/main" val="3562475273"/>
              </p:ext>
            </p:extLst>
          </p:nvPr>
        </p:nvGraphicFramePr>
        <p:xfrm>
          <a:off x="838200" y="1825625"/>
          <a:ext cx="10515600" cy="4572000"/>
        </p:xfrm>
        <a:graphic>
          <a:graphicData uri="http://schemas.openxmlformats.org/drawingml/2006/table">
            <a:tbl>
              <a:tblPr firstRow="1" firstCol="1" bandRow="1">
                <a:tableStyleId>{7DF18680-E054-41AD-8BC1-D1AEF772440D}</a:tableStyleId>
              </a:tblPr>
              <a:tblGrid>
                <a:gridCol w="2628900">
                  <a:extLst>
                    <a:ext uri="{9D8B030D-6E8A-4147-A177-3AD203B41FA5}">
                      <a16:colId xmlns:a16="http://schemas.microsoft.com/office/drawing/2014/main" val="348500502"/>
                    </a:ext>
                  </a:extLst>
                </a:gridCol>
                <a:gridCol w="2628900">
                  <a:extLst>
                    <a:ext uri="{9D8B030D-6E8A-4147-A177-3AD203B41FA5}">
                      <a16:colId xmlns:a16="http://schemas.microsoft.com/office/drawing/2014/main" val="2427737674"/>
                    </a:ext>
                  </a:extLst>
                </a:gridCol>
                <a:gridCol w="2628900">
                  <a:extLst>
                    <a:ext uri="{9D8B030D-6E8A-4147-A177-3AD203B41FA5}">
                      <a16:colId xmlns:a16="http://schemas.microsoft.com/office/drawing/2014/main" val="552584764"/>
                    </a:ext>
                  </a:extLst>
                </a:gridCol>
                <a:gridCol w="2628900">
                  <a:extLst>
                    <a:ext uri="{9D8B030D-6E8A-4147-A177-3AD203B41FA5}">
                      <a16:colId xmlns:a16="http://schemas.microsoft.com/office/drawing/2014/main" val="1104068273"/>
                    </a:ext>
                  </a:extLst>
                </a:gridCol>
              </a:tblGrid>
              <a:tr h="370840">
                <a:tc>
                  <a:txBody>
                    <a:bodyPr/>
                    <a:lstStyle/>
                    <a:p>
                      <a:endParaRPr lang="en-US" sz="3600"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2"/>
                    </a:solidFill>
                  </a:tcPr>
                </a:tc>
                <a:tc>
                  <a:txBody>
                    <a:bodyPr/>
                    <a:lstStyle/>
                    <a:p>
                      <a:pPr algn="ctr"/>
                      <a:r>
                        <a:rPr lang="en-US" sz="3600" dirty="0"/>
                        <a:t>Legislative</a:t>
                      </a:r>
                    </a:p>
                    <a:p>
                      <a:pPr algn="ctr"/>
                      <a:r>
                        <a:rPr lang="en-US" sz="2400" b="0" dirty="0"/>
                        <a:t>Creates Laws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t>Executive</a:t>
                      </a:r>
                    </a:p>
                    <a:p>
                      <a:pPr algn="ctr"/>
                      <a:r>
                        <a:rPr lang="en-US" sz="2400" b="0" dirty="0"/>
                        <a:t>Enforces Laws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t>Judicial</a:t>
                      </a:r>
                    </a:p>
                    <a:p>
                      <a:pPr algn="ctr"/>
                      <a:r>
                        <a:rPr lang="en-US" sz="2400" b="0" dirty="0"/>
                        <a:t>Interprets Laws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3697490"/>
                  </a:ext>
                </a:extLst>
              </a:tr>
              <a:tr h="370840">
                <a:tc>
                  <a:txBody>
                    <a:bodyPr/>
                    <a:lstStyle/>
                    <a:p>
                      <a:pPr algn="ctr"/>
                      <a:r>
                        <a:rPr lang="en-US" sz="3600" b="1" dirty="0">
                          <a:solidFill>
                            <a:schemeClr val="bg2"/>
                          </a:solidFill>
                        </a:rPr>
                        <a:t>Federal</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solidFill>
                  </a:tcPr>
                </a:tc>
                <a:tc>
                  <a:txBody>
                    <a:bodyPr/>
                    <a:lstStyle/>
                    <a:p>
                      <a:pPr algn="ctr"/>
                      <a:r>
                        <a:rPr lang="en-US" sz="3600" dirty="0"/>
                        <a:t>Congress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3600" dirty="0"/>
                        <a:t>President</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3600" dirty="0"/>
                        <a:t>Federal courts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141655958"/>
                  </a:ext>
                </a:extLst>
              </a:tr>
              <a:tr h="370840">
                <a:tc>
                  <a:txBody>
                    <a:bodyPr/>
                    <a:lstStyle/>
                    <a:p>
                      <a:pPr algn="ctr"/>
                      <a:r>
                        <a:rPr lang="en-US" sz="3600" b="1" dirty="0">
                          <a:solidFill>
                            <a:schemeClr val="bg2"/>
                          </a:solidFill>
                        </a:rPr>
                        <a:t>State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solidFill>
                  </a:tcPr>
                </a:tc>
                <a:tc>
                  <a:txBody>
                    <a:bodyPr/>
                    <a:lstStyle/>
                    <a:p>
                      <a:pPr algn="ctr"/>
                      <a:r>
                        <a:rPr lang="en-US" sz="3600" dirty="0"/>
                        <a:t>State legislature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3600" dirty="0"/>
                        <a:t>Governor</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3600" dirty="0"/>
                        <a:t>State courts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187739711"/>
                  </a:ext>
                </a:extLst>
              </a:tr>
              <a:tr h="370840">
                <a:tc>
                  <a:txBody>
                    <a:bodyPr/>
                    <a:lstStyle/>
                    <a:p>
                      <a:pPr algn="ctr"/>
                      <a:r>
                        <a:rPr lang="en-US" sz="3600" b="1" dirty="0">
                          <a:solidFill>
                            <a:schemeClr val="bg2"/>
                          </a:solidFill>
                        </a:rPr>
                        <a:t>Local</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solidFill>
                  </a:tcPr>
                </a:tc>
                <a:tc>
                  <a:txBody>
                    <a:bodyPr/>
                    <a:lstStyle/>
                    <a:p>
                      <a:pPr algn="ctr"/>
                      <a:r>
                        <a:rPr lang="en-US" sz="3600" dirty="0"/>
                        <a:t>City council</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3600" dirty="0"/>
                        <a:t>Mayor</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3600" dirty="0"/>
                        <a:t>Municipal courts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567170936"/>
                  </a:ext>
                </a:extLst>
              </a:tr>
            </a:tbl>
          </a:graphicData>
        </a:graphic>
      </p:graphicFrame>
    </p:spTree>
    <p:extLst>
      <p:ext uri="{BB962C8B-B14F-4D97-AF65-F5344CB8AC3E}">
        <p14:creationId xmlns:p14="http://schemas.microsoft.com/office/powerpoint/2010/main" val="3819540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D850E-A5C0-429C-9267-DB3E9A09DCED}"/>
              </a:ext>
            </a:extLst>
          </p:cNvPr>
          <p:cNvSpPr>
            <a:spLocks noGrp="1"/>
          </p:cNvSpPr>
          <p:nvPr>
            <p:ph type="title"/>
          </p:nvPr>
        </p:nvSpPr>
        <p:spPr/>
        <p:txBody>
          <a:bodyPr>
            <a:normAutofit fontScale="90000"/>
          </a:bodyPr>
          <a:lstStyle/>
          <a:p>
            <a:r>
              <a:rPr lang="en-US" dirty="0"/>
              <a:t>Question: What is an administrative agency?</a:t>
            </a:r>
          </a:p>
        </p:txBody>
      </p:sp>
      <p:sp>
        <p:nvSpPr>
          <p:cNvPr id="3" name="Content Placeholder 2">
            <a:extLst>
              <a:ext uri="{FF2B5EF4-FFF2-40B4-BE49-F238E27FC236}">
                <a16:creationId xmlns:a16="http://schemas.microsoft.com/office/drawing/2014/main" id="{FE10605B-1DC8-430A-B17A-93504A3B06B2}"/>
              </a:ext>
            </a:extLst>
          </p:cNvPr>
          <p:cNvSpPr>
            <a:spLocks noGrp="1"/>
          </p:cNvSpPr>
          <p:nvPr>
            <p:ph idx="1"/>
          </p:nvPr>
        </p:nvSpPr>
        <p:spPr/>
        <p:txBody>
          <a:bodyPr/>
          <a:lstStyle/>
          <a:p>
            <a:pPr marL="0" indent="0">
              <a:lnSpc>
                <a:spcPct val="150000"/>
              </a:lnSpc>
              <a:buNone/>
            </a:pPr>
            <a:r>
              <a:rPr lang="en-US" dirty="0"/>
              <a:t>Answer: An organization within the executive branch of government with the authority to implement certain legislation</a:t>
            </a:r>
          </a:p>
        </p:txBody>
      </p:sp>
    </p:spTree>
    <p:extLst>
      <p:ext uri="{BB962C8B-B14F-4D97-AF65-F5344CB8AC3E}">
        <p14:creationId xmlns:p14="http://schemas.microsoft.com/office/powerpoint/2010/main" val="1861505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0CB13-AF78-4B79-894E-DF91505CDA41}"/>
              </a:ext>
            </a:extLst>
          </p:cNvPr>
          <p:cNvSpPr>
            <a:spLocks noGrp="1"/>
          </p:cNvSpPr>
          <p:nvPr>
            <p:ph type="title"/>
          </p:nvPr>
        </p:nvSpPr>
        <p:spPr>
          <a:xfrm>
            <a:off x="838200" y="693323"/>
            <a:ext cx="10515600" cy="2307772"/>
          </a:xfrm>
        </p:spPr>
        <p:txBody>
          <a:bodyPr>
            <a:normAutofit fontScale="90000"/>
          </a:bodyPr>
          <a:lstStyle/>
          <a:p>
            <a:r>
              <a:rPr lang="en-US" dirty="0"/>
              <a:t>Multiple Choice Question</a:t>
            </a:r>
            <a:br>
              <a:rPr lang="en-US" dirty="0"/>
            </a:br>
            <a:br>
              <a:rPr lang="en-US" dirty="0"/>
            </a:br>
            <a:r>
              <a:rPr lang="en-US" sz="4000" b="0" dirty="0"/>
              <a:t>Administrative agencies sit within which branch(es) of government? </a:t>
            </a:r>
            <a:br>
              <a:rPr lang="en-US" sz="4000" b="0" dirty="0"/>
            </a:br>
            <a:endParaRPr lang="en-US" sz="4000" b="0" dirty="0"/>
          </a:p>
        </p:txBody>
      </p:sp>
      <p:sp>
        <p:nvSpPr>
          <p:cNvPr id="4" name="Content Placeholder 3">
            <a:extLst>
              <a:ext uri="{FF2B5EF4-FFF2-40B4-BE49-F238E27FC236}">
                <a16:creationId xmlns:a16="http://schemas.microsoft.com/office/drawing/2014/main" id="{BA67E167-2C9A-4BCD-A850-0F7BECC0D1AB}"/>
              </a:ext>
            </a:extLst>
          </p:cNvPr>
          <p:cNvSpPr>
            <a:spLocks noGrp="1"/>
          </p:cNvSpPr>
          <p:nvPr>
            <p:ph idx="1"/>
          </p:nvPr>
        </p:nvSpPr>
        <p:spPr>
          <a:xfrm>
            <a:off x="838200" y="2586834"/>
            <a:ext cx="10515600" cy="3911826"/>
          </a:xfrm>
        </p:spPr>
        <p:txBody>
          <a:bodyPr>
            <a:normAutofit/>
          </a:bodyPr>
          <a:lstStyle/>
          <a:p>
            <a:pPr marL="0" indent="0">
              <a:buNone/>
            </a:pPr>
            <a:endParaRPr lang="en-US" dirty="0"/>
          </a:p>
          <a:p>
            <a:pPr marL="742950" indent="-742950">
              <a:buFont typeface="+mj-lt"/>
              <a:buAutoNum type="alphaUcPeriod"/>
            </a:pPr>
            <a:r>
              <a:rPr lang="en-US" dirty="0"/>
              <a:t>Legislative</a:t>
            </a:r>
          </a:p>
          <a:p>
            <a:pPr marL="742950" indent="-742950">
              <a:buFont typeface="+mj-lt"/>
              <a:buAutoNum type="alphaUcPeriod"/>
            </a:pPr>
            <a:r>
              <a:rPr lang="en-US" dirty="0"/>
              <a:t>Executive</a:t>
            </a:r>
          </a:p>
          <a:p>
            <a:pPr marL="742950" indent="-742950">
              <a:buFont typeface="+mj-lt"/>
              <a:buAutoNum type="alphaUcPeriod"/>
            </a:pPr>
            <a:r>
              <a:rPr lang="en-US" dirty="0"/>
              <a:t>Judicial </a:t>
            </a:r>
          </a:p>
          <a:p>
            <a:pPr marL="742950" indent="-742950">
              <a:buFont typeface="+mj-lt"/>
              <a:buAutoNum type="alphaUcPeriod"/>
            </a:pPr>
            <a:r>
              <a:rPr lang="en-US" dirty="0"/>
              <a:t>Legislative and executive</a:t>
            </a:r>
          </a:p>
          <a:p>
            <a:pPr marL="742950" indent="-742950">
              <a:buFont typeface="+mj-lt"/>
              <a:buAutoNum type="alphaUcPeriod"/>
            </a:pPr>
            <a:r>
              <a:rPr lang="en-US" dirty="0"/>
              <a:t>Legislative, executive, and judicial</a:t>
            </a:r>
          </a:p>
        </p:txBody>
      </p:sp>
    </p:spTree>
    <p:extLst>
      <p:ext uri="{BB962C8B-B14F-4D97-AF65-F5344CB8AC3E}">
        <p14:creationId xmlns:p14="http://schemas.microsoft.com/office/powerpoint/2010/main" val="2452277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0CB13-AF78-4B79-894E-DF91505CDA41}"/>
              </a:ext>
            </a:extLst>
          </p:cNvPr>
          <p:cNvSpPr>
            <a:spLocks noGrp="1"/>
          </p:cNvSpPr>
          <p:nvPr>
            <p:ph type="title"/>
          </p:nvPr>
        </p:nvSpPr>
        <p:spPr>
          <a:xfrm>
            <a:off x="838200" y="234240"/>
            <a:ext cx="10515600" cy="2726418"/>
          </a:xfrm>
        </p:spPr>
        <p:txBody>
          <a:bodyPr>
            <a:normAutofit/>
          </a:bodyPr>
          <a:lstStyle/>
          <a:p>
            <a:r>
              <a:rPr lang="en-US" sz="4300" dirty="0"/>
              <a:t>Multiple Choice Answer</a:t>
            </a:r>
            <a:br>
              <a:rPr lang="en-US" dirty="0"/>
            </a:br>
            <a:br>
              <a:rPr lang="en-US" dirty="0"/>
            </a:br>
            <a:r>
              <a:rPr lang="en-US" sz="3600" b="0" dirty="0"/>
              <a:t>Administrative agencies sit within which branch(es) of government?</a:t>
            </a:r>
            <a:endParaRPr lang="en-US" sz="3600" dirty="0"/>
          </a:p>
        </p:txBody>
      </p:sp>
      <p:sp>
        <p:nvSpPr>
          <p:cNvPr id="4" name="Content Placeholder 3">
            <a:extLst>
              <a:ext uri="{FF2B5EF4-FFF2-40B4-BE49-F238E27FC236}">
                <a16:creationId xmlns:a16="http://schemas.microsoft.com/office/drawing/2014/main" id="{BA67E167-2C9A-4BCD-A850-0F7BECC0D1AB}"/>
              </a:ext>
            </a:extLst>
          </p:cNvPr>
          <p:cNvSpPr>
            <a:spLocks noGrp="1"/>
          </p:cNvSpPr>
          <p:nvPr>
            <p:ph idx="1"/>
          </p:nvPr>
        </p:nvSpPr>
        <p:spPr>
          <a:xfrm>
            <a:off x="838200" y="2512517"/>
            <a:ext cx="10515600" cy="3911826"/>
          </a:xfrm>
        </p:spPr>
        <p:txBody>
          <a:bodyPr>
            <a:normAutofit fontScale="70000" lnSpcReduction="20000"/>
          </a:bodyPr>
          <a:lstStyle/>
          <a:p>
            <a:pPr marL="0" indent="0">
              <a:buNone/>
            </a:pPr>
            <a:endParaRPr lang="en-US" dirty="0"/>
          </a:p>
          <a:p>
            <a:pPr marL="0" indent="0">
              <a:buNone/>
            </a:pPr>
            <a:endParaRPr lang="en-US" dirty="0"/>
          </a:p>
          <a:p>
            <a:pPr marL="742950" indent="-742950">
              <a:lnSpc>
                <a:spcPct val="110000"/>
              </a:lnSpc>
              <a:buFont typeface="+mj-lt"/>
              <a:buAutoNum type="alphaUcPeriod"/>
            </a:pPr>
            <a:r>
              <a:rPr lang="en-US" sz="5100" dirty="0"/>
              <a:t>Legislative</a:t>
            </a:r>
          </a:p>
          <a:p>
            <a:pPr marL="742950" indent="-742950">
              <a:lnSpc>
                <a:spcPct val="110000"/>
              </a:lnSpc>
              <a:buFont typeface="+mj-lt"/>
              <a:buAutoNum type="alphaUcPeriod"/>
            </a:pPr>
            <a:r>
              <a:rPr lang="en-US" sz="5100" b="1" dirty="0"/>
              <a:t>Executive – CORRECT ANSWER</a:t>
            </a:r>
          </a:p>
          <a:p>
            <a:pPr marL="742950" indent="-742950">
              <a:lnSpc>
                <a:spcPct val="110000"/>
              </a:lnSpc>
              <a:buFont typeface="+mj-lt"/>
              <a:buAutoNum type="alphaUcPeriod"/>
            </a:pPr>
            <a:r>
              <a:rPr lang="en-US" sz="5100" dirty="0"/>
              <a:t>Judicial </a:t>
            </a:r>
          </a:p>
          <a:p>
            <a:pPr marL="742950" indent="-742950">
              <a:lnSpc>
                <a:spcPct val="110000"/>
              </a:lnSpc>
              <a:buFont typeface="+mj-lt"/>
              <a:buAutoNum type="alphaUcPeriod"/>
            </a:pPr>
            <a:r>
              <a:rPr lang="en-US" sz="5100" dirty="0"/>
              <a:t>Legislative and executive</a:t>
            </a:r>
          </a:p>
          <a:p>
            <a:pPr marL="742950" indent="-742950">
              <a:lnSpc>
                <a:spcPct val="110000"/>
              </a:lnSpc>
              <a:buFont typeface="+mj-lt"/>
              <a:buAutoNum type="alphaUcPeriod"/>
            </a:pPr>
            <a:r>
              <a:rPr lang="en-US" sz="5100" dirty="0"/>
              <a:t>Legislative, executive, and judicial</a:t>
            </a:r>
          </a:p>
          <a:p>
            <a:endParaRPr lang="en-US" dirty="0"/>
          </a:p>
        </p:txBody>
      </p:sp>
    </p:spTree>
    <p:extLst>
      <p:ext uri="{BB962C8B-B14F-4D97-AF65-F5344CB8AC3E}">
        <p14:creationId xmlns:p14="http://schemas.microsoft.com/office/powerpoint/2010/main" val="678745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2A2C-7B35-437F-84EC-5E2C2FFFE0D9}"/>
              </a:ext>
            </a:extLst>
          </p:cNvPr>
          <p:cNvSpPr>
            <a:spLocks noGrp="1"/>
          </p:cNvSpPr>
          <p:nvPr>
            <p:ph type="title"/>
          </p:nvPr>
        </p:nvSpPr>
        <p:spPr/>
        <p:txBody>
          <a:bodyPr/>
          <a:lstStyle/>
          <a:p>
            <a:r>
              <a:rPr lang="en-US" dirty="0"/>
              <a:t>Separation of powers: executive branch</a:t>
            </a:r>
          </a:p>
        </p:txBody>
      </p:sp>
      <p:graphicFrame>
        <p:nvGraphicFramePr>
          <p:cNvPr id="6" name="Table 4">
            <a:extLst>
              <a:ext uri="{FF2B5EF4-FFF2-40B4-BE49-F238E27FC236}">
                <a16:creationId xmlns:a16="http://schemas.microsoft.com/office/drawing/2014/main" id="{F37FB7FF-6DEA-44D8-8609-5086D299125D}"/>
              </a:ext>
            </a:extLst>
          </p:cNvPr>
          <p:cNvGraphicFramePr>
            <a:graphicFrameLocks noGrp="1"/>
          </p:cNvGraphicFramePr>
          <p:nvPr>
            <p:ph idx="1"/>
            <p:extLst>
              <p:ext uri="{D42A27DB-BD31-4B8C-83A1-F6EECF244321}">
                <p14:modId xmlns:p14="http://schemas.microsoft.com/office/powerpoint/2010/main" val="611085776"/>
              </p:ext>
            </p:extLst>
          </p:nvPr>
        </p:nvGraphicFramePr>
        <p:xfrm>
          <a:off x="838199" y="1825625"/>
          <a:ext cx="10076544" cy="4038145"/>
        </p:xfrm>
        <a:graphic>
          <a:graphicData uri="http://schemas.openxmlformats.org/drawingml/2006/table">
            <a:tbl>
              <a:tblPr firstRow="1" bandRow="1">
                <a:tableStyleId>{7DF18680-E054-41AD-8BC1-D1AEF772440D}</a:tableStyleId>
              </a:tblPr>
              <a:tblGrid>
                <a:gridCol w="5038272">
                  <a:extLst>
                    <a:ext uri="{9D8B030D-6E8A-4147-A177-3AD203B41FA5}">
                      <a16:colId xmlns:a16="http://schemas.microsoft.com/office/drawing/2014/main" val="348500502"/>
                    </a:ext>
                  </a:extLst>
                </a:gridCol>
                <a:gridCol w="5038272">
                  <a:extLst>
                    <a:ext uri="{9D8B030D-6E8A-4147-A177-3AD203B41FA5}">
                      <a16:colId xmlns:a16="http://schemas.microsoft.com/office/drawing/2014/main" val="552584764"/>
                    </a:ext>
                  </a:extLst>
                </a:gridCol>
              </a:tblGrid>
              <a:tr h="1388113">
                <a:tc>
                  <a:txBody>
                    <a:bodyPr/>
                    <a:lstStyle/>
                    <a:p>
                      <a:endParaRPr lang="en-US" sz="3600"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2"/>
                    </a:solidFill>
                  </a:tcPr>
                </a:tc>
                <a:tc>
                  <a:txBody>
                    <a:bodyPr/>
                    <a:lstStyle/>
                    <a:p>
                      <a:pPr algn="ctr"/>
                      <a:r>
                        <a:rPr lang="en-US" sz="3600" b="1" dirty="0"/>
                        <a:t>Executive</a:t>
                      </a:r>
                    </a:p>
                    <a:p>
                      <a:pPr algn="ctr"/>
                      <a:r>
                        <a:rPr lang="en-US" sz="2400" b="1" dirty="0"/>
                        <a:t>Enforces Laws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3697490"/>
                  </a:ext>
                </a:extLst>
              </a:tr>
              <a:tr h="883344">
                <a:tc>
                  <a:txBody>
                    <a:bodyPr/>
                    <a:lstStyle/>
                    <a:p>
                      <a:pPr algn="ctr"/>
                      <a:r>
                        <a:rPr lang="en-US" sz="3600" b="1" dirty="0">
                          <a:solidFill>
                            <a:schemeClr val="bg2"/>
                          </a:solidFill>
                        </a:rPr>
                        <a:t>Federal</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solidFill>
                  </a:tcPr>
                </a:tc>
                <a:tc>
                  <a:txBody>
                    <a:bodyPr/>
                    <a:lstStyle/>
                    <a:p>
                      <a:pPr algn="ctr"/>
                      <a:r>
                        <a:rPr lang="en-US" sz="3600" b="1" dirty="0"/>
                        <a:t>President</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141655958"/>
                  </a:ext>
                </a:extLst>
              </a:tr>
              <a:tr h="883344">
                <a:tc>
                  <a:txBody>
                    <a:bodyPr/>
                    <a:lstStyle/>
                    <a:p>
                      <a:pPr algn="ctr"/>
                      <a:r>
                        <a:rPr lang="en-US" sz="3600" b="1" dirty="0">
                          <a:solidFill>
                            <a:schemeClr val="bg2"/>
                          </a:solidFill>
                        </a:rPr>
                        <a:t>State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solidFill>
                  </a:tcPr>
                </a:tc>
                <a:tc>
                  <a:txBody>
                    <a:bodyPr/>
                    <a:lstStyle/>
                    <a:p>
                      <a:pPr algn="ctr"/>
                      <a:r>
                        <a:rPr lang="en-US" sz="3600" b="1" dirty="0"/>
                        <a:t>Governor</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187739711"/>
                  </a:ext>
                </a:extLst>
              </a:tr>
              <a:tr h="883344">
                <a:tc>
                  <a:txBody>
                    <a:bodyPr/>
                    <a:lstStyle/>
                    <a:p>
                      <a:pPr algn="ctr"/>
                      <a:r>
                        <a:rPr lang="en-US" sz="3600" b="1" dirty="0">
                          <a:solidFill>
                            <a:schemeClr val="bg2"/>
                          </a:solidFill>
                        </a:rPr>
                        <a:t>Local</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solidFill>
                  </a:tcPr>
                </a:tc>
                <a:tc>
                  <a:txBody>
                    <a:bodyPr/>
                    <a:lstStyle/>
                    <a:p>
                      <a:pPr algn="ctr"/>
                      <a:r>
                        <a:rPr lang="en-US" sz="3600" b="1" dirty="0"/>
                        <a:t>Mayor</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567170936"/>
                  </a:ext>
                </a:extLst>
              </a:tr>
            </a:tbl>
          </a:graphicData>
        </a:graphic>
      </p:graphicFrame>
    </p:spTree>
    <p:extLst>
      <p:ext uri="{BB962C8B-B14F-4D97-AF65-F5344CB8AC3E}">
        <p14:creationId xmlns:p14="http://schemas.microsoft.com/office/powerpoint/2010/main" val="463079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E50167-11BA-45AF-A7C7-A12E12B0D99E}"/>
              </a:ext>
            </a:extLst>
          </p:cNvPr>
          <p:cNvSpPr>
            <a:spLocks noGrp="1"/>
          </p:cNvSpPr>
          <p:nvPr>
            <p:ph type="title"/>
          </p:nvPr>
        </p:nvSpPr>
        <p:spPr>
          <a:xfrm>
            <a:off x="838200" y="681037"/>
            <a:ext cx="10515600" cy="1325563"/>
          </a:xfrm>
        </p:spPr>
        <p:txBody>
          <a:bodyPr>
            <a:normAutofit fontScale="90000"/>
          </a:bodyPr>
          <a:lstStyle/>
          <a:p>
            <a:r>
              <a:rPr lang="en-US" dirty="0"/>
              <a:t>What are administrative agencies?</a:t>
            </a:r>
            <a:br>
              <a:rPr lang="en-US" dirty="0"/>
            </a:br>
            <a:br>
              <a:rPr lang="en-US" sz="4000" b="0" dirty="0"/>
            </a:br>
            <a:r>
              <a:rPr lang="en-US" sz="4000" b="0" dirty="0"/>
              <a:t>Exploring question 2</a:t>
            </a:r>
          </a:p>
        </p:txBody>
      </p:sp>
      <p:sp>
        <p:nvSpPr>
          <p:cNvPr id="6" name="Content Placeholder 5">
            <a:extLst>
              <a:ext uri="{FF2B5EF4-FFF2-40B4-BE49-F238E27FC236}">
                <a16:creationId xmlns:a16="http://schemas.microsoft.com/office/drawing/2014/main" id="{B8B6F2C7-3143-43FA-9403-8A59C7FFE1AA}"/>
              </a:ext>
            </a:extLst>
          </p:cNvPr>
          <p:cNvSpPr>
            <a:spLocks noGrp="1"/>
          </p:cNvSpPr>
          <p:nvPr>
            <p:ph idx="1"/>
          </p:nvPr>
        </p:nvSpPr>
        <p:spPr/>
        <p:txBody>
          <a:bodyPr anchor="ctr"/>
          <a:lstStyle/>
          <a:p>
            <a:pPr>
              <a:lnSpc>
                <a:spcPct val="200000"/>
              </a:lnSpc>
            </a:pPr>
            <a:r>
              <a:rPr lang="en-US" dirty="0"/>
              <a:t>What is an administrative agency?</a:t>
            </a:r>
          </a:p>
          <a:p>
            <a:pPr>
              <a:lnSpc>
                <a:spcPct val="200000"/>
              </a:lnSpc>
            </a:pPr>
            <a:r>
              <a:rPr lang="en-US" b="1" dirty="0"/>
              <a:t>How are agencies created and funded?</a:t>
            </a:r>
          </a:p>
          <a:p>
            <a:pPr>
              <a:lnSpc>
                <a:spcPct val="200000"/>
              </a:lnSpc>
            </a:pPr>
            <a:r>
              <a:rPr lang="en-US" dirty="0"/>
              <a:t>What do administrative agencies do?</a:t>
            </a:r>
          </a:p>
        </p:txBody>
      </p:sp>
    </p:spTree>
    <p:extLst>
      <p:ext uri="{BB962C8B-B14F-4D97-AF65-F5344CB8AC3E}">
        <p14:creationId xmlns:p14="http://schemas.microsoft.com/office/powerpoint/2010/main" val="1575207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EDCBDE-012B-4661-BFB4-DC49A642E1EC}"/>
              </a:ext>
            </a:extLst>
          </p:cNvPr>
          <p:cNvSpPr>
            <a:spLocks noGrp="1"/>
          </p:cNvSpPr>
          <p:nvPr>
            <p:ph type="title"/>
          </p:nvPr>
        </p:nvSpPr>
        <p:spPr>
          <a:xfrm>
            <a:off x="838200" y="681037"/>
            <a:ext cx="10515600" cy="1325563"/>
          </a:xfrm>
        </p:spPr>
        <p:txBody>
          <a:bodyPr>
            <a:normAutofit fontScale="90000"/>
          </a:bodyPr>
          <a:lstStyle/>
          <a:p>
            <a:r>
              <a:rPr lang="en-US" dirty="0"/>
              <a:t>Question: How is an administrative agency created? </a:t>
            </a:r>
          </a:p>
        </p:txBody>
      </p:sp>
      <p:sp>
        <p:nvSpPr>
          <p:cNvPr id="12" name="Content Placeholder 11">
            <a:extLst>
              <a:ext uri="{FF2B5EF4-FFF2-40B4-BE49-F238E27FC236}">
                <a16:creationId xmlns:a16="http://schemas.microsoft.com/office/drawing/2014/main" id="{BD51B087-45C5-4A83-9622-80536AE419AE}"/>
              </a:ext>
            </a:extLst>
          </p:cNvPr>
          <p:cNvSpPr>
            <a:spLocks noGrp="1"/>
          </p:cNvSpPr>
          <p:nvPr>
            <p:ph idx="1"/>
          </p:nvPr>
        </p:nvSpPr>
        <p:spPr>
          <a:xfrm>
            <a:off x="838200" y="2006599"/>
            <a:ext cx="10515600" cy="4170363"/>
          </a:xfrm>
        </p:spPr>
        <p:txBody>
          <a:bodyPr anchor="ctr">
            <a:normAutofit lnSpcReduction="10000"/>
          </a:bodyPr>
          <a:lstStyle/>
          <a:p>
            <a:pPr marL="0" indent="0">
              <a:buNone/>
            </a:pPr>
            <a:r>
              <a:rPr lang="en-US" dirty="0"/>
              <a:t>Answer: Through an enabling act, which specifies the agency’s</a:t>
            </a:r>
          </a:p>
          <a:p>
            <a:pPr marL="0" indent="0">
              <a:buNone/>
            </a:pPr>
            <a:endParaRPr lang="en-US" dirty="0"/>
          </a:p>
          <a:p>
            <a:r>
              <a:rPr lang="en-US" dirty="0"/>
              <a:t>Purpose</a:t>
            </a:r>
          </a:p>
          <a:p>
            <a:r>
              <a:rPr lang="en-US" dirty="0"/>
              <a:t>Powers</a:t>
            </a:r>
          </a:p>
          <a:p>
            <a:r>
              <a:rPr lang="en-US" dirty="0"/>
              <a:t>Organization</a:t>
            </a:r>
          </a:p>
          <a:p>
            <a:r>
              <a:rPr lang="en-US" dirty="0"/>
              <a:t>Funding sources</a:t>
            </a:r>
          </a:p>
        </p:txBody>
      </p:sp>
    </p:spTree>
    <p:extLst>
      <p:ext uri="{BB962C8B-B14F-4D97-AF65-F5344CB8AC3E}">
        <p14:creationId xmlns:p14="http://schemas.microsoft.com/office/powerpoint/2010/main" val="1387334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E50D45-791A-468D-80EA-958A98C25DB9}"/>
              </a:ext>
            </a:extLst>
          </p:cNvPr>
          <p:cNvSpPr>
            <a:spLocks noGrp="1"/>
          </p:cNvSpPr>
          <p:nvPr>
            <p:ph type="ctrTitle"/>
          </p:nvPr>
        </p:nvSpPr>
        <p:spPr/>
        <p:txBody>
          <a:bodyPr/>
          <a:lstStyle/>
          <a:p>
            <a:r>
              <a:rPr lang="en-US" dirty="0"/>
              <a:t>An Act to Establish a State Board of Health (1869)</a:t>
            </a:r>
          </a:p>
        </p:txBody>
      </p:sp>
    </p:spTree>
    <p:extLst>
      <p:ext uri="{BB962C8B-B14F-4D97-AF65-F5344CB8AC3E}">
        <p14:creationId xmlns:p14="http://schemas.microsoft.com/office/powerpoint/2010/main" val="1614309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2B42C-11F2-4118-A64B-4776EAE66867}"/>
              </a:ext>
            </a:extLst>
          </p:cNvPr>
          <p:cNvSpPr>
            <a:spLocks noGrp="1"/>
          </p:cNvSpPr>
          <p:nvPr>
            <p:ph type="title"/>
          </p:nvPr>
        </p:nvSpPr>
        <p:spPr/>
        <p:txBody>
          <a:bodyPr/>
          <a:lstStyle/>
          <a:p>
            <a:r>
              <a:rPr lang="en-US" dirty="0"/>
              <a:t>CDC disclaimer</a:t>
            </a:r>
          </a:p>
        </p:txBody>
      </p:sp>
      <p:sp>
        <p:nvSpPr>
          <p:cNvPr id="3" name="Content Placeholder 2">
            <a:extLst>
              <a:ext uri="{FF2B5EF4-FFF2-40B4-BE49-F238E27FC236}">
                <a16:creationId xmlns:a16="http://schemas.microsoft.com/office/drawing/2014/main" id="{1259EFBC-704A-4D45-B34A-AD3EADEB830A}"/>
              </a:ext>
            </a:extLst>
          </p:cNvPr>
          <p:cNvSpPr>
            <a:spLocks noGrp="1"/>
          </p:cNvSpPr>
          <p:nvPr>
            <p:ph idx="1"/>
          </p:nvPr>
        </p:nvSpPr>
        <p:spPr/>
        <p:txBody>
          <a:bodyPr>
            <a:normAutofit/>
          </a:bodyPr>
          <a:lstStyle/>
          <a:p>
            <a:pPr marL="0" indent="0">
              <a:buNone/>
            </a:pPr>
            <a:r>
              <a:rPr lang="en-US" sz="2800" dirty="0"/>
              <a:t>These course materials are for instructional use only and are not intended as a substitute for professional legal or other advice. While every effort has been made to verify the accuracy of these materials, legal authorities and requirements may vary from jurisdiction to jurisdiction. Always seek the advice of an attorney or other qualified professional on any questions you may have regarding a legal matter.</a:t>
            </a:r>
          </a:p>
          <a:p>
            <a:pPr marL="0" indent="0">
              <a:buNone/>
            </a:pPr>
            <a:endParaRPr lang="en-US" sz="2800" dirty="0"/>
          </a:p>
          <a:p>
            <a:pPr marL="0" indent="0">
              <a:buNone/>
            </a:pPr>
            <a:r>
              <a:rPr lang="en-US" sz="2800" dirty="0"/>
              <a:t>The findings and conclusions in this training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3595938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453B4F-BF80-4DD9-B54D-2472A7F09B41}"/>
              </a:ext>
            </a:extLst>
          </p:cNvPr>
          <p:cNvSpPr>
            <a:spLocks noGrp="1"/>
          </p:cNvSpPr>
          <p:nvPr>
            <p:ph type="ctrTitle"/>
          </p:nvPr>
        </p:nvSpPr>
        <p:spPr/>
        <p:txBody>
          <a:bodyPr/>
          <a:lstStyle/>
          <a:p>
            <a:r>
              <a:rPr lang="en-US" dirty="0"/>
              <a:t>How are administrative agencies funded? </a:t>
            </a:r>
          </a:p>
        </p:txBody>
      </p:sp>
      <p:sp>
        <p:nvSpPr>
          <p:cNvPr id="5" name="Content Placeholder 4">
            <a:extLst>
              <a:ext uri="{FF2B5EF4-FFF2-40B4-BE49-F238E27FC236}">
                <a16:creationId xmlns:a16="http://schemas.microsoft.com/office/drawing/2014/main" id="{4096CDC7-4943-45E0-9E4F-98B077783C0D}"/>
              </a:ext>
            </a:extLst>
          </p:cNvPr>
          <p:cNvSpPr>
            <a:spLocks noGrp="1"/>
          </p:cNvSpPr>
          <p:nvPr>
            <p:ph type="subTitle" idx="1"/>
          </p:nvPr>
        </p:nvSpPr>
        <p:spPr/>
        <p:txBody>
          <a:bodyPr>
            <a:normAutofit/>
          </a:bodyPr>
          <a:lstStyle/>
          <a:p>
            <a:r>
              <a:rPr lang="en-US" sz="3600" dirty="0"/>
              <a:t>Through appropriations bills</a:t>
            </a:r>
          </a:p>
        </p:txBody>
      </p:sp>
    </p:spTree>
    <p:extLst>
      <p:ext uri="{BB962C8B-B14F-4D97-AF65-F5344CB8AC3E}">
        <p14:creationId xmlns:p14="http://schemas.microsoft.com/office/powerpoint/2010/main" val="2253085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3AD8E-D9DC-4DB5-A65A-C42F9CD4E73E}"/>
              </a:ext>
            </a:extLst>
          </p:cNvPr>
          <p:cNvSpPr>
            <a:spLocks noGrp="1"/>
          </p:cNvSpPr>
          <p:nvPr>
            <p:ph type="ctrTitle"/>
          </p:nvPr>
        </p:nvSpPr>
        <p:spPr/>
        <p:txBody>
          <a:bodyPr/>
          <a:lstStyle/>
          <a:p>
            <a:r>
              <a:rPr lang="en-US" dirty="0"/>
              <a:t>Structure of public health governance</a:t>
            </a:r>
          </a:p>
        </p:txBody>
      </p:sp>
      <p:sp>
        <p:nvSpPr>
          <p:cNvPr id="4" name="Subtitle 3">
            <a:extLst>
              <a:ext uri="{FF2B5EF4-FFF2-40B4-BE49-F238E27FC236}">
                <a16:creationId xmlns:a16="http://schemas.microsoft.com/office/drawing/2014/main" id="{26AB6722-988F-439A-B4B9-8DAF97477388}"/>
              </a:ext>
            </a:extLst>
          </p:cNvPr>
          <p:cNvSpPr>
            <a:spLocks noGrp="1"/>
          </p:cNvSpPr>
          <p:nvPr>
            <p:ph type="subTitle" idx="1"/>
          </p:nvPr>
        </p:nvSpPr>
        <p:spPr>
          <a:xfrm>
            <a:off x="1524000" y="3616552"/>
            <a:ext cx="9144000" cy="1655762"/>
          </a:xfrm>
        </p:spPr>
        <p:txBody>
          <a:bodyPr/>
          <a:lstStyle/>
          <a:p>
            <a:endParaRPr lang="en-US" dirty="0"/>
          </a:p>
        </p:txBody>
      </p:sp>
    </p:spTree>
    <p:extLst>
      <p:ext uri="{BB962C8B-B14F-4D97-AF65-F5344CB8AC3E}">
        <p14:creationId xmlns:p14="http://schemas.microsoft.com/office/powerpoint/2010/main" val="2034964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D8E0E6-A03E-4BA2-8C1C-C670EEEC704C}"/>
              </a:ext>
            </a:extLst>
          </p:cNvPr>
          <p:cNvSpPr>
            <a:spLocks noGrp="1"/>
          </p:cNvSpPr>
          <p:nvPr>
            <p:ph type="title"/>
          </p:nvPr>
        </p:nvSpPr>
        <p:spPr/>
        <p:txBody>
          <a:bodyPr/>
          <a:lstStyle/>
          <a:p>
            <a:r>
              <a:rPr lang="en-US" dirty="0"/>
              <a:t>State governance classifications</a:t>
            </a:r>
          </a:p>
        </p:txBody>
      </p:sp>
      <p:graphicFrame>
        <p:nvGraphicFramePr>
          <p:cNvPr id="11" name="Content Placeholder 10" descr="This chart divides a circle into 4 unequal sections to visualize state governance classifications. The percentages of the sections are: Centralized 28%, Decentralized 54%, Mixed 10%, and Shared 8%.">
            <a:extLst>
              <a:ext uri="{FF2B5EF4-FFF2-40B4-BE49-F238E27FC236}">
                <a16:creationId xmlns:a16="http://schemas.microsoft.com/office/drawing/2014/main" id="{5266E808-1683-4F5E-889C-2F19641E34E3}"/>
              </a:ext>
            </a:extLst>
          </p:cNvPr>
          <p:cNvGraphicFramePr>
            <a:graphicFrameLocks noGrp="1"/>
          </p:cNvGraphicFramePr>
          <p:nvPr>
            <p:ph idx="1"/>
            <p:extLst>
              <p:ext uri="{D42A27DB-BD31-4B8C-83A1-F6EECF244321}">
                <p14:modId xmlns:p14="http://schemas.microsoft.com/office/powerpoint/2010/main" val="938809059"/>
              </p:ext>
            </p:extLst>
          </p:nvPr>
        </p:nvGraphicFramePr>
        <p:xfrm>
          <a:off x="838200" y="1532845"/>
          <a:ext cx="10515600" cy="489448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10F2B4A3-5D18-C340-8CE6-60EC9290A205}"/>
              </a:ext>
            </a:extLst>
          </p:cNvPr>
          <p:cNvSpPr txBox="1"/>
          <p:nvPr/>
        </p:nvSpPr>
        <p:spPr>
          <a:xfrm>
            <a:off x="318464" y="6393174"/>
            <a:ext cx="11747190" cy="369332"/>
          </a:xfrm>
          <a:prstGeom prst="rect">
            <a:avLst/>
          </a:prstGeom>
          <a:noFill/>
        </p:spPr>
        <p:txBody>
          <a:bodyPr wrap="none" rtlCol="0">
            <a:spAutoFit/>
          </a:bodyPr>
          <a:lstStyle/>
          <a:p>
            <a:r>
              <a:rPr lang="en-US" dirty="0"/>
              <a:t>Source: Association of State and Territorial Health Officials. </a:t>
            </a:r>
            <a:r>
              <a:rPr lang="en-US" i="1" dirty="0"/>
              <a:t>ASTHO Profile of State and Territorial Public Health.</a:t>
            </a:r>
            <a:r>
              <a:rPr lang="en-US" dirty="0"/>
              <a:t> Vol. 4. p. 22.</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6566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E50167-11BA-45AF-A7C7-A12E12B0D99E}"/>
              </a:ext>
            </a:extLst>
          </p:cNvPr>
          <p:cNvSpPr>
            <a:spLocks noGrp="1"/>
          </p:cNvSpPr>
          <p:nvPr>
            <p:ph type="title"/>
          </p:nvPr>
        </p:nvSpPr>
        <p:spPr>
          <a:xfrm>
            <a:off x="838200" y="681037"/>
            <a:ext cx="10515600" cy="1325563"/>
          </a:xfrm>
        </p:spPr>
        <p:txBody>
          <a:bodyPr>
            <a:normAutofit fontScale="90000"/>
          </a:bodyPr>
          <a:lstStyle/>
          <a:p>
            <a:r>
              <a:rPr lang="en-US" dirty="0"/>
              <a:t>What are administrative agencies?</a:t>
            </a:r>
            <a:br>
              <a:rPr lang="en-US" dirty="0"/>
            </a:br>
            <a:br>
              <a:rPr lang="en-US" sz="4000" b="0" dirty="0"/>
            </a:br>
            <a:r>
              <a:rPr lang="en-US" sz="4000" b="0" dirty="0"/>
              <a:t>Exploring question 3</a:t>
            </a:r>
          </a:p>
        </p:txBody>
      </p:sp>
      <p:sp>
        <p:nvSpPr>
          <p:cNvPr id="6" name="Content Placeholder 5">
            <a:extLst>
              <a:ext uri="{FF2B5EF4-FFF2-40B4-BE49-F238E27FC236}">
                <a16:creationId xmlns:a16="http://schemas.microsoft.com/office/drawing/2014/main" id="{B8B6F2C7-3143-43FA-9403-8A59C7FFE1AA}"/>
              </a:ext>
            </a:extLst>
          </p:cNvPr>
          <p:cNvSpPr>
            <a:spLocks noGrp="1"/>
          </p:cNvSpPr>
          <p:nvPr>
            <p:ph idx="1"/>
          </p:nvPr>
        </p:nvSpPr>
        <p:spPr/>
        <p:txBody>
          <a:bodyPr anchor="ctr"/>
          <a:lstStyle/>
          <a:p>
            <a:pPr>
              <a:lnSpc>
                <a:spcPct val="200000"/>
              </a:lnSpc>
            </a:pPr>
            <a:r>
              <a:rPr lang="en-US" dirty="0"/>
              <a:t>What is an administrative agency?</a:t>
            </a:r>
          </a:p>
          <a:p>
            <a:pPr>
              <a:lnSpc>
                <a:spcPct val="200000"/>
              </a:lnSpc>
            </a:pPr>
            <a:r>
              <a:rPr lang="en-US" dirty="0"/>
              <a:t>How are agencies created and funded?</a:t>
            </a:r>
          </a:p>
          <a:p>
            <a:pPr>
              <a:lnSpc>
                <a:spcPct val="200000"/>
              </a:lnSpc>
            </a:pPr>
            <a:r>
              <a:rPr lang="en-US" b="1" dirty="0"/>
              <a:t>What do administrative agencies do?</a:t>
            </a:r>
          </a:p>
        </p:txBody>
      </p:sp>
    </p:spTree>
    <p:extLst>
      <p:ext uri="{BB962C8B-B14F-4D97-AF65-F5344CB8AC3E}">
        <p14:creationId xmlns:p14="http://schemas.microsoft.com/office/powerpoint/2010/main" val="3831432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A53BF-B145-445C-8261-F819269A730F}"/>
              </a:ext>
            </a:extLst>
          </p:cNvPr>
          <p:cNvSpPr>
            <a:spLocks noGrp="1"/>
          </p:cNvSpPr>
          <p:nvPr>
            <p:ph type="title"/>
          </p:nvPr>
        </p:nvSpPr>
        <p:spPr>
          <a:xfrm>
            <a:off x="838200" y="365125"/>
            <a:ext cx="10515600" cy="904875"/>
          </a:xfrm>
        </p:spPr>
        <p:txBody>
          <a:bodyPr>
            <a:normAutofit fontScale="90000"/>
          </a:bodyPr>
          <a:lstStyle/>
          <a:p>
            <a:r>
              <a:rPr lang="en-US" dirty="0"/>
              <a:t>Continuum of agency activities: overview</a:t>
            </a:r>
          </a:p>
        </p:txBody>
      </p:sp>
      <p:sp>
        <p:nvSpPr>
          <p:cNvPr id="5" name="TextBox 4">
            <a:extLst>
              <a:ext uri="{FF2B5EF4-FFF2-40B4-BE49-F238E27FC236}">
                <a16:creationId xmlns:a16="http://schemas.microsoft.com/office/drawing/2014/main" id="{35EF8559-F29A-4111-8088-250C062A6450}"/>
              </a:ext>
            </a:extLst>
          </p:cNvPr>
          <p:cNvSpPr txBox="1"/>
          <p:nvPr/>
        </p:nvSpPr>
        <p:spPr>
          <a:xfrm>
            <a:off x="838200" y="5425239"/>
            <a:ext cx="2639569" cy="1200329"/>
          </a:xfrm>
          <a:prstGeom prst="rect">
            <a:avLst/>
          </a:prstGeom>
          <a:noFill/>
        </p:spPr>
        <p:txBody>
          <a:bodyPr wrap="square" rtlCol="0">
            <a:spAutoFit/>
          </a:bodyPr>
          <a:lstStyle/>
          <a:p>
            <a:pPr algn="ctr" defTabSz="457200">
              <a:defRPr/>
            </a:pPr>
            <a:r>
              <a:rPr lang="en-US" sz="3600" b="1" dirty="0">
                <a:latin typeface="Century Gothic" panose="020B0502020202020204" pitchFamily="34" charset="0"/>
              </a:rPr>
              <a:t>Making </a:t>
            </a:r>
          </a:p>
          <a:p>
            <a:pPr algn="ctr" defTabSz="457200">
              <a:defRPr/>
            </a:pPr>
            <a:r>
              <a:rPr lang="en-US" sz="3600" b="1" dirty="0">
                <a:latin typeface="Century Gothic" panose="020B0502020202020204" pitchFamily="34" charset="0"/>
              </a:rPr>
              <a:t>Laws </a:t>
            </a:r>
          </a:p>
        </p:txBody>
      </p:sp>
      <p:sp>
        <p:nvSpPr>
          <p:cNvPr id="6" name="TextBox 5">
            <a:extLst>
              <a:ext uri="{FF2B5EF4-FFF2-40B4-BE49-F238E27FC236}">
                <a16:creationId xmlns:a16="http://schemas.microsoft.com/office/drawing/2014/main" id="{A527FC61-7EB3-48C6-9C47-33DD96780E96}"/>
              </a:ext>
            </a:extLst>
          </p:cNvPr>
          <p:cNvSpPr txBox="1"/>
          <p:nvPr/>
        </p:nvSpPr>
        <p:spPr>
          <a:xfrm>
            <a:off x="4348626" y="5425238"/>
            <a:ext cx="3355412" cy="1200329"/>
          </a:xfrm>
          <a:prstGeom prst="rect">
            <a:avLst/>
          </a:prstGeom>
          <a:noFill/>
        </p:spPr>
        <p:txBody>
          <a:bodyPr wrap="square" rtlCol="0">
            <a:spAutoFit/>
          </a:bodyPr>
          <a:lstStyle/>
          <a:p>
            <a:pPr algn="ctr" defTabSz="457200">
              <a:defRPr/>
            </a:pPr>
            <a:r>
              <a:rPr lang="en-US" sz="3600" b="1" dirty="0">
                <a:latin typeface="Century Gothic" panose="020B0502020202020204" pitchFamily="34" charset="0"/>
              </a:rPr>
              <a:t>Implementing Laws </a:t>
            </a:r>
          </a:p>
        </p:txBody>
      </p:sp>
      <p:sp>
        <p:nvSpPr>
          <p:cNvPr id="7" name="TextBox 6">
            <a:extLst>
              <a:ext uri="{FF2B5EF4-FFF2-40B4-BE49-F238E27FC236}">
                <a16:creationId xmlns:a16="http://schemas.microsoft.com/office/drawing/2014/main" id="{B74798D0-7CB9-4762-9011-17F6B3E34992}"/>
              </a:ext>
            </a:extLst>
          </p:cNvPr>
          <p:cNvSpPr txBox="1"/>
          <p:nvPr/>
        </p:nvSpPr>
        <p:spPr>
          <a:xfrm>
            <a:off x="8574895" y="5425239"/>
            <a:ext cx="2279904" cy="1200329"/>
          </a:xfrm>
          <a:prstGeom prst="rect">
            <a:avLst/>
          </a:prstGeom>
          <a:noFill/>
        </p:spPr>
        <p:txBody>
          <a:bodyPr wrap="square" rtlCol="0">
            <a:spAutoFit/>
          </a:bodyPr>
          <a:lstStyle/>
          <a:p>
            <a:pPr algn="ctr" defTabSz="457200">
              <a:defRPr/>
            </a:pPr>
            <a:r>
              <a:rPr lang="en-US" sz="3600" b="1" dirty="0">
                <a:latin typeface="Century Gothic" panose="020B0502020202020204" pitchFamily="34" charset="0"/>
              </a:rPr>
              <a:t>Enforcing Laws </a:t>
            </a:r>
          </a:p>
        </p:txBody>
      </p:sp>
      <p:pic>
        <p:nvPicPr>
          <p:cNvPr id="10" name="Content Placeholder 9" descr="This visual representation of agency activities spans across making laws, implementing laws, and enforcing laws. Starting on the left with making laws, activities include creating regulations and writing policies and guidance documents. In the middle with implementing laws is issuing permits and licenses. Last on the right enforcing laws, which includes conducting investigations and inspections, and interpreting and enforcing public health laws. This all constitutes the continuum.">
            <a:extLst>
              <a:ext uri="{FF2B5EF4-FFF2-40B4-BE49-F238E27FC236}">
                <a16:creationId xmlns:a16="http://schemas.microsoft.com/office/drawing/2014/main" id="{EE5FA432-C27C-06B2-C4C0-9376D465609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390935"/>
            <a:ext cx="10515600" cy="3913368"/>
          </a:xfrm>
        </p:spPr>
      </p:pic>
    </p:spTree>
    <p:extLst>
      <p:ext uri="{BB962C8B-B14F-4D97-AF65-F5344CB8AC3E}">
        <p14:creationId xmlns:p14="http://schemas.microsoft.com/office/powerpoint/2010/main" val="2625255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A53BF-B145-445C-8261-F819269A730F}"/>
              </a:ext>
            </a:extLst>
          </p:cNvPr>
          <p:cNvSpPr>
            <a:spLocks noGrp="1"/>
          </p:cNvSpPr>
          <p:nvPr>
            <p:ph type="title"/>
          </p:nvPr>
        </p:nvSpPr>
        <p:spPr>
          <a:xfrm>
            <a:off x="838200" y="365125"/>
            <a:ext cx="10515600" cy="904875"/>
          </a:xfrm>
        </p:spPr>
        <p:txBody>
          <a:bodyPr>
            <a:normAutofit fontScale="90000"/>
          </a:bodyPr>
          <a:lstStyle/>
          <a:p>
            <a:r>
              <a:rPr lang="en-US" dirty="0"/>
              <a:t>Continuum of agency activities: rulemaking</a:t>
            </a:r>
          </a:p>
        </p:txBody>
      </p:sp>
      <p:sp>
        <p:nvSpPr>
          <p:cNvPr id="5" name="TextBox 4">
            <a:extLst>
              <a:ext uri="{FF2B5EF4-FFF2-40B4-BE49-F238E27FC236}">
                <a16:creationId xmlns:a16="http://schemas.microsoft.com/office/drawing/2014/main" id="{35EF8559-F29A-4111-8088-250C062A6450}"/>
              </a:ext>
            </a:extLst>
          </p:cNvPr>
          <p:cNvSpPr txBox="1"/>
          <p:nvPr/>
        </p:nvSpPr>
        <p:spPr>
          <a:xfrm>
            <a:off x="838200" y="5425239"/>
            <a:ext cx="2639569" cy="1200329"/>
          </a:xfrm>
          <a:prstGeom prst="rect">
            <a:avLst/>
          </a:prstGeom>
          <a:noFill/>
        </p:spPr>
        <p:txBody>
          <a:bodyPr wrap="square" rtlCol="0">
            <a:spAutoFit/>
          </a:bodyPr>
          <a:lstStyle/>
          <a:p>
            <a:pPr algn="ctr" defTabSz="457200">
              <a:defRPr/>
            </a:pPr>
            <a:r>
              <a:rPr lang="en-US" sz="3600" b="1" dirty="0">
                <a:latin typeface="Century Gothic" panose="020B0502020202020204" pitchFamily="34" charset="0"/>
              </a:rPr>
              <a:t>Making </a:t>
            </a:r>
          </a:p>
          <a:p>
            <a:pPr algn="ctr" defTabSz="457200">
              <a:defRPr/>
            </a:pPr>
            <a:r>
              <a:rPr lang="en-US" sz="3600" b="1" dirty="0">
                <a:latin typeface="Century Gothic" panose="020B0502020202020204" pitchFamily="34" charset="0"/>
              </a:rPr>
              <a:t>Laws </a:t>
            </a:r>
          </a:p>
        </p:txBody>
      </p:sp>
      <p:sp>
        <p:nvSpPr>
          <p:cNvPr id="6" name="TextBox 5">
            <a:extLst>
              <a:ext uri="{FF2B5EF4-FFF2-40B4-BE49-F238E27FC236}">
                <a16:creationId xmlns:a16="http://schemas.microsoft.com/office/drawing/2014/main" id="{A527FC61-7EB3-48C6-9C47-33DD96780E96}"/>
              </a:ext>
            </a:extLst>
          </p:cNvPr>
          <p:cNvSpPr txBox="1"/>
          <p:nvPr/>
        </p:nvSpPr>
        <p:spPr>
          <a:xfrm>
            <a:off x="4348626" y="5425238"/>
            <a:ext cx="3355412" cy="1200329"/>
          </a:xfrm>
          <a:prstGeom prst="rect">
            <a:avLst/>
          </a:prstGeom>
          <a:noFill/>
        </p:spPr>
        <p:txBody>
          <a:bodyPr wrap="square" rtlCol="0">
            <a:spAutoFit/>
          </a:bodyPr>
          <a:lstStyle/>
          <a:p>
            <a:pPr algn="ctr" defTabSz="457200">
              <a:defRPr/>
            </a:pPr>
            <a:r>
              <a:rPr lang="en-US" sz="3600" b="1" dirty="0">
                <a:latin typeface="Century Gothic" panose="020B0502020202020204" pitchFamily="34" charset="0"/>
              </a:rPr>
              <a:t>Implementing Laws </a:t>
            </a:r>
          </a:p>
        </p:txBody>
      </p:sp>
      <p:sp>
        <p:nvSpPr>
          <p:cNvPr id="7" name="TextBox 6">
            <a:extLst>
              <a:ext uri="{FF2B5EF4-FFF2-40B4-BE49-F238E27FC236}">
                <a16:creationId xmlns:a16="http://schemas.microsoft.com/office/drawing/2014/main" id="{B74798D0-7CB9-4762-9011-17F6B3E34992}"/>
              </a:ext>
            </a:extLst>
          </p:cNvPr>
          <p:cNvSpPr txBox="1"/>
          <p:nvPr/>
        </p:nvSpPr>
        <p:spPr>
          <a:xfrm>
            <a:off x="8574895" y="5425239"/>
            <a:ext cx="2279904" cy="1200329"/>
          </a:xfrm>
          <a:prstGeom prst="rect">
            <a:avLst/>
          </a:prstGeom>
          <a:noFill/>
        </p:spPr>
        <p:txBody>
          <a:bodyPr wrap="square" rtlCol="0">
            <a:spAutoFit/>
          </a:bodyPr>
          <a:lstStyle/>
          <a:p>
            <a:pPr algn="ctr" defTabSz="457200">
              <a:defRPr/>
            </a:pPr>
            <a:r>
              <a:rPr lang="en-US" sz="3600" b="1" dirty="0">
                <a:latin typeface="Century Gothic" panose="020B0502020202020204" pitchFamily="34" charset="0"/>
              </a:rPr>
              <a:t>Enforcing Laws </a:t>
            </a:r>
          </a:p>
        </p:txBody>
      </p:sp>
      <p:pic>
        <p:nvPicPr>
          <p:cNvPr id="12" name="Content Placeholder 11" descr="This visual representation of agency activities that span across making laws, implementing laws, and enforcing laws is fully described on slide 34. On this slide the focus is on the left with making laws: activities include creating regulations and writing policies and guidance documents. ">
            <a:extLst>
              <a:ext uri="{FF2B5EF4-FFF2-40B4-BE49-F238E27FC236}">
                <a16:creationId xmlns:a16="http://schemas.microsoft.com/office/drawing/2014/main" id="{3254C653-6654-8A2A-B6CD-A35370AFBAC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511870"/>
            <a:ext cx="10515600" cy="3913368"/>
          </a:xfrm>
        </p:spPr>
      </p:pic>
    </p:spTree>
    <p:extLst>
      <p:ext uri="{BB962C8B-B14F-4D97-AF65-F5344CB8AC3E}">
        <p14:creationId xmlns:p14="http://schemas.microsoft.com/office/powerpoint/2010/main" val="7311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FFD6996-A729-4027-99B8-7AA4ED674BB1}"/>
              </a:ext>
            </a:extLst>
          </p:cNvPr>
          <p:cNvSpPr>
            <a:spLocks noGrp="1"/>
          </p:cNvSpPr>
          <p:nvPr>
            <p:ph type="ctrTitle"/>
          </p:nvPr>
        </p:nvSpPr>
        <p:spPr>
          <a:xfrm>
            <a:off x="1524000" y="1677650"/>
            <a:ext cx="9144000" cy="2387600"/>
          </a:xfrm>
        </p:spPr>
        <p:txBody>
          <a:bodyPr>
            <a:normAutofit fontScale="90000"/>
          </a:bodyPr>
          <a:lstStyle/>
          <a:p>
            <a:r>
              <a:rPr lang="en-US" dirty="0"/>
              <a:t>A regulation is a law created by an administrative agency.</a:t>
            </a:r>
          </a:p>
        </p:txBody>
      </p:sp>
      <p:sp>
        <p:nvSpPr>
          <p:cNvPr id="11" name="Subtitle 10">
            <a:extLst>
              <a:ext uri="{FF2B5EF4-FFF2-40B4-BE49-F238E27FC236}">
                <a16:creationId xmlns:a16="http://schemas.microsoft.com/office/drawing/2014/main" id="{9007224E-4E5F-451E-A83A-E3A1BE7163A3}"/>
              </a:ext>
            </a:extLst>
          </p:cNvPr>
          <p:cNvSpPr>
            <a:spLocks noGrp="1"/>
          </p:cNvSpPr>
          <p:nvPr>
            <p:ph type="subTitle" idx="1"/>
          </p:nvPr>
        </p:nvSpPr>
        <p:spPr>
          <a:xfrm>
            <a:off x="1524000" y="4622800"/>
            <a:ext cx="9144000" cy="1655762"/>
          </a:xfrm>
        </p:spPr>
        <p:txBody>
          <a:bodyPr/>
          <a:lstStyle/>
          <a:p>
            <a:endParaRPr lang="en-US" dirty="0"/>
          </a:p>
        </p:txBody>
      </p:sp>
    </p:spTree>
    <p:extLst>
      <p:ext uri="{BB962C8B-B14F-4D97-AF65-F5344CB8AC3E}">
        <p14:creationId xmlns:p14="http://schemas.microsoft.com/office/powerpoint/2010/main" val="28925525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D795C-2F95-4570-AD56-4D8016776B7E}"/>
              </a:ext>
            </a:extLst>
          </p:cNvPr>
          <p:cNvSpPr>
            <a:spLocks noGrp="1"/>
          </p:cNvSpPr>
          <p:nvPr>
            <p:ph type="title"/>
          </p:nvPr>
        </p:nvSpPr>
        <p:spPr/>
        <p:txBody>
          <a:bodyPr/>
          <a:lstStyle/>
          <a:p>
            <a:r>
              <a:rPr lang="en-US" dirty="0"/>
              <a:t>Legislation and regulation</a:t>
            </a:r>
          </a:p>
        </p:txBody>
      </p:sp>
      <p:sp>
        <p:nvSpPr>
          <p:cNvPr id="7" name="Freeform 6">
            <a:extLst>
              <a:ext uri="{FF2B5EF4-FFF2-40B4-BE49-F238E27FC236}">
                <a16:creationId xmlns:a16="http://schemas.microsoft.com/office/drawing/2014/main" id="{9B250809-A02A-B14F-A5FC-7C13FBE4657B}"/>
              </a:ext>
            </a:extLst>
          </p:cNvPr>
          <p:cNvSpPr/>
          <p:nvPr/>
        </p:nvSpPr>
        <p:spPr>
          <a:xfrm>
            <a:off x="2290807" y="1735884"/>
            <a:ext cx="4712770" cy="4712770"/>
          </a:xfrm>
          <a:custGeom>
            <a:avLst/>
            <a:gdLst>
              <a:gd name="connsiteX0" fmla="*/ 0 w 4712770"/>
              <a:gd name="connsiteY0" fmla="*/ 2356385 h 4712770"/>
              <a:gd name="connsiteX1" fmla="*/ 2356385 w 4712770"/>
              <a:gd name="connsiteY1" fmla="*/ 0 h 4712770"/>
              <a:gd name="connsiteX2" fmla="*/ 4712770 w 4712770"/>
              <a:gd name="connsiteY2" fmla="*/ 2356385 h 4712770"/>
              <a:gd name="connsiteX3" fmla="*/ 2356385 w 4712770"/>
              <a:gd name="connsiteY3" fmla="*/ 4712770 h 4712770"/>
              <a:gd name="connsiteX4" fmla="*/ 0 w 4712770"/>
              <a:gd name="connsiteY4" fmla="*/ 2356385 h 4712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2770" h="4712770">
                <a:moveTo>
                  <a:pt x="0" y="2356385"/>
                </a:moveTo>
                <a:cubicBezTo>
                  <a:pt x="0" y="1054989"/>
                  <a:pt x="1054989" y="0"/>
                  <a:pt x="2356385" y="0"/>
                </a:cubicBezTo>
                <a:cubicBezTo>
                  <a:pt x="3657781" y="0"/>
                  <a:pt x="4712770" y="1054989"/>
                  <a:pt x="4712770" y="2356385"/>
                </a:cubicBezTo>
                <a:cubicBezTo>
                  <a:pt x="4712770" y="3657781"/>
                  <a:pt x="3657781" y="4712770"/>
                  <a:pt x="2356385" y="4712770"/>
                </a:cubicBezTo>
                <a:cubicBezTo>
                  <a:pt x="1054989" y="4712770"/>
                  <a:pt x="0" y="3657781"/>
                  <a:pt x="0" y="2356385"/>
                </a:cubicBezTo>
                <a:close/>
              </a:path>
            </a:pathLst>
          </a:custGeom>
          <a:solidFill>
            <a:srgbClr val="32A296">
              <a:alpha val="90000"/>
            </a:srgbClr>
          </a:solidFill>
          <a:ln>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658089" tIns="555737" rIns="1337408" bIns="555737"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chemeClr val="bg1"/>
              </a:solidFill>
              <a:latin typeface="Century Gothic" panose="020B0502020202020204" pitchFamily="34" charset="0"/>
            </a:endParaRPr>
          </a:p>
        </p:txBody>
      </p:sp>
      <p:sp>
        <p:nvSpPr>
          <p:cNvPr id="9" name="TextBox 8">
            <a:extLst>
              <a:ext uri="{FF2B5EF4-FFF2-40B4-BE49-F238E27FC236}">
                <a16:creationId xmlns:a16="http://schemas.microsoft.com/office/drawing/2014/main" id="{F761A2E8-EE7D-FF4A-A30D-8054A78C8D7F}"/>
              </a:ext>
            </a:extLst>
          </p:cNvPr>
          <p:cNvSpPr txBox="1"/>
          <p:nvPr/>
        </p:nvSpPr>
        <p:spPr>
          <a:xfrm>
            <a:off x="2619610" y="3770074"/>
            <a:ext cx="2149948" cy="553998"/>
          </a:xfrm>
          <a:prstGeom prst="rect">
            <a:avLst/>
          </a:prstGeom>
          <a:noFill/>
        </p:spPr>
        <p:txBody>
          <a:bodyPr wrap="none" rtlCol="0">
            <a:spAutoFit/>
          </a:bodyPr>
          <a:lstStyle/>
          <a:p>
            <a:r>
              <a:rPr lang="en-US" sz="3000" b="1" dirty="0">
                <a:solidFill>
                  <a:schemeClr val="bg1"/>
                </a:solidFill>
                <a:latin typeface="Century Gothic" panose="020B0502020202020204" pitchFamily="34" charset="0"/>
              </a:rPr>
              <a:t>Legislation</a:t>
            </a:r>
          </a:p>
        </p:txBody>
      </p:sp>
      <p:sp>
        <p:nvSpPr>
          <p:cNvPr id="11" name="Freeform 10">
            <a:extLst>
              <a:ext uri="{FF2B5EF4-FFF2-40B4-BE49-F238E27FC236}">
                <a16:creationId xmlns:a16="http://schemas.microsoft.com/office/drawing/2014/main" id="{4CD67819-45D4-1640-874C-C52DC231AD6E}"/>
              </a:ext>
            </a:extLst>
          </p:cNvPr>
          <p:cNvSpPr/>
          <p:nvPr/>
        </p:nvSpPr>
        <p:spPr>
          <a:xfrm>
            <a:off x="5006921" y="1690688"/>
            <a:ext cx="4712770" cy="4712770"/>
          </a:xfrm>
          <a:custGeom>
            <a:avLst/>
            <a:gdLst>
              <a:gd name="connsiteX0" fmla="*/ 0 w 4712770"/>
              <a:gd name="connsiteY0" fmla="*/ 2356385 h 4712770"/>
              <a:gd name="connsiteX1" fmla="*/ 2356385 w 4712770"/>
              <a:gd name="connsiteY1" fmla="*/ 0 h 4712770"/>
              <a:gd name="connsiteX2" fmla="*/ 4712770 w 4712770"/>
              <a:gd name="connsiteY2" fmla="*/ 2356385 h 4712770"/>
              <a:gd name="connsiteX3" fmla="*/ 2356385 w 4712770"/>
              <a:gd name="connsiteY3" fmla="*/ 4712770 h 4712770"/>
              <a:gd name="connsiteX4" fmla="*/ 0 w 4712770"/>
              <a:gd name="connsiteY4" fmla="*/ 2356385 h 4712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2770" h="4712770">
                <a:moveTo>
                  <a:pt x="0" y="2356385"/>
                </a:moveTo>
                <a:cubicBezTo>
                  <a:pt x="0" y="1054989"/>
                  <a:pt x="1054989" y="0"/>
                  <a:pt x="2356385" y="0"/>
                </a:cubicBezTo>
                <a:cubicBezTo>
                  <a:pt x="3657781" y="0"/>
                  <a:pt x="4712770" y="1054989"/>
                  <a:pt x="4712770" y="2356385"/>
                </a:cubicBezTo>
                <a:cubicBezTo>
                  <a:pt x="4712770" y="3657781"/>
                  <a:pt x="3657781" y="4712770"/>
                  <a:pt x="2356385" y="4712770"/>
                </a:cubicBezTo>
                <a:cubicBezTo>
                  <a:pt x="1054989" y="4712770"/>
                  <a:pt x="0" y="3657781"/>
                  <a:pt x="0" y="2356385"/>
                </a:cubicBezTo>
                <a:close/>
              </a:path>
            </a:pathLst>
          </a:custGeom>
          <a:solidFill>
            <a:schemeClr val="tx2">
              <a:alpha val="90000"/>
            </a:schemeClr>
          </a:solidFill>
          <a:ln>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337408" tIns="555737" rIns="658089" bIns="555737"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chemeClr val="bg1"/>
              </a:solidFill>
              <a:latin typeface="Century Gothic" panose="020B0502020202020204" pitchFamily="34" charset="0"/>
            </a:endParaRPr>
          </a:p>
        </p:txBody>
      </p:sp>
      <p:sp>
        <p:nvSpPr>
          <p:cNvPr id="12" name="TextBox 11">
            <a:extLst>
              <a:ext uri="{FF2B5EF4-FFF2-40B4-BE49-F238E27FC236}">
                <a16:creationId xmlns:a16="http://schemas.microsoft.com/office/drawing/2014/main" id="{3C454EEB-5EBC-F84E-A3F1-56568D46778E}"/>
              </a:ext>
            </a:extLst>
          </p:cNvPr>
          <p:cNvSpPr txBox="1"/>
          <p:nvPr/>
        </p:nvSpPr>
        <p:spPr>
          <a:xfrm>
            <a:off x="7230520" y="3770073"/>
            <a:ext cx="2170787" cy="553999"/>
          </a:xfrm>
          <a:prstGeom prst="rect">
            <a:avLst/>
          </a:prstGeom>
          <a:noFill/>
        </p:spPr>
        <p:txBody>
          <a:bodyPr wrap="none" rtlCol="0">
            <a:spAutoFit/>
          </a:bodyPr>
          <a:lstStyle/>
          <a:p>
            <a:r>
              <a:rPr lang="en-US" sz="3000" b="1" dirty="0">
                <a:solidFill>
                  <a:schemeClr val="bg1"/>
                </a:solidFill>
                <a:latin typeface="Century Gothic" panose="020B0502020202020204" pitchFamily="34" charset="0"/>
              </a:rPr>
              <a:t>Regulation</a:t>
            </a:r>
          </a:p>
        </p:txBody>
      </p:sp>
      <p:sp>
        <p:nvSpPr>
          <p:cNvPr id="14" name="Text Placeholder 1">
            <a:extLst>
              <a:ext uri="{FF2B5EF4-FFF2-40B4-BE49-F238E27FC236}">
                <a16:creationId xmlns:a16="http://schemas.microsoft.com/office/drawing/2014/main" id="{50C19004-9A49-1F44-8E0E-938F2875E404}"/>
              </a:ext>
            </a:extLst>
          </p:cNvPr>
          <p:cNvSpPr txBox="1">
            <a:spLocks/>
          </p:cNvSpPr>
          <p:nvPr/>
        </p:nvSpPr>
        <p:spPr>
          <a:xfrm>
            <a:off x="5150929" y="3064438"/>
            <a:ext cx="1790615" cy="20556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800" b="1" i="0" u="none" strike="noStrike" kern="1200" cap="none" spc="0" normalizeH="0" baseline="0" noProof="0" dirty="0">
                <a:ln>
                  <a:noFill/>
                </a:ln>
                <a:solidFill>
                  <a:srgbClr val="FFFF00"/>
                </a:solidFill>
                <a:uLnTx/>
                <a:uFillTx/>
                <a:latin typeface="Segoe Print" panose="02000800000000000000" pitchFamily="2" charset="0"/>
                <a:cs typeface="Century Gothic"/>
              </a:rPr>
              <a:t>Both have the effect of law.</a:t>
            </a:r>
          </a:p>
        </p:txBody>
      </p:sp>
    </p:spTree>
    <p:extLst>
      <p:ext uri="{BB962C8B-B14F-4D97-AF65-F5344CB8AC3E}">
        <p14:creationId xmlns:p14="http://schemas.microsoft.com/office/powerpoint/2010/main" val="6553499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38C9F5-286D-49AC-894C-AF4B63E41D08}"/>
              </a:ext>
            </a:extLst>
          </p:cNvPr>
          <p:cNvSpPr>
            <a:spLocks noGrp="1"/>
          </p:cNvSpPr>
          <p:nvPr>
            <p:ph type="title"/>
          </p:nvPr>
        </p:nvSpPr>
        <p:spPr>
          <a:xfrm>
            <a:off x="838200" y="524782"/>
            <a:ext cx="10515600" cy="2087789"/>
          </a:xfrm>
        </p:spPr>
        <p:txBody>
          <a:bodyPr>
            <a:normAutofit/>
          </a:bodyPr>
          <a:lstStyle/>
          <a:p>
            <a:r>
              <a:rPr lang="en-US" dirty="0"/>
              <a:t>Legislation and regulation</a:t>
            </a:r>
            <a:br>
              <a:rPr lang="en-US" dirty="0"/>
            </a:br>
            <a:r>
              <a:rPr lang="en-US" sz="3600" b="0" dirty="0"/>
              <a:t>Differences in drafting</a:t>
            </a:r>
            <a:r>
              <a:rPr lang="en-US" dirty="0"/>
              <a:t> </a:t>
            </a:r>
          </a:p>
        </p:txBody>
      </p:sp>
      <p:sp>
        <p:nvSpPr>
          <p:cNvPr id="5" name="Content Placeholder 4">
            <a:extLst>
              <a:ext uri="{FF2B5EF4-FFF2-40B4-BE49-F238E27FC236}">
                <a16:creationId xmlns:a16="http://schemas.microsoft.com/office/drawing/2014/main" id="{A824ED06-EC40-4D46-9EB6-6A617518EDBB}"/>
              </a:ext>
            </a:extLst>
          </p:cNvPr>
          <p:cNvSpPr>
            <a:spLocks noGrp="1"/>
          </p:cNvSpPr>
          <p:nvPr>
            <p:ph sz="half" idx="1"/>
          </p:nvPr>
        </p:nvSpPr>
        <p:spPr>
          <a:xfrm>
            <a:off x="838200" y="2668334"/>
            <a:ext cx="5181600" cy="4351338"/>
          </a:xfrm>
        </p:spPr>
        <p:txBody>
          <a:bodyPr/>
          <a:lstStyle/>
          <a:p>
            <a:pPr>
              <a:lnSpc>
                <a:spcPct val="100000"/>
              </a:lnSpc>
            </a:pPr>
            <a:r>
              <a:rPr lang="en-US" dirty="0"/>
              <a:t>Drafted by </a:t>
            </a:r>
            <a:br>
              <a:rPr lang="en-US" dirty="0"/>
            </a:br>
            <a:r>
              <a:rPr lang="en-US" dirty="0"/>
              <a:t>a legislative body</a:t>
            </a:r>
          </a:p>
        </p:txBody>
      </p:sp>
      <p:sp>
        <p:nvSpPr>
          <p:cNvPr id="6" name="Content Placeholder 5">
            <a:extLst>
              <a:ext uri="{FF2B5EF4-FFF2-40B4-BE49-F238E27FC236}">
                <a16:creationId xmlns:a16="http://schemas.microsoft.com/office/drawing/2014/main" id="{21977DE6-963C-4559-96AA-AF16DA3EFA4F}"/>
              </a:ext>
            </a:extLst>
          </p:cNvPr>
          <p:cNvSpPr>
            <a:spLocks noGrp="1"/>
          </p:cNvSpPr>
          <p:nvPr>
            <p:ph sz="half" idx="2"/>
          </p:nvPr>
        </p:nvSpPr>
        <p:spPr>
          <a:xfrm>
            <a:off x="6172200" y="2668334"/>
            <a:ext cx="5181600" cy="4351338"/>
          </a:xfrm>
        </p:spPr>
        <p:txBody>
          <a:bodyPr/>
          <a:lstStyle/>
          <a:p>
            <a:pPr>
              <a:lnSpc>
                <a:spcPct val="100000"/>
              </a:lnSpc>
            </a:pPr>
            <a:r>
              <a:rPr lang="en-US" dirty="0"/>
              <a:t>Drafted by administrative agencies</a:t>
            </a:r>
          </a:p>
        </p:txBody>
      </p:sp>
    </p:spTree>
    <p:extLst>
      <p:ext uri="{BB962C8B-B14F-4D97-AF65-F5344CB8AC3E}">
        <p14:creationId xmlns:p14="http://schemas.microsoft.com/office/powerpoint/2010/main" val="3644790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38C9F5-286D-49AC-894C-AF4B63E41D08}"/>
              </a:ext>
            </a:extLst>
          </p:cNvPr>
          <p:cNvSpPr>
            <a:spLocks noGrp="1"/>
          </p:cNvSpPr>
          <p:nvPr>
            <p:ph type="title"/>
          </p:nvPr>
        </p:nvSpPr>
        <p:spPr>
          <a:xfrm>
            <a:off x="838200" y="365125"/>
            <a:ext cx="10515600" cy="2000704"/>
          </a:xfrm>
        </p:spPr>
        <p:txBody>
          <a:bodyPr>
            <a:normAutofit/>
          </a:bodyPr>
          <a:lstStyle/>
          <a:p>
            <a:r>
              <a:rPr lang="en-US" dirty="0"/>
              <a:t>Legislation and regulation</a:t>
            </a:r>
            <a:br>
              <a:rPr lang="en-US" dirty="0"/>
            </a:br>
            <a:r>
              <a:rPr lang="en-US" sz="3600" b="0" dirty="0"/>
              <a:t>Differences in expertise</a:t>
            </a:r>
            <a:r>
              <a:rPr lang="en-US" dirty="0"/>
              <a:t> </a:t>
            </a:r>
          </a:p>
        </p:txBody>
      </p:sp>
      <p:sp>
        <p:nvSpPr>
          <p:cNvPr id="5" name="Content Placeholder 4">
            <a:extLst>
              <a:ext uri="{FF2B5EF4-FFF2-40B4-BE49-F238E27FC236}">
                <a16:creationId xmlns:a16="http://schemas.microsoft.com/office/drawing/2014/main" id="{A824ED06-EC40-4D46-9EB6-6A617518EDBB}"/>
              </a:ext>
            </a:extLst>
          </p:cNvPr>
          <p:cNvSpPr>
            <a:spLocks noGrp="1"/>
          </p:cNvSpPr>
          <p:nvPr>
            <p:ph sz="half" idx="1"/>
          </p:nvPr>
        </p:nvSpPr>
        <p:spPr>
          <a:xfrm>
            <a:off x="838200" y="2493280"/>
            <a:ext cx="5181600" cy="4351338"/>
          </a:xfrm>
        </p:spPr>
        <p:txBody>
          <a:bodyPr anchor="t"/>
          <a:lstStyle/>
          <a:p>
            <a:pPr>
              <a:lnSpc>
                <a:spcPct val="100000"/>
              </a:lnSpc>
            </a:pPr>
            <a:r>
              <a:rPr lang="en-US" dirty="0"/>
              <a:t>Drafted by </a:t>
            </a:r>
            <a:br>
              <a:rPr lang="en-US" dirty="0"/>
            </a:br>
            <a:r>
              <a:rPr lang="en-US" dirty="0"/>
              <a:t>a legislative body</a:t>
            </a:r>
          </a:p>
          <a:p>
            <a:pPr>
              <a:lnSpc>
                <a:spcPct val="150000"/>
              </a:lnSpc>
            </a:pPr>
            <a:r>
              <a:rPr lang="en-US" dirty="0"/>
              <a:t>Sets the big picture</a:t>
            </a:r>
          </a:p>
        </p:txBody>
      </p:sp>
      <p:sp>
        <p:nvSpPr>
          <p:cNvPr id="6" name="Content Placeholder 5">
            <a:extLst>
              <a:ext uri="{FF2B5EF4-FFF2-40B4-BE49-F238E27FC236}">
                <a16:creationId xmlns:a16="http://schemas.microsoft.com/office/drawing/2014/main" id="{21977DE6-963C-4559-96AA-AF16DA3EFA4F}"/>
              </a:ext>
            </a:extLst>
          </p:cNvPr>
          <p:cNvSpPr>
            <a:spLocks noGrp="1"/>
          </p:cNvSpPr>
          <p:nvPr>
            <p:ph sz="half" idx="2"/>
          </p:nvPr>
        </p:nvSpPr>
        <p:spPr>
          <a:xfrm>
            <a:off x="6172200" y="2493280"/>
            <a:ext cx="5181600" cy="4351338"/>
          </a:xfrm>
        </p:spPr>
        <p:txBody>
          <a:bodyPr anchor="t"/>
          <a:lstStyle/>
          <a:p>
            <a:pPr>
              <a:lnSpc>
                <a:spcPct val="100000"/>
              </a:lnSpc>
            </a:pPr>
            <a:r>
              <a:rPr lang="en-US" dirty="0"/>
              <a:t>Drafted by administrative agencies</a:t>
            </a:r>
          </a:p>
          <a:p>
            <a:pPr>
              <a:lnSpc>
                <a:spcPct val="150000"/>
              </a:lnSpc>
            </a:pPr>
            <a:r>
              <a:rPr lang="en-US" dirty="0"/>
              <a:t>Fills in the details</a:t>
            </a:r>
          </a:p>
        </p:txBody>
      </p:sp>
    </p:spTree>
    <p:extLst>
      <p:ext uri="{BB962C8B-B14F-4D97-AF65-F5344CB8AC3E}">
        <p14:creationId xmlns:p14="http://schemas.microsoft.com/office/powerpoint/2010/main" val="4166317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E0328-D34C-457A-9570-1AC8D93D86F2}"/>
              </a:ext>
            </a:extLst>
          </p:cNvPr>
          <p:cNvSpPr>
            <a:spLocks noGrp="1"/>
          </p:cNvSpPr>
          <p:nvPr>
            <p:ph type="title"/>
          </p:nvPr>
        </p:nvSpPr>
        <p:spPr/>
        <p:txBody>
          <a:bodyPr/>
          <a:lstStyle/>
          <a:p>
            <a:r>
              <a:rPr lang="en-US" dirty="0"/>
              <a:t>First, watch this course:</a:t>
            </a:r>
          </a:p>
        </p:txBody>
      </p:sp>
      <p:sp>
        <p:nvSpPr>
          <p:cNvPr id="3" name="Content Placeholder 2">
            <a:extLst>
              <a:ext uri="{FF2B5EF4-FFF2-40B4-BE49-F238E27FC236}">
                <a16:creationId xmlns:a16="http://schemas.microsoft.com/office/drawing/2014/main" id="{9EC8AB8C-3F6B-47E8-970F-2DE018013FB2}"/>
              </a:ext>
            </a:extLst>
          </p:cNvPr>
          <p:cNvSpPr>
            <a:spLocks noGrp="1"/>
          </p:cNvSpPr>
          <p:nvPr>
            <p:ph idx="1"/>
          </p:nvPr>
        </p:nvSpPr>
        <p:spPr/>
        <p:txBody>
          <a:bodyPr/>
          <a:lstStyle/>
          <a:p>
            <a:pPr>
              <a:lnSpc>
                <a:spcPct val="100000"/>
              </a:lnSpc>
            </a:pPr>
            <a:r>
              <a:rPr lang="en-US" dirty="0"/>
              <a:t>Structure of Government: Exploring the Fabric and Framework of Public Health Powers</a:t>
            </a:r>
          </a:p>
          <a:p>
            <a:pPr>
              <a:lnSpc>
                <a:spcPct val="100000"/>
              </a:lnSpc>
              <a:spcBef>
                <a:spcPts val="1800"/>
              </a:spcBef>
            </a:pPr>
            <a:r>
              <a:rPr lang="en-US" dirty="0"/>
              <a:t>www.publichealthlawacademy.org/product/structure-government </a:t>
            </a:r>
          </a:p>
        </p:txBody>
      </p:sp>
    </p:spTree>
    <p:extLst>
      <p:ext uri="{BB962C8B-B14F-4D97-AF65-F5344CB8AC3E}">
        <p14:creationId xmlns:p14="http://schemas.microsoft.com/office/powerpoint/2010/main" val="1825739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CD274F-CAD5-4ED7-9ED3-D7666C23FC37}"/>
              </a:ext>
            </a:extLst>
          </p:cNvPr>
          <p:cNvSpPr>
            <a:spLocks noGrp="1"/>
          </p:cNvSpPr>
          <p:nvPr>
            <p:ph type="title"/>
          </p:nvPr>
        </p:nvSpPr>
        <p:spPr/>
        <p:txBody>
          <a:bodyPr/>
          <a:lstStyle/>
          <a:p>
            <a:r>
              <a:rPr lang="en-US" dirty="0"/>
              <a:t>Agency expertise</a:t>
            </a:r>
          </a:p>
        </p:txBody>
      </p:sp>
      <p:sp>
        <p:nvSpPr>
          <p:cNvPr id="5" name="Content Placeholder 4">
            <a:extLst>
              <a:ext uri="{FF2B5EF4-FFF2-40B4-BE49-F238E27FC236}">
                <a16:creationId xmlns:a16="http://schemas.microsoft.com/office/drawing/2014/main" id="{4196580C-5FEB-46CF-B609-CBAC852A8FE0}"/>
              </a:ext>
            </a:extLst>
          </p:cNvPr>
          <p:cNvSpPr>
            <a:spLocks noGrp="1"/>
          </p:cNvSpPr>
          <p:nvPr>
            <p:ph idx="1"/>
          </p:nvPr>
        </p:nvSpPr>
        <p:spPr/>
        <p:txBody>
          <a:bodyPr/>
          <a:lstStyle/>
          <a:p>
            <a:pPr marL="0" indent="0">
              <a:lnSpc>
                <a:spcPct val="150000"/>
              </a:lnSpc>
              <a:buNone/>
            </a:pPr>
            <a:r>
              <a:rPr lang="en-US" dirty="0"/>
              <a:t>Legislatures often have agencies fill in the details of complex public health legislation such as health-based standards for contaminants in drinking water or sanitation standards for food establishments.</a:t>
            </a:r>
          </a:p>
        </p:txBody>
      </p:sp>
    </p:spTree>
    <p:extLst>
      <p:ext uri="{BB962C8B-B14F-4D97-AF65-F5344CB8AC3E}">
        <p14:creationId xmlns:p14="http://schemas.microsoft.com/office/powerpoint/2010/main" val="28548660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38C9F5-286D-49AC-894C-AF4B63E41D08}"/>
              </a:ext>
            </a:extLst>
          </p:cNvPr>
          <p:cNvSpPr>
            <a:spLocks noGrp="1"/>
          </p:cNvSpPr>
          <p:nvPr>
            <p:ph type="title"/>
          </p:nvPr>
        </p:nvSpPr>
        <p:spPr>
          <a:xfrm>
            <a:off x="838200" y="550633"/>
            <a:ext cx="10515600" cy="1942646"/>
          </a:xfrm>
        </p:spPr>
        <p:txBody>
          <a:bodyPr>
            <a:normAutofit/>
          </a:bodyPr>
          <a:lstStyle/>
          <a:p>
            <a:r>
              <a:rPr lang="en-US" dirty="0"/>
              <a:t>Legislation and regulation</a:t>
            </a:r>
            <a:br>
              <a:rPr lang="en-US" dirty="0"/>
            </a:br>
            <a:r>
              <a:rPr lang="en-US" sz="3600" b="0" dirty="0"/>
              <a:t>Similarities in effects</a:t>
            </a:r>
            <a:r>
              <a:rPr lang="en-US" dirty="0"/>
              <a:t> </a:t>
            </a:r>
          </a:p>
        </p:txBody>
      </p:sp>
      <p:sp>
        <p:nvSpPr>
          <p:cNvPr id="5" name="Content Placeholder 4">
            <a:extLst>
              <a:ext uri="{FF2B5EF4-FFF2-40B4-BE49-F238E27FC236}">
                <a16:creationId xmlns:a16="http://schemas.microsoft.com/office/drawing/2014/main" id="{A824ED06-EC40-4D46-9EB6-6A617518EDBB}"/>
              </a:ext>
            </a:extLst>
          </p:cNvPr>
          <p:cNvSpPr>
            <a:spLocks noGrp="1"/>
          </p:cNvSpPr>
          <p:nvPr>
            <p:ph sz="half" idx="1"/>
          </p:nvPr>
        </p:nvSpPr>
        <p:spPr>
          <a:xfrm>
            <a:off x="838200" y="2493279"/>
            <a:ext cx="5181600" cy="4351338"/>
          </a:xfrm>
        </p:spPr>
        <p:txBody>
          <a:bodyPr anchor="t">
            <a:normAutofit/>
          </a:bodyPr>
          <a:lstStyle/>
          <a:p>
            <a:pPr>
              <a:lnSpc>
                <a:spcPct val="100000"/>
              </a:lnSpc>
            </a:pPr>
            <a:r>
              <a:rPr lang="en-US" dirty="0"/>
              <a:t>Drafted by </a:t>
            </a:r>
            <a:br>
              <a:rPr lang="en-US" dirty="0"/>
            </a:br>
            <a:r>
              <a:rPr lang="en-US" dirty="0"/>
              <a:t>a legislative body</a:t>
            </a:r>
          </a:p>
          <a:p>
            <a:pPr>
              <a:lnSpc>
                <a:spcPct val="100000"/>
              </a:lnSpc>
            </a:pPr>
            <a:r>
              <a:rPr lang="en-US" dirty="0"/>
              <a:t>Sets the big picture</a:t>
            </a:r>
          </a:p>
          <a:p>
            <a:pPr>
              <a:lnSpc>
                <a:spcPct val="100000"/>
              </a:lnSpc>
            </a:pPr>
            <a:r>
              <a:rPr lang="en-US" dirty="0"/>
              <a:t>Both have the effect of the law</a:t>
            </a:r>
          </a:p>
        </p:txBody>
      </p:sp>
      <p:sp>
        <p:nvSpPr>
          <p:cNvPr id="6" name="Content Placeholder 5">
            <a:extLst>
              <a:ext uri="{FF2B5EF4-FFF2-40B4-BE49-F238E27FC236}">
                <a16:creationId xmlns:a16="http://schemas.microsoft.com/office/drawing/2014/main" id="{21977DE6-963C-4559-96AA-AF16DA3EFA4F}"/>
              </a:ext>
            </a:extLst>
          </p:cNvPr>
          <p:cNvSpPr>
            <a:spLocks noGrp="1"/>
          </p:cNvSpPr>
          <p:nvPr>
            <p:ph sz="half" idx="2"/>
          </p:nvPr>
        </p:nvSpPr>
        <p:spPr>
          <a:xfrm>
            <a:off x="6172200" y="2493279"/>
            <a:ext cx="5181600" cy="4351338"/>
          </a:xfrm>
        </p:spPr>
        <p:txBody>
          <a:bodyPr anchor="t">
            <a:normAutofit/>
          </a:bodyPr>
          <a:lstStyle/>
          <a:p>
            <a:pPr>
              <a:lnSpc>
                <a:spcPct val="100000"/>
              </a:lnSpc>
            </a:pPr>
            <a:r>
              <a:rPr lang="en-US" dirty="0"/>
              <a:t>Drafted by administrative agencies</a:t>
            </a:r>
          </a:p>
          <a:p>
            <a:pPr>
              <a:lnSpc>
                <a:spcPct val="100000"/>
              </a:lnSpc>
            </a:pPr>
            <a:r>
              <a:rPr lang="en-US" dirty="0"/>
              <a:t>Fills in the details</a:t>
            </a:r>
          </a:p>
          <a:p>
            <a:pPr>
              <a:lnSpc>
                <a:spcPct val="100000"/>
              </a:lnSpc>
            </a:pPr>
            <a:r>
              <a:rPr lang="en-US" dirty="0"/>
              <a:t>Both have the effect of the law</a:t>
            </a:r>
          </a:p>
        </p:txBody>
      </p:sp>
    </p:spTree>
    <p:extLst>
      <p:ext uri="{BB962C8B-B14F-4D97-AF65-F5344CB8AC3E}">
        <p14:creationId xmlns:p14="http://schemas.microsoft.com/office/powerpoint/2010/main" val="39315576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3828B-180D-4FC6-A69B-05745B8CAFF9}"/>
              </a:ext>
            </a:extLst>
          </p:cNvPr>
          <p:cNvSpPr>
            <a:spLocks noGrp="1"/>
          </p:cNvSpPr>
          <p:nvPr>
            <p:ph type="title"/>
          </p:nvPr>
        </p:nvSpPr>
        <p:spPr>
          <a:xfrm>
            <a:off x="838200" y="732971"/>
            <a:ext cx="10515600" cy="1325563"/>
          </a:xfrm>
        </p:spPr>
        <p:txBody>
          <a:bodyPr>
            <a:normAutofit fontScale="90000"/>
          </a:bodyPr>
          <a:lstStyle/>
          <a:p>
            <a:r>
              <a:rPr lang="en-US" dirty="0"/>
              <a:t>Wait, I thought only the legislative branch could create laws! </a:t>
            </a:r>
          </a:p>
        </p:txBody>
      </p:sp>
      <p:graphicFrame>
        <p:nvGraphicFramePr>
          <p:cNvPr id="28" name="Table 4">
            <a:extLst>
              <a:ext uri="{FF2B5EF4-FFF2-40B4-BE49-F238E27FC236}">
                <a16:creationId xmlns:a16="http://schemas.microsoft.com/office/drawing/2014/main" id="{3BAC5C5F-CC9F-48A1-9DD7-44CB3D3F91AF}"/>
              </a:ext>
            </a:extLst>
          </p:cNvPr>
          <p:cNvGraphicFramePr>
            <a:graphicFrameLocks noGrp="1"/>
          </p:cNvGraphicFramePr>
          <p:nvPr>
            <p:ph idx="1"/>
            <p:extLst>
              <p:ext uri="{D42A27DB-BD31-4B8C-83A1-F6EECF244321}">
                <p14:modId xmlns:p14="http://schemas.microsoft.com/office/powerpoint/2010/main" val="2875679138"/>
              </p:ext>
            </p:extLst>
          </p:nvPr>
        </p:nvGraphicFramePr>
        <p:xfrm>
          <a:off x="838199" y="2220686"/>
          <a:ext cx="10515600" cy="3904343"/>
        </p:xfrm>
        <a:graphic>
          <a:graphicData uri="http://schemas.openxmlformats.org/drawingml/2006/table">
            <a:tbl>
              <a:tblPr firstRow="1" bandRow="1">
                <a:tableStyleId>{7DF18680-E054-41AD-8BC1-D1AEF772440D}</a:tableStyleId>
              </a:tblPr>
              <a:tblGrid>
                <a:gridCol w="5257800">
                  <a:extLst>
                    <a:ext uri="{9D8B030D-6E8A-4147-A177-3AD203B41FA5}">
                      <a16:colId xmlns:a16="http://schemas.microsoft.com/office/drawing/2014/main" val="348500502"/>
                    </a:ext>
                  </a:extLst>
                </a:gridCol>
                <a:gridCol w="5257800">
                  <a:extLst>
                    <a:ext uri="{9D8B030D-6E8A-4147-A177-3AD203B41FA5}">
                      <a16:colId xmlns:a16="http://schemas.microsoft.com/office/drawing/2014/main" val="552584764"/>
                    </a:ext>
                  </a:extLst>
                </a:gridCol>
              </a:tblGrid>
              <a:tr h="1342118">
                <a:tc>
                  <a:txBody>
                    <a:bodyPr/>
                    <a:lstStyle/>
                    <a:p>
                      <a:endParaRPr lang="en-US" sz="3600"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2"/>
                    </a:solidFill>
                  </a:tcPr>
                </a:tc>
                <a:tc>
                  <a:txBody>
                    <a:bodyPr/>
                    <a:lstStyle/>
                    <a:p>
                      <a:pPr algn="ctr"/>
                      <a:r>
                        <a:rPr lang="en-US" sz="3600" dirty="0"/>
                        <a:t>Executive</a:t>
                      </a:r>
                    </a:p>
                    <a:p>
                      <a:pPr algn="ctr"/>
                      <a:r>
                        <a:rPr lang="en-US" sz="2400" b="0" dirty="0"/>
                        <a:t>Enforces Laws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3697490"/>
                  </a:ext>
                </a:extLst>
              </a:tr>
              <a:tr h="854075">
                <a:tc>
                  <a:txBody>
                    <a:bodyPr/>
                    <a:lstStyle/>
                    <a:p>
                      <a:pPr algn="ctr"/>
                      <a:r>
                        <a:rPr lang="en-US" sz="3600" b="1" dirty="0">
                          <a:solidFill>
                            <a:schemeClr val="bg2"/>
                          </a:solidFill>
                        </a:rPr>
                        <a:t>Federal</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solidFill>
                  </a:tcPr>
                </a:tc>
                <a:tc>
                  <a:txBody>
                    <a:bodyPr/>
                    <a:lstStyle/>
                    <a:p>
                      <a:pPr algn="ctr"/>
                      <a:r>
                        <a:rPr lang="en-US" sz="3600" dirty="0"/>
                        <a:t>President</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141655958"/>
                  </a:ext>
                </a:extLst>
              </a:tr>
              <a:tr h="854075">
                <a:tc>
                  <a:txBody>
                    <a:bodyPr/>
                    <a:lstStyle/>
                    <a:p>
                      <a:pPr algn="ctr"/>
                      <a:r>
                        <a:rPr lang="en-US" sz="3600" b="1" dirty="0">
                          <a:solidFill>
                            <a:schemeClr val="bg2"/>
                          </a:solidFill>
                        </a:rPr>
                        <a:t>State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solidFill>
                  </a:tcPr>
                </a:tc>
                <a:tc>
                  <a:txBody>
                    <a:bodyPr/>
                    <a:lstStyle/>
                    <a:p>
                      <a:pPr algn="ctr"/>
                      <a:r>
                        <a:rPr lang="en-US" sz="3600" dirty="0"/>
                        <a:t>Governor</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187739711"/>
                  </a:ext>
                </a:extLst>
              </a:tr>
              <a:tr h="854075">
                <a:tc>
                  <a:txBody>
                    <a:bodyPr/>
                    <a:lstStyle/>
                    <a:p>
                      <a:pPr algn="ctr"/>
                      <a:r>
                        <a:rPr lang="en-US" sz="3600" b="1" dirty="0">
                          <a:solidFill>
                            <a:schemeClr val="bg2"/>
                          </a:solidFill>
                        </a:rPr>
                        <a:t>Local</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solidFill>
                  </a:tcPr>
                </a:tc>
                <a:tc>
                  <a:txBody>
                    <a:bodyPr/>
                    <a:lstStyle/>
                    <a:p>
                      <a:pPr algn="ctr"/>
                      <a:r>
                        <a:rPr lang="en-US" sz="3600" dirty="0"/>
                        <a:t>Mayor</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567170936"/>
                  </a:ext>
                </a:extLst>
              </a:tr>
            </a:tbl>
          </a:graphicData>
        </a:graphic>
      </p:graphicFrame>
    </p:spTree>
    <p:extLst>
      <p:ext uri="{BB962C8B-B14F-4D97-AF65-F5344CB8AC3E}">
        <p14:creationId xmlns:p14="http://schemas.microsoft.com/office/powerpoint/2010/main" val="27210665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10BE2D-81BB-46D8-B332-2CB55075A88D}"/>
              </a:ext>
            </a:extLst>
          </p:cNvPr>
          <p:cNvSpPr>
            <a:spLocks noGrp="1"/>
          </p:cNvSpPr>
          <p:nvPr>
            <p:ph type="title"/>
          </p:nvPr>
        </p:nvSpPr>
        <p:spPr>
          <a:xfrm>
            <a:off x="838200" y="1162843"/>
            <a:ext cx="10515600" cy="1325563"/>
          </a:xfrm>
        </p:spPr>
        <p:txBody>
          <a:bodyPr/>
          <a:lstStyle/>
          <a:p>
            <a:r>
              <a:rPr lang="en-US" dirty="0"/>
              <a:t>The US Constitution: Article I, Section 1</a:t>
            </a:r>
          </a:p>
        </p:txBody>
      </p:sp>
      <p:sp>
        <p:nvSpPr>
          <p:cNvPr id="4" name="Content Placeholder 3">
            <a:extLst>
              <a:ext uri="{FF2B5EF4-FFF2-40B4-BE49-F238E27FC236}">
                <a16:creationId xmlns:a16="http://schemas.microsoft.com/office/drawing/2014/main" id="{11DA7F2F-1E3B-4ED6-AD63-8EF508FB2EDC}"/>
              </a:ext>
            </a:extLst>
          </p:cNvPr>
          <p:cNvSpPr>
            <a:spLocks noGrp="1"/>
          </p:cNvSpPr>
          <p:nvPr>
            <p:ph idx="1"/>
          </p:nvPr>
        </p:nvSpPr>
        <p:spPr/>
        <p:txBody>
          <a:bodyPr anchor="ctr"/>
          <a:lstStyle/>
          <a:p>
            <a:pPr marL="0" indent="0">
              <a:lnSpc>
                <a:spcPct val="150000"/>
              </a:lnSpc>
              <a:buNone/>
            </a:pPr>
            <a:r>
              <a:rPr lang="en-US" dirty="0"/>
              <a:t>All legislative Powers herein granted shall be vested in a Congress of the United States, which shall consist of a Senate and a House of Representatives.</a:t>
            </a:r>
          </a:p>
        </p:txBody>
      </p:sp>
    </p:spTree>
    <p:extLst>
      <p:ext uri="{BB962C8B-B14F-4D97-AF65-F5344CB8AC3E}">
        <p14:creationId xmlns:p14="http://schemas.microsoft.com/office/powerpoint/2010/main" val="32818773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7579A-7CC3-466D-B33B-B7D749F9603A}"/>
              </a:ext>
            </a:extLst>
          </p:cNvPr>
          <p:cNvSpPr>
            <a:spLocks noGrp="1"/>
          </p:cNvSpPr>
          <p:nvPr>
            <p:ph type="ctrTitle"/>
          </p:nvPr>
        </p:nvSpPr>
        <p:spPr/>
        <p:txBody>
          <a:bodyPr/>
          <a:lstStyle/>
          <a:p>
            <a:r>
              <a:rPr lang="en-US" dirty="0"/>
              <a:t>Delegation of authority</a:t>
            </a:r>
          </a:p>
        </p:txBody>
      </p:sp>
      <p:sp>
        <p:nvSpPr>
          <p:cNvPr id="9" name="Subtitle 8">
            <a:extLst>
              <a:ext uri="{FF2B5EF4-FFF2-40B4-BE49-F238E27FC236}">
                <a16:creationId xmlns:a16="http://schemas.microsoft.com/office/drawing/2014/main" id="{1E44630A-12E7-4D54-9E63-20C1D8A091A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675553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B5A84-D06E-4349-B71E-1D2392D68FB2}"/>
              </a:ext>
            </a:extLst>
          </p:cNvPr>
          <p:cNvSpPr>
            <a:spLocks noGrp="1"/>
          </p:cNvSpPr>
          <p:nvPr>
            <p:ph type="title"/>
          </p:nvPr>
        </p:nvSpPr>
        <p:spPr>
          <a:xfrm>
            <a:off x="838200" y="931182"/>
            <a:ext cx="10515600" cy="1325563"/>
          </a:xfrm>
        </p:spPr>
        <p:txBody>
          <a:bodyPr>
            <a:normAutofit fontScale="90000"/>
          </a:bodyPr>
          <a:lstStyle/>
          <a:p>
            <a:r>
              <a:rPr lang="en-US" dirty="0"/>
              <a:t>New York City’s Smoke-Free Air Act</a:t>
            </a:r>
            <a:br>
              <a:rPr lang="en-US" dirty="0"/>
            </a:br>
            <a:r>
              <a:rPr lang="en-US" dirty="0"/>
              <a:t>Section 17-513</a:t>
            </a:r>
          </a:p>
        </p:txBody>
      </p:sp>
      <p:sp>
        <p:nvSpPr>
          <p:cNvPr id="3" name="Content Placeholder 2">
            <a:extLst>
              <a:ext uri="{FF2B5EF4-FFF2-40B4-BE49-F238E27FC236}">
                <a16:creationId xmlns:a16="http://schemas.microsoft.com/office/drawing/2014/main" id="{7352C19D-8890-43A3-9BC9-144B77EC9B61}"/>
              </a:ext>
            </a:extLst>
          </p:cNvPr>
          <p:cNvSpPr>
            <a:spLocks noGrp="1"/>
          </p:cNvSpPr>
          <p:nvPr>
            <p:ph idx="1"/>
          </p:nvPr>
        </p:nvSpPr>
        <p:spPr>
          <a:xfrm>
            <a:off x="838200" y="2256745"/>
            <a:ext cx="10515600" cy="3920218"/>
          </a:xfrm>
        </p:spPr>
        <p:txBody>
          <a:bodyPr anchor="ctr"/>
          <a:lstStyle/>
          <a:p>
            <a:pPr marL="0" indent="0">
              <a:lnSpc>
                <a:spcPct val="110000"/>
              </a:lnSpc>
              <a:buNone/>
            </a:pPr>
            <a:r>
              <a:rPr lang="en-US" dirty="0"/>
              <a:t>“The commissioner shall promulgate rules in accordance with the provisions contained in this chapter, and such other rules as may be necessary for the purpose of implementing and carrying out the provisions of this chapter.”</a:t>
            </a:r>
          </a:p>
        </p:txBody>
      </p:sp>
    </p:spTree>
    <p:extLst>
      <p:ext uri="{BB962C8B-B14F-4D97-AF65-F5344CB8AC3E}">
        <p14:creationId xmlns:p14="http://schemas.microsoft.com/office/powerpoint/2010/main" val="11248671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99E96-ACFF-4726-B90D-C986E67F11B8}"/>
              </a:ext>
            </a:extLst>
          </p:cNvPr>
          <p:cNvSpPr>
            <a:spLocks noGrp="1"/>
          </p:cNvSpPr>
          <p:nvPr>
            <p:ph type="title"/>
          </p:nvPr>
        </p:nvSpPr>
        <p:spPr>
          <a:xfrm>
            <a:off x="838200" y="365125"/>
            <a:ext cx="10628086" cy="3568246"/>
          </a:xfrm>
        </p:spPr>
        <p:txBody>
          <a:bodyPr>
            <a:normAutofit fontScale="90000"/>
          </a:bodyPr>
          <a:lstStyle/>
          <a:p>
            <a:r>
              <a:rPr lang="en-US" dirty="0"/>
              <a:t>Multiple Choice Question</a:t>
            </a:r>
            <a:br>
              <a:rPr lang="en-US" dirty="0"/>
            </a:br>
            <a:br>
              <a:rPr lang="en-US" sz="4000" b="0" dirty="0"/>
            </a:br>
            <a:r>
              <a:rPr lang="en-US" sz="4000" b="0" dirty="0"/>
              <a:t>State and local health departments may create </a:t>
            </a:r>
            <a:br>
              <a:rPr lang="en-US" sz="4000" b="0" dirty="0"/>
            </a:br>
            <a:r>
              <a:rPr lang="en-US" sz="4000" b="0" dirty="0"/>
              <a:t>regulations only when which branch (or branches) of government have given them this authority? </a:t>
            </a:r>
            <a:br>
              <a:rPr lang="en-US" dirty="0"/>
            </a:br>
            <a:endParaRPr lang="en-US" dirty="0"/>
          </a:p>
        </p:txBody>
      </p:sp>
      <p:sp>
        <p:nvSpPr>
          <p:cNvPr id="3" name="Content Placeholder 2">
            <a:extLst>
              <a:ext uri="{FF2B5EF4-FFF2-40B4-BE49-F238E27FC236}">
                <a16:creationId xmlns:a16="http://schemas.microsoft.com/office/drawing/2014/main" id="{E87A2156-4DA9-4FB8-AAFE-9520CECD871B}"/>
              </a:ext>
            </a:extLst>
          </p:cNvPr>
          <p:cNvSpPr>
            <a:spLocks noGrp="1"/>
          </p:cNvSpPr>
          <p:nvPr>
            <p:ph idx="1"/>
          </p:nvPr>
        </p:nvSpPr>
        <p:spPr>
          <a:xfrm>
            <a:off x="894443" y="3004457"/>
            <a:ext cx="10515600" cy="3004457"/>
          </a:xfrm>
        </p:spPr>
        <p:txBody>
          <a:bodyPr>
            <a:noAutofit/>
          </a:bodyPr>
          <a:lstStyle/>
          <a:p>
            <a:pPr marL="0" indent="0">
              <a:buNone/>
            </a:pPr>
            <a:endParaRPr lang="en-US" sz="3200" dirty="0"/>
          </a:p>
          <a:p>
            <a:pPr marL="742950" indent="-742950">
              <a:buFont typeface="+mj-lt"/>
              <a:buAutoNum type="alphaUcPeriod"/>
            </a:pPr>
            <a:r>
              <a:rPr lang="en-US" sz="3200" dirty="0"/>
              <a:t>Legislative</a:t>
            </a:r>
          </a:p>
          <a:p>
            <a:pPr marL="742950" indent="-742950">
              <a:buFont typeface="+mj-lt"/>
              <a:buAutoNum type="alphaUcPeriod"/>
            </a:pPr>
            <a:r>
              <a:rPr lang="en-US" sz="3200" dirty="0"/>
              <a:t>Executive</a:t>
            </a:r>
          </a:p>
          <a:p>
            <a:pPr marL="742950" indent="-742950">
              <a:buFont typeface="+mj-lt"/>
              <a:buAutoNum type="alphaUcPeriod"/>
            </a:pPr>
            <a:r>
              <a:rPr lang="en-US" sz="3200" dirty="0"/>
              <a:t>Judicial</a:t>
            </a:r>
          </a:p>
          <a:p>
            <a:pPr marL="742950" indent="-742950">
              <a:buFont typeface="+mj-lt"/>
              <a:buAutoNum type="alphaUcPeriod"/>
            </a:pPr>
            <a:r>
              <a:rPr lang="en-US" sz="3200" dirty="0"/>
              <a:t>Legislative, executive, and judicial</a:t>
            </a:r>
          </a:p>
          <a:p>
            <a:pPr marL="742950" indent="-742950">
              <a:buFont typeface="+mj-lt"/>
              <a:buAutoNum type="alphaUcPeriod"/>
            </a:pPr>
            <a:r>
              <a:rPr lang="en-US" sz="3200" dirty="0"/>
              <a:t>It depends</a:t>
            </a:r>
          </a:p>
          <a:p>
            <a:endParaRPr lang="en-US" sz="3200" dirty="0"/>
          </a:p>
        </p:txBody>
      </p:sp>
    </p:spTree>
    <p:extLst>
      <p:ext uri="{BB962C8B-B14F-4D97-AF65-F5344CB8AC3E}">
        <p14:creationId xmlns:p14="http://schemas.microsoft.com/office/powerpoint/2010/main" val="1668196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99E96-ACFF-4726-B90D-C986E67F11B8}"/>
              </a:ext>
            </a:extLst>
          </p:cNvPr>
          <p:cNvSpPr>
            <a:spLocks noGrp="1"/>
          </p:cNvSpPr>
          <p:nvPr>
            <p:ph type="title"/>
          </p:nvPr>
        </p:nvSpPr>
        <p:spPr>
          <a:xfrm>
            <a:off x="838200" y="365125"/>
            <a:ext cx="10947400" cy="2953883"/>
          </a:xfrm>
        </p:spPr>
        <p:txBody>
          <a:bodyPr>
            <a:normAutofit fontScale="90000"/>
          </a:bodyPr>
          <a:lstStyle/>
          <a:p>
            <a:r>
              <a:rPr lang="en-US" dirty="0"/>
              <a:t>Multiple Choice Answer</a:t>
            </a:r>
            <a:br>
              <a:rPr lang="en-US" dirty="0"/>
            </a:br>
            <a:br>
              <a:rPr lang="en-US" dirty="0"/>
            </a:br>
            <a:r>
              <a:rPr lang="en-US" sz="4000" b="0" dirty="0"/>
              <a:t>State and local health departments may create </a:t>
            </a:r>
            <a:br>
              <a:rPr lang="en-US" sz="4000" b="0" dirty="0"/>
            </a:br>
            <a:r>
              <a:rPr lang="en-US" sz="4000" b="0" dirty="0"/>
              <a:t>regulations only when which branch (or branches) of government have given them this authority? </a:t>
            </a:r>
          </a:p>
        </p:txBody>
      </p:sp>
      <p:sp>
        <p:nvSpPr>
          <p:cNvPr id="3" name="Content Placeholder 2">
            <a:extLst>
              <a:ext uri="{FF2B5EF4-FFF2-40B4-BE49-F238E27FC236}">
                <a16:creationId xmlns:a16="http://schemas.microsoft.com/office/drawing/2014/main" id="{E87A2156-4DA9-4FB8-AAFE-9520CECD871B}"/>
              </a:ext>
            </a:extLst>
          </p:cNvPr>
          <p:cNvSpPr>
            <a:spLocks noGrp="1"/>
          </p:cNvSpPr>
          <p:nvPr>
            <p:ph idx="1"/>
          </p:nvPr>
        </p:nvSpPr>
        <p:spPr>
          <a:xfrm>
            <a:off x="838200" y="3016251"/>
            <a:ext cx="10515600" cy="2953883"/>
          </a:xfrm>
        </p:spPr>
        <p:txBody>
          <a:bodyPr>
            <a:noAutofit/>
          </a:bodyPr>
          <a:lstStyle/>
          <a:p>
            <a:pPr marL="0" indent="0">
              <a:buNone/>
            </a:pPr>
            <a:endParaRPr lang="en-US" sz="3200" dirty="0"/>
          </a:p>
          <a:p>
            <a:pPr marL="742950" indent="-742950">
              <a:buFont typeface="+mj-lt"/>
              <a:buAutoNum type="alphaUcPeriod"/>
            </a:pPr>
            <a:r>
              <a:rPr lang="en-US" sz="3200" b="1" dirty="0"/>
              <a:t>Legislative – CORRECT ANSWER </a:t>
            </a:r>
          </a:p>
          <a:p>
            <a:pPr marL="742950" indent="-742950">
              <a:buFont typeface="+mj-lt"/>
              <a:buAutoNum type="alphaUcPeriod"/>
            </a:pPr>
            <a:r>
              <a:rPr lang="en-US" sz="3200" dirty="0"/>
              <a:t>Executive</a:t>
            </a:r>
          </a:p>
          <a:p>
            <a:pPr marL="742950" indent="-742950">
              <a:buFont typeface="+mj-lt"/>
              <a:buAutoNum type="alphaUcPeriod"/>
            </a:pPr>
            <a:r>
              <a:rPr lang="en-US" sz="3200" dirty="0"/>
              <a:t>Judicial</a:t>
            </a:r>
          </a:p>
          <a:p>
            <a:pPr marL="742950" indent="-742950">
              <a:buFont typeface="+mj-lt"/>
              <a:buAutoNum type="alphaUcPeriod"/>
            </a:pPr>
            <a:r>
              <a:rPr lang="en-US" sz="3200" dirty="0"/>
              <a:t>Legislative, executive, and judicial</a:t>
            </a:r>
          </a:p>
          <a:p>
            <a:pPr marL="742950" indent="-742950">
              <a:buFont typeface="+mj-lt"/>
              <a:buAutoNum type="alphaUcPeriod"/>
            </a:pPr>
            <a:r>
              <a:rPr lang="en-US" sz="3200" dirty="0"/>
              <a:t>It depends</a:t>
            </a:r>
          </a:p>
          <a:p>
            <a:endParaRPr lang="en-US" sz="3200" dirty="0"/>
          </a:p>
        </p:txBody>
      </p:sp>
    </p:spTree>
    <p:extLst>
      <p:ext uri="{BB962C8B-B14F-4D97-AF65-F5344CB8AC3E}">
        <p14:creationId xmlns:p14="http://schemas.microsoft.com/office/powerpoint/2010/main" val="1949942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4D2CA-87FE-45E1-989C-A639215A7D1E}"/>
              </a:ext>
            </a:extLst>
          </p:cNvPr>
          <p:cNvSpPr>
            <a:spLocks noGrp="1"/>
          </p:cNvSpPr>
          <p:nvPr>
            <p:ph type="title"/>
          </p:nvPr>
        </p:nvSpPr>
        <p:spPr>
          <a:xfrm>
            <a:off x="838200" y="476787"/>
            <a:ext cx="10515600" cy="2334532"/>
          </a:xfrm>
        </p:spPr>
        <p:txBody>
          <a:bodyPr>
            <a:normAutofit fontScale="90000"/>
          </a:bodyPr>
          <a:lstStyle/>
          <a:p>
            <a:r>
              <a:rPr lang="en-US" dirty="0"/>
              <a:t>Multiple Choice Question</a:t>
            </a:r>
            <a:br>
              <a:rPr lang="en-US" dirty="0"/>
            </a:br>
            <a:br>
              <a:rPr lang="en-US" dirty="0"/>
            </a:br>
            <a:r>
              <a:rPr lang="en-US" sz="4000" b="0" dirty="0"/>
              <a:t>Which of the following are regulations?</a:t>
            </a:r>
            <a:br>
              <a:rPr lang="en-US" dirty="0"/>
            </a:br>
            <a:endParaRPr lang="en-US" dirty="0"/>
          </a:p>
        </p:txBody>
      </p:sp>
      <p:sp>
        <p:nvSpPr>
          <p:cNvPr id="4" name="Content Placeholder 3">
            <a:extLst>
              <a:ext uri="{FF2B5EF4-FFF2-40B4-BE49-F238E27FC236}">
                <a16:creationId xmlns:a16="http://schemas.microsoft.com/office/drawing/2014/main" id="{3E0525F5-8E6F-4130-91F6-45E00CD31995}"/>
              </a:ext>
            </a:extLst>
          </p:cNvPr>
          <p:cNvSpPr>
            <a:spLocks noGrp="1"/>
          </p:cNvSpPr>
          <p:nvPr>
            <p:ph idx="1"/>
          </p:nvPr>
        </p:nvSpPr>
        <p:spPr>
          <a:xfrm>
            <a:off x="838200" y="1885064"/>
            <a:ext cx="10515600" cy="4351338"/>
          </a:xfrm>
        </p:spPr>
        <p:txBody>
          <a:bodyPr>
            <a:noAutofit/>
          </a:bodyPr>
          <a:lstStyle/>
          <a:p>
            <a:pPr marL="742950" indent="-742950">
              <a:buFont typeface="+mj-lt"/>
              <a:buAutoNum type="alphaUcPeriod"/>
            </a:pPr>
            <a:endParaRPr lang="en-US" sz="3400" dirty="0"/>
          </a:p>
          <a:p>
            <a:pPr marL="742950" indent="-742950">
              <a:buFont typeface="+mj-lt"/>
              <a:buAutoNum type="alphaUcPeriod"/>
            </a:pPr>
            <a:r>
              <a:rPr lang="en-US" sz="3400" dirty="0"/>
              <a:t>Laws created by Congress</a:t>
            </a:r>
          </a:p>
          <a:p>
            <a:pPr marL="742950" indent="-742950">
              <a:buFont typeface="+mj-lt"/>
              <a:buAutoNum type="alphaUcPeriod"/>
            </a:pPr>
            <a:r>
              <a:rPr lang="en-US" sz="3400" dirty="0"/>
              <a:t>Laws created by a state legislature</a:t>
            </a:r>
          </a:p>
          <a:p>
            <a:pPr marL="742950" indent="-742950">
              <a:buFont typeface="+mj-lt"/>
              <a:buAutoNum type="alphaUcPeriod"/>
            </a:pPr>
            <a:r>
              <a:rPr lang="en-US" sz="3400" dirty="0"/>
              <a:t>Laws created by a city council</a:t>
            </a:r>
          </a:p>
          <a:p>
            <a:pPr marL="742950" indent="-742950">
              <a:buFont typeface="+mj-lt"/>
              <a:buAutoNum type="alphaUcPeriod"/>
            </a:pPr>
            <a:r>
              <a:rPr lang="en-US" sz="3400" dirty="0"/>
              <a:t>Laws created by an administrative agency, such as a local health department</a:t>
            </a:r>
          </a:p>
          <a:p>
            <a:pPr marL="742950" indent="-742950">
              <a:buFont typeface="+mj-lt"/>
              <a:buAutoNum type="alphaUcPeriod"/>
            </a:pPr>
            <a:r>
              <a:rPr lang="en-US" sz="3400" dirty="0"/>
              <a:t>Laws created by Congress, laws created by a state legislature, and laws created by a city council</a:t>
            </a:r>
          </a:p>
          <a:p>
            <a:endParaRPr lang="en-US" sz="3400" dirty="0"/>
          </a:p>
        </p:txBody>
      </p:sp>
    </p:spTree>
    <p:extLst>
      <p:ext uri="{BB962C8B-B14F-4D97-AF65-F5344CB8AC3E}">
        <p14:creationId xmlns:p14="http://schemas.microsoft.com/office/powerpoint/2010/main" val="12737581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4D2CA-87FE-45E1-989C-A639215A7D1E}"/>
              </a:ext>
            </a:extLst>
          </p:cNvPr>
          <p:cNvSpPr>
            <a:spLocks noGrp="1"/>
          </p:cNvSpPr>
          <p:nvPr>
            <p:ph type="title"/>
          </p:nvPr>
        </p:nvSpPr>
        <p:spPr>
          <a:xfrm>
            <a:off x="838200" y="396776"/>
            <a:ext cx="10515600" cy="1753961"/>
          </a:xfrm>
        </p:spPr>
        <p:txBody>
          <a:bodyPr>
            <a:normAutofit fontScale="90000"/>
          </a:bodyPr>
          <a:lstStyle/>
          <a:p>
            <a:r>
              <a:rPr lang="en-US" dirty="0"/>
              <a:t>Multiple Choice Answer</a:t>
            </a:r>
            <a:br>
              <a:rPr lang="en-US" dirty="0"/>
            </a:br>
            <a:br>
              <a:rPr lang="en-US" sz="3600" dirty="0"/>
            </a:br>
            <a:r>
              <a:rPr lang="en-US" sz="4000" b="0" dirty="0"/>
              <a:t>Which of the following are regulations?</a:t>
            </a:r>
            <a:endParaRPr lang="en-US" dirty="0"/>
          </a:p>
        </p:txBody>
      </p:sp>
      <p:sp>
        <p:nvSpPr>
          <p:cNvPr id="4" name="Content Placeholder 3">
            <a:extLst>
              <a:ext uri="{FF2B5EF4-FFF2-40B4-BE49-F238E27FC236}">
                <a16:creationId xmlns:a16="http://schemas.microsoft.com/office/drawing/2014/main" id="{3E0525F5-8E6F-4130-91F6-45E00CD31995}"/>
              </a:ext>
            </a:extLst>
          </p:cNvPr>
          <p:cNvSpPr>
            <a:spLocks noGrp="1"/>
          </p:cNvSpPr>
          <p:nvPr>
            <p:ph idx="1"/>
          </p:nvPr>
        </p:nvSpPr>
        <p:spPr>
          <a:xfrm>
            <a:off x="838200" y="1890502"/>
            <a:ext cx="10515600" cy="4351338"/>
          </a:xfrm>
        </p:spPr>
        <p:txBody>
          <a:bodyPr>
            <a:noAutofit/>
          </a:bodyPr>
          <a:lstStyle/>
          <a:p>
            <a:pPr marL="0" indent="0">
              <a:buNone/>
            </a:pPr>
            <a:endParaRPr lang="en-US" sz="3400" dirty="0"/>
          </a:p>
          <a:p>
            <a:pPr marL="742950" indent="-742950">
              <a:buFont typeface="+mj-lt"/>
              <a:buAutoNum type="alphaUcPeriod"/>
            </a:pPr>
            <a:r>
              <a:rPr lang="en-US" sz="3400" dirty="0"/>
              <a:t>Laws created by Congress</a:t>
            </a:r>
          </a:p>
          <a:p>
            <a:pPr marL="742950" indent="-742950">
              <a:buFont typeface="+mj-lt"/>
              <a:buAutoNum type="alphaUcPeriod"/>
            </a:pPr>
            <a:r>
              <a:rPr lang="en-US" sz="3400" dirty="0"/>
              <a:t>Laws created by a state legislature</a:t>
            </a:r>
          </a:p>
          <a:p>
            <a:pPr marL="742950" indent="-742950">
              <a:buFont typeface="+mj-lt"/>
              <a:buAutoNum type="alphaUcPeriod"/>
            </a:pPr>
            <a:r>
              <a:rPr lang="en-US" sz="3400" dirty="0"/>
              <a:t>Laws created by a city council</a:t>
            </a:r>
          </a:p>
          <a:p>
            <a:pPr marL="742950" indent="-742950">
              <a:buFont typeface="+mj-lt"/>
              <a:buAutoNum type="alphaUcPeriod"/>
            </a:pPr>
            <a:r>
              <a:rPr lang="en-US" sz="3400" b="1" dirty="0"/>
              <a:t>Laws created by an administrative agency, such as a local health department – CORRECT ANSWER</a:t>
            </a:r>
          </a:p>
          <a:p>
            <a:pPr marL="742950" indent="-742950">
              <a:buFont typeface="+mj-lt"/>
              <a:buAutoNum type="alphaUcPeriod"/>
            </a:pPr>
            <a:r>
              <a:rPr lang="en-US" sz="3400" dirty="0"/>
              <a:t>Laws created by Congress, laws created by a state legislature, and laws created by a city council</a:t>
            </a:r>
          </a:p>
          <a:p>
            <a:endParaRPr lang="en-US" sz="3400" dirty="0"/>
          </a:p>
        </p:txBody>
      </p:sp>
    </p:spTree>
    <p:extLst>
      <p:ext uri="{BB962C8B-B14F-4D97-AF65-F5344CB8AC3E}">
        <p14:creationId xmlns:p14="http://schemas.microsoft.com/office/powerpoint/2010/main" val="3507146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A9A45-4B0C-4A0D-A44F-7D29CBDD104B}"/>
              </a:ext>
            </a:extLst>
          </p:cNvPr>
          <p:cNvSpPr>
            <a:spLocks noGrp="1"/>
          </p:cNvSpPr>
          <p:nvPr>
            <p:ph type="title"/>
          </p:nvPr>
        </p:nvSpPr>
        <p:spPr/>
        <p:txBody>
          <a:bodyPr/>
          <a:lstStyle/>
          <a:p>
            <a:r>
              <a:rPr lang="en-US" dirty="0"/>
              <a:t>What we’ll discuss</a:t>
            </a:r>
          </a:p>
        </p:txBody>
      </p:sp>
      <p:sp>
        <p:nvSpPr>
          <p:cNvPr id="3" name="Content Placeholder 2">
            <a:extLst>
              <a:ext uri="{FF2B5EF4-FFF2-40B4-BE49-F238E27FC236}">
                <a16:creationId xmlns:a16="http://schemas.microsoft.com/office/drawing/2014/main" id="{3CFB43CC-2F96-4F03-A0EC-534E656B55AA}"/>
              </a:ext>
            </a:extLst>
          </p:cNvPr>
          <p:cNvSpPr>
            <a:spLocks noGrp="1"/>
          </p:cNvSpPr>
          <p:nvPr>
            <p:ph idx="1"/>
          </p:nvPr>
        </p:nvSpPr>
        <p:spPr/>
        <p:txBody>
          <a:bodyPr/>
          <a:lstStyle/>
          <a:p>
            <a:r>
              <a:rPr lang="en-US" dirty="0"/>
              <a:t>What is administrative law?</a:t>
            </a:r>
          </a:p>
          <a:p>
            <a:r>
              <a:rPr lang="en-US" dirty="0"/>
              <a:t>How is administrative law connected to health equity?</a:t>
            </a:r>
          </a:p>
          <a:p>
            <a:r>
              <a:rPr lang="en-US" dirty="0"/>
              <a:t>What are administrative agencies?</a:t>
            </a:r>
          </a:p>
          <a:p>
            <a:r>
              <a:rPr lang="en-US" dirty="0"/>
              <a:t>Why is administrative law important for public health?</a:t>
            </a:r>
          </a:p>
          <a:p>
            <a:r>
              <a:rPr lang="en-US" dirty="0"/>
              <a:t>What are the limits on agency actions?</a:t>
            </a:r>
          </a:p>
          <a:p>
            <a:endParaRPr lang="en-US" dirty="0"/>
          </a:p>
        </p:txBody>
      </p:sp>
    </p:spTree>
    <p:extLst>
      <p:ext uri="{BB962C8B-B14F-4D97-AF65-F5344CB8AC3E}">
        <p14:creationId xmlns:p14="http://schemas.microsoft.com/office/powerpoint/2010/main" val="3119168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A53BF-B145-445C-8261-F819269A730F}"/>
              </a:ext>
            </a:extLst>
          </p:cNvPr>
          <p:cNvSpPr>
            <a:spLocks noGrp="1"/>
          </p:cNvSpPr>
          <p:nvPr>
            <p:ph type="title"/>
          </p:nvPr>
        </p:nvSpPr>
        <p:spPr>
          <a:xfrm>
            <a:off x="838200" y="365125"/>
            <a:ext cx="10515600" cy="904875"/>
          </a:xfrm>
        </p:spPr>
        <p:txBody>
          <a:bodyPr/>
          <a:lstStyle/>
          <a:p>
            <a:r>
              <a:rPr lang="en-US" dirty="0"/>
              <a:t>Continuum of agency activities</a:t>
            </a:r>
          </a:p>
        </p:txBody>
      </p:sp>
      <p:sp>
        <p:nvSpPr>
          <p:cNvPr id="5" name="TextBox 4">
            <a:extLst>
              <a:ext uri="{FF2B5EF4-FFF2-40B4-BE49-F238E27FC236}">
                <a16:creationId xmlns:a16="http://schemas.microsoft.com/office/drawing/2014/main" id="{35EF8559-F29A-4111-8088-250C062A6450}"/>
              </a:ext>
            </a:extLst>
          </p:cNvPr>
          <p:cNvSpPr txBox="1"/>
          <p:nvPr/>
        </p:nvSpPr>
        <p:spPr>
          <a:xfrm>
            <a:off x="838200" y="5425239"/>
            <a:ext cx="2639569" cy="1200329"/>
          </a:xfrm>
          <a:prstGeom prst="rect">
            <a:avLst/>
          </a:prstGeom>
          <a:noFill/>
        </p:spPr>
        <p:txBody>
          <a:bodyPr wrap="square" rtlCol="0">
            <a:spAutoFit/>
          </a:bodyPr>
          <a:lstStyle/>
          <a:p>
            <a:pPr algn="ctr" defTabSz="457200">
              <a:defRPr/>
            </a:pPr>
            <a:r>
              <a:rPr lang="en-US" sz="3600" b="1" dirty="0">
                <a:latin typeface="Century Gothic" panose="020B0502020202020204" pitchFamily="34" charset="0"/>
              </a:rPr>
              <a:t>Making </a:t>
            </a:r>
          </a:p>
          <a:p>
            <a:pPr algn="ctr" defTabSz="457200">
              <a:defRPr/>
            </a:pPr>
            <a:r>
              <a:rPr lang="en-US" sz="3600" b="1" dirty="0">
                <a:latin typeface="Century Gothic" panose="020B0502020202020204" pitchFamily="34" charset="0"/>
              </a:rPr>
              <a:t>Laws </a:t>
            </a:r>
          </a:p>
        </p:txBody>
      </p:sp>
      <p:sp>
        <p:nvSpPr>
          <p:cNvPr id="6" name="TextBox 5">
            <a:extLst>
              <a:ext uri="{FF2B5EF4-FFF2-40B4-BE49-F238E27FC236}">
                <a16:creationId xmlns:a16="http://schemas.microsoft.com/office/drawing/2014/main" id="{A527FC61-7EB3-48C6-9C47-33DD96780E96}"/>
              </a:ext>
            </a:extLst>
          </p:cNvPr>
          <p:cNvSpPr txBox="1"/>
          <p:nvPr/>
        </p:nvSpPr>
        <p:spPr>
          <a:xfrm>
            <a:off x="4348626" y="5425238"/>
            <a:ext cx="3355412" cy="1200329"/>
          </a:xfrm>
          <a:prstGeom prst="rect">
            <a:avLst/>
          </a:prstGeom>
          <a:noFill/>
        </p:spPr>
        <p:txBody>
          <a:bodyPr wrap="square" rtlCol="0">
            <a:spAutoFit/>
          </a:bodyPr>
          <a:lstStyle/>
          <a:p>
            <a:pPr algn="ctr" defTabSz="457200">
              <a:defRPr/>
            </a:pPr>
            <a:r>
              <a:rPr lang="en-US" sz="3600" b="1" dirty="0">
                <a:latin typeface="Century Gothic" panose="020B0502020202020204" pitchFamily="34" charset="0"/>
              </a:rPr>
              <a:t>Implementing Laws </a:t>
            </a:r>
          </a:p>
        </p:txBody>
      </p:sp>
      <p:sp>
        <p:nvSpPr>
          <p:cNvPr id="7" name="TextBox 6">
            <a:extLst>
              <a:ext uri="{FF2B5EF4-FFF2-40B4-BE49-F238E27FC236}">
                <a16:creationId xmlns:a16="http://schemas.microsoft.com/office/drawing/2014/main" id="{B74798D0-7CB9-4762-9011-17F6B3E34992}"/>
              </a:ext>
            </a:extLst>
          </p:cNvPr>
          <p:cNvSpPr txBox="1"/>
          <p:nvPr/>
        </p:nvSpPr>
        <p:spPr>
          <a:xfrm>
            <a:off x="8574895" y="5425239"/>
            <a:ext cx="2279904" cy="1200329"/>
          </a:xfrm>
          <a:prstGeom prst="rect">
            <a:avLst/>
          </a:prstGeom>
          <a:noFill/>
        </p:spPr>
        <p:txBody>
          <a:bodyPr wrap="square" rtlCol="0">
            <a:spAutoFit/>
          </a:bodyPr>
          <a:lstStyle/>
          <a:p>
            <a:pPr algn="ctr" defTabSz="457200">
              <a:defRPr/>
            </a:pPr>
            <a:r>
              <a:rPr lang="en-US" sz="3600" b="1" dirty="0">
                <a:latin typeface="Century Gothic" panose="020B0502020202020204" pitchFamily="34" charset="0"/>
              </a:rPr>
              <a:t>Enforcing Laws </a:t>
            </a:r>
          </a:p>
        </p:txBody>
      </p:sp>
      <p:pic>
        <p:nvPicPr>
          <p:cNvPr id="10" name="Content Placeholder 9" descr="This visual representation of agency activities spans across making laws, implementing laws, and enforcing laws. Starting on the left with making laws, activities include creating regulations and writing policies and guidance documents. In the middle with implementing laws is issuing permits and licenses. Last on the right enforcing laws, which includes conducting investigations and inspections, and interpreting and enforcing public health laws. This all constitutes the continuum.">
            <a:extLst>
              <a:ext uri="{FF2B5EF4-FFF2-40B4-BE49-F238E27FC236}">
                <a16:creationId xmlns:a16="http://schemas.microsoft.com/office/drawing/2014/main" id="{1216E02E-C718-CD4C-AC7B-1BAFF3675F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390935"/>
            <a:ext cx="10515600" cy="3913368"/>
          </a:xfrm>
        </p:spPr>
      </p:pic>
    </p:spTree>
    <p:extLst>
      <p:ext uri="{BB962C8B-B14F-4D97-AF65-F5344CB8AC3E}">
        <p14:creationId xmlns:p14="http://schemas.microsoft.com/office/powerpoint/2010/main" val="15600227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A53BF-B145-445C-8261-F819269A730F}"/>
              </a:ext>
            </a:extLst>
          </p:cNvPr>
          <p:cNvSpPr>
            <a:spLocks noGrp="1"/>
          </p:cNvSpPr>
          <p:nvPr>
            <p:ph type="title"/>
          </p:nvPr>
        </p:nvSpPr>
        <p:spPr>
          <a:xfrm>
            <a:off x="838200" y="365125"/>
            <a:ext cx="10515600" cy="904875"/>
          </a:xfrm>
        </p:spPr>
        <p:txBody>
          <a:bodyPr/>
          <a:lstStyle/>
          <a:p>
            <a:r>
              <a:rPr lang="en-US" dirty="0"/>
              <a:t>Equity in agency actions</a:t>
            </a:r>
          </a:p>
        </p:txBody>
      </p:sp>
      <p:sp>
        <p:nvSpPr>
          <p:cNvPr id="10" name="TextBox 9">
            <a:extLst>
              <a:ext uri="{FF2B5EF4-FFF2-40B4-BE49-F238E27FC236}">
                <a16:creationId xmlns:a16="http://schemas.microsoft.com/office/drawing/2014/main" id="{24EC5797-BD1B-4EE0-9AB7-F9FA727BDDCA}"/>
              </a:ext>
            </a:extLst>
          </p:cNvPr>
          <p:cNvSpPr txBox="1"/>
          <p:nvPr/>
        </p:nvSpPr>
        <p:spPr>
          <a:xfrm>
            <a:off x="1780032" y="6047309"/>
            <a:ext cx="8538012" cy="461665"/>
          </a:xfrm>
          <a:prstGeom prst="rect">
            <a:avLst/>
          </a:prstGeom>
          <a:noFill/>
        </p:spPr>
        <p:txBody>
          <a:bodyPr wrap="square" rtlCol="0">
            <a:spAutoFit/>
          </a:bodyPr>
          <a:lstStyle/>
          <a:p>
            <a:pPr algn="ctr" defTabSz="457200">
              <a:defRPr/>
            </a:pPr>
            <a:r>
              <a:rPr lang="en-US" sz="2400" b="1" dirty="0">
                <a:latin typeface="Century Gothic" panose="020B0502020202020204" pitchFamily="34" charset="0"/>
              </a:rPr>
              <a:t>Community Engagement and Health Equity</a:t>
            </a:r>
          </a:p>
        </p:txBody>
      </p:sp>
      <p:sp>
        <p:nvSpPr>
          <p:cNvPr id="11" name="Right Brace 10">
            <a:extLst>
              <a:ext uri="{FF2B5EF4-FFF2-40B4-BE49-F238E27FC236}">
                <a16:creationId xmlns:a16="http://schemas.microsoft.com/office/drawing/2014/main" id="{4326BA99-D6DE-4323-AC82-0B10F97CC9DF}"/>
              </a:ext>
              <a:ext uri="{C183D7F6-B498-43B3-948B-1728B52AA6E4}">
                <adec:decorative xmlns:adec="http://schemas.microsoft.com/office/drawing/2017/decorative" val="1"/>
              </a:ext>
            </a:extLst>
          </p:cNvPr>
          <p:cNvSpPr/>
          <p:nvPr/>
        </p:nvSpPr>
        <p:spPr>
          <a:xfrm rot="5400000">
            <a:off x="5910846" y="1546185"/>
            <a:ext cx="464233" cy="8538012"/>
          </a:xfrm>
          <a:prstGeom prst="rightBrace">
            <a:avLst/>
          </a:prstGeom>
          <a:noFill/>
          <a:ln w="53975">
            <a:solidFill>
              <a:srgbClr val="32A29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6CAE34"/>
              </a:solidFill>
            </a:endParaRPr>
          </a:p>
        </p:txBody>
      </p:sp>
      <p:pic>
        <p:nvPicPr>
          <p:cNvPr id="7" name="Content Placeholder 6" descr="This visual representation of agency activities spanning across making laws, implementing laws, and enforcing laws is described in detail on slide 34. Here we emphasize how creating regulations, writing policies and guidance documents, issuing permits and licenses, conducting investigations and inspections, and interpreting and enforcing public health laws are all opportunities for community engagement and health equity.">
            <a:extLst>
              <a:ext uri="{FF2B5EF4-FFF2-40B4-BE49-F238E27FC236}">
                <a16:creationId xmlns:a16="http://schemas.microsoft.com/office/drawing/2014/main" id="{41130F8E-AADF-E97E-5BC3-C5E9A732EF6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5162" y="1469853"/>
            <a:ext cx="10515600" cy="3913368"/>
          </a:xfrm>
        </p:spPr>
      </p:pic>
    </p:spTree>
    <p:extLst>
      <p:ext uri="{BB962C8B-B14F-4D97-AF65-F5344CB8AC3E}">
        <p14:creationId xmlns:p14="http://schemas.microsoft.com/office/powerpoint/2010/main" val="24923370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B2EB3-D5F5-4325-A3B4-02FCEA47D715}"/>
              </a:ext>
            </a:extLst>
          </p:cNvPr>
          <p:cNvSpPr>
            <a:spLocks noGrp="1"/>
          </p:cNvSpPr>
          <p:nvPr>
            <p:ph type="title"/>
          </p:nvPr>
        </p:nvSpPr>
        <p:spPr/>
        <p:txBody>
          <a:bodyPr/>
          <a:lstStyle/>
          <a:p>
            <a:r>
              <a:rPr lang="en-US" dirty="0"/>
              <a:t>Applying an equity lens</a:t>
            </a:r>
          </a:p>
        </p:txBody>
      </p:sp>
      <p:sp>
        <p:nvSpPr>
          <p:cNvPr id="3" name="Content Placeholder 2">
            <a:extLst>
              <a:ext uri="{FF2B5EF4-FFF2-40B4-BE49-F238E27FC236}">
                <a16:creationId xmlns:a16="http://schemas.microsoft.com/office/drawing/2014/main" id="{6AF499A8-B320-4716-B23D-EC4385E677CC}"/>
              </a:ext>
            </a:extLst>
          </p:cNvPr>
          <p:cNvSpPr>
            <a:spLocks noGrp="1"/>
          </p:cNvSpPr>
          <p:nvPr>
            <p:ph idx="1"/>
          </p:nvPr>
        </p:nvSpPr>
        <p:spPr/>
        <p:txBody>
          <a:bodyPr anchor="t"/>
          <a:lstStyle/>
          <a:p>
            <a:pPr>
              <a:lnSpc>
                <a:spcPct val="150000"/>
              </a:lnSpc>
            </a:pPr>
            <a:r>
              <a:rPr lang="en-US" dirty="0"/>
              <a:t>Who has been harmed?</a:t>
            </a:r>
          </a:p>
          <a:p>
            <a:pPr>
              <a:lnSpc>
                <a:spcPct val="150000"/>
              </a:lnSpc>
            </a:pPr>
            <a:r>
              <a:rPr lang="en-US" dirty="0"/>
              <a:t>Who stands to benefit, and how?</a:t>
            </a:r>
          </a:p>
          <a:p>
            <a:pPr>
              <a:lnSpc>
                <a:spcPct val="150000"/>
              </a:lnSpc>
            </a:pPr>
            <a:r>
              <a:rPr lang="en-US" dirty="0"/>
              <a:t>How can future harm be prevented?</a:t>
            </a:r>
          </a:p>
        </p:txBody>
      </p:sp>
    </p:spTree>
    <p:extLst>
      <p:ext uri="{BB962C8B-B14F-4D97-AF65-F5344CB8AC3E}">
        <p14:creationId xmlns:p14="http://schemas.microsoft.com/office/powerpoint/2010/main" val="36740838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E531D-B1EF-4899-9E39-0C5E8FA30F93}"/>
              </a:ext>
            </a:extLst>
          </p:cNvPr>
          <p:cNvSpPr>
            <a:spLocks noGrp="1"/>
          </p:cNvSpPr>
          <p:nvPr>
            <p:ph type="title"/>
          </p:nvPr>
        </p:nvSpPr>
        <p:spPr>
          <a:xfrm>
            <a:off x="838200" y="772431"/>
            <a:ext cx="10515600" cy="1861686"/>
          </a:xfrm>
        </p:spPr>
        <p:txBody>
          <a:bodyPr>
            <a:normAutofit fontScale="90000"/>
          </a:bodyPr>
          <a:lstStyle/>
          <a:p>
            <a:r>
              <a:rPr lang="en-US" dirty="0"/>
              <a:t>Multiple Choice Question</a:t>
            </a:r>
            <a:br>
              <a:rPr lang="en-US" dirty="0"/>
            </a:br>
            <a:br>
              <a:rPr lang="en-US" dirty="0"/>
            </a:br>
            <a:r>
              <a:rPr lang="en-US" sz="4000" b="0" dirty="0"/>
              <a:t>Administrative agencies can do which of the following?</a:t>
            </a:r>
            <a:br>
              <a:rPr lang="en-US" dirty="0"/>
            </a:br>
            <a:endParaRPr lang="en-US" dirty="0"/>
          </a:p>
        </p:txBody>
      </p:sp>
      <p:sp>
        <p:nvSpPr>
          <p:cNvPr id="3" name="Content Placeholder 2">
            <a:extLst>
              <a:ext uri="{FF2B5EF4-FFF2-40B4-BE49-F238E27FC236}">
                <a16:creationId xmlns:a16="http://schemas.microsoft.com/office/drawing/2014/main" id="{796991DB-AF6B-48BF-88AE-38FF3900ED9B}"/>
              </a:ext>
            </a:extLst>
          </p:cNvPr>
          <p:cNvSpPr>
            <a:spLocks noGrp="1"/>
          </p:cNvSpPr>
          <p:nvPr>
            <p:ph idx="1"/>
          </p:nvPr>
        </p:nvSpPr>
        <p:spPr>
          <a:xfrm>
            <a:off x="838200" y="2126117"/>
            <a:ext cx="10515600" cy="4351338"/>
          </a:xfrm>
        </p:spPr>
        <p:txBody>
          <a:bodyPr/>
          <a:lstStyle/>
          <a:p>
            <a:pPr marL="0" indent="0">
              <a:buNone/>
            </a:pPr>
            <a:endParaRPr lang="en-US" dirty="0"/>
          </a:p>
          <a:p>
            <a:pPr marL="742950" indent="-742950">
              <a:buFont typeface="+mj-lt"/>
              <a:buAutoNum type="alphaUcPeriod"/>
            </a:pPr>
            <a:r>
              <a:rPr lang="en-US" dirty="0"/>
              <a:t>Make laws</a:t>
            </a:r>
          </a:p>
          <a:p>
            <a:pPr marL="742950" indent="-742950">
              <a:buFont typeface="+mj-lt"/>
              <a:buAutoNum type="alphaUcPeriod"/>
            </a:pPr>
            <a:r>
              <a:rPr lang="en-US" dirty="0"/>
              <a:t>Implement laws</a:t>
            </a:r>
          </a:p>
          <a:p>
            <a:pPr marL="742950" indent="-742950">
              <a:buFont typeface="+mj-lt"/>
              <a:buAutoNum type="alphaUcPeriod"/>
            </a:pPr>
            <a:r>
              <a:rPr lang="en-US" dirty="0"/>
              <a:t>Interpret and enforce laws</a:t>
            </a:r>
          </a:p>
          <a:p>
            <a:pPr marL="742950" indent="-742950">
              <a:buFont typeface="+mj-lt"/>
              <a:buAutoNum type="alphaUcPeriod"/>
            </a:pPr>
            <a:r>
              <a:rPr lang="en-US" dirty="0"/>
              <a:t>Make and implement laws</a:t>
            </a:r>
          </a:p>
          <a:p>
            <a:pPr marL="742950" indent="-742950">
              <a:buFont typeface="+mj-lt"/>
              <a:buAutoNum type="alphaUcPeriod"/>
            </a:pPr>
            <a:r>
              <a:rPr lang="en-US" dirty="0"/>
              <a:t>Make, implement, interpret and enforce laws</a:t>
            </a:r>
          </a:p>
          <a:p>
            <a:pPr marL="0" indent="0">
              <a:buNone/>
            </a:pPr>
            <a:endParaRPr lang="en-US" dirty="0"/>
          </a:p>
        </p:txBody>
      </p:sp>
    </p:spTree>
    <p:extLst>
      <p:ext uri="{BB962C8B-B14F-4D97-AF65-F5344CB8AC3E}">
        <p14:creationId xmlns:p14="http://schemas.microsoft.com/office/powerpoint/2010/main" val="29925316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E531D-B1EF-4899-9E39-0C5E8FA30F93}"/>
              </a:ext>
            </a:extLst>
          </p:cNvPr>
          <p:cNvSpPr>
            <a:spLocks noGrp="1"/>
          </p:cNvSpPr>
          <p:nvPr>
            <p:ph type="title"/>
          </p:nvPr>
        </p:nvSpPr>
        <p:spPr>
          <a:xfrm>
            <a:off x="838200" y="1298348"/>
            <a:ext cx="10515600" cy="1325563"/>
          </a:xfrm>
        </p:spPr>
        <p:txBody>
          <a:bodyPr>
            <a:normAutofit fontScale="90000"/>
          </a:bodyPr>
          <a:lstStyle/>
          <a:p>
            <a:r>
              <a:rPr lang="en-US" dirty="0"/>
              <a:t>Multiple Choice Answer</a:t>
            </a:r>
            <a:br>
              <a:rPr lang="en-US" dirty="0"/>
            </a:br>
            <a:br>
              <a:rPr lang="en-US" dirty="0"/>
            </a:br>
            <a:r>
              <a:rPr lang="en-US" sz="4000" b="0" dirty="0"/>
              <a:t>Administrative agencies can do which of the following?</a:t>
            </a:r>
            <a:br>
              <a:rPr lang="en-US" dirty="0"/>
            </a:br>
            <a:br>
              <a:rPr lang="en-US" dirty="0"/>
            </a:br>
            <a:endParaRPr lang="en-US" dirty="0"/>
          </a:p>
        </p:txBody>
      </p:sp>
      <p:sp>
        <p:nvSpPr>
          <p:cNvPr id="3" name="Content Placeholder 2">
            <a:extLst>
              <a:ext uri="{FF2B5EF4-FFF2-40B4-BE49-F238E27FC236}">
                <a16:creationId xmlns:a16="http://schemas.microsoft.com/office/drawing/2014/main" id="{796991DB-AF6B-48BF-88AE-38FF3900ED9B}"/>
              </a:ext>
            </a:extLst>
          </p:cNvPr>
          <p:cNvSpPr>
            <a:spLocks noGrp="1"/>
          </p:cNvSpPr>
          <p:nvPr>
            <p:ph idx="1"/>
          </p:nvPr>
        </p:nvSpPr>
        <p:spPr>
          <a:xfrm>
            <a:off x="838200" y="2623911"/>
            <a:ext cx="10515600" cy="3428546"/>
          </a:xfrm>
        </p:spPr>
        <p:txBody>
          <a:bodyPr>
            <a:normAutofit lnSpcReduction="10000"/>
          </a:bodyPr>
          <a:lstStyle/>
          <a:p>
            <a:pPr marL="742950" indent="-742950">
              <a:buFont typeface="+mj-lt"/>
              <a:buAutoNum type="alphaUcPeriod"/>
            </a:pPr>
            <a:r>
              <a:rPr lang="en-US" dirty="0"/>
              <a:t>Make laws</a:t>
            </a:r>
          </a:p>
          <a:p>
            <a:pPr marL="742950" indent="-742950">
              <a:buFont typeface="+mj-lt"/>
              <a:buAutoNum type="alphaUcPeriod"/>
            </a:pPr>
            <a:r>
              <a:rPr lang="en-US" dirty="0"/>
              <a:t>Implement laws</a:t>
            </a:r>
          </a:p>
          <a:p>
            <a:pPr marL="742950" indent="-742950">
              <a:buFont typeface="+mj-lt"/>
              <a:buAutoNum type="alphaUcPeriod"/>
            </a:pPr>
            <a:r>
              <a:rPr lang="en-US" dirty="0"/>
              <a:t>Interpret and enforce laws</a:t>
            </a:r>
          </a:p>
          <a:p>
            <a:pPr marL="742950" indent="-742950">
              <a:buFont typeface="+mj-lt"/>
              <a:buAutoNum type="alphaUcPeriod"/>
            </a:pPr>
            <a:r>
              <a:rPr lang="en-US" dirty="0"/>
              <a:t>Make and implement laws </a:t>
            </a:r>
          </a:p>
          <a:p>
            <a:pPr marL="742950" indent="-742950">
              <a:buFont typeface="+mj-lt"/>
              <a:buAutoNum type="alphaUcPeriod"/>
            </a:pPr>
            <a:r>
              <a:rPr lang="en-US" b="1" dirty="0"/>
              <a:t>Make, implement, interpret, and enforce laws – CORRECT ANSWER</a:t>
            </a:r>
          </a:p>
        </p:txBody>
      </p:sp>
    </p:spTree>
    <p:extLst>
      <p:ext uri="{BB962C8B-B14F-4D97-AF65-F5344CB8AC3E}">
        <p14:creationId xmlns:p14="http://schemas.microsoft.com/office/powerpoint/2010/main" val="7306220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FC17B-1222-4254-87BE-155EF570B96E}"/>
              </a:ext>
            </a:extLst>
          </p:cNvPr>
          <p:cNvSpPr>
            <a:spLocks noGrp="1"/>
          </p:cNvSpPr>
          <p:nvPr>
            <p:ph type="title"/>
          </p:nvPr>
        </p:nvSpPr>
        <p:spPr/>
        <p:txBody>
          <a:bodyPr/>
          <a:lstStyle/>
          <a:p>
            <a:r>
              <a:rPr lang="en-US" dirty="0"/>
              <a:t>Recap: What is administrative law?</a:t>
            </a:r>
          </a:p>
        </p:txBody>
      </p:sp>
      <p:sp>
        <p:nvSpPr>
          <p:cNvPr id="3" name="Content Placeholder 2">
            <a:extLst>
              <a:ext uri="{FF2B5EF4-FFF2-40B4-BE49-F238E27FC236}">
                <a16:creationId xmlns:a16="http://schemas.microsoft.com/office/drawing/2014/main" id="{FA85E441-84BF-4641-8182-66743783820B}"/>
              </a:ext>
            </a:extLst>
          </p:cNvPr>
          <p:cNvSpPr>
            <a:spLocks noGrp="1"/>
          </p:cNvSpPr>
          <p:nvPr>
            <p:ph idx="1"/>
          </p:nvPr>
        </p:nvSpPr>
        <p:spPr/>
        <p:txBody>
          <a:bodyPr>
            <a:normAutofit/>
          </a:bodyPr>
          <a:lstStyle/>
          <a:p>
            <a:pPr>
              <a:lnSpc>
                <a:spcPct val="110000"/>
              </a:lnSpc>
            </a:pPr>
            <a:r>
              <a:rPr lang="en-US" dirty="0"/>
              <a:t>Governs the organization and activities of administrative agencies, including public health agencies</a:t>
            </a:r>
          </a:p>
          <a:p>
            <a:pPr>
              <a:lnSpc>
                <a:spcPct val="150000"/>
              </a:lnSpc>
            </a:pPr>
            <a:r>
              <a:rPr lang="en-US" dirty="0"/>
              <a:t>Serves as guardrails for administrative actions</a:t>
            </a:r>
          </a:p>
          <a:p>
            <a:pPr>
              <a:lnSpc>
                <a:spcPct val="150000"/>
              </a:lnSpc>
            </a:pPr>
            <a:r>
              <a:rPr lang="en-US" dirty="0"/>
              <a:t>Helps to ensure appropriate separation of powers</a:t>
            </a:r>
          </a:p>
          <a:p>
            <a:pPr>
              <a:lnSpc>
                <a:spcPct val="150000"/>
              </a:lnSpc>
            </a:pPr>
            <a:endParaRPr lang="en-US" dirty="0"/>
          </a:p>
        </p:txBody>
      </p:sp>
    </p:spTree>
    <p:extLst>
      <p:ext uri="{BB962C8B-B14F-4D97-AF65-F5344CB8AC3E}">
        <p14:creationId xmlns:p14="http://schemas.microsoft.com/office/powerpoint/2010/main" val="12030531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F35A4B-5D29-49C2-BD7A-5A50D5F545AD}"/>
              </a:ext>
            </a:extLst>
          </p:cNvPr>
          <p:cNvSpPr>
            <a:spLocks noGrp="1"/>
          </p:cNvSpPr>
          <p:nvPr>
            <p:ph type="ctrTitle"/>
          </p:nvPr>
        </p:nvSpPr>
        <p:spPr>
          <a:xfrm>
            <a:off x="1524000" y="1884363"/>
            <a:ext cx="9144000" cy="2387600"/>
          </a:xfrm>
        </p:spPr>
        <p:txBody>
          <a:bodyPr/>
          <a:lstStyle/>
          <a:p>
            <a:r>
              <a:rPr lang="en-US" dirty="0"/>
              <a:t>Why is administrative law important for public health? </a:t>
            </a:r>
          </a:p>
        </p:txBody>
      </p:sp>
    </p:spTree>
    <p:extLst>
      <p:ext uri="{BB962C8B-B14F-4D97-AF65-F5344CB8AC3E}">
        <p14:creationId xmlns:p14="http://schemas.microsoft.com/office/powerpoint/2010/main" val="21128959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34C48-908B-4707-A377-86E710ADEE82}"/>
              </a:ext>
            </a:extLst>
          </p:cNvPr>
          <p:cNvSpPr>
            <a:spLocks noGrp="1"/>
          </p:cNvSpPr>
          <p:nvPr>
            <p:ph type="title"/>
          </p:nvPr>
        </p:nvSpPr>
        <p:spPr/>
        <p:txBody>
          <a:bodyPr/>
          <a:lstStyle/>
          <a:p>
            <a:r>
              <a:rPr lang="en-US" dirty="0"/>
              <a:t>Meet Jackie!</a:t>
            </a:r>
          </a:p>
        </p:txBody>
      </p:sp>
      <p:sp>
        <p:nvSpPr>
          <p:cNvPr id="4" name="Content Placeholder 3">
            <a:extLst>
              <a:ext uri="{FF2B5EF4-FFF2-40B4-BE49-F238E27FC236}">
                <a16:creationId xmlns:a16="http://schemas.microsoft.com/office/drawing/2014/main" id="{004935E1-6E6B-4EF9-9E4F-7BDDC8AD10DC}"/>
              </a:ext>
            </a:extLst>
          </p:cNvPr>
          <p:cNvSpPr>
            <a:spLocks noGrp="1"/>
          </p:cNvSpPr>
          <p:nvPr>
            <p:ph sz="half" idx="2"/>
          </p:nvPr>
        </p:nvSpPr>
        <p:spPr>
          <a:xfrm>
            <a:off x="838200" y="1825625"/>
            <a:ext cx="10515600" cy="4351338"/>
          </a:xfrm>
        </p:spPr>
        <p:txBody>
          <a:bodyPr/>
          <a:lstStyle/>
          <a:p>
            <a:pPr>
              <a:lnSpc>
                <a:spcPct val="120000"/>
              </a:lnSpc>
            </a:pPr>
            <a:r>
              <a:rPr lang="en-US" dirty="0"/>
              <a:t>Environmental health inspector</a:t>
            </a:r>
          </a:p>
          <a:p>
            <a:pPr>
              <a:lnSpc>
                <a:spcPct val="120000"/>
              </a:lnSpc>
            </a:pPr>
            <a:r>
              <a:rPr lang="en-US" dirty="0"/>
              <a:t>Interested in working with immigrants on occupational safety and health</a:t>
            </a:r>
          </a:p>
        </p:txBody>
      </p:sp>
    </p:spTree>
    <p:extLst>
      <p:ext uri="{BB962C8B-B14F-4D97-AF65-F5344CB8AC3E}">
        <p14:creationId xmlns:p14="http://schemas.microsoft.com/office/powerpoint/2010/main" val="1498942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633CA-EB42-474D-BED0-DAAAEF415D2F}"/>
              </a:ext>
            </a:extLst>
          </p:cNvPr>
          <p:cNvSpPr>
            <a:spLocks noGrp="1"/>
          </p:cNvSpPr>
          <p:nvPr>
            <p:ph type="title"/>
          </p:nvPr>
        </p:nvSpPr>
        <p:spPr/>
        <p:txBody>
          <a:bodyPr/>
          <a:lstStyle/>
          <a:p>
            <a:r>
              <a:rPr lang="en-US" dirty="0"/>
              <a:t>Research findings</a:t>
            </a:r>
          </a:p>
        </p:txBody>
      </p:sp>
      <p:sp>
        <p:nvSpPr>
          <p:cNvPr id="3" name="Content Placeholder 2">
            <a:extLst>
              <a:ext uri="{FF2B5EF4-FFF2-40B4-BE49-F238E27FC236}">
                <a16:creationId xmlns:a16="http://schemas.microsoft.com/office/drawing/2014/main" id="{71B52946-6747-4309-BFB5-057125242113}"/>
              </a:ext>
            </a:extLst>
          </p:cNvPr>
          <p:cNvSpPr>
            <a:spLocks noGrp="1"/>
          </p:cNvSpPr>
          <p:nvPr>
            <p:ph sz="half" idx="1"/>
          </p:nvPr>
        </p:nvSpPr>
        <p:spPr>
          <a:xfrm>
            <a:off x="838200" y="1825625"/>
            <a:ext cx="10774680" cy="4351338"/>
          </a:xfrm>
        </p:spPr>
        <p:txBody>
          <a:bodyPr>
            <a:normAutofit/>
          </a:bodyPr>
          <a:lstStyle/>
          <a:p>
            <a:r>
              <a:rPr lang="en-US" dirty="0"/>
              <a:t>Half made less than minimum wage</a:t>
            </a:r>
          </a:p>
          <a:p>
            <a:r>
              <a:rPr lang="en-US" dirty="0"/>
              <a:t>Almost all (95%) did not receive a living wage</a:t>
            </a:r>
          </a:p>
          <a:p>
            <a:r>
              <a:rPr lang="en-US" dirty="0"/>
              <a:t>Nearly half (48%) had experienced burn injury </a:t>
            </a:r>
          </a:p>
          <a:p>
            <a:r>
              <a:rPr lang="en-US" dirty="0"/>
              <a:t>Only 3% had employer-provided health care</a:t>
            </a:r>
          </a:p>
        </p:txBody>
      </p:sp>
    </p:spTree>
    <p:extLst>
      <p:ext uri="{BB962C8B-B14F-4D97-AF65-F5344CB8AC3E}">
        <p14:creationId xmlns:p14="http://schemas.microsoft.com/office/powerpoint/2010/main" val="27413413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636A62-D407-48B8-847C-C64531F1D741}"/>
              </a:ext>
            </a:extLst>
          </p:cNvPr>
          <p:cNvSpPr>
            <a:spLocks noGrp="1"/>
          </p:cNvSpPr>
          <p:nvPr>
            <p:ph type="title"/>
          </p:nvPr>
        </p:nvSpPr>
        <p:spPr>
          <a:xfrm>
            <a:off x="838200" y="2766218"/>
            <a:ext cx="10515600" cy="1325563"/>
          </a:xfrm>
        </p:spPr>
        <p:txBody>
          <a:bodyPr>
            <a:noAutofit/>
          </a:bodyPr>
          <a:lstStyle/>
          <a:p>
            <a:pPr algn="ctr"/>
            <a:r>
              <a:rPr lang="en-US" sz="6000" dirty="0"/>
              <a:t>Using regulatory authority to protect restaurant workers </a:t>
            </a:r>
          </a:p>
        </p:txBody>
      </p:sp>
    </p:spTree>
    <p:extLst>
      <p:ext uri="{BB962C8B-B14F-4D97-AF65-F5344CB8AC3E}">
        <p14:creationId xmlns:p14="http://schemas.microsoft.com/office/powerpoint/2010/main" val="4162868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589D81-A0C0-4644-88A7-52049C7B77E8}"/>
              </a:ext>
            </a:extLst>
          </p:cNvPr>
          <p:cNvSpPr>
            <a:spLocks noGrp="1"/>
          </p:cNvSpPr>
          <p:nvPr>
            <p:ph type="ctrTitle"/>
          </p:nvPr>
        </p:nvSpPr>
        <p:spPr/>
        <p:txBody>
          <a:bodyPr/>
          <a:lstStyle/>
          <a:p>
            <a:r>
              <a:rPr lang="en-US" dirty="0"/>
              <a:t>What is administrative law?</a:t>
            </a:r>
          </a:p>
        </p:txBody>
      </p:sp>
      <p:sp>
        <p:nvSpPr>
          <p:cNvPr id="6" name="Subtitle 5">
            <a:extLst>
              <a:ext uri="{FF2B5EF4-FFF2-40B4-BE49-F238E27FC236}">
                <a16:creationId xmlns:a16="http://schemas.microsoft.com/office/drawing/2014/main" id="{F7D22B95-BA3F-4F58-8A7B-F8C3FD4640B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598449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E3A8C-A5A8-48D9-9F77-166B2B6973C9}"/>
              </a:ext>
            </a:extLst>
          </p:cNvPr>
          <p:cNvSpPr>
            <a:spLocks noGrp="1"/>
          </p:cNvSpPr>
          <p:nvPr>
            <p:ph type="title"/>
          </p:nvPr>
        </p:nvSpPr>
        <p:spPr/>
        <p:txBody>
          <a:bodyPr/>
          <a:lstStyle/>
          <a:p>
            <a:r>
              <a:rPr lang="en-US" dirty="0"/>
              <a:t>1</a:t>
            </a:r>
          </a:p>
        </p:txBody>
      </p:sp>
      <p:sp>
        <p:nvSpPr>
          <p:cNvPr id="3" name="Content Placeholder 2">
            <a:extLst>
              <a:ext uri="{FF2B5EF4-FFF2-40B4-BE49-F238E27FC236}">
                <a16:creationId xmlns:a16="http://schemas.microsoft.com/office/drawing/2014/main" id="{E089CEF3-778C-4D34-8886-D0FC6C0E16ED}"/>
              </a:ext>
            </a:extLst>
          </p:cNvPr>
          <p:cNvSpPr>
            <a:spLocks noGrp="1"/>
          </p:cNvSpPr>
          <p:nvPr>
            <p:ph idx="1"/>
          </p:nvPr>
        </p:nvSpPr>
        <p:spPr/>
        <p:txBody>
          <a:bodyPr anchor="t"/>
          <a:lstStyle/>
          <a:p>
            <a:pPr marL="0" indent="0">
              <a:lnSpc>
                <a:spcPct val="150000"/>
              </a:lnSpc>
              <a:buNone/>
            </a:pPr>
            <a:r>
              <a:rPr lang="en-US" dirty="0"/>
              <a:t>Administrative law doctrines act as guardrails that restrain what health departments and other administrative agencies can do.</a:t>
            </a:r>
          </a:p>
        </p:txBody>
      </p:sp>
    </p:spTree>
    <p:extLst>
      <p:ext uri="{BB962C8B-B14F-4D97-AF65-F5344CB8AC3E}">
        <p14:creationId xmlns:p14="http://schemas.microsoft.com/office/powerpoint/2010/main" val="25770597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6C4C4-89AE-425A-A299-BA824BF12179}"/>
              </a:ext>
            </a:extLst>
          </p:cNvPr>
          <p:cNvSpPr>
            <a:spLocks noGrp="1"/>
          </p:cNvSpPr>
          <p:nvPr>
            <p:ph type="title"/>
          </p:nvPr>
        </p:nvSpPr>
        <p:spPr/>
        <p:txBody>
          <a:bodyPr/>
          <a:lstStyle/>
          <a:p>
            <a:r>
              <a:rPr lang="en-US" dirty="0"/>
              <a:t>2</a:t>
            </a:r>
          </a:p>
        </p:txBody>
      </p:sp>
      <p:sp>
        <p:nvSpPr>
          <p:cNvPr id="3" name="Content Placeholder 2">
            <a:extLst>
              <a:ext uri="{FF2B5EF4-FFF2-40B4-BE49-F238E27FC236}">
                <a16:creationId xmlns:a16="http://schemas.microsoft.com/office/drawing/2014/main" id="{E2C95902-63A6-4F76-BA74-BC33389CACE4}"/>
              </a:ext>
            </a:extLst>
          </p:cNvPr>
          <p:cNvSpPr>
            <a:spLocks noGrp="1"/>
          </p:cNvSpPr>
          <p:nvPr>
            <p:ph idx="1"/>
          </p:nvPr>
        </p:nvSpPr>
        <p:spPr/>
        <p:txBody>
          <a:bodyPr/>
          <a:lstStyle/>
          <a:p>
            <a:pPr marL="0" indent="0">
              <a:lnSpc>
                <a:spcPct val="150000"/>
              </a:lnSpc>
              <a:buNone/>
            </a:pPr>
            <a:r>
              <a:rPr lang="en-US" dirty="0"/>
              <a:t>Public health work relies on many agencies other than health departments; to facilitate interagency collaboration, it is important to know which agencies those are and what they do. </a:t>
            </a:r>
          </a:p>
        </p:txBody>
      </p:sp>
    </p:spTree>
    <p:extLst>
      <p:ext uri="{BB962C8B-B14F-4D97-AF65-F5344CB8AC3E}">
        <p14:creationId xmlns:p14="http://schemas.microsoft.com/office/powerpoint/2010/main" val="10215372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90C11-ADE7-475C-B368-6D4561E63943}"/>
              </a:ext>
            </a:extLst>
          </p:cNvPr>
          <p:cNvSpPr>
            <a:spLocks noGrp="1"/>
          </p:cNvSpPr>
          <p:nvPr>
            <p:ph type="title"/>
          </p:nvPr>
        </p:nvSpPr>
        <p:spPr>
          <a:xfrm>
            <a:off x="838200" y="2766218"/>
            <a:ext cx="10515600" cy="1325563"/>
          </a:xfrm>
        </p:spPr>
        <p:txBody>
          <a:bodyPr>
            <a:noAutofit/>
          </a:bodyPr>
          <a:lstStyle/>
          <a:p>
            <a:pPr algn="ctr"/>
            <a:r>
              <a:rPr lang="en-US" sz="6000" dirty="0"/>
              <a:t>Interagency collaboration to protect restaurant workers </a:t>
            </a:r>
          </a:p>
        </p:txBody>
      </p:sp>
    </p:spTree>
    <p:extLst>
      <p:ext uri="{BB962C8B-B14F-4D97-AF65-F5344CB8AC3E}">
        <p14:creationId xmlns:p14="http://schemas.microsoft.com/office/powerpoint/2010/main" val="23921934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551D1-48EC-4E8F-9353-F52C55817D0A}"/>
              </a:ext>
            </a:extLst>
          </p:cNvPr>
          <p:cNvSpPr>
            <a:spLocks noGrp="1"/>
          </p:cNvSpPr>
          <p:nvPr>
            <p:ph type="title"/>
          </p:nvPr>
        </p:nvSpPr>
        <p:spPr/>
        <p:txBody>
          <a:bodyPr/>
          <a:lstStyle/>
          <a:p>
            <a:r>
              <a:rPr lang="en-US" dirty="0"/>
              <a:t>3</a:t>
            </a:r>
          </a:p>
        </p:txBody>
      </p:sp>
      <p:sp>
        <p:nvSpPr>
          <p:cNvPr id="3" name="Content Placeholder 2">
            <a:extLst>
              <a:ext uri="{FF2B5EF4-FFF2-40B4-BE49-F238E27FC236}">
                <a16:creationId xmlns:a16="http://schemas.microsoft.com/office/drawing/2014/main" id="{2F154832-6BE9-42ED-AC80-F628F9382E8F}"/>
              </a:ext>
            </a:extLst>
          </p:cNvPr>
          <p:cNvSpPr>
            <a:spLocks noGrp="1"/>
          </p:cNvSpPr>
          <p:nvPr>
            <p:ph idx="1"/>
          </p:nvPr>
        </p:nvSpPr>
        <p:spPr/>
        <p:txBody>
          <a:bodyPr/>
          <a:lstStyle/>
          <a:p>
            <a:pPr marL="0" indent="0">
              <a:lnSpc>
                <a:spcPct val="150000"/>
              </a:lnSpc>
              <a:buNone/>
            </a:pPr>
            <a:r>
              <a:rPr lang="en-US" dirty="0"/>
              <a:t>Together, health department and other administrative actions profoundly affect the nation’s health.</a:t>
            </a:r>
          </a:p>
        </p:txBody>
      </p:sp>
    </p:spTree>
    <p:extLst>
      <p:ext uri="{BB962C8B-B14F-4D97-AF65-F5344CB8AC3E}">
        <p14:creationId xmlns:p14="http://schemas.microsoft.com/office/powerpoint/2010/main" val="20941608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206DCE-1C84-4810-B7B4-95FA031129FD}"/>
              </a:ext>
            </a:extLst>
          </p:cNvPr>
          <p:cNvSpPr>
            <a:spLocks noGrp="1"/>
          </p:cNvSpPr>
          <p:nvPr>
            <p:ph type="ctrTitle"/>
          </p:nvPr>
        </p:nvSpPr>
        <p:spPr>
          <a:xfrm>
            <a:off x="1524000" y="1900666"/>
            <a:ext cx="9144000" cy="2387600"/>
          </a:xfrm>
        </p:spPr>
        <p:txBody>
          <a:bodyPr/>
          <a:lstStyle/>
          <a:p>
            <a:r>
              <a:rPr lang="en-US" dirty="0"/>
              <a:t>Consider local innovations in tobacco control</a:t>
            </a:r>
          </a:p>
        </p:txBody>
      </p:sp>
    </p:spTree>
    <p:extLst>
      <p:ext uri="{BB962C8B-B14F-4D97-AF65-F5344CB8AC3E}">
        <p14:creationId xmlns:p14="http://schemas.microsoft.com/office/powerpoint/2010/main" val="31887425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E366C-22B9-4D83-8205-7E98B2FEADCD}"/>
              </a:ext>
            </a:extLst>
          </p:cNvPr>
          <p:cNvSpPr>
            <a:spLocks noGrp="1"/>
          </p:cNvSpPr>
          <p:nvPr>
            <p:ph type="title"/>
          </p:nvPr>
        </p:nvSpPr>
        <p:spPr/>
        <p:txBody>
          <a:bodyPr/>
          <a:lstStyle/>
          <a:p>
            <a:r>
              <a:rPr lang="en-US" dirty="0"/>
              <a:t>Also, the social determinants of health</a:t>
            </a:r>
          </a:p>
        </p:txBody>
      </p:sp>
      <p:pic>
        <p:nvPicPr>
          <p:cNvPr id="4" name="Content Placeholder 3" descr="Circular diagram. At the center of the circle is a smaller purple circle labeled &quot;LAW AND POLICY.&quot;&#10;&#10;The larger circle is divided into 5 segments labeled as health care access and quality, health and built environment, social and community context, economic stability, and education access and quality.">
            <a:extLst>
              <a:ext uri="{FF2B5EF4-FFF2-40B4-BE49-F238E27FC236}">
                <a16:creationId xmlns:a16="http://schemas.microsoft.com/office/drawing/2014/main" id="{64A73BA6-8A70-45B9-B957-989FAD5E8CA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2674" b="4856"/>
          <a:stretch/>
        </p:blipFill>
        <p:spPr>
          <a:xfrm>
            <a:off x="3615621" y="1825625"/>
            <a:ext cx="4960757" cy="4351338"/>
          </a:xfrm>
          <a:prstGeom prst="rect">
            <a:avLst/>
          </a:prstGeom>
        </p:spPr>
      </p:pic>
    </p:spTree>
    <p:extLst>
      <p:ext uri="{BB962C8B-B14F-4D97-AF65-F5344CB8AC3E}">
        <p14:creationId xmlns:p14="http://schemas.microsoft.com/office/powerpoint/2010/main" val="34334093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66551-A7CC-432D-A62F-8C62B5C87E82}"/>
              </a:ext>
            </a:extLst>
          </p:cNvPr>
          <p:cNvSpPr>
            <a:spLocks noGrp="1"/>
          </p:cNvSpPr>
          <p:nvPr>
            <p:ph type="ctrTitle"/>
          </p:nvPr>
        </p:nvSpPr>
        <p:spPr>
          <a:xfrm>
            <a:off x="1524000" y="1122362"/>
            <a:ext cx="9144000" cy="3186401"/>
          </a:xfrm>
        </p:spPr>
        <p:txBody>
          <a:bodyPr/>
          <a:lstStyle/>
          <a:p>
            <a:r>
              <a:rPr lang="en-US" dirty="0"/>
              <a:t>What are the limits on agencies’ actions?</a:t>
            </a:r>
          </a:p>
        </p:txBody>
      </p:sp>
    </p:spTree>
    <p:extLst>
      <p:ext uri="{BB962C8B-B14F-4D97-AF65-F5344CB8AC3E}">
        <p14:creationId xmlns:p14="http://schemas.microsoft.com/office/powerpoint/2010/main" val="16019079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E50A-41EA-4A40-A90A-9DDF7333B68F}"/>
              </a:ext>
            </a:extLst>
          </p:cNvPr>
          <p:cNvSpPr>
            <a:spLocks noGrp="1"/>
          </p:cNvSpPr>
          <p:nvPr>
            <p:ph type="title"/>
          </p:nvPr>
        </p:nvSpPr>
        <p:spPr>
          <a:xfrm>
            <a:off x="838200" y="1969799"/>
            <a:ext cx="10515600" cy="2918402"/>
          </a:xfrm>
        </p:spPr>
        <p:txBody>
          <a:bodyPr>
            <a:normAutofit/>
          </a:bodyPr>
          <a:lstStyle/>
          <a:p>
            <a:pPr algn="ctr"/>
            <a:r>
              <a:rPr lang="en-US" sz="6000" dirty="0"/>
              <a:t>Can the health department use its regulatory authority to enforce existing labor laws?</a:t>
            </a:r>
          </a:p>
        </p:txBody>
      </p:sp>
    </p:spTree>
    <p:extLst>
      <p:ext uri="{BB962C8B-B14F-4D97-AF65-F5344CB8AC3E}">
        <p14:creationId xmlns:p14="http://schemas.microsoft.com/office/powerpoint/2010/main" val="30979127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EBB7B-F489-47A6-BAAF-D54865819303}"/>
              </a:ext>
            </a:extLst>
          </p:cNvPr>
          <p:cNvSpPr>
            <a:spLocks noGrp="1"/>
          </p:cNvSpPr>
          <p:nvPr>
            <p:ph type="title"/>
          </p:nvPr>
        </p:nvSpPr>
        <p:spPr>
          <a:xfrm>
            <a:off x="838200" y="681037"/>
            <a:ext cx="10515600" cy="1325563"/>
          </a:xfrm>
        </p:spPr>
        <p:txBody>
          <a:bodyPr>
            <a:normAutofit fontScale="90000"/>
          </a:bodyPr>
          <a:lstStyle/>
          <a:p>
            <a:r>
              <a:rPr lang="en-US" dirty="0"/>
              <a:t>Multiple Choice Question</a:t>
            </a:r>
            <a:br>
              <a:rPr lang="en-US" dirty="0"/>
            </a:br>
            <a:br>
              <a:rPr lang="en-US" sz="4000" b="0" dirty="0"/>
            </a:br>
            <a:r>
              <a:rPr lang="en-US" sz="4000" b="0" dirty="0"/>
              <a:t>What should Jackie do first? </a:t>
            </a:r>
          </a:p>
        </p:txBody>
      </p:sp>
      <p:sp>
        <p:nvSpPr>
          <p:cNvPr id="3" name="Content Placeholder 2">
            <a:extLst>
              <a:ext uri="{FF2B5EF4-FFF2-40B4-BE49-F238E27FC236}">
                <a16:creationId xmlns:a16="http://schemas.microsoft.com/office/drawing/2014/main" id="{A1A5C556-EBB0-40DE-A5E3-FB040DF54404}"/>
              </a:ext>
            </a:extLst>
          </p:cNvPr>
          <p:cNvSpPr>
            <a:spLocks noGrp="1"/>
          </p:cNvSpPr>
          <p:nvPr>
            <p:ph idx="1"/>
          </p:nvPr>
        </p:nvSpPr>
        <p:spPr>
          <a:xfrm>
            <a:off x="838200" y="1985963"/>
            <a:ext cx="10515600" cy="4486275"/>
          </a:xfrm>
        </p:spPr>
        <p:txBody>
          <a:bodyPr>
            <a:normAutofit lnSpcReduction="10000"/>
          </a:bodyPr>
          <a:lstStyle/>
          <a:p>
            <a:pPr marL="0" indent="0">
              <a:buNone/>
            </a:pPr>
            <a:endParaRPr lang="en-US" dirty="0"/>
          </a:p>
          <a:p>
            <a:pPr marL="742950" indent="-742950">
              <a:buFont typeface="+mj-lt"/>
              <a:buAutoNum type="alphaUcPeriod"/>
            </a:pPr>
            <a:r>
              <a:rPr lang="en-US" dirty="0"/>
              <a:t>Let the public know</a:t>
            </a:r>
          </a:p>
          <a:p>
            <a:pPr marL="742950" indent="-742950">
              <a:buFont typeface="+mj-lt"/>
              <a:buAutoNum type="alphaUcPeriod"/>
            </a:pPr>
            <a:r>
              <a:rPr lang="en-US" dirty="0"/>
              <a:t>Draft the text of a regulation</a:t>
            </a:r>
          </a:p>
          <a:p>
            <a:pPr marL="742950" indent="-742950">
              <a:buFont typeface="+mj-lt"/>
              <a:buAutoNum type="alphaUcPeriod"/>
            </a:pPr>
            <a:r>
              <a:rPr lang="en-US" dirty="0"/>
              <a:t>Consult her legal team to make sure the department has been delegated authority </a:t>
            </a:r>
          </a:p>
          <a:p>
            <a:pPr marL="742950" indent="-742950">
              <a:buFont typeface="+mj-lt"/>
              <a:buAutoNum type="alphaUcPeriod"/>
            </a:pPr>
            <a:r>
              <a:rPr lang="en-US" dirty="0"/>
              <a:t>Answers A (let the public know) and B (draft a regulation)</a:t>
            </a:r>
          </a:p>
          <a:p>
            <a:pPr marL="742950" indent="-742950">
              <a:buFont typeface="+mj-lt"/>
              <a:buAutoNum type="alphaUcPeriod"/>
            </a:pPr>
            <a:r>
              <a:rPr lang="en-US" dirty="0"/>
              <a:t>None of the above</a:t>
            </a:r>
          </a:p>
          <a:p>
            <a:endParaRPr lang="en-US" dirty="0"/>
          </a:p>
        </p:txBody>
      </p:sp>
    </p:spTree>
    <p:extLst>
      <p:ext uri="{BB962C8B-B14F-4D97-AF65-F5344CB8AC3E}">
        <p14:creationId xmlns:p14="http://schemas.microsoft.com/office/powerpoint/2010/main" val="30256029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EBB7B-F489-47A6-BAAF-D54865819303}"/>
              </a:ext>
            </a:extLst>
          </p:cNvPr>
          <p:cNvSpPr>
            <a:spLocks noGrp="1"/>
          </p:cNvSpPr>
          <p:nvPr>
            <p:ph type="title"/>
          </p:nvPr>
        </p:nvSpPr>
        <p:spPr>
          <a:xfrm>
            <a:off x="838200" y="984993"/>
            <a:ext cx="10515600" cy="1325563"/>
          </a:xfrm>
        </p:spPr>
        <p:txBody>
          <a:bodyPr>
            <a:normAutofit fontScale="90000"/>
          </a:bodyPr>
          <a:lstStyle/>
          <a:p>
            <a:r>
              <a:rPr lang="en-US" dirty="0"/>
              <a:t>Multiple Choice Answer</a:t>
            </a:r>
            <a:br>
              <a:rPr lang="en-US" dirty="0"/>
            </a:br>
            <a:br>
              <a:rPr lang="en-US" sz="4000" b="0" dirty="0"/>
            </a:br>
            <a:r>
              <a:rPr lang="en-US" sz="4000" b="0" dirty="0"/>
              <a:t>What should Jackie do first?</a:t>
            </a:r>
            <a:br>
              <a:rPr lang="en-US" sz="4000" b="0" dirty="0"/>
            </a:br>
            <a:endParaRPr lang="en-US" sz="4000" b="0" dirty="0"/>
          </a:p>
        </p:txBody>
      </p:sp>
      <p:sp>
        <p:nvSpPr>
          <p:cNvPr id="3" name="Content Placeholder 2">
            <a:extLst>
              <a:ext uri="{FF2B5EF4-FFF2-40B4-BE49-F238E27FC236}">
                <a16:creationId xmlns:a16="http://schemas.microsoft.com/office/drawing/2014/main" id="{A1A5C556-EBB0-40DE-A5E3-FB040DF54404}"/>
              </a:ext>
            </a:extLst>
          </p:cNvPr>
          <p:cNvSpPr>
            <a:spLocks noGrp="1"/>
          </p:cNvSpPr>
          <p:nvPr>
            <p:ph idx="1"/>
          </p:nvPr>
        </p:nvSpPr>
        <p:spPr>
          <a:xfrm>
            <a:off x="838200" y="2039031"/>
            <a:ext cx="11132127" cy="4071483"/>
          </a:xfrm>
        </p:spPr>
        <p:txBody>
          <a:bodyPr>
            <a:normAutofit fontScale="92500" lnSpcReduction="10000"/>
          </a:bodyPr>
          <a:lstStyle/>
          <a:p>
            <a:pPr marL="0" indent="0">
              <a:buNone/>
            </a:pPr>
            <a:endParaRPr lang="en-US" dirty="0"/>
          </a:p>
          <a:p>
            <a:pPr marL="742950" indent="-742950">
              <a:buFont typeface="+mj-lt"/>
              <a:buAutoNum type="alphaUcPeriod"/>
            </a:pPr>
            <a:r>
              <a:rPr lang="en-US" dirty="0"/>
              <a:t>Let the public know</a:t>
            </a:r>
          </a:p>
          <a:p>
            <a:pPr marL="742950" indent="-742950">
              <a:lnSpc>
                <a:spcPct val="100000"/>
              </a:lnSpc>
              <a:buFont typeface="+mj-lt"/>
              <a:buAutoNum type="alphaUcPeriod"/>
            </a:pPr>
            <a:r>
              <a:rPr lang="en-US" dirty="0"/>
              <a:t>Draft the text of a regulation</a:t>
            </a:r>
          </a:p>
          <a:p>
            <a:pPr marL="742950" indent="-742950">
              <a:lnSpc>
                <a:spcPct val="100000"/>
              </a:lnSpc>
              <a:buFont typeface="+mj-lt"/>
              <a:buAutoNum type="alphaUcPeriod"/>
            </a:pPr>
            <a:r>
              <a:rPr lang="en-US" b="1" dirty="0"/>
              <a:t>Consult her legal team to make sure the department has been delegated authority – CORRECT ANSWER</a:t>
            </a:r>
          </a:p>
          <a:p>
            <a:pPr marL="742950" indent="-742950">
              <a:lnSpc>
                <a:spcPct val="100000"/>
              </a:lnSpc>
              <a:buFont typeface="+mj-lt"/>
              <a:buAutoNum type="alphaUcPeriod"/>
            </a:pPr>
            <a:r>
              <a:rPr lang="en-US" dirty="0"/>
              <a:t>Answers A (let the public know) and B (draft a regulation)</a:t>
            </a:r>
          </a:p>
          <a:p>
            <a:pPr marL="742950" indent="-742950">
              <a:lnSpc>
                <a:spcPct val="100000"/>
              </a:lnSpc>
              <a:buFont typeface="+mj-lt"/>
              <a:buAutoNum type="alphaUcPeriod"/>
            </a:pPr>
            <a:r>
              <a:rPr lang="en-US" dirty="0"/>
              <a:t>None of the above</a:t>
            </a:r>
          </a:p>
          <a:p>
            <a:endParaRPr lang="en-US" dirty="0"/>
          </a:p>
        </p:txBody>
      </p:sp>
    </p:spTree>
    <p:extLst>
      <p:ext uri="{BB962C8B-B14F-4D97-AF65-F5344CB8AC3E}">
        <p14:creationId xmlns:p14="http://schemas.microsoft.com/office/powerpoint/2010/main" val="3769011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75E76-E8A0-4151-A1D9-445D55E07325}"/>
              </a:ext>
            </a:extLst>
          </p:cNvPr>
          <p:cNvSpPr>
            <a:spLocks noGrp="1"/>
          </p:cNvSpPr>
          <p:nvPr>
            <p:ph type="title"/>
          </p:nvPr>
        </p:nvSpPr>
        <p:spPr/>
        <p:txBody>
          <a:bodyPr/>
          <a:lstStyle/>
          <a:p>
            <a:r>
              <a:rPr lang="en-US" dirty="0"/>
              <a:t>Administrative law</a:t>
            </a:r>
          </a:p>
        </p:txBody>
      </p:sp>
      <p:sp>
        <p:nvSpPr>
          <p:cNvPr id="3" name="Content Placeholder 2">
            <a:extLst>
              <a:ext uri="{FF2B5EF4-FFF2-40B4-BE49-F238E27FC236}">
                <a16:creationId xmlns:a16="http://schemas.microsoft.com/office/drawing/2014/main" id="{01942182-BF4B-4ED2-92BB-19BEE5EC6BCD}"/>
              </a:ext>
            </a:extLst>
          </p:cNvPr>
          <p:cNvSpPr>
            <a:spLocks noGrp="1"/>
          </p:cNvSpPr>
          <p:nvPr>
            <p:ph idx="1"/>
          </p:nvPr>
        </p:nvSpPr>
        <p:spPr/>
        <p:txBody>
          <a:bodyPr/>
          <a:lstStyle/>
          <a:p>
            <a:pPr marL="0" indent="0">
              <a:lnSpc>
                <a:spcPct val="150000"/>
              </a:lnSpc>
              <a:buNone/>
            </a:pPr>
            <a:r>
              <a:rPr lang="en-US" dirty="0"/>
              <a:t>governs the organization and activities of administrative agencies, including public health agencies.</a:t>
            </a:r>
          </a:p>
        </p:txBody>
      </p:sp>
    </p:spTree>
    <p:extLst>
      <p:ext uri="{BB962C8B-B14F-4D97-AF65-F5344CB8AC3E}">
        <p14:creationId xmlns:p14="http://schemas.microsoft.com/office/powerpoint/2010/main" val="25824086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2386-09D4-49D6-AE9A-01E4D24BA070}"/>
              </a:ext>
            </a:extLst>
          </p:cNvPr>
          <p:cNvSpPr>
            <a:spLocks noGrp="1"/>
          </p:cNvSpPr>
          <p:nvPr>
            <p:ph type="title"/>
          </p:nvPr>
        </p:nvSpPr>
        <p:spPr>
          <a:xfrm>
            <a:off x="838200" y="2170690"/>
            <a:ext cx="10515600" cy="2516620"/>
          </a:xfrm>
        </p:spPr>
        <p:txBody>
          <a:bodyPr>
            <a:noAutofit/>
          </a:bodyPr>
          <a:lstStyle/>
          <a:p>
            <a:pPr algn="ctr"/>
            <a:r>
              <a:rPr lang="en-US" sz="6000" dirty="0"/>
              <a:t>What steps must Jackie follow  to protect workers from wage theft and occupational health disparities?</a:t>
            </a:r>
          </a:p>
        </p:txBody>
      </p:sp>
    </p:spTree>
    <p:extLst>
      <p:ext uri="{BB962C8B-B14F-4D97-AF65-F5344CB8AC3E}">
        <p14:creationId xmlns:p14="http://schemas.microsoft.com/office/powerpoint/2010/main" val="8088585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D0E34-1559-4DF0-B324-B99CEE26198E}"/>
              </a:ext>
            </a:extLst>
          </p:cNvPr>
          <p:cNvSpPr>
            <a:spLocks noGrp="1"/>
          </p:cNvSpPr>
          <p:nvPr>
            <p:ph type="title"/>
          </p:nvPr>
        </p:nvSpPr>
        <p:spPr/>
        <p:txBody>
          <a:bodyPr/>
          <a:lstStyle/>
          <a:p>
            <a:r>
              <a:rPr lang="en-US" dirty="0"/>
              <a:t>Limits on agency authority: all levels</a:t>
            </a:r>
          </a:p>
        </p:txBody>
      </p:sp>
      <p:sp>
        <p:nvSpPr>
          <p:cNvPr id="3" name="Content Placeholder 2">
            <a:extLst>
              <a:ext uri="{FF2B5EF4-FFF2-40B4-BE49-F238E27FC236}">
                <a16:creationId xmlns:a16="http://schemas.microsoft.com/office/drawing/2014/main" id="{EB3B8FE7-926E-4576-B389-57D9EC1B70EC}"/>
              </a:ext>
            </a:extLst>
          </p:cNvPr>
          <p:cNvSpPr>
            <a:spLocks noGrp="1"/>
          </p:cNvSpPr>
          <p:nvPr>
            <p:ph sz="half" idx="1"/>
          </p:nvPr>
        </p:nvSpPr>
        <p:spPr/>
        <p:txBody>
          <a:bodyPr>
            <a:noAutofit/>
          </a:bodyPr>
          <a:lstStyle/>
          <a:p>
            <a:pPr marL="0" indent="0">
              <a:buNone/>
            </a:pPr>
            <a:r>
              <a:rPr lang="en-US" sz="3000" b="1" dirty="0"/>
              <a:t>Federal</a:t>
            </a:r>
          </a:p>
          <a:p>
            <a:r>
              <a:rPr lang="en-US" sz="3000" dirty="0"/>
              <a:t>The US Constitution</a:t>
            </a:r>
          </a:p>
          <a:p>
            <a:r>
              <a:rPr lang="en-US" sz="3000" dirty="0"/>
              <a:t>Administrative Procedure Act (APA)</a:t>
            </a:r>
          </a:p>
          <a:p>
            <a:r>
              <a:rPr lang="en-US" sz="3000" dirty="0"/>
              <a:t>Federal statutes</a:t>
            </a:r>
          </a:p>
          <a:p>
            <a:r>
              <a:rPr lang="en-US" sz="3000" dirty="0"/>
              <a:t>Judicial decisions</a:t>
            </a:r>
          </a:p>
        </p:txBody>
      </p:sp>
      <p:sp>
        <p:nvSpPr>
          <p:cNvPr id="4" name="Content Placeholder 3">
            <a:extLst>
              <a:ext uri="{FF2B5EF4-FFF2-40B4-BE49-F238E27FC236}">
                <a16:creationId xmlns:a16="http://schemas.microsoft.com/office/drawing/2014/main" id="{51665A73-5612-429E-A7AA-9F85457C47C0}"/>
              </a:ext>
            </a:extLst>
          </p:cNvPr>
          <p:cNvSpPr>
            <a:spLocks noGrp="1"/>
          </p:cNvSpPr>
          <p:nvPr>
            <p:ph sz="half" idx="2"/>
          </p:nvPr>
        </p:nvSpPr>
        <p:spPr/>
        <p:txBody>
          <a:bodyPr>
            <a:normAutofit lnSpcReduction="10000"/>
          </a:bodyPr>
          <a:lstStyle/>
          <a:p>
            <a:pPr marL="0" indent="0">
              <a:buNone/>
            </a:pPr>
            <a:r>
              <a:rPr lang="en-US" sz="3000" b="1" dirty="0"/>
              <a:t>State</a:t>
            </a:r>
          </a:p>
          <a:p>
            <a:r>
              <a:rPr lang="en-US" sz="3000" dirty="0"/>
              <a:t>State constitution</a:t>
            </a:r>
          </a:p>
          <a:p>
            <a:r>
              <a:rPr lang="en-US" sz="3000" dirty="0"/>
              <a:t>State administrative procedure act</a:t>
            </a:r>
          </a:p>
          <a:p>
            <a:r>
              <a:rPr lang="en-US" sz="3000" dirty="0"/>
              <a:t>State statutes </a:t>
            </a:r>
          </a:p>
          <a:p>
            <a:r>
              <a:rPr lang="en-US" sz="3000" dirty="0"/>
              <a:t>Judicial decisions</a:t>
            </a:r>
          </a:p>
          <a:p>
            <a:pPr marL="0" indent="0">
              <a:buNone/>
            </a:pPr>
            <a:endParaRPr lang="en-US" sz="2000" dirty="0"/>
          </a:p>
          <a:p>
            <a:pPr marL="0" indent="0">
              <a:buNone/>
            </a:pPr>
            <a:r>
              <a:rPr lang="en-US" sz="3000" b="1" dirty="0"/>
              <a:t>Local</a:t>
            </a:r>
          </a:p>
          <a:p>
            <a:r>
              <a:rPr lang="en-US" sz="3000" dirty="0"/>
              <a:t>State and local legislation</a:t>
            </a:r>
          </a:p>
        </p:txBody>
      </p:sp>
    </p:spTree>
    <p:extLst>
      <p:ext uri="{BB962C8B-B14F-4D97-AF65-F5344CB8AC3E}">
        <p14:creationId xmlns:p14="http://schemas.microsoft.com/office/powerpoint/2010/main" val="21983461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D0E34-1559-4DF0-B324-B99CEE26198E}"/>
              </a:ext>
            </a:extLst>
          </p:cNvPr>
          <p:cNvSpPr>
            <a:spLocks noGrp="1"/>
          </p:cNvSpPr>
          <p:nvPr>
            <p:ph type="title"/>
          </p:nvPr>
        </p:nvSpPr>
        <p:spPr/>
        <p:txBody>
          <a:bodyPr/>
          <a:lstStyle/>
          <a:p>
            <a:r>
              <a:rPr lang="en-US" dirty="0"/>
              <a:t>Limits on agency authority: local level</a:t>
            </a:r>
          </a:p>
        </p:txBody>
      </p:sp>
      <p:sp>
        <p:nvSpPr>
          <p:cNvPr id="4" name="Content Placeholder 3">
            <a:extLst>
              <a:ext uri="{FF2B5EF4-FFF2-40B4-BE49-F238E27FC236}">
                <a16:creationId xmlns:a16="http://schemas.microsoft.com/office/drawing/2014/main" id="{51665A73-5612-429E-A7AA-9F85457C47C0}"/>
              </a:ext>
            </a:extLst>
          </p:cNvPr>
          <p:cNvSpPr>
            <a:spLocks noGrp="1"/>
          </p:cNvSpPr>
          <p:nvPr>
            <p:ph idx="1"/>
          </p:nvPr>
        </p:nvSpPr>
        <p:spPr/>
        <p:txBody>
          <a:bodyPr>
            <a:normAutofit/>
          </a:bodyPr>
          <a:lstStyle/>
          <a:p>
            <a:pPr>
              <a:lnSpc>
                <a:spcPct val="150000"/>
              </a:lnSpc>
            </a:pPr>
            <a:r>
              <a:rPr lang="en-US" dirty="0"/>
              <a:t>State and local legislation</a:t>
            </a:r>
          </a:p>
        </p:txBody>
      </p:sp>
    </p:spTree>
    <p:extLst>
      <p:ext uri="{BB962C8B-B14F-4D97-AF65-F5344CB8AC3E}">
        <p14:creationId xmlns:p14="http://schemas.microsoft.com/office/powerpoint/2010/main" val="112459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339C3E-BBD5-41EA-A45E-17AE29D2DB10}"/>
              </a:ext>
            </a:extLst>
          </p:cNvPr>
          <p:cNvSpPr>
            <a:spLocks noGrp="1"/>
          </p:cNvSpPr>
          <p:nvPr>
            <p:ph type="title"/>
          </p:nvPr>
        </p:nvSpPr>
        <p:spPr>
          <a:xfrm>
            <a:off x="838200" y="2420071"/>
            <a:ext cx="10515600" cy="2017857"/>
          </a:xfrm>
        </p:spPr>
        <p:txBody>
          <a:bodyPr>
            <a:normAutofit fontScale="90000"/>
          </a:bodyPr>
          <a:lstStyle/>
          <a:p>
            <a:pPr algn="ctr"/>
            <a:r>
              <a:rPr lang="en-US" sz="6000" dirty="0"/>
              <a:t>How do local laws </a:t>
            </a:r>
            <a:br>
              <a:rPr lang="en-US" sz="6000" dirty="0"/>
            </a:br>
            <a:r>
              <a:rPr lang="en-US" sz="6000" dirty="0"/>
              <a:t>(or the lack thereof) </a:t>
            </a:r>
            <a:br>
              <a:rPr lang="en-US" sz="6000" dirty="0"/>
            </a:br>
            <a:r>
              <a:rPr lang="en-US" sz="6000" dirty="0"/>
              <a:t>apply to Jackie?</a:t>
            </a:r>
          </a:p>
        </p:txBody>
      </p:sp>
    </p:spTree>
    <p:extLst>
      <p:ext uri="{BB962C8B-B14F-4D97-AF65-F5344CB8AC3E}">
        <p14:creationId xmlns:p14="http://schemas.microsoft.com/office/powerpoint/2010/main" val="22328445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D0E34-1559-4DF0-B324-B99CEE26198E}"/>
              </a:ext>
            </a:extLst>
          </p:cNvPr>
          <p:cNvSpPr>
            <a:spLocks noGrp="1"/>
          </p:cNvSpPr>
          <p:nvPr>
            <p:ph type="title"/>
          </p:nvPr>
        </p:nvSpPr>
        <p:spPr/>
        <p:txBody>
          <a:bodyPr>
            <a:normAutofit fontScale="90000"/>
          </a:bodyPr>
          <a:lstStyle/>
          <a:p>
            <a:r>
              <a:rPr lang="en-US" dirty="0"/>
              <a:t>Limits on agency authority: federal level 1</a:t>
            </a:r>
          </a:p>
        </p:txBody>
      </p:sp>
      <p:sp>
        <p:nvSpPr>
          <p:cNvPr id="3" name="Content Placeholder 2">
            <a:extLst>
              <a:ext uri="{FF2B5EF4-FFF2-40B4-BE49-F238E27FC236}">
                <a16:creationId xmlns:a16="http://schemas.microsoft.com/office/drawing/2014/main" id="{EB3B8FE7-926E-4576-B389-57D9EC1B70EC}"/>
              </a:ext>
            </a:extLst>
          </p:cNvPr>
          <p:cNvSpPr>
            <a:spLocks noGrp="1"/>
          </p:cNvSpPr>
          <p:nvPr>
            <p:ph idx="1"/>
          </p:nvPr>
        </p:nvSpPr>
        <p:spPr>
          <a:xfrm>
            <a:off x="838200" y="1835831"/>
            <a:ext cx="10515600" cy="3679598"/>
          </a:xfrm>
        </p:spPr>
        <p:txBody>
          <a:bodyPr>
            <a:noAutofit/>
          </a:bodyPr>
          <a:lstStyle/>
          <a:p>
            <a:pPr>
              <a:lnSpc>
                <a:spcPct val="140000"/>
              </a:lnSpc>
            </a:pPr>
            <a:r>
              <a:rPr lang="en-US" b="1" dirty="0"/>
              <a:t>The US Constitution</a:t>
            </a:r>
          </a:p>
          <a:p>
            <a:pPr>
              <a:lnSpc>
                <a:spcPct val="140000"/>
              </a:lnSpc>
            </a:pPr>
            <a:r>
              <a:rPr lang="en-US" dirty="0"/>
              <a:t>Administrative Procedure Act (APA)</a:t>
            </a:r>
          </a:p>
          <a:p>
            <a:pPr>
              <a:lnSpc>
                <a:spcPct val="140000"/>
              </a:lnSpc>
            </a:pPr>
            <a:r>
              <a:rPr lang="en-US" dirty="0"/>
              <a:t>Federal statutes</a:t>
            </a:r>
          </a:p>
          <a:p>
            <a:pPr>
              <a:lnSpc>
                <a:spcPct val="140000"/>
              </a:lnSpc>
            </a:pPr>
            <a:r>
              <a:rPr lang="en-US" dirty="0"/>
              <a:t>Judicial decisions</a:t>
            </a:r>
          </a:p>
        </p:txBody>
      </p:sp>
    </p:spTree>
    <p:extLst>
      <p:ext uri="{BB962C8B-B14F-4D97-AF65-F5344CB8AC3E}">
        <p14:creationId xmlns:p14="http://schemas.microsoft.com/office/powerpoint/2010/main" val="30521998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2A2C-7B35-437F-84EC-5E2C2FFFE0D9}"/>
              </a:ext>
            </a:extLst>
          </p:cNvPr>
          <p:cNvSpPr>
            <a:spLocks noGrp="1"/>
          </p:cNvSpPr>
          <p:nvPr>
            <p:ph type="title"/>
          </p:nvPr>
        </p:nvSpPr>
        <p:spPr/>
        <p:txBody>
          <a:bodyPr/>
          <a:lstStyle/>
          <a:p>
            <a:r>
              <a:rPr lang="en-US" dirty="0"/>
              <a:t>Separation of powers</a:t>
            </a:r>
          </a:p>
        </p:txBody>
      </p:sp>
      <p:graphicFrame>
        <p:nvGraphicFramePr>
          <p:cNvPr id="4" name="Table 4">
            <a:extLst>
              <a:ext uri="{FF2B5EF4-FFF2-40B4-BE49-F238E27FC236}">
                <a16:creationId xmlns:a16="http://schemas.microsoft.com/office/drawing/2014/main" id="{9EE8C241-7114-4A18-B807-3314F9CF7F09}"/>
              </a:ext>
            </a:extLst>
          </p:cNvPr>
          <p:cNvGraphicFramePr>
            <a:graphicFrameLocks noGrp="1"/>
          </p:cNvGraphicFramePr>
          <p:nvPr>
            <p:ph idx="1"/>
          </p:nvPr>
        </p:nvGraphicFramePr>
        <p:xfrm>
          <a:off x="838200" y="1825625"/>
          <a:ext cx="10515600" cy="4572000"/>
        </p:xfrm>
        <a:graphic>
          <a:graphicData uri="http://schemas.openxmlformats.org/drawingml/2006/table">
            <a:tbl>
              <a:tblPr firstRow="1" bandRow="1">
                <a:tableStyleId>{7DF18680-E054-41AD-8BC1-D1AEF772440D}</a:tableStyleId>
              </a:tblPr>
              <a:tblGrid>
                <a:gridCol w="2628900">
                  <a:extLst>
                    <a:ext uri="{9D8B030D-6E8A-4147-A177-3AD203B41FA5}">
                      <a16:colId xmlns:a16="http://schemas.microsoft.com/office/drawing/2014/main" val="348500502"/>
                    </a:ext>
                  </a:extLst>
                </a:gridCol>
                <a:gridCol w="2628900">
                  <a:extLst>
                    <a:ext uri="{9D8B030D-6E8A-4147-A177-3AD203B41FA5}">
                      <a16:colId xmlns:a16="http://schemas.microsoft.com/office/drawing/2014/main" val="2427737674"/>
                    </a:ext>
                  </a:extLst>
                </a:gridCol>
                <a:gridCol w="2628900">
                  <a:extLst>
                    <a:ext uri="{9D8B030D-6E8A-4147-A177-3AD203B41FA5}">
                      <a16:colId xmlns:a16="http://schemas.microsoft.com/office/drawing/2014/main" val="552584764"/>
                    </a:ext>
                  </a:extLst>
                </a:gridCol>
                <a:gridCol w="2628900">
                  <a:extLst>
                    <a:ext uri="{9D8B030D-6E8A-4147-A177-3AD203B41FA5}">
                      <a16:colId xmlns:a16="http://schemas.microsoft.com/office/drawing/2014/main" val="1104068273"/>
                    </a:ext>
                  </a:extLst>
                </a:gridCol>
              </a:tblGrid>
              <a:tr h="370840">
                <a:tc>
                  <a:txBody>
                    <a:bodyPr/>
                    <a:lstStyle/>
                    <a:p>
                      <a:endParaRPr lang="en-US" sz="3600"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2"/>
                    </a:solidFill>
                  </a:tcPr>
                </a:tc>
                <a:tc>
                  <a:txBody>
                    <a:bodyPr/>
                    <a:lstStyle/>
                    <a:p>
                      <a:pPr algn="ctr"/>
                      <a:r>
                        <a:rPr lang="en-US" sz="3600" dirty="0"/>
                        <a:t>Legislative</a:t>
                      </a:r>
                    </a:p>
                    <a:p>
                      <a:pPr algn="ctr"/>
                      <a:r>
                        <a:rPr lang="en-US" sz="2400" b="0" dirty="0"/>
                        <a:t>Creates Laws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t>Executive</a:t>
                      </a:r>
                    </a:p>
                    <a:p>
                      <a:pPr algn="ctr"/>
                      <a:r>
                        <a:rPr lang="en-US" sz="2400" b="0" dirty="0"/>
                        <a:t>Enforces Laws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t>Judicial</a:t>
                      </a:r>
                    </a:p>
                    <a:p>
                      <a:pPr algn="ctr"/>
                      <a:r>
                        <a:rPr lang="en-US" sz="2400" b="0" dirty="0"/>
                        <a:t>Interprets Laws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3697490"/>
                  </a:ext>
                </a:extLst>
              </a:tr>
              <a:tr h="370840">
                <a:tc>
                  <a:txBody>
                    <a:bodyPr/>
                    <a:lstStyle/>
                    <a:p>
                      <a:pPr algn="ctr"/>
                      <a:r>
                        <a:rPr lang="en-US" sz="3600" b="1" dirty="0">
                          <a:solidFill>
                            <a:schemeClr val="bg2"/>
                          </a:solidFill>
                        </a:rPr>
                        <a:t>Federal</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solidFill>
                  </a:tcPr>
                </a:tc>
                <a:tc>
                  <a:txBody>
                    <a:bodyPr/>
                    <a:lstStyle/>
                    <a:p>
                      <a:pPr algn="ctr"/>
                      <a:r>
                        <a:rPr lang="en-US" sz="3600" dirty="0"/>
                        <a:t>Congress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3600" dirty="0"/>
                        <a:t>President</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3600" dirty="0"/>
                        <a:t>Federal courts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141655958"/>
                  </a:ext>
                </a:extLst>
              </a:tr>
              <a:tr h="370840">
                <a:tc>
                  <a:txBody>
                    <a:bodyPr/>
                    <a:lstStyle/>
                    <a:p>
                      <a:pPr algn="ctr"/>
                      <a:r>
                        <a:rPr lang="en-US" sz="3600" b="1" dirty="0">
                          <a:solidFill>
                            <a:schemeClr val="bg2"/>
                          </a:solidFill>
                        </a:rPr>
                        <a:t>State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solidFill>
                  </a:tcPr>
                </a:tc>
                <a:tc>
                  <a:txBody>
                    <a:bodyPr/>
                    <a:lstStyle/>
                    <a:p>
                      <a:pPr algn="ctr"/>
                      <a:r>
                        <a:rPr lang="en-US" sz="3600" dirty="0"/>
                        <a:t>State legislature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3600" dirty="0"/>
                        <a:t>Governor</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3600" dirty="0"/>
                        <a:t>State courts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187739711"/>
                  </a:ext>
                </a:extLst>
              </a:tr>
              <a:tr h="370840">
                <a:tc>
                  <a:txBody>
                    <a:bodyPr/>
                    <a:lstStyle/>
                    <a:p>
                      <a:pPr algn="ctr"/>
                      <a:r>
                        <a:rPr lang="en-US" sz="3600" b="1" dirty="0">
                          <a:solidFill>
                            <a:schemeClr val="bg2"/>
                          </a:solidFill>
                        </a:rPr>
                        <a:t>Local</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solidFill>
                  </a:tcPr>
                </a:tc>
                <a:tc>
                  <a:txBody>
                    <a:bodyPr/>
                    <a:lstStyle/>
                    <a:p>
                      <a:pPr algn="ctr"/>
                      <a:r>
                        <a:rPr lang="en-US" sz="3600" dirty="0"/>
                        <a:t>City council</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3600" dirty="0"/>
                        <a:t>Mayor</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3600" dirty="0"/>
                        <a:t>Municipal courts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567170936"/>
                  </a:ext>
                </a:extLst>
              </a:tr>
            </a:tbl>
          </a:graphicData>
        </a:graphic>
      </p:graphicFrame>
    </p:spTree>
    <p:extLst>
      <p:ext uri="{BB962C8B-B14F-4D97-AF65-F5344CB8AC3E}">
        <p14:creationId xmlns:p14="http://schemas.microsoft.com/office/powerpoint/2010/main" val="35988604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EE8DD-7471-481B-A96C-EB96BC79F16A}"/>
              </a:ext>
            </a:extLst>
          </p:cNvPr>
          <p:cNvSpPr>
            <a:spLocks noGrp="1"/>
          </p:cNvSpPr>
          <p:nvPr>
            <p:ph type="title"/>
          </p:nvPr>
        </p:nvSpPr>
        <p:spPr/>
        <p:txBody>
          <a:bodyPr/>
          <a:lstStyle/>
          <a:p>
            <a:r>
              <a:rPr lang="en-US" dirty="0"/>
              <a:t>Due process</a:t>
            </a:r>
          </a:p>
        </p:txBody>
      </p:sp>
      <p:sp>
        <p:nvSpPr>
          <p:cNvPr id="3" name="Content Placeholder 2">
            <a:extLst>
              <a:ext uri="{FF2B5EF4-FFF2-40B4-BE49-F238E27FC236}">
                <a16:creationId xmlns:a16="http://schemas.microsoft.com/office/drawing/2014/main" id="{0914F64E-E4EA-442D-BEBE-AED22BB34741}"/>
              </a:ext>
            </a:extLst>
          </p:cNvPr>
          <p:cNvSpPr>
            <a:spLocks noGrp="1"/>
          </p:cNvSpPr>
          <p:nvPr>
            <p:ph idx="1"/>
          </p:nvPr>
        </p:nvSpPr>
        <p:spPr/>
        <p:txBody>
          <a:bodyPr/>
          <a:lstStyle/>
          <a:p>
            <a:pPr marL="0" indent="0">
              <a:lnSpc>
                <a:spcPct val="150000"/>
              </a:lnSpc>
              <a:buNone/>
            </a:pPr>
            <a:r>
              <a:rPr lang="en-US" dirty="0"/>
              <a:t>According to the Fifth and Fourteenth Amendments, the government cannot deprive any person of life, liberty, or property without </a:t>
            </a:r>
            <a:r>
              <a:rPr lang="en-US" b="1" dirty="0"/>
              <a:t>due process </a:t>
            </a:r>
            <a:r>
              <a:rPr lang="en-US" dirty="0"/>
              <a:t>of law.</a:t>
            </a:r>
          </a:p>
        </p:txBody>
      </p:sp>
    </p:spTree>
    <p:extLst>
      <p:ext uri="{BB962C8B-B14F-4D97-AF65-F5344CB8AC3E}">
        <p14:creationId xmlns:p14="http://schemas.microsoft.com/office/powerpoint/2010/main" val="16422874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D0E34-1559-4DF0-B324-B99CEE26198E}"/>
              </a:ext>
            </a:extLst>
          </p:cNvPr>
          <p:cNvSpPr>
            <a:spLocks noGrp="1"/>
          </p:cNvSpPr>
          <p:nvPr>
            <p:ph type="title"/>
          </p:nvPr>
        </p:nvSpPr>
        <p:spPr/>
        <p:txBody>
          <a:bodyPr>
            <a:normAutofit fontScale="90000"/>
          </a:bodyPr>
          <a:lstStyle/>
          <a:p>
            <a:r>
              <a:rPr lang="en-US" dirty="0"/>
              <a:t>Limits on agency authority: federal level 2</a:t>
            </a:r>
          </a:p>
        </p:txBody>
      </p:sp>
      <p:sp>
        <p:nvSpPr>
          <p:cNvPr id="3" name="Content Placeholder 2">
            <a:extLst>
              <a:ext uri="{FF2B5EF4-FFF2-40B4-BE49-F238E27FC236}">
                <a16:creationId xmlns:a16="http://schemas.microsoft.com/office/drawing/2014/main" id="{EB3B8FE7-926E-4576-B389-57D9EC1B70EC}"/>
              </a:ext>
            </a:extLst>
          </p:cNvPr>
          <p:cNvSpPr>
            <a:spLocks noGrp="1"/>
          </p:cNvSpPr>
          <p:nvPr>
            <p:ph idx="1"/>
          </p:nvPr>
        </p:nvSpPr>
        <p:spPr/>
        <p:txBody>
          <a:bodyPr>
            <a:noAutofit/>
          </a:bodyPr>
          <a:lstStyle/>
          <a:p>
            <a:pPr>
              <a:lnSpc>
                <a:spcPct val="140000"/>
              </a:lnSpc>
            </a:pPr>
            <a:r>
              <a:rPr lang="en-US" dirty="0"/>
              <a:t>The US Constitution</a:t>
            </a:r>
          </a:p>
          <a:p>
            <a:pPr>
              <a:lnSpc>
                <a:spcPct val="140000"/>
              </a:lnSpc>
            </a:pPr>
            <a:r>
              <a:rPr lang="en-US" b="1" dirty="0"/>
              <a:t>Administrative Procedure Act (APA)</a:t>
            </a:r>
          </a:p>
          <a:p>
            <a:pPr>
              <a:lnSpc>
                <a:spcPct val="140000"/>
              </a:lnSpc>
            </a:pPr>
            <a:r>
              <a:rPr lang="en-US" dirty="0"/>
              <a:t>Federal statutes</a:t>
            </a:r>
          </a:p>
          <a:p>
            <a:pPr>
              <a:lnSpc>
                <a:spcPct val="140000"/>
              </a:lnSpc>
            </a:pPr>
            <a:r>
              <a:rPr lang="en-US" dirty="0"/>
              <a:t>Judicial decisions</a:t>
            </a:r>
          </a:p>
        </p:txBody>
      </p:sp>
    </p:spTree>
    <p:extLst>
      <p:ext uri="{BB962C8B-B14F-4D97-AF65-F5344CB8AC3E}">
        <p14:creationId xmlns:p14="http://schemas.microsoft.com/office/powerpoint/2010/main" val="32898410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D0E34-1559-4DF0-B324-B99CEE26198E}"/>
              </a:ext>
            </a:extLst>
          </p:cNvPr>
          <p:cNvSpPr>
            <a:spLocks noGrp="1"/>
          </p:cNvSpPr>
          <p:nvPr>
            <p:ph type="title"/>
          </p:nvPr>
        </p:nvSpPr>
        <p:spPr/>
        <p:txBody>
          <a:bodyPr>
            <a:normAutofit fontScale="90000"/>
          </a:bodyPr>
          <a:lstStyle/>
          <a:p>
            <a:r>
              <a:rPr lang="en-US" dirty="0"/>
              <a:t>Limits on agency authority: federal level 3</a:t>
            </a:r>
          </a:p>
        </p:txBody>
      </p:sp>
      <p:sp>
        <p:nvSpPr>
          <p:cNvPr id="3" name="Content Placeholder 2">
            <a:extLst>
              <a:ext uri="{FF2B5EF4-FFF2-40B4-BE49-F238E27FC236}">
                <a16:creationId xmlns:a16="http://schemas.microsoft.com/office/drawing/2014/main" id="{EB3B8FE7-926E-4576-B389-57D9EC1B70EC}"/>
              </a:ext>
            </a:extLst>
          </p:cNvPr>
          <p:cNvSpPr>
            <a:spLocks noGrp="1"/>
          </p:cNvSpPr>
          <p:nvPr>
            <p:ph idx="1"/>
          </p:nvPr>
        </p:nvSpPr>
        <p:spPr/>
        <p:txBody>
          <a:bodyPr>
            <a:noAutofit/>
          </a:bodyPr>
          <a:lstStyle/>
          <a:p>
            <a:pPr>
              <a:lnSpc>
                <a:spcPct val="140000"/>
              </a:lnSpc>
            </a:pPr>
            <a:r>
              <a:rPr lang="en-US" dirty="0"/>
              <a:t>The US Constitution</a:t>
            </a:r>
          </a:p>
          <a:p>
            <a:pPr>
              <a:lnSpc>
                <a:spcPct val="140000"/>
              </a:lnSpc>
            </a:pPr>
            <a:r>
              <a:rPr lang="en-US" dirty="0"/>
              <a:t>Administrative Procedure Act (APA)</a:t>
            </a:r>
          </a:p>
          <a:p>
            <a:pPr>
              <a:lnSpc>
                <a:spcPct val="140000"/>
              </a:lnSpc>
            </a:pPr>
            <a:r>
              <a:rPr lang="en-US" b="1" dirty="0"/>
              <a:t>Federal statutes</a:t>
            </a:r>
          </a:p>
          <a:p>
            <a:pPr>
              <a:lnSpc>
                <a:spcPct val="140000"/>
              </a:lnSpc>
            </a:pPr>
            <a:r>
              <a:rPr lang="en-US" dirty="0"/>
              <a:t>Judicial decisions</a:t>
            </a:r>
          </a:p>
        </p:txBody>
      </p:sp>
    </p:spTree>
    <p:extLst>
      <p:ext uri="{BB962C8B-B14F-4D97-AF65-F5344CB8AC3E}">
        <p14:creationId xmlns:p14="http://schemas.microsoft.com/office/powerpoint/2010/main" val="4896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D0E34-1559-4DF0-B324-B99CEE26198E}"/>
              </a:ext>
            </a:extLst>
          </p:cNvPr>
          <p:cNvSpPr>
            <a:spLocks noGrp="1"/>
          </p:cNvSpPr>
          <p:nvPr>
            <p:ph type="title"/>
          </p:nvPr>
        </p:nvSpPr>
        <p:spPr/>
        <p:txBody>
          <a:bodyPr>
            <a:normAutofit fontScale="90000"/>
          </a:bodyPr>
          <a:lstStyle/>
          <a:p>
            <a:r>
              <a:rPr lang="en-US" dirty="0"/>
              <a:t>Limits on agency authority: federal level 4</a:t>
            </a:r>
          </a:p>
        </p:txBody>
      </p:sp>
      <p:sp>
        <p:nvSpPr>
          <p:cNvPr id="3" name="Content Placeholder 2">
            <a:extLst>
              <a:ext uri="{FF2B5EF4-FFF2-40B4-BE49-F238E27FC236}">
                <a16:creationId xmlns:a16="http://schemas.microsoft.com/office/drawing/2014/main" id="{EB3B8FE7-926E-4576-B389-57D9EC1B70EC}"/>
              </a:ext>
            </a:extLst>
          </p:cNvPr>
          <p:cNvSpPr>
            <a:spLocks noGrp="1"/>
          </p:cNvSpPr>
          <p:nvPr>
            <p:ph idx="1"/>
          </p:nvPr>
        </p:nvSpPr>
        <p:spPr/>
        <p:txBody>
          <a:bodyPr>
            <a:noAutofit/>
          </a:bodyPr>
          <a:lstStyle/>
          <a:p>
            <a:pPr>
              <a:lnSpc>
                <a:spcPct val="140000"/>
              </a:lnSpc>
            </a:pPr>
            <a:r>
              <a:rPr lang="en-US" dirty="0"/>
              <a:t>The US Constitution</a:t>
            </a:r>
          </a:p>
          <a:p>
            <a:pPr>
              <a:lnSpc>
                <a:spcPct val="140000"/>
              </a:lnSpc>
            </a:pPr>
            <a:r>
              <a:rPr lang="en-US" dirty="0"/>
              <a:t>Administrative Procedure Act (APA)</a:t>
            </a:r>
          </a:p>
          <a:p>
            <a:pPr>
              <a:lnSpc>
                <a:spcPct val="140000"/>
              </a:lnSpc>
            </a:pPr>
            <a:r>
              <a:rPr lang="en-US" dirty="0"/>
              <a:t>Federal statutes</a:t>
            </a:r>
          </a:p>
          <a:p>
            <a:pPr>
              <a:lnSpc>
                <a:spcPct val="140000"/>
              </a:lnSpc>
            </a:pPr>
            <a:r>
              <a:rPr lang="en-US" b="1" dirty="0"/>
              <a:t>Judicial decisions</a:t>
            </a:r>
          </a:p>
        </p:txBody>
      </p:sp>
    </p:spTree>
    <p:extLst>
      <p:ext uri="{BB962C8B-B14F-4D97-AF65-F5344CB8AC3E}">
        <p14:creationId xmlns:p14="http://schemas.microsoft.com/office/powerpoint/2010/main" val="1318631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DAF931-A6EB-4439-B610-2A5FEEC63FAC}"/>
              </a:ext>
            </a:extLst>
          </p:cNvPr>
          <p:cNvSpPr>
            <a:spLocks noGrp="1"/>
          </p:cNvSpPr>
          <p:nvPr>
            <p:ph type="ctrTitle"/>
          </p:nvPr>
        </p:nvSpPr>
        <p:spPr/>
        <p:txBody>
          <a:bodyPr/>
          <a:lstStyle/>
          <a:p>
            <a:r>
              <a:rPr lang="en-US" dirty="0"/>
              <a:t>Food safety</a:t>
            </a:r>
          </a:p>
        </p:txBody>
      </p:sp>
    </p:spTree>
    <p:extLst>
      <p:ext uri="{BB962C8B-B14F-4D97-AF65-F5344CB8AC3E}">
        <p14:creationId xmlns:p14="http://schemas.microsoft.com/office/powerpoint/2010/main" val="38302136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F1906B-1168-49AC-99F7-0A15E4F11D5C}"/>
              </a:ext>
            </a:extLst>
          </p:cNvPr>
          <p:cNvSpPr>
            <a:spLocks noGrp="1"/>
          </p:cNvSpPr>
          <p:nvPr>
            <p:ph type="title"/>
          </p:nvPr>
        </p:nvSpPr>
        <p:spPr>
          <a:xfrm>
            <a:off x="838200" y="470354"/>
            <a:ext cx="10515600" cy="2958646"/>
          </a:xfrm>
        </p:spPr>
        <p:txBody>
          <a:bodyPr>
            <a:normAutofit/>
          </a:bodyPr>
          <a:lstStyle/>
          <a:p>
            <a:r>
              <a:rPr lang="en-US" dirty="0"/>
              <a:t>True or False Question</a:t>
            </a:r>
            <a:br>
              <a:rPr lang="en-US" dirty="0"/>
            </a:br>
            <a:br>
              <a:rPr lang="en-US" dirty="0"/>
            </a:br>
            <a:r>
              <a:rPr lang="en-US" sz="3600" b="0" dirty="0"/>
              <a:t>The federal Administrative Procedure Act does </a:t>
            </a:r>
            <a:r>
              <a:rPr lang="en-US" sz="3600" b="0" u="sng" dirty="0"/>
              <a:t>not </a:t>
            </a:r>
            <a:r>
              <a:rPr lang="en-US" sz="3600" b="0" dirty="0"/>
              <a:t>apply to state and local agencies.</a:t>
            </a:r>
            <a:endParaRPr lang="en-US" sz="3600" dirty="0"/>
          </a:p>
        </p:txBody>
      </p:sp>
      <p:sp>
        <p:nvSpPr>
          <p:cNvPr id="6" name="Content Placeholder 5">
            <a:extLst>
              <a:ext uri="{FF2B5EF4-FFF2-40B4-BE49-F238E27FC236}">
                <a16:creationId xmlns:a16="http://schemas.microsoft.com/office/drawing/2014/main" id="{D838A842-A6DD-422A-8435-1642FA8893D7}"/>
              </a:ext>
            </a:extLst>
          </p:cNvPr>
          <p:cNvSpPr>
            <a:spLocks noGrp="1"/>
          </p:cNvSpPr>
          <p:nvPr>
            <p:ph idx="1"/>
          </p:nvPr>
        </p:nvSpPr>
        <p:spPr>
          <a:xfrm>
            <a:off x="838200" y="3049588"/>
            <a:ext cx="10515600" cy="2441575"/>
          </a:xfrm>
        </p:spPr>
        <p:txBody>
          <a:bodyPr anchor="t"/>
          <a:lstStyle/>
          <a:p>
            <a:pPr marL="0" indent="0">
              <a:buNone/>
            </a:pPr>
            <a:endParaRPr lang="en-US" dirty="0"/>
          </a:p>
          <a:p>
            <a:pPr lvl="2" defTabSz="457200">
              <a:lnSpc>
                <a:spcPct val="150000"/>
              </a:lnSpc>
              <a:buFont typeface="Wingdings" panose="05000000000000000000" pitchFamily="2" charset="2"/>
              <a:buChar char="q"/>
              <a:defRPr/>
            </a:pPr>
            <a:r>
              <a:rPr lang="en-US" sz="3600" dirty="0">
                <a:latin typeface="+mj-lt"/>
                <a:cs typeface="Arial"/>
              </a:rPr>
              <a:t>  True</a:t>
            </a:r>
          </a:p>
          <a:p>
            <a:pPr marL="1200150" lvl="2" indent="-285750" defTabSz="457200">
              <a:buFont typeface="Wingdings" panose="05000000000000000000" pitchFamily="2" charset="2"/>
              <a:buChar char="q"/>
              <a:defRPr/>
            </a:pPr>
            <a:r>
              <a:rPr lang="en-US" sz="3600" dirty="0">
                <a:latin typeface="+mj-lt"/>
                <a:cs typeface="Arial"/>
              </a:rPr>
              <a:t>  False</a:t>
            </a:r>
            <a:endParaRPr lang="en-US" dirty="0"/>
          </a:p>
        </p:txBody>
      </p:sp>
    </p:spTree>
    <p:extLst>
      <p:ext uri="{BB962C8B-B14F-4D97-AF65-F5344CB8AC3E}">
        <p14:creationId xmlns:p14="http://schemas.microsoft.com/office/powerpoint/2010/main" val="22061237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F1906B-1168-49AC-99F7-0A15E4F11D5C}"/>
              </a:ext>
            </a:extLst>
          </p:cNvPr>
          <p:cNvSpPr>
            <a:spLocks noGrp="1"/>
          </p:cNvSpPr>
          <p:nvPr>
            <p:ph type="title"/>
          </p:nvPr>
        </p:nvSpPr>
        <p:spPr>
          <a:xfrm>
            <a:off x="838200" y="721384"/>
            <a:ext cx="10515600" cy="3063875"/>
          </a:xfrm>
        </p:spPr>
        <p:txBody>
          <a:bodyPr>
            <a:normAutofit/>
          </a:bodyPr>
          <a:lstStyle/>
          <a:p>
            <a:r>
              <a:rPr lang="en-US" dirty="0"/>
              <a:t>True or False Answer</a:t>
            </a:r>
            <a:br>
              <a:rPr lang="en-US" dirty="0"/>
            </a:br>
            <a:br>
              <a:rPr lang="en-US" dirty="0"/>
            </a:br>
            <a:r>
              <a:rPr lang="en-US" sz="3600" b="0" dirty="0"/>
              <a:t>The federal Administrative Procedure Act does </a:t>
            </a:r>
            <a:r>
              <a:rPr lang="en-US" sz="3600" b="0" u="sng" dirty="0"/>
              <a:t>not </a:t>
            </a:r>
            <a:r>
              <a:rPr lang="en-US" sz="3600" b="0" dirty="0"/>
              <a:t>apply to state and local agencies.</a:t>
            </a:r>
            <a:br>
              <a:rPr lang="en-US" sz="4000" b="0" dirty="0"/>
            </a:br>
            <a:endParaRPr lang="en-US" sz="4000" b="0" dirty="0"/>
          </a:p>
        </p:txBody>
      </p:sp>
      <p:sp>
        <p:nvSpPr>
          <p:cNvPr id="6" name="Content Placeholder 5">
            <a:extLst>
              <a:ext uri="{FF2B5EF4-FFF2-40B4-BE49-F238E27FC236}">
                <a16:creationId xmlns:a16="http://schemas.microsoft.com/office/drawing/2014/main" id="{D838A842-A6DD-422A-8435-1642FA8893D7}"/>
              </a:ext>
            </a:extLst>
          </p:cNvPr>
          <p:cNvSpPr>
            <a:spLocks noGrp="1"/>
          </p:cNvSpPr>
          <p:nvPr>
            <p:ph idx="1"/>
          </p:nvPr>
        </p:nvSpPr>
        <p:spPr>
          <a:xfrm>
            <a:off x="838200" y="2928711"/>
            <a:ext cx="10515600" cy="2310946"/>
          </a:xfrm>
        </p:spPr>
        <p:txBody>
          <a:bodyPr anchor="t"/>
          <a:lstStyle/>
          <a:p>
            <a:pPr marL="0" indent="0">
              <a:buNone/>
            </a:pPr>
            <a:endParaRPr lang="en-US" dirty="0"/>
          </a:p>
          <a:p>
            <a:pPr lvl="2" defTabSz="457200">
              <a:lnSpc>
                <a:spcPct val="150000"/>
              </a:lnSpc>
              <a:buFont typeface="Wingdings" panose="05000000000000000000" pitchFamily="2" charset="2"/>
              <a:buChar char="ü"/>
              <a:defRPr/>
            </a:pPr>
            <a:r>
              <a:rPr lang="en-US" sz="3600" b="1" dirty="0">
                <a:latin typeface="+mj-lt"/>
                <a:cs typeface="Arial"/>
              </a:rPr>
              <a:t>  True </a:t>
            </a:r>
            <a:r>
              <a:rPr lang="en-US" sz="3600" b="1" dirty="0"/>
              <a:t>– CORRECT ANSWER</a:t>
            </a:r>
            <a:endParaRPr lang="en-US" sz="3600" b="1" dirty="0">
              <a:latin typeface="+mj-lt"/>
              <a:cs typeface="Arial"/>
            </a:endParaRPr>
          </a:p>
          <a:p>
            <a:pPr marL="1200150" lvl="2" indent="-285750" defTabSz="457200">
              <a:buFont typeface="Wingdings" panose="05000000000000000000" pitchFamily="2" charset="2"/>
              <a:buChar char="q"/>
              <a:defRPr/>
            </a:pPr>
            <a:r>
              <a:rPr lang="en-US" sz="3600" dirty="0">
                <a:latin typeface="+mj-lt"/>
                <a:cs typeface="Arial"/>
              </a:rPr>
              <a:t>  False</a:t>
            </a:r>
            <a:endParaRPr lang="en-US" dirty="0"/>
          </a:p>
        </p:txBody>
      </p:sp>
    </p:spTree>
    <p:extLst>
      <p:ext uri="{BB962C8B-B14F-4D97-AF65-F5344CB8AC3E}">
        <p14:creationId xmlns:p14="http://schemas.microsoft.com/office/powerpoint/2010/main" val="29847366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CBEA6E-3C31-4DB4-A03C-0E5D307F6C27}"/>
              </a:ext>
            </a:extLst>
          </p:cNvPr>
          <p:cNvSpPr>
            <a:spLocks noGrp="1"/>
          </p:cNvSpPr>
          <p:nvPr>
            <p:ph type="title"/>
          </p:nvPr>
        </p:nvSpPr>
        <p:spPr>
          <a:xfrm>
            <a:off x="838200" y="2371580"/>
            <a:ext cx="10515600" cy="2114839"/>
          </a:xfrm>
        </p:spPr>
        <p:txBody>
          <a:bodyPr>
            <a:normAutofit/>
          </a:bodyPr>
          <a:lstStyle/>
          <a:p>
            <a:pPr algn="ctr"/>
            <a:r>
              <a:rPr lang="en-US" sz="6000" dirty="0"/>
              <a:t>Do federal constitutional concepts apply to Jackie?</a:t>
            </a:r>
          </a:p>
        </p:txBody>
      </p:sp>
    </p:spTree>
    <p:extLst>
      <p:ext uri="{BB962C8B-B14F-4D97-AF65-F5344CB8AC3E}">
        <p14:creationId xmlns:p14="http://schemas.microsoft.com/office/powerpoint/2010/main" val="989215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02C60-3953-4854-BE08-A672BC493BDB}"/>
              </a:ext>
            </a:extLst>
          </p:cNvPr>
          <p:cNvSpPr>
            <a:spLocks noGrp="1"/>
          </p:cNvSpPr>
          <p:nvPr>
            <p:ph type="title"/>
          </p:nvPr>
        </p:nvSpPr>
        <p:spPr>
          <a:xfrm>
            <a:off x="838200" y="2336944"/>
            <a:ext cx="10515600" cy="2184111"/>
          </a:xfrm>
        </p:spPr>
        <p:txBody>
          <a:bodyPr>
            <a:normAutofit/>
          </a:bodyPr>
          <a:lstStyle/>
          <a:p>
            <a:pPr algn="ctr"/>
            <a:r>
              <a:rPr lang="en-US" sz="6000" dirty="0"/>
              <a:t>What does </a:t>
            </a:r>
            <a:r>
              <a:rPr lang="en-US" sz="6000" u="sng" dirty="0"/>
              <a:t>due process</a:t>
            </a:r>
            <a:r>
              <a:rPr lang="en-US" sz="6000" dirty="0"/>
              <a:t> look like in practice?</a:t>
            </a:r>
          </a:p>
        </p:txBody>
      </p:sp>
    </p:spTree>
    <p:extLst>
      <p:ext uri="{BB962C8B-B14F-4D97-AF65-F5344CB8AC3E}">
        <p14:creationId xmlns:p14="http://schemas.microsoft.com/office/powerpoint/2010/main" val="19580860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D0E34-1559-4DF0-B324-B99CEE26198E}"/>
              </a:ext>
            </a:extLst>
          </p:cNvPr>
          <p:cNvSpPr>
            <a:spLocks noGrp="1"/>
          </p:cNvSpPr>
          <p:nvPr>
            <p:ph type="title"/>
          </p:nvPr>
        </p:nvSpPr>
        <p:spPr/>
        <p:txBody>
          <a:bodyPr/>
          <a:lstStyle/>
          <a:p>
            <a:r>
              <a:rPr lang="en-US" dirty="0"/>
              <a:t>Limits on agency authority: state level 1</a:t>
            </a:r>
          </a:p>
        </p:txBody>
      </p:sp>
      <p:sp>
        <p:nvSpPr>
          <p:cNvPr id="4" name="Content Placeholder 3">
            <a:extLst>
              <a:ext uri="{FF2B5EF4-FFF2-40B4-BE49-F238E27FC236}">
                <a16:creationId xmlns:a16="http://schemas.microsoft.com/office/drawing/2014/main" id="{51665A73-5612-429E-A7AA-9F85457C47C0}"/>
              </a:ext>
            </a:extLst>
          </p:cNvPr>
          <p:cNvSpPr>
            <a:spLocks noGrp="1"/>
          </p:cNvSpPr>
          <p:nvPr>
            <p:ph idx="1"/>
          </p:nvPr>
        </p:nvSpPr>
        <p:spPr>
          <a:xfrm>
            <a:off x="838200" y="1510145"/>
            <a:ext cx="10515600" cy="4666818"/>
          </a:xfrm>
        </p:spPr>
        <p:txBody>
          <a:bodyPr>
            <a:normAutofit/>
          </a:bodyPr>
          <a:lstStyle/>
          <a:p>
            <a:pPr>
              <a:lnSpc>
                <a:spcPct val="150000"/>
              </a:lnSpc>
            </a:pPr>
            <a:r>
              <a:rPr lang="en-US" b="1" dirty="0"/>
              <a:t>State constitution</a:t>
            </a:r>
          </a:p>
          <a:p>
            <a:pPr>
              <a:lnSpc>
                <a:spcPct val="150000"/>
              </a:lnSpc>
            </a:pPr>
            <a:r>
              <a:rPr lang="en-US" dirty="0"/>
              <a:t>State administrative procedure act</a:t>
            </a:r>
          </a:p>
          <a:p>
            <a:pPr>
              <a:lnSpc>
                <a:spcPct val="150000"/>
              </a:lnSpc>
            </a:pPr>
            <a:r>
              <a:rPr lang="en-US" dirty="0"/>
              <a:t>State statutes </a:t>
            </a:r>
          </a:p>
          <a:p>
            <a:pPr>
              <a:lnSpc>
                <a:spcPct val="150000"/>
              </a:lnSpc>
            </a:pPr>
            <a:r>
              <a:rPr lang="en-US" dirty="0"/>
              <a:t>Judicial decisions</a:t>
            </a:r>
          </a:p>
        </p:txBody>
      </p:sp>
    </p:spTree>
    <p:extLst>
      <p:ext uri="{BB962C8B-B14F-4D97-AF65-F5344CB8AC3E}">
        <p14:creationId xmlns:p14="http://schemas.microsoft.com/office/powerpoint/2010/main" val="32589535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D0E34-1559-4DF0-B324-B99CEE26198E}"/>
              </a:ext>
            </a:extLst>
          </p:cNvPr>
          <p:cNvSpPr>
            <a:spLocks noGrp="1"/>
          </p:cNvSpPr>
          <p:nvPr>
            <p:ph type="title"/>
          </p:nvPr>
        </p:nvSpPr>
        <p:spPr/>
        <p:txBody>
          <a:bodyPr/>
          <a:lstStyle/>
          <a:p>
            <a:r>
              <a:rPr lang="en-US" dirty="0"/>
              <a:t>Limits on agency authority: state level 2</a:t>
            </a:r>
          </a:p>
        </p:txBody>
      </p:sp>
      <p:sp>
        <p:nvSpPr>
          <p:cNvPr id="4" name="Content Placeholder 3">
            <a:extLst>
              <a:ext uri="{FF2B5EF4-FFF2-40B4-BE49-F238E27FC236}">
                <a16:creationId xmlns:a16="http://schemas.microsoft.com/office/drawing/2014/main" id="{51665A73-5612-429E-A7AA-9F85457C47C0}"/>
              </a:ext>
            </a:extLst>
          </p:cNvPr>
          <p:cNvSpPr>
            <a:spLocks noGrp="1"/>
          </p:cNvSpPr>
          <p:nvPr>
            <p:ph idx="1"/>
          </p:nvPr>
        </p:nvSpPr>
        <p:spPr>
          <a:xfrm>
            <a:off x="838200" y="1510145"/>
            <a:ext cx="10515600" cy="4666818"/>
          </a:xfrm>
        </p:spPr>
        <p:txBody>
          <a:bodyPr>
            <a:normAutofit/>
          </a:bodyPr>
          <a:lstStyle/>
          <a:p>
            <a:pPr>
              <a:lnSpc>
                <a:spcPct val="150000"/>
              </a:lnSpc>
            </a:pPr>
            <a:r>
              <a:rPr lang="en-US" dirty="0"/>
              <a:t>State constitution</a:t>
            </a:r>
          </a:p>
          <a:p>
            <a:pPr>
              <a:lnSpc>
                <a:spcPct val="150000"/>
              </a:lnSpc>
            </a:pPr>
            <a:r>
              <a:rPr lang="en-US" b="1" dirty="0"/>
              <a:t>State administrative procedure act</a:t>
            </a:r>
          </a:p>
          <a:p>
            <a:pPr>
              <a:lnSpc>
                <a:spcPct val="150000"/>
              </a:lnSpc>
            </a:pPr>
            <a:r>
              <a:rPr lang="en-US" dirty="0"/>
              <a:t>State statutes </a:t>
            </a:r>
          </a:p>
          <a:p>
            <a:pPr>
              <a:lnSpc>
                <a:spcPct val="150000"/>
              </a:lnSpc>
            </a:pPr>
            <a:r>
              <a:rPr lang="en-US" dirty="0"/>
              <a:t>Judicial decisions</a:t>
            </a:r>
          </a:p>
        </p:txBody>
      </p:sp>
    </p:spTree>
    <p:extLst>
      <p:ext uri="{BB962C8B-B14F-4D97-AF65-F5344CB8AC3E}">
        <p14:creationId xmlns:p14="http://schemas.microsoft.com/office/powerpoint/2010/main" val="10512162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D0E34-1559-4DF0-B324-B99CEE26198E}"/>
              </a:ext>
            </a:extLst>
          </p:cNvPr>
          <p:cNvSpPr>
            <a:spLocks noGrp="1"/>
          </p:cNvSpPr>
          <p:nvPr>
            <p:ph type="title"/>
          </p:nvPr>
        </p:nvSpPr>
        <p:spPr>
          <a:xfrm>
            <a:off x="838200" y="365125"/>
            <a:ext cx="10831286" cy="1325563"/>
          </a:xfrm>
        </p:spPr>
        <p:txBody>
          <a:bodyPr>
            <a:normAutofit fontScale="90000"/>
          </a:bodyPr>
          <a:lstStyle/>
          <a:p>
            <a:r>
              <a:rPr lang="en-US" dirty="0"/>
              <a:t>Limits on agency authority: state levels 3 and 4</a:t>
            </a:r>
          </a:p>
        </p:txBody>
      </p:sp>
      <p:sp>
        <p:nvSpPr>
          <p:cNvPr id="4" name="Content Placeholder 3">
            <a:extLst>
              <a:ext uri="{FF2B5EF4-FFF2-40B4-BE49-F238E27FC236}">
                <a16:creationId xmlns:a16="http://schemas.microsoft.com/office/drawing/2014/main" id="{51665A73-5612-429E-A7AA-9F85457C47C0}"/>
              </a:ext>
            </a:extLst>
          </p:cNvPr>
          <p:cNvSpPr>
            <a:spLocks noGrp="1"/>
          </p:cNvSpPr>
          <p:nvPr>
            <p:ph idx="1"/>
          </p:nvPr>
        </p:nvSpPr>
        <p:spPr>
          <a:xfrm>
            <a:off x="838200" y="1510145"/>
            <a:ext cx="10515600" cy="4666818"/>
          </a:xfrm>
        </p:spPr>
        <p:txBody>
          <a:bodyPr>
            <a:normAutofit/>
          </a:bodyPr>
          <a:lstStyle/>
          <a:p>
            <a:pPr>
              <a:lnSpc>
                <a:spcPct val="150000"/>
              </a:lnSpc>
            </a:pPr>
            <a:r>
              <a:rPr lang="en-US" dirty="0"/>
              <a:t>State constitution</a:t>
            </a:r>
          </a:p>
          <a:p>
            <a:pPr>
              <a:lnSpc>
                <a:spcPct val="150000"/>
              </a:lnSpc>
            </a:pPr>
            <a:r>
              <a:rPr lang="en-US" dirty="0"/>
              <a:t>State administrative procedure act</a:t>
            </a:r>
          </a:p>
          <a:p>
            <a:pPr>
              <a:lnSpc>
                <a:spcPct val="150000"/>
              </a:lnSpc>
            </a:pPr>
            <a:r>
              <a:rPr lang="en-US" b="1" dirty="0"/>
              <a:t>State statutes </a:t>
            </a:r>
          </a:p>
          <a:p>
            <a:pPr>
              <a:lnSpc>
                <a:spcPct val="150000"/>
              </a:lnSpc>
            </a:pPr>
            <a:r>
              <a:rPr lang="en-US" b="1" dirty="0"/>
              <a:t>Judicial decisions</a:t>
            </a:r>
          </a:p>
        </p:txBody>
      </p:sp>
    </p:spTree>
    <p:extLst>
      <p:ext uri="{BB962C8B-B14F-4D97-AF65-F5344CB8AC3E}">
        <p14:creationId xmlns:p14="http://schemas.microsoft.com/office/powerpoint/2010/main" val="36999278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9A9EF-1345-4511-90AE-93553DB38C0A}"/>
              </a:ext>
            </a:extLst>
          </p:cNvPr>
          <p:cNvSpPr>
            <a:spLocks noGrp="1"/>
          </p:cNvSpPr>
          <p:nvPr>
            <p:ph type="ctrTitle"/>
          </p:nvPr>
        </p:nvSpPr>
        <p:spPr>
          <a:xfrm>
            <a:off x="2105891" y="1288617"/>
            <a:ext cx="7980218" cy="2978583"/>
          </a:xfrm>
        </p:spPr>
        <p:txBody>
          <a:bodyPr/>
          <a:lstStyle/>
          <a:p>
            <a:r>
              <a:rPr lang="en-US" dirty="0"/>
              <a:t>How does this work in </a:t>
            </a:r>
            <a:r>
              <a:rPr lang="en-US" u="sng" dirty="0"/>
              <a:t>my state</a:t>
            </a:r>
            <a:r>
              <a:rPr lang="en-US" dirty="0"/>
              <a:t>?</a:t>
            </a:r>
          </a:p>
        </p:txBody>
      </p:sp>
    </p:spTree>
    <p:extLst>
      <p:ext uri="{BB962C8B-B14F-4D97-AF65-F5344CB8AC3E}">
        <p14:creationId xmlns:p14="http://schemas.microsoft.com/office/powerpoint/2010/main" val="27943330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F1906B-1168-49AC-99F7-0A15E4F11D5C}"/>
              </a:ext>
            </a:extLst>
          </p:cNvPr>
          <p:cNvSpPr>
            <a:spLocks noGrp="1"/>
          </p:cNvSpPr>
          <p:nvPr>
            <p:ph type="title"/>
          </p:nvPr>
        </p:nvSpPr>
        <p:spPr>
          <a:xfrm>
            <a:off x="838200" y="412627"/>
            <a:ext cx="10515600" cy="3408589"/>
          </a:xfrm>
        </p:spPr>
        <p:txBody>
          <a:bodyPr>
            <a:normAutofit fontScale="90000"/>
          </a:bodyPr>
          <a:lstStyle/>
          <a:p>
            <a:r>
              <a:rPr lang="en-US" dirty="0"/>
              <a:t>True or False Question</a:t>
            </a:r>
            <a:br>
              <a:rPr lang="en-US" dirty="0"/>
            </a:br>
            <a:br>
              <a:rPr lang="en-US" sz="3600" dirty="0"/>
            </a:br>
            <a:r>
              <a:rPr lang="en-US" sz="4000" b="0" dirty="0"/>
              <a:t>Without a local ordinance establishing administrative procedures, local health departments may </a:t>
            </a:r>
            <a:r>
              <a:rPr lang="en-US" sz="4000" b="0" u="sng" dirty="0"/>
              <a:t>not</a:t>
            </a:r>
            <a:r>
              <a:rPr lang="en-US" sz="4000" b="0" dirty="0"/>
              <a:t> engage in regulatory activities.</a:t>
            </a:r>
            <a:endParaRPr lang="en-US" dirty="0"/>
          </a:p>
        </p:txBody>
      </p:sp>
      <p:sp>
        <p:nvSpPr>
          <p:cNvPr id="6" name="Content Placeholder 5">
            <a:extLst>
              <a:ext uri="{FF2B5EF4-FFF2-40B4-BE49-F238E27FC236}">
                <a16:creationId xmlns:a16="http://schemas.microsoft.com/office/drawing/2014/main" id="{D838A842-A6DD-422A-8435-1642FA8893D7}"/>
              </a:ext>
            </a:extLst>
          </p:cNvPr>
          <p:cNvSpPr>
            <a:spLocks noGrp="1"/>
          </p:cNvSpPr>
          <p:nvPr>
            <p:ph idx="1"/>
          </p:nvPr>
        </p:nvSpPr>
        <p:spPr>
          <a:xfrm>
            <a:off x="838200" y="3384396"/>
            <a:ext cx="10515600" cy="2383518"/>
          </a:xfrm>
        </p:spPr>
        <p:txBody>
          <a:bodyPr anchor="t"/>
          <a:lstStyle/>
          <a:p>
            <a:pPr marL="0" indent="0">
              <a:buNone/>
            </a:pPr>
            <a:endParaRPr lang="en-US" dirty="0"/>
          </a:p>
          <a:p>
            <a:pPr lvl="2" defTabSz="457200">
              <a:lnSpc>
                <a:spcPct val="150000"/>
              </a:lnSpc>
              <a:buFont typeface="Wingdings" panose="05000000000000000000" pitchFamily="2" charset="2"/>
              <a:buChar char="q"/>
              <a:defRPr/>
            </a:pPr>
            <a:r>
              <a:rPr lang="en-US" sz="3600" dirty="0">
                <a:latin typeface="+mj-lt"/>
                <a:cs typeface="Arial"/>
              </a:rPr>
              <a:t>  True</a:t>
            </a:r>
          </a:p>
          <a:p>
            <a:pPr marL="1200150" lvl="2" indent="-285750" defTabSz="457200">
              <a:buFont typeface="Wingdings" panose="05000000000000000000" pitchFamily="2" charset="2"/>
              <a:buChar char="q"/>
              <a:defRPr/>
            </a:pPr>
            <a:r>
              <a:rPr lang="en-US" sz="3600" dirty="0">
                <a:latin typeface="+mj-lt"/>
                <a:cs typeface="Arial"/>
              </a:rPr>
              <a:t>  False</a:t>
            </a:r>
            <a:endParaRPr lang="en-US" dirty="0"/>
          </a:p>
        </p:txBody>
      </p:sp>
    </p:spTree>
    <p:extLst>
      <p:ext uri="{BB962C8B-B14F-4D97-AF65-F5344CB8AC3E}">
        <p14:creationId xmlns:p14="http://schemas.microsoft.com/office/powerpoint/2010/main" val="12600677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A0BEE2D-CC61-2140-EE18-EA1644CC6972}"/>
              </a:ext>
            </a:extLst>
          </p:cNvPr>
          <p:cNvSpPr>
            <a:spLocks noGrp="1"/>
          </p:cNvSpPr>
          <p:nvPr>
            <p:ph type="title"/>
          </p:nvPr>
        </p:nvSpPr>
        <p:spPr>
          <a:xfrm>
            <a:off x="829722" y="784805"/>
            <a:ext cx="10964210" cy="3383280"/>
          </a:xfrm>
        </p:spPr>
        <p:txBody>
          <a:bodyPr>
            <a:normAutofit/>
          </a:bodyPr>
          <a:lstStyle/>
          <a:p>
            <a:pPr rtl="0" eaLnBrk="1" latinLnBrk="0" hangingPunct="1"/>
            <a:r>
              <a:rPr lang="en-US" sz="4300" kern="1200" dirty="0">
                <a:solidFill>
                  <a:srgbClr val="1A1A1A"/>
                </a:solidFill>
                <a:effectLst/>
                <a:latin typeface="Calibri" panose="020F0502020204030204" pitchFamily="34" charset="0"/>
                <a:ea typeface="+mn-ea"/>
                <a:cs typeface="+mn-cs"/>
              </a:rPr>
              <a:t>True or False Answer</a:t>
            </a:r>
            <a:br>
              <a:rPr lang="en-US" sz="1800" kern="1200" dirty="0">
                <a:solidFill>
                  <a:srgbClr val="1A1A1A"/>
                </a:solidFill>
                <a:effectLst/>
                <a:latin typeface="Calibri" panose="020F0502020204030204" pitchFamily="34" charset="0"/>
                <a:ea typeface="+mn-ea"/>
                <a:cs typeface="+mn-cs"/>
              </a:rPr>
            </a:br>
            <a:br>
              <a:rPr lang="en-US" sz="3500" kern="1200" dirty="0">
                <a:solidFill>
                  <a:srgbClr val="1A1A1A"/>
                </a:solidFill>
                <a:effectLst/>
                <a:latin typeface="Calibri" panose="020F0502020204030204" pitchFamily="34" charset="0"/>
                <a:ea typeface="+mn-ea"/>
                <a:cs typeface="+mn-cs"/>
              </a:rPr>
            </a:br>
            <a:r>
              <a:rPr lang="en-US" sz="3600" b="0" dirty="0">
                <a:solidFill>
                  <a:srgbClr val="1A1A1A"/>
                </a:solidFill>
                <a:latin typeface="Calibri" panose="020F0502020204030204" pitchFamily="34" charset="0"/>
                <a:ea typeface="+mn-ea"/>
                <a:cs typeface="+mn-cs"/>
              </a:rPr>
              <a:t>W</a:t>
            </a:r>
            <a:r>
              <a:rPr lang="en-US" sz="3600" b="0" kern="1200" dirty="0">
                <a:solidFill>
                  <a:srgbClr val="1A1A1A"/>
                </a:solidFill>
                <a:effectLst/>
                <a:latin typeface="Calibri" panose="020F0502020204030204" pitchFamily="34" charset="0"/>
                <a:ea typeface="+mn-ea"/>
                <a:cs typeface="+mn-cs"/>
              </a:rPr>
              <a:t>ithout a local ordinance establishing administrative procedures, local health departments may </a:t>
            </a:r>
            <a:r>
              <a:rPr lang="en-US" sz="3600" b="0" u="sng" kern="1200" dirty="0">
                <a:solidFill>
                  <a:srgbClr val="1A1A1A"/>
                </a:solidFill>
                <a:effectLst/>
                <a:latin typeface="Calibri" panose="020F0502020204030204" pitchFamily="34" charset="0"/>
                <a:ea typeface="+mn-ea"/>
                <a:cs typeface="+mn-cs"/>
              </a:rPr>
              <a:t>not</a:t>
            </a:r>
            <a:r>
              <a:rPr lang="en-US" sz="3600" b="0" kern="1200" dirty="0">
                <a:solidFill>
                  <a:srgbClr val="1A1A1A"/>
                </a:solidFill>
                <a:effectLst/>
                <a:latin typeface="Calibri" panose="020F0502020204030204" pitchFamily="34" charset="0"/>
                <a:ea typeface="+mn-ea"/>
                <a:cs typeface="+mn-cs"/>
              </a:rPr>
              <a:t> engage in regulatory activities</a:t>
            </a:r>
            <a:r>
              <a:rPr lang="en-US" sz="3900" b="0" kern="1200" dirty="0">
                <a:solidFill>
                  <a:srgbClr val="1A1A1A"/>
                </a:solidFill>
                <a:effectLst/>
                <a:latin typeface="Calibri" panose="020F0502020204030204" pitchFamily="34" charset="0"/>
                <a:ea typeface="+mn-ea"/>
                <a:cs typeface="+mn-cs"/>
              </a:rPr>
              <a:t>.</a:t>
            </a:r>
            <a:endParaRPr lang="en-US" dirty="0">
              <a:effectLst/>
            </a:endParaRPr>
          </a:p>
          <a:p>
            <a:endParaRPr lang="en-US" dirty="0"/>
          </a:p>
        </p:txBody>
      </p:sp>
      <p:sp>
        <p:nvSpPr>
          <p:cNvPr id="6" name="Content Placeholder 5">
            <a:extLst>
              <a:ext uri="{FF2B5EF4-FFF2-40B4-BE49-F238E27FC236}">
                <a16:creationId xmlns:a16="http://schemas.microsoft.com/office/drawing/2014/main" id="{D838A842-A6DD-422A-8435-1642FA8893D7}"/>
              </a:ext>
            </a:extLst>
          </p:cNvPr>
          <p:cNvSpPr>
            <a:spLocks noGrp="1"/>
          </p:cNvSpPr>
          <p:nvPr>
            <p:ph idx="1"/>
          </p:nvPr>
        </p:nvSpPr>
        <p:spPr>
          <a:xfrm>
            <a:off x="829722" y="3350943"/>
            <a:ext cx="10515600" cy="2702265"/>
          </a:xfrm>
        </p:spPr>
        <p:txBody>
          <a:bodyPr anchor="t"/>
          <a:lstStyle/>
          <a:p>
            <a:pPr marL="0" indent="0">
              <a:buNone/>
            </a:pPr>
            <a:endParaRPr lang="en-US" dirty="0"/>
          </a:p>
          <a:p>
            <a:pPr lvl="2" defTabSz="457200">
              <a:lnSpc>
                <a:spcPct val="150000"/>
              </a:lnSpc>
              <a:buFont typeface="Wingdings" panose="05000000000000000000" pitchFamily="2" charset="2"/>
              <a:buChar char="q"/>
              <a:defRPr/>
            </a:pPr>
            <a:r>
              <a:rPr lang="en-US" sz="3600" dirty="0">
                <a:latin typeface="+mj-lt"/>
                <a:cs typeface="Arial"/>
              </a:rPr>
              <a:t>  True</a:t>
            </a:r>
          </a:p>
          <a:p>
            <a:pPr lvl="2" defTabSz="457200">
              <a:buFont typeface="Wingdings" panose="05000000000000000000" pitchFamily="2" charset="2"/>
              <a:buChar char="ü"/>
              <a:defRPr/>
            </a:pPr>
            <a:r>
              <a:rPr lang="en-US" sz="3600" dirty="0">
                <a:latin typeface="+mj-lt"/>
                <a:cs typeface="Arial"/>
              </a:rPr>
              <a:t>  </a:t>
            </a:r>
            <a:r>
              <a:rPr lang="en-US" sz="3600" b="1" dirty="0">
                <a:latin typeface="+mj-lt"/>
                <a:cs typeface="Arial"/>
              </a:rPr>
              <a:t>False</a:t>
            </a:r>
            <a:r>
              <a:rPr lang="en-US" sz="3600" b="1" dirty="0"/>
              <a:t> – CORRECT ANSWER</a:t>
            </a:r>
            <a:endParaRPr lang="en-US" b="1" dirty="0"/>
          </a:p>
        </p:txBody>
      </p:sp>
    </p:spTree>
    <p:extLst>
      <p:ext uri="{BB962C8B-B14F-4D97-AF65-F5344CB8AC3E}">
        <p14:creationId xmlns:p14="http://schemas.microsoft.com/office/powerpoint/2010/main" val="2644872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689FB-AD4D-432B-9E81-1EDD2CAD4C24}"/>
              </a:ext>
            </a:extLst>
          </p:cNvPr>
          <p:cNvSpPr>
            <a:spLocks noGrp="1"/>
          </p:cNvSpPr>
          <p:nvPr>
            <p:ph type="ctrTitle"/>
          </p:nvPr>
        </p:nvSpPr>
        <p:spPr/>
        <p:txBody>
          <a:bodyPr/>
          <a:lstStyle/>
          <a:p>
            <a:r>
              <a:rPr lang="en-US" dirty="0"/>
              <a:t>Retail licensing</a:t>
            </a:r>
          </a:p>
        </p:txBody>
      </p:sp>
      <p:sp>
        <p:nvSpPr>
          <p:cNvPr id="3" name="Subtitle 2">
            <a:extLst>
              <a:ext uri="{FF2B5EF4-FFF2-40B4-BE49-F238E27FC236}">
                <a16:creationId xmlns:a16="http://schemas.microsoft.com/office/drawing/2014/main" id="{804AD179-BC95-43FD-B958-146569E4204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31380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0125D4-E3ED-4523-8BCE-6E8253507528}"/>
              </a:ext>
            </a:extLst>
          </p:cNvPr>
          <p:cNvSpPr>
            <a:spLocks noGrp="1"/>
          </p:cNvSpPr>
          <p:nvPr>
            <p:ph type="ctrTitle"/>
          </p:nvPr>
        </p:nvSpPr>
        <p:spPr>
          <a:xfrm>
            <a:off x="1524000" y="1122362"/>
            <a:ext cx="9144000" cy="3186401"/>
          </a:xfrm>
        </p:spPr>
        <p:txBody>
          <a:bodyPr/>
          <a:lstStyle/>
          <a:p>
            <a:r>
              <a:rPr lang="en-US" dirty="0"/>
              <a:t>Example recap:</a:t>
            </a:r>
            <a:br>
              <a:rPr lang="en-US" dirty="0"/>
            </a:br>
            <a:r>
              <a:rPr lang="en-US" dirty="0"/>
              <a:t>restaurant workers</a:t>
            </a:r>
          </a:p>
        </p:txBody>
      </p:sp>
    </p:spTree>
    <p:extLst>
      <p:ext uri="{BB962C8B-B14F-4D97-AF65-F5344CB8AC3E}">
        <p14:creationId xmlns:p14="http://schemas.microsoft.com/office/powerpoint/2010/main" val="37567176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A9A45-4B0C-4A0D-A44F-7D29CBDD104B}"/>
              </a:ext>
            </a:extLst>
          </p:cNvPr>
          <p:cNvSpPr>
            <a:spLocks noGrp="1"/>
          </p:cNvSpPr>
          <p:nvPr>
            <p:ph type="title"/>
          </p:nvPr>
        </p:nvSpPr>
        <p:spPr/>
        <p:txBody>
          <a:bodyPr/>
          <a:lstStyle/>
          <a:p>
            <a:r>
              <a:rPr lang="en-US" dirty="0"/>
              <a:t>Recap: What we discussed</a:t>
            </a:r>
          </a:p>
        </p:txBody>
      </p:sp>
      <p:sp>
        <p:nvSpPr>
          <p:cNvPr id="3" name="Content Placeholder 2">
            <a:extLst>
              <a:ext uri="{FF2B5EF4-FFF2-40B4-BE49-F238E27FC236}">
                <a16:creationId xmlns:a16="http://schemas.microsoft.com/office/drawing/2014/main" id="{3CFB43CC-2F96-4F03-A0EC-534E656B55AA}"/>
              </a:ext>
            </a:extLst>
          </p:cNvPr>
          <p:cNvSpPr>
            <a:spLocks noGrp="1"/>
          </p:cNvSpPr>
          <p:nvPr>
            <p:ph idx="1"/>
          </p:nvPr>
        </p:nvSpPr>
        <p:spPr/>
        <p:txBody>
          <a:bodyPr/>
          <a:lstStyle/>
          <a:p>
            <a:r>
              <a:rPr lang="en-US" dirty="0"/>
              <a:t>What is administrative law?</a:t>
            </a:r>
          </a:p>
          <a:p>
            <a:r>
              <a:rPr lang="en-US" dirty="0"/>
              <a:t>How is administrative law connected to health equity?</a:t>
            </a:r>
          </a:p>
          <a:p>
            <a:r>
              <a:rPr lang="en-US" dirty="0"/>
              <a:t>What are administrative agencies?</a:t>
            </a:r>
          </a:p>
          <a:p>
            <a:r>
              <a:rPr lang="en-US" dirty="0"/>
              <a:t>Why is administrative law important for public health?</a:t>
            </a:r>
          </a:p>
          <a:p>
            <a:r>
              <a:rPr lang="en-US" dirty="0"/>
              <a:t>What are the limits on agency actions?</a:t>
            </a:r>
          </a:p>
          <a:p>
            <a:endParaRPr lang="en-US" dirty="0"/>
          </a:p>
        </p:txBody>
      </p:sp>
    </p:spTree>
    <p:extLst>
      <p:ext uri="{BB962C8B-B14F-4D97-AF65-F5344CB8AC3E}">
        <p14:creationId xmlns:p14="http://schemas.microsoft.com/office/powerpoint/2010/main" val="29843567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0DC26-0690-44D0-B0E1-B613F492E0E9}"/>
              </a:ext>
            </a:extLst>
          </p:cNvPr>
          <p:cNvSpPr>
            <a:spLocks noGrp="1"/>
          </p:cNvSpPr>
          <p:nvPr>
            <p:ph type="title"/>
          </p:nvPr>
        </p:nvSpPr>
        <p:spPr/>
        <p:txBody>
          <a:bodyPr/>
          <a:lstStyle/>
          <a:p>
            <a:r>
              <a:rPr lang="en-US" dirty="0"/>
              <a:t>Public health law competencies</a:t>
            </a:r>
          </a:p>
        </p:txBody>
      </p:sp>
      <p:sp>
        <p:nvSpPr>
          <p:cNvPr id="5" name="Content Placeholder 4">
            <a:extLst>
              <a:ext uri="{FF2B5EF4-FFF2-40B4-BE49-F238E27FC236}">
                <a16:creationId xmlns:a16="http://schemas.microsoft.com/office/drawing/2014/main" id="{4813D7A5-B98D-4AAE-A8C3-8FB2653C4B76}"/>
              </a:ext>
            </a:extLst>
          </p:cNvPr>
          <p:cNvSpPr>
            <a:spLocks noGrp="1"/>
          </p:cNvSpPr>
          <p:nvPr>
            <p:ph idx="1"/>
          </p:nvPr>
        </p:nvSpPr>
        <p:spPr>
          <a:xfrm>
            <a:off x="838200" y="1690688"/>
            <a:ext cx="10515600" cy="4486275"/>
          </a:xfrm>
        </p:spPr>
        <p:txBody>
          <a:bodyPr>
            <a:normAutofit lnSpcReduction="10000"/>
          </a:bodyPr>
          <a:lstStyle/>
          <a:p>
            <a:pPr marL="742950" indent="-742950">
              <a:buFont typeface="+mj-lt"/>
              <a:buAutoNum type="arabicPeriod"/>
            </a:pPr>
            <a:r>
              <a:rPr lang="en-US" dirty="0"/>
              <a:t>Define basic constitutional concepts that frame the everyday practice of public health</a:t>
            </a:r>
          </a:p>
          <a:p>
            <a:pPr marL="742950" indent="-742950">
              <a:buFont typeface="+mj-lt"/>
              <a:buAutoNum type="arabicPeriod"/>
            </a:pPr>
            <a:r>
              <a:rPr lang="en-US" dirty="0"/>
              <a:t>Describe public health agency authority and limits on that authority</a:t>
            </a:r>
          </a:p>
          <a:p>
            <a:pPr marL="742950" indent="-742950">
              <a:buFont typeface="+mj-lt"/>
              <a:buAutoNum type="arabicPeriod"/>
            </a:pPr>
            <a:r>
              <a:rPr lang="en-US" dirty="0"/>
              <a:t>Identify legal tools and enforcement procedures available to address day-to-day (non-emergency) public health issues</a:t>
            </a:r>
          </a:p>
          <a:p>
            <a:pPr marL="742950" indent="-742950">
              <a:buFont typeface="+mj-lt"/>
              <a:buAutoNum type="arabicPeriod"/>
            </a:pPr>
            <a:r>
              <a:rPr lang="en-US" dirty="0"/>
              <a:t>Distinguish public health agency powers from those of other agencies, legislatures, and the courts</a:t>
            </a:r>
          </a:p>
        </p:txBody>
      </p:sp>
    </p:spTree>
    <p:extLst>
      <p:ext uri="{BB962C8B-B14F-4D97-AF65-F5344CB8AC3E}">
        <p14:creationId xmlns:p14="http://schemas.microsoft.com/office/powerpoint/2010/main" val="20236001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BD418-7013-4F78-A989-B5791782539A}"/>
              </a:ext>
            </a:extLst>
          </p:cNvPr>
          <p:cNvSpPr>
            <a:spLocks noGrp="1"/>
          </p:cNvSpPr>
          <p:nvPr>
            <p:ph type="title"/>
          </p:nvPr>
        </p:nvSpPr>
        <p:spPr/>
        <p:txBody>
          <a:bodyPr/>
          <a:lstStyle/>
          <a:p>
            <a:r>
              <a:rPr lang="en-US" dirty="0"/>
              <a:t>Funding acknowledgment</a:t>
            </a:r>
          </a:p>
        </p:txBody>
      </p:sp>
      <p:sp>
        <p:nvSpPr>
          <p:cNvPr id="3" name="Content Placeholder 2">
            <a:extLst>
              <a:ext uri="{FF2B5EF4-FFF2-40B4-BE49-F238E27FC236}">
                <a16:creationId xmlns:a16="http://schemas.microsoft.com/office/drawing/2014/main" id="{72655EAF-62E8-44FF-8C80-2835EE21113E}"/>
              </a:ext>
            </a:extLst>
          </p:cNvPr>
          <p:cNvSpPr>
            <a:spLocks noGrp="1"/>
          </p:cNvSpPr>
          <p:nvPr>
            <p:ph idx="1"/>
          </p:nvPr>
        </p:nvSpPr>
        <p:spPr/>
        <p:txBody>
          <a:bodyPr>
            <a:normAutofit/>
          </a:bodyPr>
          <a:lstStyle/>
          <a:p>
            <a:pPr marL="0" indent="0">
              <a:lnSpc>
                <a:spcPct val="150000"/>
              </a:lnSpc>
              <a:buNone/>
            </a:pPr>
            <a:r>
              <a:rPr lang="en-US" sz="2800" dirty="0"/>
              <a:t>This training was supported by the Centers for Disease Control and Prevention of the US Department of Health and Human Services (HHS) as part of a financial assistance award totaling $210,000 with 100 percent funded by CDC/HHS. The contents are those of the authors and do not necessarily represent the official views of, nor an endorsement, by CDC/HHS or the US Government. </a:t>
            </a:r>
          </a:p>
        </p:txBody>
      </p:sp>
    </p:spTree>
    <p:extLst>
      <p:ext uri="{BB962C8B-B14F-4D97-AF65-F5344CB8AC3E}">
        <p14:creationId xmlns:p14="http://schemas.microsoft.com/office/powerpoint/2010/main" val="36337721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CFFA6-2DAC-4922-9AA4-30E8CEDD1AA8}"/>
              </a:ext>
            </a:extLst>
          </p:cNvPr>
          <p:cNvSpPr>
            <a:spLocks noGrp="1"/>
          </p:cNvSpPr>
          <p:nvPr>
            <p:ph type="ctrTitle"/>
          </p:nvPr>
        </p:nvSpPr>
        <p:spPr/>
        <p:txBody>
          <a:bodyPr/>
          <a:lstStyle/>
          <a:p>
            <a:r>
              <a:rPr lang="en-US" dirty="0"/>
              <a:t>What Legal Powers Do Health Departments Have? </a:t>
            </a:r>
          </a:p>
        </p:txBody>
      </p:sp>
      <p:sp>
        <p:nvSpPr>
          <p:cNvPr id="3" name="Subtitle 2">
            <a:extLst>
              <a:ext uri="{FF2B5EF4-FFF2-40B4-BE49-F238E27FC236}">
                <a16:creationId xmlns:a16="http://schemas.microsoft.com/office/drawing/2014/main" id="{14418118-3214-41C9-BB70-2C3568BCBC1A}"/>
              </a:ext>
            </a:extLst>
          </p:cNvPr>
          <p:cNvSpPr>
            <a:spLocks noGrp="1"/>
          </p:cNvSpPr>
          <p:nvPr>
            <p:ph type="subTitle" idx="1"/>
          </p:nvPr>
        </p:nvSpPr>
        <p:spPr/>
        <p:txBody>
          <a:bodyPr>
            <a:normAutofit/>
          </a:bodyPr>
          <a:lstStyle/>
          <a:p>
            <a:r>
              <a:rPr lang="en-US" sz="3600" dirty="0"/>
              <a:t>Overview of Administrative Law: Part 1</a:t>
            </a:r>
          </a:p>
        </p:txBody>
      </p:sp>
    </p:spTree>
    <p:extLst>
      <p:ext uri="{BB962C8B-B14F-4D97-AF65-F5344CB8AC3E}">
        <p14:creationId xmlns:p14="http://schemas.microsoft.com/office/powerpoint/2010/main" val="74479970"/>
      </p:ext>
    </p:extLst>
  </p:cSld>
  <p:clrMapOvr>
    <a:masterClrMapping/>
  </p:clrMapOvr>
</p:sld>
</file>

<file path=ppt/theme/theme1.xml><?xml version="1.0" encoding="utf-8"?>
<a:theme xmlns:a="http://schemas.openxmlformats.org/drawingml/2006/main" name="Office Theme">
  <a:themeElements>
    <a:clrScheme name="PHLA Colors">
      <a:dk1>
        <a:srgbClr val="1A1A1A"/>
      </a:dk1>
      <a:lt1>
        <a:srgbClr val="FFFFFF"/>
      </a:lt1>
      <a:dk2>
        <a:srgbClr val="1D6FA9"/>
      </a:dk2>
      <a:lt2>
        <a:srgbClr val="FFFFFF"/>
      </a:lt2>
      <a:accent1>
        <a:srgbClr val="0070C0"/>
      </a:accent1>
      <a:accent2>
        <a:srgbClr val="59234F"/>
      </a:accent2>
      <a:accent3>
        <a:srgbClr val="6CAE34"/>
      </a:accent3>
      <a:accent4>
        <a:srgbClr val="21A094"/>
      </a:accent4>
      <a:accent5>
        <a:srgbClr val="1D6FA9"/>
      </a:accent5>
      <a:accent6>
        <a:srgbClr val="59234F"/>
      </a:accent6>
      <a:hlink>
        <a:srgbClr val="0070C0"/>
      </a:hlink>
      <a:folHlink>
        <a:srgbClr val="1D6FA9"/>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3623</TotalTime>
  <Words>2713</Words>
  <Application>Microsoft Office PowerPoint</Application>
  <PresentationFormat>Widescreen</PresentationFormat>
  <Paragraphs>488</Paragraphs>
  <Slides>94</Slides>
  <Notes>94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94</vt:i4>
      </vt:variant>
    </vt:vector>
  </HeadingPairs>
  <TitlesOfParts>
    <vt:vector size="101" baseType="lpstr">
      <vt:lpstr>Arial</vt:lpstr>
      <vt:lpstr>Calibri</vt:lpstr>
      <vt:lpstr>Century Gothic</vt:lpstr>
      <vt:lpstr>Optima</vt:lpstr>
      <vt:lpstr>Segoe Print</vt:lpstr>
      <vt:lpstr>Wingdings</vt:lpstr>
      <vt:lpstr>Office Theme</vt:lpstr>
      <vt:lpstr>What Legal Powers Do Health Departments Have?  Overview of Administrative Law: Part 1 </vt:lpstr>
      <vt:lpstr>ChangeLab Solutions disclaimer</vt:lpstr>
      <vt:lpstr>CDC disclaimer</vt:lpstr>
      <vt:lpstr>First, watch this course:</vt:lpstr>
      <vt:lpstr>What we’ll discuss</vt:lpstr>
      <vt:lpstr>What is administrative law?</vt:lpstr>
      <vt:lpstr>Administrative law</vt:lpstr>
      <vt:lpstr>Food safety</vt:lpstr>
      <vt:lpstr>Retail licensing</vt:lpstr>
      <vt:lpstr>Environmental protection standards</vt:lpstr>
      <vt:lpstr>Emergency preparedness</vt:lpstr>
      <vt:lpstr>What are the most common areas of regulation for local health departments?</vt:lpstr>
      <vt:lpstr>How is administrative law connected to health equity?</vt:lpstr>
      <vt:lpstr>What is health equity?</vt:lpstr>
      <vt:lpstr>Moving toward true equity</vt:lpstr>
      <vt:lpstr>A framework for policy interventions:  5 drivers of health inequity</vt:lpstr>
      <vt:lpstr>Promoting health equity</vt:lpstr>
      <vt:lpstr>True or False Question  Core elements of health equity include fairness and opportunity. </vt:lpstr>
      <vt:lpstr>True or False Answer  Core elements of health equity include fairness and opportunity.</vt:lpstr>
      <vt:lpstr>What are administrative agencies?</vt:lpstr>
      <vt:lpstr>What are administrative agencies?  Exploring question 1</vt:lpstr>
      <vt:lpstr>Separation of powers refresher</vt:lpstr>
      <vt:lpstr>Question: What is an administrative agency?</vt:lpstr>
      <vt:lpstr>Multiple Choice Question  Administrative agencies sit within which branch(es) of government?  </vt:lpstr>
      <vt:lpstr>Multiple Choice Answer  Administrative agencies sit within which branch(es) of government?</vt:lpstr>
      <vt:lpstr>Separation of powers: executive branch</vt:lpstr>
      <vt:lpstr>What are administrative agencies?  Exploring question 2</vt:lpstr>
      <vt:lpstr>Question: How is an administrative agency created? </vt:lpstr>
      <vt:lpstr>An Act to Establish a State Board of Health (1869)</vt:lpstr>
      <vt:lpstr>How are administrative agencies funded? </vt:lpstr>
      <vt:lpstr>Structure of public health governance</vt:lpstr>
      <vt:lpstr>State governance classifications</vt:lpstr>
      <vt:lpstr>What are administrative agencies?  Exploring question 3</vt:lpstr>
      <vt:lpstr>Continuum of agency activities: overview</vt:lpstr>
      <vt:lpstr>Continuum of agency activities: rulemaking</vt:lpstr>
      <vt:lpstr>A regulation is a law created by an administrative agency.</vt:lpstr>
      <vt:lpstr>Legislation and regulation</vt:lpstr>
      <vt:lpstr>Legislation and regulation Differences in drafting </vt:lpstr>
      <vt:lpstr>Legislation and regulation Differences in expertise </vt:lpstr>
      <vt:lpstr>Agency expertise</vt:lpstr>
      <vt:lpstr>Legislation and regulation Similarities in effects </vt:lpstr>
      <vt:lpstr>Wait, I thought only the legislative branch could create laws! </vt:lpstr>
      <vt:lpstr>The US Constitution: Article I, Section 1</vt:lpstr>
      <vt:lpstr>Delegation of authority</vt:lpstr>
      <vt:lpstr>New York City’s Smoke-Free Air Act Section 17-513</vt:lpstr>
      <vt:lpstr>Multiple Choice Question  State and local health departments may create  regulations only when which branch (or branches) of government have given them this authority?  </vt:lpstr>
      <vt:lpstr>Multiple Choice Answer  State and local health departments may create  regulations only when which branch (or branches) of government have given them this authority? </vt:lpstr>
      <vt:lpstr>Multiple Choice Question  Which of the following are regulations? </vt:lpstr>
      <vt:lpstr>Multiple Choice Answer  Which of the following are regulations?</vt:lpstr>
      <vt:lpstr>Continuum of agency activities</vt:lpstr>
      <vt:lpstr>Equity in agency actions</vt:lpstr>
      <vt:lpstr>Applying an equity lens</vt:lpstr>
      <vt:lpstr>Multiple Choice Question  Administrative agencies can do which of the following? </vt:lpstr>
      <vt:lpstr>Multiple Choice Answer  Administrative agencies can do which of the following?  </vt:lpstr>
      <vt:lpstr>Recap: What is administrative law?</vt:lpstr>
      <vt:lpstr>Why is administrative law important for public health? </vt:lpstr>
      <vt:lpstr>Meet Jackie!</vt:lpstr>
      <vt:lpstr>Research findings</vt:lpstr>
      <vt:lpstr>Using regulatory authority to protect restaurant workers </vt:lpstr>
      <vt:lpstr>1</vt:lpstr>
      <vt:lpstr>2</vt:lpstr>
      <vt:lpstr>Interagency collaboration to protect restaurant workers </vt:lpstr>
      <vt:lpstr>3</vt:lpstr>
      <vt:lpstr>Consider local innovations in tobacco control</vt:lpstr>
      <vt:lpstr>Also, the social determinants of health</vt:lpstr>
      <vt:lpstr>What are the limits on agencies’ actions?</vt:lpstr>
      <vt:lpstr>Can the health department use its regulatory authority to enforce existing labor laws?</vt:lpstr>
      <vt:lpstr>Multiple Choice Question  What should Jackie do first? </vt:lpstr>
      <vt:lpstr>Multiple Choice Answer  What should Jackie do first? </vt:lpstr>
      <vt:lpstr>What steps must Jackie follow  to protect workers from wage theft and occupational health disparities?</vt:lpstr>
      <vt:lpstr>Limits on agency authority: all levels</vt:lpstr>
      <vt:lpstr>Limits on agency authority: local level</vt:lpstr>
      <vt:lpstr>How do local laws  (or the lack thereof)  apply to Jackie?</vt:lpstr>
      <vt:lpstr>Limits on agency authority: federal level 1</vt:lpstr>
      <vt:lpstr>Separation of powers</vt:lpstr>
      <vt:lpstr>Due process</vt:lpstr>
      <vt:lpstr>Limits on agency authority: federal level 2</vt:lpstr>
      <vt:lpstr>Limits on agency authority: federal level 3</vt:lpstr>
      <vt:lpstr>Limits on agency authority: federal level 4</vt:lpstr>
      <vt:lpstr>True or False Question  The federal Administrative Procedure Act does not apply to state and local agencies.</vt:lpstr>
      <vt:lpstr>True or False Answer  The federal Administrative Procedure Act does not apply to state and local agencies. </vt:lpstr>
      <vt:lpstr>Do federal constitutional concepts apply to Jackie?</vt:lpstr>
      <vt:lpstr>What does due process look like in practice?</vt:lpstr>
      <vt:lpstr>Limits on agency authority: state level 1</vt:lpstr>
      <vt:lpstr>Limits on agency authority: state level 2</vt:lpstr>
      <vt:lpstr>Limits on agency authority: state levels 3 and 4</vt:lpstr>
      <vt:lpstr>How does this work in my state?</vt:lpstr>
      <vt:lpstr>True or False Question  Without a local ordinance establishing administrative procedures, local health departments may not engage in regulatory activities.</vt:lpstr>
      <vt:lpstr>True or False Answer  Without a local ordinance establishing administrative procedures, local health departments may not engage in regulatory activities. </vt:lpstr>
      <vt:lpstr>Example recap: restaurant workers</vt:lpstr>
      <vt:lpstr>Recap: What we discussed</vt:lpstr>
      <vt:lpstr>Public health law competencies</vt:lpstr>
      <vt:lpstr>Funding acknowledgment</vt:lpstr>
      <vt:lpstr>What Legal Powers Do Health Departments Have?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Chelsea Wu</dc:creator>
  <cp:lastModifiedBy>Tigris (Carolyn Uno)</cp:lastModifiedBy>
  <cp:revision>37</cp:revision>
  <dcterms:created xsi:type="dcterms:W3CDTF">2021-12-08T23:30:00Z</dcterms:created>
  <dcterms:modified xsi:type="dcterms:W3CDTF">2022-08-26T07:28:53Z</dcterms:modified>
</cp:coreProperties>
</file>