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259" r:id="rId2"/>
    <p:sldId id="263" r:id="rId3"/>
    <p:sldId id="264" r:id="rId4"/>
    <p:sldId id="266" r:id="rId5"/>
    <p:sldId id="450" r:id="rId6"/>
    <p:sldId id="504" r:id="rId7"/>
    <p:sldId id="505" r:id="rId8"/>
    <p:sldId id="506" r:id="rId9"/>
    <p:sldId id="507" r:id="rId10"/>
    <p:sldId id="508" r:id="rId11"/>
    <p:sldId id="269" r:id="rId12"/>
    <p:sldId id="270" r:id="rId13"/>
    <p:sldId id="271" r:id="rId14"/>
    <p:sldId id="272" r:id="rId15"/>
    <p:sldId id="273" r:id="rId16"/>
    <p:sldId id="274" r:id="rId17"/>
    <p:sldId id="275" r:id="rId18"/>
    <p:sldId id="276" r:id="rId19"/>
    <p:sldId id="454" r:id="rId20"/>
    <p:sldId id="278" r:id="rId21"/>
    <p:sldId id="279" r:id="rId22"/>
    <p:sldId id="280" r:id="rId23"/>
    <p:sldId id="281" r:id="rId24"/>
    <p:sldId id="282" r:id="rId25"/>
    <p:sldId id="455" r:id="rId26"/>
    <p:sldId id="456" r:id="rId27"/>
    <p:sldId id="285" r:id="rId28"/>
    <p:sldId id="457" r:id="rId29"/>
    <p:sldId id="287" r:id="rId30"/>
    <p:sldId id="288" r:id="rId31"/>
    <p:sldId id="289" r:id="rId32"/>
    <p:sldId id="290" r:id="rId33"/>
    <p:sldId id="291" r:id="rId34"/>
    <p:sldId id="292" r:id="rId35"/>
    <p:sldId id="293" r:id="rId36"/>
    <p:sldId id="294" r:id="rId37"/>
    <p:sldId id="458" r:id="rId38"/>
    <p:sldId id="296" r:id="rId39"/>
    <p:sldId id="297" r:id="rId40"/>
    <p:sldId id="459" r:id="rId41"/>
    <p:sldId id="299" r:id="rId42"/>
    <p:sldId id="300" r:id="rId43"/>
    <p:sldId id="301" r:id="rId44"/>
    <p:sldId id="302" r:id="rId45"/>
    <p:sldId id="303" r:id="rId46"/>
    <p:sldId id="304" r:id="rId47"/>
    <p:sldId id="305" r:id="rId48"/>
    <p:sldId id="306" r:id="rId49"/>
    <p:sldId id="460" r:id="rId50"/>
    <p:sldId id="308" r:id="rId51"/>
    <p:sldId id="461" r:id="rId52"/>
    <p:sldId id="310" r:id="rId53"/>
    <p:sldId id="311" r:id="rId54"/>
    <p:sldId id="312" r:id="rId55"/>
    <p:sldId id="313" r:id="rId56"/>
    <p:sldId id="510" r:id="rId57"/>
    <p:sldId id="511" r:id="rId58"/>
    <p:sldId id="512" r:id="rId59"/>
    <p:sldId id="317" r:id="rId60"/>
    <p:sldId id="318" r:id="rId61"/>
    <p:sldId id="319" r:id="rId62"/>
    <p:sldId id="320" r:id="rId63"/>
    <p:sldId id="462" r:id="rId64"/>
    <p:sldId id="463" r:id="rId65"/>
    <p:sldId id="464" r:id="rId66"/>
    <p:sldId id="324" r:id="rId67"/>
    <p:sldId id="325" r:id="rId68"/>
    <p:sldId id="326" r:id="rId69"/>
    <p:sldId id="327" r:id="rId70"/>
    <p:sldId id="328" r:id="rId71"/>
    <p:sldId id="329" r:id="rId72"/>
    <p:sldId id="330" r:id="rId73"/>
    <p:sldId id="465" r:id="rId74"/>
    <p:sldId id="386" r:id="rId75"/>
    <p:sldId id="333" r:id="rId76"/>
    <p:sldId id="334" r:id="rId77"/>
    <p:sldId id="335" r:id="rId78"/>
    <p:sldId id="336" r:id="rId79"/>
    <p:sldId id="466" r:id="rId80"/>
    <p:sldId id="467" r:id="rId81"/>
    <p:sldId id="468" r:id="rId82"/>
    <p:sldId id="469" r:id="rId83"/>
    <p:sldId id="470" r:id="rId84"/>
    <p:sldId id="471" r:id="rId85"/>
    <p:sldId id="472" r:id="rId86"/>
    <p:sldId id="473" r:id="rId87"/>
    <p:sldId id="474" r:id="rId88"/>
    <p:sldId id="346" r:id="rId89"/>
    <p:sldId id="475" r:id="rId90"/>
    <p:sldId id="476" r:id="rId91"/>
    <p:sldId id="477" r:id="rId92"/>
    <p:sldId id="478" r:id="rId93"/>
    <p:sldId id="479" r:id="rId94"/>
    <p:sldId id="480" r:id="rId95"/>
    <p:sldId id="481" r:id="rId96"/>
    <p:sldId id="482" r:id="rId97"/>
    <p:sldId id="513" r:id="rId98"/>
    <p:sldId id="484" r:id="rId99"/>
    <p:sldId id="485" r:id="rId100"/>
    <p:sldId id="486" r:id="rId101"/>
    <p:sldId id="487" r:id="rId102"/>
    <p:sldId id="488" r:id="rId103"/>
    <p:sldId id="489" r:id="rId104"/>
    <p:sldId id="490" r:id="rId105"/>
    <p:sldId id="491" r:id="rId106"/>
    <p:sldId id="492" r:id="rId107"/>
    <p:sldId id="493" r:id="rId108"/>
    <p:sldId id="494" r:id="rId109"/>
    <p:sldId id="495" r:id="rId110"/>
    <p:sldId id="387" r:id="rId111"/>
    <p:sldId id="388" r:id="rId112"/>
    <p:sldId id="389" r:id="rId113"/>
    <p:sldId id="390" r:id="rId114"/>
    <p:sldId id="391" r:id="rId115"/>
    <p:sldId id="496" r:id="rId116"/>
    <p:sldId id="497" r:id="rId117"/>
    <p:sldId id="498" r:id="rId118"/>
    <p:sldId id="392" r:id="rId119"/>
    <p:sldId id="499" r:id="rId120"/>
    <p:sldId id="393" r:id="rId121"/>
    <p:sldId id="500" r:id="rId122"/>
    <p:sldId id="501" r:id="rId123"/>
    <p:sldId id="502" r:id="rId124"/>
    <p:sldId id="503" r:id="rId125"/>
    <p:sldId id="321" r:id="rId126"/>
    <p:sldId id="322"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x Carlsson" initials="LC" lastIdx="2" clrIdx="0"/>
  <p:cmAuthor id="2" name="Rebecca Johnson" initials="RJ" lastIdx="9" clrIdx="1"/>
  <p:cmAuthor id="3" name="Tigris (Carolyn Uno)" initials="T(U" lastIdx="2" clrIdx="2">
    <p:extLst>
      <p:ext uri="{19B8F6BF-5375-455C-9EA6-DF929625EA0E}">
        <p15:presenceInfo xmlns:p15="http://schemas.microsoft.com/office/powerpoint/2012/main" userId="S::cuno@changelabsolutions.org::82cf54dc-00dc-46b6-b4cd-03504a29dd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2" autoAdjust="0"/>
    <p:restoredTop sz="71698" autoAdjust="0"/>
  </p:normalViewPr>
  <p:slideViewPr>
    <p:cSldViewPr snapToGrid="0">
      <p:cViewPr varScale="1">
        <p:scale>
          <a:sx n="41" d="100"/>
          <a:sy n="41" d="100"/>
        </p:scale>
        <p:origin x="1062" y="54"/>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commentAuthors" Target="commentAuthor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4D81A-1D05-4769-8940-9002CE00DD8C}" type="datetimeFigureOut">
              <a:rPr lang="en-US" smtClean="0"/>
              <a:t>4/29/2021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5020C-D66B-431F-A9A7-C91877CCB5F6}" type="slidenum">
              <a:rPr lang="en-US" smtClean="0"/>
              <a:t>‹#›</a:t>
            </a:fld>
            <a:endParaRPr lang="en-US" dirty="0"/>
          </a:p>
        </p:txBody>
      </p:sp>
    </p:spTree>
    <p:extLst>
      <p:ext uri="{BB962C8B-B14F-4D97-AF65-F5344CB8AC3E}">
        <p14:creationId xmlns:p14="http://schemas.microsoft.com/office/powerpoint/2010/main" val="68695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a:t>
            </a:fld>
            <a:endParaRPr lang="en-US" dirty="0"/>
          </a:p>
        </p:txBody>
      </p:sp>
    </p:spTree>
    <p:extLst>
      <p:ext uri="{BB962C8B-B14F-4D97-AF65-F5344CB8AC3E}">
        <p14:creationId xmlns:p14="http://schemas.microsoft.com/office/powerpoint/2010/main" val="169219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100</a:t>
            </a:fld>
            <a:endParaRPr lang="en-US" dirty="0"/>
          </a:p>
        </p:txBody>
      </p:sp>
    </p:spTree>
    <p:extLst>
      <p:ext uri="{BB962C8B-B14F-4D97-AF65-F5344CB8AC3E}">
        <p14:creationId xmlns:p14="http://schemas.microsoft.com/office/powerpoint/2010/main" val="37759906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chemeClr val="tx1"/>
              </a:solidFill>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101</a:t>
            </a:fld>
            <a:endParaRPr lang="en-US" dirty="0"/>
          </a:p>
        </p:txBody>
      </p:sp>
    </p:spTree>
    <p:extLst>
      <p:ext uri="{BB962C8B-B14F-4D97-AF65-F5344CB8AC3E}">
        <p14:creationId xmlns:p14="http://schemas.microsoft.com/office/powerpoint/2010/main" val="7273783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sz="28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102</a:t>
            </a:fld>
            <a:endParaRPr lang="en-US" dirty="0"/>
          </a:p>
        </p:txBody>
      </p:sp>
    </p:spTree>
    <p:extLst>
      <p:ext uri="{BB962C8B-B14F-4D97-AF65-F5344CB8AC3E}">
        <p14:creationId xmlns:p14="http://schemas.microsoft.com/office/powerpoint/2010/main" val="395240836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103</a:t>
            </a:fld>
            <a:endParaRPr lang="en-US" dirty="0"/>
          </a:p>
        </p:txBody>
      </p:sp>
    </p:spTree>
    <p:extLst>
      <p:ext uri="{BB962C8B-B14F-4D97-AF65-F5344CB8AC3E}">
        <p14:creationId xmlns:p14="http://schemas.microsoft.com/office/powerpoint/2010/main" val="39750796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104</a:t>
            </a:fld>
            <a:endParaRPr lang="en-US" dirty="0"/>
          </a:p>
        </p:txBody>
      </p:sp>
    </p:spTree>
    <p:extLst>
      <p:ext uri="{BB962C8B-B14F-4D97-AF65-F5344CB8AC3E}">
        <p14:creationId xmlns:p14="http://schemas.microsoft.com/office/powerpoint/2010/main" val="35983253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105</a:t>
            </a:fld>
            <a:endParaRPr lang="en-US" dirty="0"/>
          </a:p>
        </p:txBody>
      </p:sp>
    </p:spTree>
    <p:extLst>
      <p:ext uri="{BB962C8B-B14F-4D97-AF65-F5344CB8AC3E}">
        <p14:creationId xmlns:p14="http://schemas.microsoft.com/office/powerpoint/2010/main" val="87665396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106</a:t>
            </a:fld>
            <a:endParaRPr lang="en-US" dirty="0"/>
          </a:p>
        </p:txBody>
      </p:sp>
    </p:spTree>
    <p:extLst>
      <p:ext uri="{BB962C8B-B14F-4D97-AF65-F5344CB8AC3E}">
        <p14:creationId xmlns:p14="http://schemas.microsoft.com/office/powerpoint/2010/main" val="90546959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107</a:t>
            </a:fld>
            <a:endParaRPr lang="en-US" dirty="0"/>
          </a:p>
        </p:txBody>
      </p:sp>
    </p:spTree>
    <p:extLst>
      <p:ext uri="{BB962C8B-B14F-4D97-AF65-F5344CB8AC3E}">
        <p14:creationId xmlns:p14="http://schemas.microsoft.com/office/powerpoint/2010/main" val="51564552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108</a:t>
            </a:fld>
            <a:endParaRPr lang="en-US" dirty="0"/>
          </a:p>
        </p:txBody>
      </p:sp>
    </p:spTree>
    <p:extLst>
      <p:ext uri="{BB962C8B-B14F-4D97-AF65-F5344CB8AC3E}">
        <p14:creationId xmlns:p14="http://schemas.microsoft.com/office/powerpoint/2010/main" val="1312138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109</a:t>
            </a:fld>
            <a:endParaRPr lang="en-US" dirty="0"/>
          </a:p>
        </p:txBody>
      </p:sp>
    </p:spTree>
    <p:extLst>
      <p:ext uri="{BB962C8B-B14F-4D97-AF65-F5344CB8AC3E}">
        <p14:creationId xmlns:p14="http://schemas.microsoft.com/office/powerpoint/2010/main" val="395595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11</a:t>
            </a:fld>
            <a:endParaRPr lang="en-US" dirty="0"/>
          </a:p>
        </p:txBody>
      </p:sp>
    </p:spTree>
    <p:extLst>
      <p:ext uri="{BB962C8B-B14F-4D97-AF65-F5344CB8AC3E}">
        <p14:creationId xmlns:p14="http://schemas.microsoft.com/office/powerpoint/2010/main" val="389777729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110</a:t>
            </a:fld>
            <a:endParaRPr lang="en-US" dirty="0"/>
          </a:p>
        </p:txBody>
      </p:sp>
    </p:spTree>
    <p:extLst>
      <p:ext uri="{BB962C8B-B14F-4D97-AF65-F5344CB8AC3E}">
        <p14:creationId xmlns:p14="http://schemas.microsoft.com/office/powerpoint/2010/main" val="257503363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111</a:t>
            </a:fld>
            <a:endParaRPr lang="en-US" dirty="0"/>
          </a:p>
        </p:txBody>
      </p:sp>
    </p:spTree>
    <p:extLst>
      <p:ext uri="{BB962C8B-B14F-4D97-AF65-F5344CB8AC3E}">
        <p14:creationId xmlns:p14="http://schemas.microsoft.com/office/powerpoint/2010/main" val="13099276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112</a:t>
            </a:fld>
            <a:endParaRPr lang="en-US" dirty="0"/>
          </a:p>
        </p:txBody>
      </p:sp>
    </p:spTree>
    <p:extLst>
      <p:ext uri="{BB962C8B-B14F-4D97-AF65-F5344CB8AC3E}">
        <p14:creationId xmlns:p14="http://schemas.microsoft.com/office/powerpoint/2010/main" val="39670273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113</a:t>
            </a:fld>
            <a:endParaRPr lang="en-US" dirty="0"/>
          </a:p>
        </p:txBody>
      </p:sp>
    </p:spTree>
    <p:extLst>
      <p:ext uri="{BB962C8B-B14F-4D97-AF65-F5344CB8AC3E}">
        <p14:creationId xmlns:p14="http://schemas.microsoft.com/office/powerpoint/2010/main" val="45003924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114</a:t>
            </a:fld>
            <a:endParaRPr lang="en-US" dirty="0"/>
          </a:p>
        </p:txBody>
      </p:sp>
    </p:spTree>
    <p:extLst>
      <p:ext uri="{BB962C8B-B14F-4D97-AF65-F5344CB8AC3E}">
        <p14:creationId xmlns:p14="http://schemas.microsoft.com/office/powerpoint/2010/main" val="306544028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115</a:t>
            </a:fld>
            <a:endParaRPr lang="en-US" dirty="0"/>
          </a:p>
        </p:txBody>
      </p:sp>
    </p:spTree>
    <p:extLst>
      <p:ext uri="{BB962C8B-B14F-4D97-AF65-F5344CB8AC3E}">
        <p14:creationId xmlns:p14="http://schemas.microsoft.com/office/powerpoint/2010/main" val="142398428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116</a:t>
            </a:fld>
            <a:endParaRPr lang="en-US" dirty="0"/>
          </a:p>
        </p:txBody>
      </p:sp>
    </p:spTree>
    <p:extLst>
      <p:ext uri="{BB962C8B-B14F-4D97-AF65-F5344CB8AC3E}">
        <p14:creationId xmlns:p14="http://schemas.microsoft.com/office/powerpoint/2010/main" val="21357291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117</a:t>
            </a:fld>
            <a:endParaRPr lang="en-US" dirty="0"/>
          </a:p>
        </p:txBody>
      </p:sp>
    </p:spTree>
    <p:extLst>
      <p:ext uri="{BB962C8B-B14F-4D97-AF65-F5344CB8AC3E}">
        <p14:creationId xmlns:p14="http://schemas.microsoft.com/office/powerpoint/2010/main" val="336311842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118</a:t>
            </a:fld>
            <a:endParaRPr lang="en-US" dirty="0"/>
          </a:p>
        </p:txBody>
      </p:sp>
    </p:spTree>
    <p:extLst>
      <p:ext uri="{BB962C8B-B14F-4D97-AF65-F5344CB8AC3E}">
        <p14:creationId xmlns:p14="http://schemas.microsoft.com/office/powerpoint/2010/main" val="425757725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119</a:t>
            </a:fld>
            <a:endParaRPr lang="en-US" dirty="0"/>
          </a:p>
        </p:txBody>
      </p:sp>
    </p:spTree>
    <p:extLst>
      <p:ext uri="{BB962C8B-B14F-4D97-AF65-F5344CB8AC3E}">
        <p14:creationId xmlns:p14="http://schemas.microsoft.com/office/powerpoint/2010/main" val="3969779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12</a:t>
            </a:fld>
            <a:endParaRPr lang="en-US" dirty="0"/>
          </a:p>
        </p:txBody>
      </p:sp>
    </p:spTree>
    <p:extLst>
      <p:ext uri="{BB962C8B-B14F-4D97-AF65-F5344CB8AC3E}">
        <p14:creationId xmlns:p14="http://schemas.microsoft.com/office/powerpoint/2010/main" val="336386131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775F968-6A50-40A1-A2F3-158C05DF611E}" type="slidenum">
              <a:rPr lang="en-US" smtClean="0"/>
              <a:t>120</a:t>
            </a:fld>
            <a:endParaRPr lang="en-US" dirty="0"/>
          </a:p>
        </p:txBody>
      </p:sp>
    </p:spTree>
    <p:extLst>
      <p:ext uri="{BB962C8B-B14F-4D97-AF65-F5344CB8AC3E}">
        <p14:creationId xmlns:p14="http://schemas.microsoft.com/office/powerpoint/2010/main" val="41450918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121</a:t>
            </a:fld>
            <a:endParaRPr lang="en-US" dirty="0"/>
          </a:p>
        </p:txBody>
      </p:sp>
    </p:spTree>
    <p:extLst>
      <p:ext uri="{BB962C8B-B14F-4D97-AF65-F5344CB8AC3E}">
        <p14:creationId xmlns:p14="http://schemas.microsoft.com/office/powerpoint/2010/main" val="454943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122</a:t>
            </a:fld>
            <a:endParaRPr lang="en-US" dirty="0"/>
          </a:p>
        </p:txBody>
      </p:sp>
    </p:spTree>
    <p:extLst>
      <p:ext uri="{BB962C8B-B14F-4D97-AF65-F5344CB8AC3E}">
        <p14:creationId xmlns:p14="http://schemas.microsoft.com/office/powerpoint/2010/main" val="25135174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123</a:t>
            </a:fld>
            <a:endParaRPr lang="en-US" dirty="0"/>
          </a:p>
        </p:txBody>
      </p:sp>
    </p:spTree>
    <p:extLst>
      <p:ext uri="{BB962C8B-B14F-4D97-AF65-F5344CB8AC3E}">
        <p14:creationId xmlns:p14="http://schemas.microsoft.com/office/powerpoint/2010/main" val="172078393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124</a:t>
            </a:fld>
            <a:endParaRPr lang="en-US" dirty="0"/>
          </a:p>
        </p:txBody>
      </p:sp>
    </p:spTree>
    <p:extLst>
      <p:ext uri="{BB962C8B-B14F-4D97-AF65-F5344CB8AC3E}">
        <p14:creationId xmlns:p14="http://schemas.microsoft.com/office/powerpoint/2010/main" val="224248647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125</a:t>
            </a:fld>
            <a:endParaRPr lang="en-US" dirty="0"/>
          </a:p>
        </p:txBody>
      </p:sp>
    </p:spTree>
    <p:extLst>
      <p:ext uri="{BB962C8B-B14F-4D97-AF65-F5344CB8AC3E}">
        <p14:creationId xmlns:p14="http://schemas.microsoft.com/office/powerpoint/2010/main" val="115213856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126</a:t>
            </a:fld>
            <a:endParaRPr lang="en-US" dirty="0"/>
          </a:p>
        </p:txBody>
      </p:sp>
    </p:spTree>
    <p:extLst>
      <p:ext uri="{BB962C8B-B14F-4D97-AF65-F5344CB8AC3E}">
        <p14:creationId xmlns:p14="http://schemas.microsoft.com/office/powerpoint/2010/main" val="21765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13</a:t>
            </a:fld>
            <a:endParaRPr lang="en-US" dirty="0"/>
          </a:p>
        </p:txBody>
      </p:sp>
    </p:spTree>
    <p:extLst>
      <p:ext uri="{BB962C8B-B14F-4D97-AF65-F5344CB8AC3E}">
        <p14:creationId xmlns:p14="http://schemas.microsoft.com/office/powerpoint/2010/main" val="39390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14</a:t>
            </a:fld>
            <a:endParaRPr lang="en-US" dirty="0"/>
          </a:p>
        </p:txBody>
      </p:sp>
    </p:spTree>
    <p:extLst>
      <p:ext uri="{BB962C8B-B14F-4D97-AF65-F5344CB8AC3E}">
        <p14:creationId xmlns:p14="http://schemas.microsoft.com/office/powerpoint/2010/main" val="3051134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15</a:t>
            </a:fld>
            <a:endParaRPr lang="en-US" dirty="0"/>
          </a:p>
        </p:txBody>
      </p:sp>
    </p:spTree>
    <p:extLst>
      <p:ext uri="{BB962C8B-B14F-4D97-AF65-F5344CB8AC3E}">
        <p14:creationId xmlns:p14="http://schemas.microsoft.com/office/powerpoint/2010/main" val="1009160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16</a:t>
            </a:fld>
            <a:endParaRPr lang="en-US" dirty="0"/>
          </a:p>
        </p:txBody>
      </p:sp>
    </p:spTree>
    <p:extLst>
      <p:ext uri="{BB962C8B-B14F-4D97-AF65-F5344CB8AC3E}">
        <p14:creationId xmlns:p14="http://schemas.microsoft.com/office/powerpoint/2010/main" val="936026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17</a:t>
            </a:fld>
            <a:endParaRPr lang="en-US" dirty="0"/>
          </a:p>
        </p:txBody>
      </p:sp>
    </p:spTree>
    <p:extLst>
      <p:ext uri="{BB962C8B-B14F-4D97-AF65-F5344CB8AC3E}">
        <p14:creationId xmlns:p14="http://schemas.microsoft.com/office/powerpoint/2010/main" val="3153773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18</a:t>
            </a:fld>
            <a:endParaRPr lang="en-US" dirty="0"/>
          </a:p>
        </p:txBody>
      </p:sp>
    </p:spTree>
    <p:extLst>
      <p:ext uri="{BB962C8B-B14F-4D97-AF65-F5344CB8AC3E}">
        <p14:creationId xmlns:p14="http://schemas.microsoft.com/office/powerpoint/2010/main" val="3207120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19</a:t>
            </a:fld>
            <a:endParaRPr lang="en-US" dirty="0"/>
          </a:p>
        </p:txBody>
      </p:sp>
    </p:spTree>
    <p:extLst>
      <p:ext uri="{BB962C8B-B14F-4D97-AF65-F5344CB8AC3E}">
        <p14:creationId xmlns:p14="http://schemas.microsoft.com/office/powerpoint/2010/main" val="2980471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a:t>
            </a:fld>
            <a:endParaRPr lang="en-US" dirty="0"/>
          </a:p>
        </p:txBody>
      </p:sp>
    </p:spTree>
    <p:extLst>
      <p:ext uri="{BB962C8B-B14F-4D97-AF65-F5344CB8AC3E}">
        <p14:creationId xmlns:p14="http://schemas.microsoft.com/office/powerpoint/2010/main" val="3259244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20</a:t>
            </a:fld>
            <a:endParaRPr lang="en-US" dirty="0"/>
          </a:p>
        </p:txBody>
      </p:sp>
    </p:spTree>
    <p:extLst>
      <p:ext uri="{BB962C8B-B14F-4D97-AF65-F5344CB8AC3E}">
        <p14:creationId xmlns:p14="http://schemas.microsoft.com/office/powerpoint/2010/main" val="3028874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21</a:t>
            </a:fld>
            <a:endParaRPr lang="en-US" dirty="0"/>
          </a:p>
        </p:txBody>
      </p:sp>
    </p:spTree>
    <p:extLst>
      <p:ext uri="{BB962C8B-B14F-4D97-AF65-F5344CB8AC3E}">
        <p14:creationId xmlns:p14="http://schemas.microsoft.com/office/powerpoint/2010/main" val="2843150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22</a:t>
            </a:fld>
            <a:endParaRPr lang="en-US" dirty="0"/>
          </a:p>
        </p:txBody>
      </p:sp>
    </p:spTree>
    <p:extLst>
      <p:ext uri="{BB962C8B-B14F-4D97-AF65-F5344CB8AC3E}">
        <p14:creationId xmlns:p14="http://schemas.microsoft.com/office/powerpoint/2010/main" val="568360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23</a:t>
            </a:fld>
            <a:endParaRPr lang="en-US" dirty="0"/>
          </a:p>
        </p:txBody>
      </p:sp>
    </p:spTree>
    <p:extLst>
      <p:ext uri="{BB962C8B-B14F-4D97-AF65-F5344CB8AC3E}">
        <p14:creationId xmlns:p14="http://schemas.microsoft.com/office/powerpoint/2010/main" val="30787145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24</a:t>
            </a:fld>
            <a:endParaRPr lang="en-US" dirty="0"/>
          </a:p>
        </p:txBody>
      </p:sp>
    </p:spTree>
    <p:extLst>
      <p:ext uri="{BB962C8B-B14F-4D97-AF65-F5344CB8AC3E}">
        <p14:creationId xmlns:p14="http://schemas.microsoft.com/office/powerpoint/2010/main" val="1935109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25</a:t>
            </a:fld>
            <a:endParaRPr lang="en-US" dirty="0"/>
          </a:p>
        </p:txBody>
      </p:sp>
    </p:spTree>
    <p:extLst>
      <p:ext uri="{BB962C8B-B14F-4D97-AF65-F5344CB8AC3E}">
        <p14:creationId xmlns:p14="http://schemas.microsoft.com/office/powerpoint/2010/main" val="26888913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26</a:t>
            </a:fld>
            <a:endParaRPr lang="en-US" dirty="0"/>
          </a:p>
        </p:txBody>
      </p:sp>
    </p:spTree>
    <p:extLst>
      <p:ext uri="{BB962C8B-B14F-4D97-AF65-F5344CB8AC3E}">
        <p14:creationId xmlns:p14="http://schemas.microsoft.com/office/powerpoint/2010/main" val="1414976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27</a:t>
            </a:fld>
            <a:endParaRPr lang="en-US" dirty="0"/>
          </a:p>
        </p:txBody>
      </p:sp>
    </p:spTree>
    <p:extLst>
      <p:ext uri="{BB962C8B-B14F-4D97-AF65-F5344CB8AC3E}">
        <p14:creationId xmlns:p14="http://schemas.microsoft.com/office/powerpoint/2010/main" val="3382952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28</a:t>
            </a:fld>
            <a:endParaRPr lang="en-US" dirty="0"/>
          </a:p>
        </p:txBody>
      </p:sp>
    </p:spTree>
    <p:extLst>
      <p:ext uri="{BB962C8B-B14F-4D97-AF65-F5344CB8AC3E}">
        <p14:creationId xmlns:p14="http://schemas.microsoft.com/office/powerpoint/2010/main" val="1180527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29</a:t>
            </a:fld>
            <a:endParaRPr lang="en-US" dirty="0"/>
          </a:p>
        </p:txBody>
      </p:sp>
    </p:spTree>
    <p:extLst>
      <p:ext uri="{BB962C8B-B14F-4D97-AF65-F5344CB8AC3E}">
        <p14:creationId xmlns:p14="http://schemas.microsoft.com/office/powerpoint/2010/main" val="85709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3</a:t>
            </a:fld>
            <a:endParaRPr lang="en-US" dirty="0"/>
          </a:p>
        </p:txBody>
      </p:sp>
    </p:spTree>
    <p:extLst>
      <p:ext uri="{BB962C8B-B14F-4D97-AF65-F5344CB8AC3E}">
        <p14:creationId xmlns:p14="http://schemas.microsoft.com/office/powerpoint/2010/main" val="3865234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30</a:t>
            </a:fld>
            <a:endParaRPr lang="en-US" dirty="0"/>
          </a:p>
        </p:txBody>
      </p:sp>
    </p:spTree>
    <p:extLst>
      <p:ext uri="{BB962C8B-B14F-4D97-AF65-F5344CB8AC3E}">
        <p14:creationId xmlns:p14="http://schemas.microsoft.com/office/powerpoint/2010/main" val="2568620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31</a:t>
            </a:fld>
            <a:endParaRPr lang="en-US" dirty="0"/>
          </a:p>
        </p:txBody>
      </p:sp>
    </p:spTree>
    <p:extLst>
      <p:ext uri="{BB962C8B-B14F-4D97-AF65-F5344CB8AC3E}">
        <p14:creationId xmlns:p14="http://schemas.microsoft.com/office/powerpoint/2010/main" val="33574990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32</a:t>
            </a:fld>
            <a:endParaRPr lang="en-US" dirty="0"/>
          </a:p>
        </p:txBody>
      </p:sp>
    </p:spTree>
    <p:extLst>
      <p:ext uri="{BB962C8B-B14F-4D97-AF65-F5344CB8AC3E}">
        <p14:creationId xmlns:p14="http://schemas.microsoft.com/office/powerpoint/2010/main" val="3651215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33</a:t>
            </a:fld>
            <a:endParaRPr lang="en-US" dirty="0"/>
          </a:p>
        </p:txBody>
      </p:sp>
    </p:spTree>
    <p:extLst>
      <p:ext uri="{BB962C8B-B14F-4D97-AF65-F5344CB8AC3E}">
        <p14:creationId xmlns:p14="http://schemas.microsoft.com/office/powerpoint/2010/main" val="1219142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34</a:t>
            </a:fld>
            <a:endParaRPr lang="en-US" dirty="0"/>
          </a:p>
        </p:txBody>
      </p:sp>
    </p:spTree>
    <p:extLst>
      <p:ext uri="{BB962C8B-B14F-4D97-AF65-F5344CB8AC3E}">
        <p14:creationId xmlns:p14="http://schemas.microsoft.com/office/powerpoint/2010/main" val="3525779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35</a:t>
            </a:fld>
            <a:endParaRPr lang="en-US" dirty="0"/>
          </a:p>
        </p:txBody>
      </p:sp>
    </p:spTree>
    <p:extLst>
      <p:ext uri="{BB962C8B-B14F-4D97-AF65-F5344CB8AC3E}">
        <p14:creationId xmlns:p14="http://schemas.microsoft.com/office/powerpoint/2010/main" val="88840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36</a:t>
            </a:fld>
            <a:endParaRPr lang="en-US" dirty="0"/>
          </a:p>
        </p:txBody>
      </p:sp>
    </p:spTree>
    <p:extLst>
      <p:ext uri="{BB962C8B-B14F-4D97-AF65-F5344CB8AC3E}">
        <p14:creationId xmlns:p14="http://schemas.microsoft.com/office/powerpoint/2010/main" val="1202326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37</a:t>
            </a:fld>
            <a:endParaRPr lang="en-US" dirty="0"/>
          </a:p>
        </p:txBody>
      </p:sp>
    </p:spTree>
    <p:extLst>
      <p:ext uri="{BB962C8B-B14F-4D97-AF65-F5344CB8AC3E}">
        <p14:creationId xmlns:p14="http://schemas.microsoft.com/office/powerpoint/2010/main" val="29308668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38</a:t>
            </a:fld>
            <a:endParaRPr lang="en-US" dirty="0"/>
          </a:p>
        </p:txBody>
      </p:sp>
    </p:spTree>
    <p:extLst>
      <p:ext uri="{BB962C8B-B14F-4D97-AF65-F5344CB8AC3E}">
        <p14:creationId xmlns:p14="http://schemas.microsoft.com/office/powerpoint/2010/main" val="1559137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39</a:t>
            </a:fld>
            <a:endParaRPr lang="en-US" dirty="0"/>
          </a:p>
        </p:txBody>
      </p:sp>
    </p:spTree>
    <p:extLst>
      <p:ext uri="{BB962C8B-B14F-4D97-AF65-F5344CB8AC3E}">
        <p14:creationId xmlns:p14="http://schemas.microsoft.com/office/powerpoint/2010/main" val="54149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4</a:t>
            </a:fld>
            <a:endParaRPr lang="en-US" dirty="0"/>
          </a:p>
        </p:txBody>
      </p:sp>
    </p:spTree>
    <p:extLst>
      <p:ext uri="{BB962C8B-B14F-4D97-AF65-F5344CB8AC3E}">
        <p14:creationId xmlns:p14="http://schemas.microsoft.com/office/powerpoint/2010/main" val="3610893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40</a:t>
            </a:fld>
            <a:endParaRPr lang="en-US" dirty="0"/>
          </a:p>
        </p:txBody>
      </p:sp>
    </p:spTree>
    <p:extLst>
      <p:ext uri="{BB962C8B-B14F-4D97-AF65-F5344CB8AC3E}">
        <p14:creationId xmlns:p14="http://schemas.microsoft.com/office/powerpoint/2010/main" val="13232595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41</a:t>
            </a:fld>
            <a:endParaRPr lang="en-US" dirty="0"/>
          </a:p>
        </p:txBody>
      </p:sp>
    </p:spTree>
    <p:extLst>
      <p:ext uri="{BB962C8B-B14F-4D97-AF65-F5344CB8AC3E}">
        <p14:creationId xmlns:p14="http://schemas.microsoft.com/office/powerpoint/2010/main" val="28289082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42</a:t>
            </a:fld>
            <a:endParaRPr lang="en-US" dirty="0"/>
          </a:p>
        </p:txBody>
      </p:sp>
    </p:spTree>
    <p:extLst>
      <p:ext uri="{BB962C8B-B14F-4D97-AF65-F5344CB8AC3E}">
        <p14:creationId xmlns:p14="http://schemas.microsoft.com/office/powerpoint/2010/main" val="3176199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775F968-6A50-40A1-A2F3-158C05DF611E}" type="slidenum">
              <a:rPr lang="en-US" smtClean="0"/>
              <a:t>43</a:t>
            </a:fld>
            <a:endParaRPr lang="en-US" dirty="0"/>
          </a:p>
        </p:txBody>
      </p:sp>
    </p:spTree>
    <p:extLst>
      <p:ext uri="{BB962C8B-B14F-4D97-AF65-F5344CB8AC3E}">
        <p14:creationId xmlns:p14="http://schemas.microsoft.com/office/powerpoint/2010/main" val="27905520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44</a:t>
            </a:fld>
            <a:endParaRPr lang="en-US" dirty="0"/>
          </a:p>
        </p:txBody>
      </p:sp>
    </p:spTree>
    <p:extLst>
      <p:ext uri="{BB962C8B-B14F-4D97-AF65-F5344CB8AC3E}">
        <p14:creationId xmlns:p14="http://schemas.microsoft.com/office/powerpoint/2010/main" val="31728244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45</a:t>
            </a:fld>
            <a:endParaRPr lang="en-US" dirty="0"/>
          </a:p>
        </p:txBody>
      </p:sp>
    </p:spTree>
    <p:extLst>
      <p:ext uri="{BB962C8B-B14F-4D97-AF65-F5344CB8AC3E}">
        <p14:creationId xmlns:p14="http://schemas.microsoft.com/office/powerpoint/2010/main" val="12641224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46</a:t>
            </a:fld>
            <a:endParaRPr lang="en-US" dirty="0"/>
          </a:p>
        </p:txBody>
      </p:sp>
    </p:spTree>
    <p:extLst>
      <p:ext uri="{BB962C8B-B14F-4D97-AF65-F5344CB8AC3E}">
        <p14:creationId xmlns:p14="http://schemas.microsoft.com/office/powerpoint/2010/main" val="3613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47</a:t>
            </a:fld>
            <a:endParaRPr lang="en-US" dirty="0"/>
          </a:p>
        </p:txBody>
      </p:sp>
    </p:spTree>
    <p:extLst>
      <p:ext uri="{BB962C8B-B14F-4D97-AF65-F5344CB8AC3E}">
        <p14:creationId xmlns:p14="http://schemas.microsoft.com/office/powerpoint/2010/main" val="2797762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48</a:t>
            </a:fld>
            <a:endParaRPr lang="en-US" dirty="0"/>
          </a:p>
        </p:txBody>
      </p:sp>
    </p:spTree>
    <p:extLst>
      <p:ext uri="{BB962C8B-B14F-4D97-AF65-F5344CB8AC3E}">
        <p14:creationId xmlns:p14="http://schemas.microsoft.com/office/powerpoint/2010/main" val="17558743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49</a:t>
            </a:fld>
            <a:endParaRPr lang="en-US" dirty="0"/>
          </a:p>
        </p:txBody>
      </p:sp>
    </p:spTree>
    <p:extLst>
      <p:ext uri="{BB962C8B-B14F-4D97-AF65-F5344CB8AC3E}">
        <p14:creationId xmlns:p14="http://schemas.microsoft.com/office/powerpoint/2010/main" val="3549458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5</a:t>
            </a:fld>
            <a:endParaRPr lang="en-US" dirty="0"/>
          </a:p>
        </p:txBody>
      </p:sp>
    </p:spTree>
    <p:extLst>
      <p:ext uri="{BB962C8B-B14F-4D97-AF65-F5344CB8AC3E}">
        <p14:creationId xmlns:p14="http://schemas.microsoft.com/office/powerpoint/2010/main" val="9154094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50</a:t>
            </a:fld>
            <a:endParaRPr lang="en-US" dirty="0"/>
          </a:p>
        </p:txBody>
      </p:sp>
    </p:spTree>
    <p:extLst>
      <p:ext uri="{BB962C8B-B14F-4D97-AF65-F5344CB8AC3E}">
        <p14:creationId xmlns:p14="http://schemas.microsoft.com/office/powerpoint/2010/main" val="23982724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51</a:t>
            </a:fld>
            <a:endParaRPr lang="en-US" dirty="0"/>
          </a:p>
        </p:txBody>
      </p:sp>
    </p:spTree>
    <p:extLst>
      <p:ext uri="{BB962C8B-B14F-4D97-AF65-F5344CB8AC3E}">
        <p14:creationId xmlns:p14="http://schemas.microsoft.com/office/powerpoint/2010/main" val="376387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52</a:t>
            </a:fld>
            <a:endParaRPr lang="en-US" dirty="0"/>
          </a:p>
        </p:txBody>
      </p:sp>
    </p:spTree>
    <p:extLst>
      <p:ext uri="{BB962C8B-B14F-4D97-AF65-F5344CB8AC3E}">
        <p14:creationId xmlns:p14="http://schemas.microsoft.com/office/powerpoint/2010/main" val="34617500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53</a:t>
            </a:fld>
            <a:endParaRPr lang="en-US" dirty="0"/>
          </a:p>
        </p:txBody>
      </p:sp>
    </p:spTree>
    <p:extLst>
      <p:ext uri="{BB962C8B-B14F-4D97-AF65-F5344CB8AC3E}">
        <p14:creationId xmlns:p14="http://schemas.microsoft.com/office/powerpoint/2010/main" val="26284766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54</a:t>
            </a:fld>
            <a:endParaRPr lang="en-US" dirty="0"/>
          </a:p>
        </p:txBody>
      </p:sp>
    </p:spTree>
    <p:extLst>
      <p:ext uri="{BB962C8B-B14F-4D97-AF65-F5344CB8AC3E}">
        <p14:creationId xmlns:p14="http://schemas.microsoft.com/office/powerpoint/2010/main" val="12477598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55</a:t>
            </a:fld>
            <a:endParaRPr lang="en-US" dirty="0"/>
          </a:p>
        </p:txBody>
      </p:sp>
    </p:spTree>
    <p:extLst>
      <p:ext uri="{BB962C8B-B14F-4D97-AF65-F5344CB8AC3E}">
        <p14:creationId xmlns:p14="http://schemas.microsoft.com/office/powerpoint/2010/main" val="1743042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56</a:t>
            </a:fld>
            <a:endParaRPr lang="en-US" dirty="0"/>
          </a:p>
        </p:txBody>
      </p:sp>
    </p:spTree>
    <p:extLst>
      <p:ext uri="{BB962C8B-B14F-4D97-AF65-F5344CB8AC3E}">
        <p14:creationId xmlns:p14="http://schemas.microsoft.com/office/powerpoint/2010/main" val="39776266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57</a:t>
            </a:fld>
            <a:endParaRPr lang="en-US" dirty="0"/>
          </a:p>
        </p:txBody>
      </p:sp>
    </p:spTree>
    <p:extLst>
      <p:ext uri="{BB962C8B-B14F-4D97-AF65-F5344CB8AC3E}">
        <p14:creationId xmlns:p14="http://schemas.microsoft.com/office/powerpoint/2010/main" val="30017865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58</a:t>
            </a:fld>
            <a:endParaRPr lang="en-US" dirty="0"/>
          </a:p>
        </p:txBody>
      </p:sp>
    </p:spTree>
    <p:extLst>
      <p:ext uri="{BB962C8B-B14F-4D97-AF65-F5344CB8AC3E}">
        <p14:creationId xmlns:p14="http://schemas.microsoft.com/office/powerpoint/2010/main" val="17567803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59</a:t>
            </a:fld>
            <a:endParaRPr lang="en-US" dirty="0"/>
          </a:p>
        </p:txBody>
      </p:sp>
    </p:spTree>
    <p:extLst>
      <p:ext uri="{BB962C8B-B14F-4D97-AF65-F5344CB8AC3E}">
        <p14:creationId xmlns:p14="http://schemas.microsoft.com/office/powerpoint/2010/main" val="1624275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60</a:t>
            </a:fld>
            <a:endParaRPr lang="en-US" dirty="0"/>
          </a:p>
        </p:txBody>
      </p:sp>
    </p:spTree>
    <p:extLst>
      <p:ext uri="{BB962C8B-B14F-4D97-AF65-F5344CB8AC3E}">
        <p14:creationId xmlns:p14="http://schemas.microsoft.com/office/powerpoint/2010/main" val="5171720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61</a:t>
            </a:fld>
            <a:endParaRPr lang="en-US" dirty="0"/>
          </a:p>
        </p:txBody>
      </p:sp>
    </p:spTree>
    <p:extLst>
      <p:ext uri="{BB962C8B-B14F-4D97-AF65-F5344CB8AC3E}">
        <p14:creationId xmlns:p14="http://schemas.microsoft.com/office/powerpoint/2010/main" val="12967800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62</a:t>
            </a:fld>
            <a:endParaRPr lang="en-US" dirty="0"/>
          </a:p>
        </p:txBody>
      </p:sp>
    </p:spTree>
    <p:extLst>
      <p:ext uri="{BB962C8B-B14F-4D97-AF65-F5344CB8AC3E}">
        <p14:creationId xmlns:p14="http://schemas.microsoft.com/office/powerpoint/2010/main" val="39150498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63</a:t>
            </a:fld>
            <a:endParaRPr lang="en-US" dirty="0"/>
          </a:p>
        </p:txBody>
      </p:sp>
    </p:spTree>
    <p:extLst>
      <p:ext uri="{BB962C8B-B14F-4D97-AF65-F5344CB8AC3E}">
        <p14:creationId xmlns:p14="http://schemas.microsoft.com/office/powerpoint/2010/main" val="31437215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64</a:t>
            </a:fld>
            <a:endParaRPr lang="en-US" dirty="0"/>
          </a:p>
        </p:txBody>
      </p:sp>
    </p:spTree>
    <p:extLst>
      <p:ext uri="{BB962C8B-B14F-4D97-AF65-F5344CB8AC3E}">
        <p14:creationId xmlns:p14="http://schemas.microsoft.com/office/powerpoint/2010/main" val="15554374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65</a:t>
            </a:fld>
            <a:endParaRPr lang="en-US" dirty="0"/>
          </a:p>
        </p:txBody>
      </p:sp>
    </p:spTree>
    <p:extLst>
      <p:ext uri="{BB962C8B-B14F-4D97-AF65-F5344CB8AC3E}">
        <p14:creationId xmlns:p14="http://schemas.microsoft.com/office/powerpoint/2010/main" val="16206542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66</a:t>
            </a:fld>
            <a:endParaRPr lang="en-US" dirty="0"/>
          </a:p>
        </p:txBody>
      </p:sp>
    </p:spTree>
    <p:extLst>
      <p:ext uri="{BB962C8B-B14F-4D97-AF65-F5344CB8AC3E}">
        <p14:creationId xmlns:p14="http://schemas.microsoft.com/office/powerpoint/2010/main" val="1886038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67</a:t>
            </a:fld>
            <a:endParaRPr lang="en-US" dirty="0"/>
          </a:p>
        </p:txBody>
      </p:sp>
    </p:spTree>
    <p:extLst>
      <p:ext uri="{BB962C8B-B14F-4D97-AF65-F5344CB8AC3E}">
        <p14:creationId xmlns:p14="http://schemas.microsoft.com/office/powerpoint/2010/main" val="28517220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68</a:t>
            </a:fld>
            <a:endParaRPr lang="en-US" dirty="0"/>
          </a:p>
        </p:txBody>
      </p:sp>
    </p:spTree>
    <p:extLst>
      <p:ext uri="{BB962C8B-B14F-4D97-AF65-F5344CB8AC3E}">
        <p14:creationId xmlns:p14="http://schemas.microsoft.com/office/powerpoint/2010/main" val="37133225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69</a:t>
            </a:fld>
            <a:endParaRPr lang="en-US" dirty="0"/>
          </a:p>
        </p:txBody>
      </p:sp>
    </p:spTree>
    <p:extLst>
      <p:ext uri="{BB962C8B-B14F-4D97-AF65-F5344CB8AC3E}">
        <p14:creationId xmlns:p14="http://schemas.microsoft.com/office/powerpoint/2010/main" val="2615048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70</a:t>
            </a:fld>
            <a:endParaRPr lang="en-US" dirty="0"/>
          </a:p>
        </p:txBody>
      </p:sp>
    </p:spTree>
    <p:extLst>
      <p:ext uri="{BB962C8B-B14F-4D97-AF65-F5344CB8AC3E}">
        <p14:creationId xmlns:p14="http://schemas.microsoft.com/office/powerpoint/2010/main" val="19333632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71</a:t>
            </a:fld>
            <a:endParaRPr lang="en-US" dirty="0"/>
          </a:p>
        </p:txBody>
      </p:sp>
    </p:spTree>
    <p:extLst>
      <p:ext uri="{BB962C8B-B14F-4D97-AF65-F5344CB8AC3E}">
        <p14:creationId xmlns:p14="http://schemas.microsoft.com/office/powerpoint/2010/main" val="23786623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72</a:t>
            </a:fld>
            <a:endParaRPr lang="en-US" dirty="0"/>
          </a:p>
        </p:txBody>
      </p:sp>
    </p:spTree>
    <p:extLst>
      <p:ext uri="{BB962C8B-B14F-4D97-AF65-F5344CB8AC3E}">
        <p14:creationId xmlns:p14="http://schemas.microsoft.com/office/powerpoint/2010/main" val="8344401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73</a:t>
            </a:fld>
            <a:endParaRPr lang="en-US" dirty="0"/>
          </a:p>
        </p:txBody>
      </p:sp>
    </p:spTree>
    <p:extLst>
      <p:ext uri="{BB962C8B-B14F-4D97-AF65-F5344CB8AC3E}">
        <p14:creationId xmlns:p14="http://schemas.microsoft.com/office/powerpoint/2010/main" val="27037710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0A020ED-C0A0-4AD6-8D4E-F396EC80AFB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399670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75</a:t>
            </a:fld>
            <a:endParaRPr lang="en-US" dirty="0"/>
          </a:p>
        </p:txBody>
      </p:sp>
    </p:spTree>
    <p:extLst>
      <p:ext uri="{BB962C8B-B14F-4D97-AF65-F5344CB8AC3E}">
        <p14:creationId xmlns:p14="http://schemas.microsoft.com/office/powerpoint/2010/main" val="26770590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76</a:t>
            </a:fld>
            <a:endParaRPr lang="en-US" dirty="0"/>
          </a:p>
        </p:txBody>
      </p:sp>
    </p:spTree>
    <p:extLst>
      <p:ext uri="{BB962C8B-B14F-4D97-AF65-F5344CB8AC3E}">
        <p14:creationId xmlns:p14="http://schemas.microsoft.com/office/powerpoint/2010/main" val="305869010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77</a:t>
            </a:fld>
            <a:endParaRPr lang="en-US" dirty="0"/>
          </a:p>
        </p:txBody>
      </p:sp>
    </p:spTree>
    <p:extLst>
      <p:ext uri="{BB962C8B-B14F-4D97-AF65-F5344CB8AC3E}">
        <p14:creationId xmlns:p14="http://schemas.microsoft.com/office/powerpoint/2010/main" val="25385029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78</a:t>
            </a:fld>
            <a:endParaRPr lang="en-US" dirty="0"/>
          </a:p>
        </p:txBody>
      </p:sp>
    </p:spTree>
    <p:extLst>
      <p:ext uri="{BB962C8B-B14F-4D97-AF65-F5344CB8AC3E}">
        <p14:creationId xmlns:p14="http://schemas.microsoft.com/office/powerpoint/2010/main" val="117504043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775F968-6A50-40A1-A2F3-158C05DF611E}" type="slidenum">
              <a:rPr lang="en-US" smtClean="0"/>
              <a:t>79</a:t>
            </a:fld>
            <a:endParaRPr lang="en-US" dirty="0"/>
          </a:p>
        </p:txBody>
      </p:sp>
    </p:spTree>
    <p:extLst>
      <p:ext uri="{BB962C8B-B14F-4D97-AF65-F5344CB8AC3E}">
        <p14:creationId xmlns:p14="http://schemas.microsoft.com/office/powerpoint/2010/main" val="158975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80</a:t>
            </a:fld>
            <a:endParaRPr lang="en-US" dirty="0"/>
          </a:p>
        </p:txBody>
      </p:sp>
    </p:spTree>
    <p:extLst>
      <p:ext uri="{BB962C8B-B14F-4D97-AF65-F5344CB8AC3E}">
        <p14:creationId xmlns:p14="http://schemas.microsoft.com/office/powerpoint/2010/main" val="202331770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81</a:t>
            </a:fld>
            <a:endParaRPr lang="en-US" dirty="0"/>
          </a:p>
        </p:txBody>
      </p:sp>
    </p:spTree>
    <p:extLst>
      <p:ext uri="{BB962C8B-B14F-4D97-AF65-F5344CB8AC3E}">
        <p14:creationId xmlns:p14="http://schemas.microsoft.com/office/powerpoint/2010/main" val="20482918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82</a:t>
            </a:fld>
            <a:endParaRPr lang="en-US" dirty="0"/>
          </a:p>
        </p:txBody>
      </p:sp>
    </p:spTree>
    <p:extLst>
      <p:ext uri="{BB962C8B-B14F-4D97-AF65-F5344CB8AC3E}">
        <p14:creationId xmlns:p14="http://schemas.microsoft.com/office/powerpoint/2010/main" val="35115069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83</a:t>
            </a:fld>
            <a:endParaRPr lang="en-US" dirty="0"/>
          </a:p>
        </p:txBody>
      </p:sp>
    </p:spTree>
    <p:extLst>
      <p:ext uri="{BB962C8B-B14F-4D97-AF65-F5344CB8AC3E}">
        <p14:creationId xmlns:p14="http://schemas.microsoft.com/office/powerpoint/2010/main" val="33847883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84</a:t>
            </a:fld>
            <a:endParaRPr lang="en-US" dirty="0"/>
          </a:p>
        </p:txBody>
      </p:sp>
    </p:spTree>
    <p:extLst>
      <p:ext uri="{BB962C8B-B14F-4D97-AF65-F5344CB8AC3E}">
        <p14:creationId xmlns:p14="http://schemas.microsoft.com/office/powerpoint/2010/main" val="42425400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85</a:t>
            </a:fld>
            <a:endParaRPr lang="en-US" dirty="0"/>
          </a:p>
        </p:txBody>
      </p:sp>
    </p:spTree>
    <p:extLst>
      <p:ext uri="{BB962C8B-B14F-4D97-AF65-F5344CB8AC3E}">
        <p14:creationId xmlns:p14="http://schemas.microsoft.com/office/powerpoint/2010/main" val="303502857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86</a:t>
            </a:fld>
            <a:endParaRPr lang="en-US" dirty="0"/>
          </a:p>
        </p:txBody>
      </p:sp>
    </p:spTree>
    <p:extLst>
      <p:ext uri="{BB962C8B-B14F-4D97-AF65-F5344CB8AC3E}">
        <p14:creationId xmlns:p14="http://schemas.microsoft.com/office/powerpoint/2010/main" val="11206078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rgbClr val="153C51"/>
              </a:solidFill>
              <a:latin typeface="Century Gothic"/>
              <a:cs typeface="Century Gothic"/>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87</a:t>
            </a:fld>
            <a:endParaRPr lang="en-US" dirty="0"/>
          </a:p>
        </p:txBody>
      </p:sp>
    </p:spTree>
    <p:extLst>
      <p:ext uri="{BB962C8B-B14F-4D97-AF65-F5344CB8AC3E}">
        <p14:creationId xmlns:p14="http://schemas.microsoft.com/office/powerpoint/2010/main" val="30256473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88</a:t>
            </a:fld>
            <a:endParaRPr lang="en-US" dirty="0"/>
          </a:p>
        </p:txBody>
      </p:sp>
    </p:spTree>
    <p:extLst>
      <p:ext uri="{BB962C8B-B14F-4D97-AF65-F5344CB8AC3E}">
        <p14:creationId xmlns:p14="http://schemas.microsoft.com/office/powerpoint/2010/main" val="37095513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89</a:t>
            </a:fld>
            <a:endParaRPr lang="en-US" dirty="0"/>
          </a:p>
        </p:txBody>
      </p:sp>
    </p:spTree>
    <p:extLst>
      <p:ext uri="{BB962C8B-B14F-4D97-AF65-F5344CB8AC3E}">
        <p14:creationId xmlns:p14="http://schemas.microsoft.com/office/powerpoint/2010/main" val="221509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90</a:t>
            </a:fld>
            <a:endParaRPr lang="en-US" dirty="0"/>
          </a:p>
        </p:txBody>
      </p:sp>
    </p:spTree>
    <p:extLst>
      <p:ext uri="{BB962C8B-B14F-4D97-AF65-F5344CB8AC3E}">
        <p14:creationId xmlns:p14="http://schemas.microsoft.com/office/powerpoint/2010/main" val="36161693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91</a:t>
            </a:fld>
            <a:endParaRPr lang="en-US" dirty="0"/>
          </a:p>
        </p:txBody>
      </p:sp>
    </p:spTree>
    <p:extLst>
      <p:ext uri="{BB962C8B-B14F-4D97-AF65-F5344CB8AC3E}">
        <p14:creationId xmlns:p14="http://schemas.microsoft.com/office/powerpoint/2010/main" val="34612134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92</a:t>
            </a:fld>
            <a:endParaRPr lang="en-US" dirty="0"/>
          </a:p>
        </p:txBody>
      </p:sp>
    </p:spTree>
    <p:extLst>
      <p:ext uri="{BB962C8B-B14F-4D97-AF65-F5344CB8AC3E}">
        <p14:creationId xmlns:p14="http://schemas.microsoft.com/office/powerpoint/2010/main" val="31637797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93</a:t>
            </a:fld>
            <a:endParaRPr lang="en-US" dirty="0"/>
          </a:p>
        </p:txBody>
      </p:sp>
    </p:spTree>
    <p:extLst>
      <p:ext uri="{BB962C8B-B14F-4D97-AF65-F5344CB8AC3E}">
        <p14:creationId xmlns:p14="http://schemas.microsoft.com/office/powerpoint/2010/main" val="32726647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94</a:t>
            </a:fld>
            <a:endParaRPr lang="en-US" dirty="0"/>
          </a:p>
        </p:txBody>
      </p:sp>
    </p:spTree>
    <p:extLst>
      <p:ext uri="{BB962C8B-B14F-4D97-AF65-F5344CB8AC3E}">
        <p14:creationId xmlns:p14="http://schemas.microsoft.com/office/powerpoint/2010/main" val="22171859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95</a:t>
            </a:fld>
            <a:endParaRPr lang="en-US" dirty="0"/>
          </a:p>
        </p:txBody>
      </p:sp>
    </p:spTree>
    <p:extLst>
      <p:ext uri="{BB962C8B-B14F-4D97-AF65-F5344CB8AC3E}">
        <p14:creationId xmlns:p14="http://schemas.microsoft.com/office/powerpoint/2010/main" val="42843230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96</a:t>
            </a:fld>
            <a:endParaRPr lang="en-US" dirty="0"/>
          </a:p>
        </p:txBody>
      </p:sp>
    </p:spTree>
    <p:extLst>
      <p:ext uri="{BB962C8B-B14F-4D97-AF65-F5344CB8AC3E}">
        <p14:creationId xmlns:p14="http://schemas.microsoft.com/office/powerpoint/2010/main" val="36109563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97</a:t>
            </a:fld>
            <a:endParaRPr lang="en-US" dirty="0"/>
          </a:p>
        </p:txBody>
      </p:sp>
    </p:spTree>
    <p:extLst>
      <p:ext uri="{BB962C8B-B14F-4D97-AF65-F5344CB8AC3E}">
        <p14:creationId xmlns:p14="http://schemas.microsoft.com/office/powerpoint/2010/main" val="17883856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5F968-6A50-40A1-A2F3-158C05DF611E}" type="slidenum">
              <a:rPr lang="en-US" smtClean="0"/>
              <a:t>98</a:t>
            </a:fld>
            <a:endParaRPr lang="en-US" dirty="0"/>
          </a:p>
        </p:txBody>
      </p:sp>
    </p:spTree>
    <p:extLst>
      <p:ext uri="{BB962C8B-B14F-4D97-AF65-F5344CB8AC3E}">
        <p14:creationId xmlns:p14="http://schemas.microsoft.com/office/powerpoint/2010/main" val="261247068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E775F968-6A50-40A1-A2F3-158C05DF611E}" type="slidenum">
              <a:rPr lang="en-US" smtClean="0"/>
              <a:t>99</a:t>
            </a:fld>
            <a:endParaRPr lang="en-US" dirty="0"/>
          </a:p>
        </p:txBody>
      </p:sp>
    </p:spTree>
    <p:extLst>
      <p:ext uri="{BB962C8B-B14F-4D97-AF65-F5344CB8AC3E}">
        <p14:creationId xmlns:p14="http://schemas.microsoft.com/office/powerpoint/2010/main" val="1645929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EDF8-7DE7-4CCB-99D0-30D9C63F4E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CF84E0-343F-41EC-8A92-91D6CCF2B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653449-6CD0-4E4D-82AB-0164A18B0E3C}"/>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9507D75C-6449-4F81-9220-42640E7B81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19198B-3BC7-45F6-BD7D-638746BCA925}"/>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393858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60738-7285-4D85-B159-8C9476DE06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700599-AF08-42D1-8E47-7AD514AF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DB534-7197-4EFB-8CC0-5EB3A4235666}"/>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0AE799D2-6EBE-4856-8D18-C2D5183A17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347908-604F-4898-AC51-8F654D22F39E}"/>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64495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B86021-3C8D-46F8-9548-8EDA45EABF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13548-847C-4033-9B5C-116805661B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D753F-809D-4979-BEAB-0DFF156DD275}"/>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206080E7-F1FF-49CB-8B8D-1F875194A9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431D8C-3502-44B8-8D8E-BBF111D17941}"/>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322696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4CC92-9A30-4B25-AFE8-E1F739D15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5D3B1C-79FC-450F-8718-DA4FFF28A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8608B-1240-4D8D-9B4E-278CFCE50A83}"/>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2A3FB0E2-CA2E-4E66-94D5-5D66730E38C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13EADF-8C13-43CA-BDE9-474F478FF537}"/>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57569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C14CF-5A8D-471C-BBAD-06BBC1759A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A26ED7-33B5-46FB-A0EC-92E20393A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0B483F-33BB-4AFB-965A-C4A5EA5DB0F0}"/>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FDB5A28A-E7C5-4A09-8546-D2E91BD2D8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6E8533-4C96-4B41-8F22-52E472E1DD8D}"/>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247106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5C52-F788-4C15-91E2-19649B2817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AE0565-C020-49FF-BD62-651A55DF2F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5E8488-9872-49D7-9FF6-A6FB9C99E2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567BF6-61D7-4A6B-B57F-EA665B9E1681}"/>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6" name="Footer Placeholder 5">
            <a:extLst>
              <a:ext uri="{FF2B5EF4-FFF2-40B4-BE49-F238E27FC236}">
                <a16:creationId xmlns:a16="http://schemas.microsoft.com/office/drawing/2014/main" id="{70F349FC-246F-4648-9977-0FF831C153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F7ABE3-BC74-4819-9FA4-5F66344FA34F}"/>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46628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CC44-3C4C-44DF-BCE8-9D6E487D9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B5700-2477-44E1-A8A6-7838AAF5D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F7FC2-8EE5-4B2F-A5F7-BF8050511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1AFF34-33BA-435C-9E71-BD4C9A697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48DAEB-69C9-4E92-B6FF-781003D5F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DE99AD-FD0D-4BB5-8BD4-2F29E558C0CD}"/>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8" name="Footer Placeholder 7">
            <a:extLst>
              <a:ext uri="{FF2B5EF4-FFF2-40B4-BE49-F238E27FC236}">
                <a16:creationId xmlns:a16="http://schemas.microsoft.com/office/drawing/2014/main" id="{A776F889-615D-40FB-A16F-733BAC002D8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819CE9-FF32-4CF0-B0B9-3CBCE569BEBD}"/>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411974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5E2F8-CBC6-4FBF-AD22-0B3F56093C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F7DC0A-C162-4D26-BDD9-46DA60DFE6D6}"/>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4" name="Footer Placeholder 3">
            <a:extLst>
              <a:ext uri="{FF2B5EF4-FFF2-40B4-BE49-F238E27FC236}">
                <a16:creationId xmlns:a16="http://schemas.microsoft.com/office/drawing/2014/main" id="{43EB5E1C-B2AD-4870-BCED-FCF678B590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967A3C-AAEF-437A-8218-2A21CE934E19}"/>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112590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F0AA67-3C34-4082-B6CA-66C5FE41B7B7}"/>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3" name="Footer Placeholder 2">
            <a:extLst>
              <a:ext uri="{FF2B5EF4-FFF2-40B4-BE49-F238E27FC236}">
                <a16:creationId xmlns:a16="http://schemas.microsoft.com/office/drawing/2014/main" id="{4F4DD3DE-7337-4674-83AF-4843FC9750C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5258D4-6818-4624-9149-3D7933296391}"/>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73562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8FB2-07CA-4C7D-8D93-E2838D5BB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7D2B06-3829-4FE7-99CB-A2B571A447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9785DE-754C-4C37-B8C2-82379744B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5C638C-0845-413B-91FB-E42274734501}"/>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6" name="Footer Placeholder 5">
            <a:extLst>
              <a:ext uri="{FF2B5EF4-FFF2-40B4-BE49-F238E27FC236}">
                <a16:creationId xmlns:a16="http://schemas.microsoft.com/office/drawing/2014/main" id="{DF2F821A-CCF5-4EEB-8BF4-91A73B34DF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26101D-441F-4FB3-B73B-20E906BC91F2}"/>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955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4FD4-AB82-4987-BE8B-9A1757003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50E9AD-7B6B-4364-8E87-D299969E3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1D41D6F-D18A-4DB6-856A-AC0AABE37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B85CC-8093-4056-8F62-222AA703F8DF}"/>
              </a:ext>
            </a:extLst>
          </p:cNvPr>
          <p:cNvSpPr>
            <a:spLocks noGrp="1"/>
          </p:cNvSpPr>
          <p:nvPr>
            <p:ph type="dt" sz="half" idx="10"/>
          </p:nvPr>
        </p:nvSpPr>
        <p:spPr/>
        <p:txBody>
          <a:bodyPr/>
          <a:lstStyle/>
          <a:p>
            <a:fld id="{4FFE1FAC-1BF9-47CF-9816-C78A424F4A5E}" type="datetimeFigureOut">
              <a:rPr lang="en-US" smtClean="0"/>
              <a:t>4/29/2021</a:t>
            </a:fld>
            <a:endParaRPr lang="en-US" dirty="0"/>
          </a:p>
        </p:txBody>
      </p:sp>
      <p:sp>
        <p:nvSpPr>
          <p:cNvPr id="6" name="Footer Placeholder 5">
            <a:extLst>
              <a:ext uri="{FF2B5EF4-FFF2-40B4-BE49-F238E27FC236}">
                <a16:creationId xmlns:a16="http://schemas.microsoft.com/office/drawing/2014/main" id="{CDA0D738-2560-4E17-9C72-01C1B59FFC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56871E-E468-40EB-B6C1-F22F7B701C6C}"/>
              </a:ext>
            </a:extLst>
          </p:cNvPr>
          <p:cNvSpPr>
            <a:spLocks noGrp="1"/>
          </p:cNvSpPr>
          <p:nvPr>
            <p:ph type="sldNum" sz="quarter" idx="12"/>
          </p:nvPr>
        </p:nvSpPr>
        <p:spPr/>
        <p:txBody>
          <a:bodyPr/>
          <a:lstStyle/>
          <a:p>
            <a:fld id="{2F44FAAA-BDD7-4F45-A8B7-DB287A2579FB}" type="slidenum">
              <a:rPr lang="en-US" smtClean="0"/>
              <a:t>‹#›</a:t>
            </a:fld>
            <a:endParaRPr lang="en-US" dirty="0"/>
          </a:p>
        </p:txBody>
      </p:sp>
    </p:spTree>
    <p:extLst>
      <p:ext uri="{BB962C8B-B14F-4D97-AF65-F5344CB8AC3E}">
        <p14:creationId xmlns:p14="http://schemas.microsoft.com/office/powerpoint/2010/main" val="3738806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26358-3673-4A78-9951-E50BAE784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ACC79-03D1-4DC0-9278-4D022FAD65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551CF7-063E-4491-8C4E-BDF6285AD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E1FAC-1BF9-47CF-9816-C78A424F4A5E}" type="datetimeFigureOut">
              <a:rPr lang="en-US" smtClean="0"/>
              <a:t>4/29/2021</a:t>
            </a:fld>
            <a:endParaRPr lang="en-US" dirty="0"/>
          </a:p>
        </p:txBody>
      </p:sp>
      <p:sp>
        <p:nvSpPr>
          <p:cNvPr id="5" name="Footer Placeholder 4">
            <a:extLst>
              <a:ext uri="{FF2B5EF4-FFF2-40B4-BE49-F238E27FC236}">
                <a16:creationId xmlns:a16="http://schemas.microsoft.com/office/drawing/2014/main" id="{5BB5BC60-4AF1-48EC-AB1D-E4EE0007B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D9685D4-CB62-4917-8DA5-50DF09438A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4FAAA-BDD7-4F45-A8B7-DB287A2579FB}" type="slidenum">
              <a:rPr lang="en-US" smtClean="0"/>
              <a:t>‹#›</a:t>
            </a:fld>
            <a:endParaRPr lang="en-US" dirty="0"/>
          </a:p>
        </p:txBody>
      </p:sp>
    </p:spTree>
    <p:extLst>
      <p:ext uri="{BB962C8B-B14F-4D97-AF65-F5344CB8AC3E}">
        <p14:creationId xmlns:p14="http://schemas.microsoft.com/office/powerpoint/2010/main" val="133554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05D2A-2D21-4728-98E5-CD805CA8ABA6}"/>
              </a:ext>
            </a:extLst>
          </p:cNvPr>
          <p:cNvSpPr>
            <a:spLocks noGrp="1"/>
          </p:cNvSpPr>
          <p:nvPr>
            <p:ph type="title"/>
          </p:nvPr>
        </p:nvSpPr>
        <p:spPr>
          <a:xfrm>
            <a:off x="2794321" y="2390694"/>
            <a:ext cx="7136758" cy="1556272"/>
          </a:xfrm>
        </p:spPr>
        <p:txBody>
          <a:bodyPr>
            <a:noAutofit/>
          </a:bodyPr>
          <a:lstStyle/>
          <a:p>
            <a:pPr algn="ctr"/>
            <a:r>
              <a:rPr lang="en-US" sz="6000" b="1" dirty="0"/>
              <a:t>Advanced Legal Epidemiology Methods</a:t>
            </a:r>
          </a:p>
        </p:txBody>
      </p:sp>
    </p:spTree>
    <p:extLst>
      <p:ext uri="{BB962C8B-B14F-4D97-AF65-F5344CB8AC3E}">
        <p14:creationId xmlns:p14="http://schemas.microsoft.com/office/powerpoint/2010/main" val="201907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What We’ll Discuss: Phase 3</a:t>
            </a:r>
          </a:p>
        </p:txBody>
      </p:sp>
      <p:sp>
        <p:nvSpPr>
          <p:cNvPr id="3" name="Content Placeholder 2"/>
          <p:cNvSpPr>
            <a:spLocks noGrp="1"/>
          </p:cNvSpPr>
          <p:nvPr>
            <p:ph idx="1"/>
          </p:nvPr>
        </p:nvSpPr>
        <p:spPr/>
        <p:txBody>
          <a:bodyPr>
            <a:normAutofit fontScale="92500" lnSpcReduction="20000"/>
          </a:bodyPr>
          <a:lstStyle/>
          <a:p>
            <a:r>
              <a:rPr lang="en-US" sz="3600" dirty="0"/>
              <a:t>Recap of Legal Epidemiology</a:t>
            </a:r>
          </a:p>
          <a:p>
            <a:pPr marL="0" indent="0">
              <a:buNone/>
            </a:pPr>
            <a:endParaRPr lang="en-US" sz="3600" b="1" dirty="0"/>
          </a:p>
          <a:p>
            <a:r>
              <a:rPr lang="en-US" sz="3600" dirty="0"/>
              <a:t>Three Phases of Legal Epidemiology Studies</a:t>
            </a:r>
          </a:p>
          <a:p>
            <a:pPr marL="0" indent="0">
              <a:buNone/>
            </a:pPr>
            <a:endParaRPr lang="en-US" sz="3600" dirty="0"/>
          </a:p>
          <a:p>
            <a:pPr lvl="1"/>
            <a:r>
              <a:rPr lang="en-US" sz="3200" dirty="0"/>
              <a:t>Phase 1: Planning</a:t>
            </a:r>
          </a:p>
          <a:p>
            <a:endParaRPr lang="en-US" sz="3600" b="1" dirty="0">
              <a:solidFill>
                <a:srgbClr val="0070C0"/>
              </a:solidFill>
            </a:endParaRPr>
          </a:p>
          <a:p>
            <a:pPr lvl="1"/>
            <a:r>
              <a:rPr lang="en-US" sz="3200" dirty="0"/>
              <a:t>Phase 2: Operationalizing</a:t>
            </a:r>
          </a:p>
          <a:p>
            <a:endParaRPr lang="en-US" sz="3600" dirty="0"/>
          </a:p>
          <a:p>
            <a:pPr lvl="1"/>
            <a:r>
              <a:rPr lang="en-US" sz="3200" b="1" dirty="0">
                <a:solidFill>
                  <a:srgbClr val="0070C0"/>
                </a:solidFill>
              </a:rPr>
              <a:t>Phase 3: Analyzing</a:t>
            </a:r>
          </a:p>
        </p:txBody>
      </p:sp>
    </p:spTree>
    <p:extLst>
      <p:ext uri="{BB962C8B-B14F-4D97-AF65-F5344CB8AC3E}">
        <p14:creationId xmlns:p14="http://schemas.microsoft.com/office/powerpoint/2010/main" val="37067688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Endogeneity - 2</a:t>
            </a:r>
          </a:p>
        </p:txBody>
      </p:sp>
      <p:sp>
        <p:nvSpPr>
          <p:cNvPr id="3" name="Content Placeholder 2"/>
          <p:cNvSpPr>
            <a:spLocks noGrp="1"/>
          </p:cNvSpPr>
          <p:nvPr>
            <p:ph idx="1"/>
          </p:nvPr>
        </p:nvSpPr>
        <p:spPr/>
        <p:txBody>
          <a:bodyPr>
            <a:normAutofit/>
          </a:bodyPr>
          <a:lstStyle/>
          <a:p>
            <a:pPr marL="0" indent="0">
              <a:buNone/>
            </a:pPr>
            <a:endParaRPr lang="en-US" sz="4000" dirty="0"/>
          </a:p>
          <a:p>
            <a:pPr marL="0" indent="0">
              <a:buNone/>
            </a:pPr>
            <a:r>
              <a:rPr lang="en-US" sz="4000" dirty="0"/>
              <a:t>Example: What led to an increase in seat belt use?</a:t>
            </a:r>
          </a:p>
          <a:p>
            <a:endParaRPr lang="en-US" sz="4000" dirty="0"/>
          </a:p>
          <a:p>
            <a:r>
              <a:rPr lang="en-US" sz="4000" dirty="0"/>
              <a:t>Seat belt laws?</a:t>
            </a:r>
          </a:p>
        </p:txBody>
      </p:sp>
    </p:spTree>
    <p:extLst>
      <p:ext uri="{BB962C8B-B14F-4D97-AF65-F5344CB8AC3E}">
        <p14:creationId xmlns:p14="http://schemas.microsoft.com/office/powerpoint/2010/main" val="17239007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Endogeneity - 3</a:t>
            </a:r>
          </a:p>
        </p:txBody>
      </p:sp>
      <p:sp>
        <p:nvSpPr>
          <p:cNvPr id="3" name="Content Placeholder 2"/>
          <p:cNvSpPr>
            <a:spLocks noGrp="1"/>
          </p:cNvSpPr>
          <p:nvPr>
            <p:ph idx="1"/>
          </p:nvPr>
        </p:nvSpPr>
        <p:spPr/>
        <p:txBody>
          <a:bodyPr/>
          <a:lstStyle/>
          <a:p>
            <a:pPr marL="0" indent="0">
              <a:buNone/>
            </a:pPr>
            <a:endParaRPr lang="en-US" sz="4000" dirty="0"/>
          </a:p>
          <a:p>
            <a:pPr marL="0" indent="0">
              <a:buNone/>
            </a:pPr>
            <a:r>
              <a:rPr lang="en-US" sz="4000" dirty="0"/>
              <a:t>Example: What led to an increase in seat belt use?</a:t>
            </a:r>
          </a:p>
          <a:p>
            <a:pPr marL="0" indent="0">
              <a:buNone/>
            </a:pPr>
            <a:endParaRPr lang="en-US" sz="4000" dirty="0"/>
          </a:p>
          <a:p>
            <a:r>
              <a:rPr lang="en-US" sz="4000" dirty="0"/>
              <a:t>Seat belt laws?</a:t>
            </a:r>
          </a:p>
          <a:p>
            <a:endParaRPr lang="en-US" sz="4000" dirty="0"/>
          </a:p>
          <a:p>
            <a:r>
              <a:rPr lang="en-US" sz="4000" dirty="0"/>
              <a:t>Seat belt alarms?</a:t>
            </a:r>
          </a:p>
          <a:p>
            <a:endParaRPr lang="en-US" dirty="0"/>
          </a:p>
        </p:txBody>
      </p:sp>
    </p:spTree>
    <p:extLst>
      <p:ext uri="{BB962C8B-B14F-4D97-AF65-F5344CB8AC3E}">
        <p14:creationId xmlns:p14="http://schemas.microsoft.com/office/powerpoint/2010/main" val="22212349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Research Design: Question</a:t>
            </a:r>
          </a:p>
        </p:txBody>
      </p:sp>
      <p:sp>
        <p:nvSpPr>
          <p:cNvPr id="3" name="Content Placeholder 2"/>
          <p:cNvSpPr>
            <a:spLocks noGrp="1"/>
          </p:cNvSpPr>
          <p:nvPr>
            <p:ph idx="1"/>
          </p:nvPr>
        </p:nvSpPr>
        <p:spPr>
          <a:xfrm>
            <a:off x="838200" y="1792069"/>
            <a:ext cx="10515600" cy="4351338"/>
          </a:xfrm>
        </p:spPr>
        <p:txBody>
          <a:bodyPr>
            <a:normAutofit lnSpcReduction="10000"/>
          </a:bodyPr>
          <a:lstStyle/>
          <a:p>
            <a:pPr marL="0" indent="0">
              <a:buNone/>
            </a:pPr>
            <a:r>
              <a:rPr lang="en-US" sz="4000" dirty="0"/>
              <a:t>Which of the following strengthens a quasi-experimental design?</a:t>
            </a:r>
          </a:p>
          <a:p>
            <a:pPr marL="0" indent="0">
              <a:buNone/>
            </a:pPr>
            <a:endParaRPr lang="en-US" sz="4000" dirty="0"/>
          </a:p>
          <a:p>
            <a:pPr marL="0" indent="0">
              <a:buNone/>
            </a:pPr>
            <a:r>
              <a:rPr lang="en-US" sz="4000" dirty="0"/>
              <a:t>A. Using many repeated measures</a:t>
            </a:r>
          </a:p>
          <a:p>
            <a:pPr marL="0" indent="0">
              <a:buNone/>
            </a:pPr>
            <a:r>
              <a:rPr lang="en-US" sz="4000" dirty="0"/>
              <a:t>B. Using highest time resolution possible</a:t>
            </a:r>
          </a:p>
          <a:p>
            <a:pPr marL="0" indent="0">
              <a:buNone/>
            </a:pPr>
            <a:r>
              <a:rPr lang="en-US" sz="4000" dirty="0"/>
              <a:t>C. Comparing multiple jurisdictions</a:t>
            </a:r>
          </a:p>
          <a:p>
            <a:pPr marL="0" indent="0">
              <a:buNone/>
            </a:pPr>
            <a:r>
              <a:rPr lang="en-US" sz="4000" dirty="0"/>
              <a:t>D. All of the above</a:t>
            </a:r>
          </a:p>
        </p:txBody>
      </p:sp>
    </p:spTree>
    <p:extLst>
      <p:ext uri="{BB962C8B-B14F-4D97-AF65-F5344CB8AC3E}">
        <p14:creationId xmlns:p14="http://schemas.microsoft.com/office/powerpoint/2010/main" val="34362794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Research Design: Answer</a:t>
            </a:r>
          </a:p>
        </p:txBody>
      </p:sp>
      <p:sp>
        <p:nvSpPr>
          <p:cNvPr id="3" name="Content Placeholder 2"/>
          <p:cNvSpPr>
            <a:spLocks noGrp="1"/>
          </p:cNvSpPr>
          <p:nvPr>
            <p:ph idx="1"/>
          </p:nvPr>
        </p:nvSpPr>
        <p:spPr/>
        <p:txBody>
          <a:bodyPr>
            <a:normAutofit lnSpcReduction="10000"/>
          </a:bodyPr>
          <a:lstStyle/>
          <a:p>
            <a:pPr marL="0" indent="0">
              <a:buNone/>
            </a:pPr>
            <a:r>
              <a:rPr lang="en-US" sz="4000" dirty="0"/>
              <a:t>Which of the following strengthens a quasi-experimental design?</a:t>
            </a:r>
          </a:p>
          <a:p>
            <a:pPr marL="0" indent="0">
              <a:buNone/>
            </a:pPr>
            <a:endParaRPr lang="en-US" sz="4000" dirty="0"/>
          </a:p>
          <a:p>
            <a:pPr marL="0" indent="0">
              <a:buNone/>
            </a:pPr>
            <a:r>
              <a:rPr lang="en-US" sz="4000" dirty="0"/>
              <a:t>A. Using many repeated measures</a:t>
            </a:r>
          </a:p>
          <a:p>
            <a:pPr marL="0" indent="0">
              <a:buNone/>
            </a:pPr>
            <a:r>
              <a:rPr lang="en-US" sz="4000" dirty="0"/>
              <a:t>B. Using highest time resolution possible</a:t>
            </a:r>
          </a:p>
          <a:p>
            <a:pPr marL="0" indent="0">
              <a:buNone/>
            </a:pPr>
            <a:r>
              <a:rPr lang="en-US" sz="4000" dirty="0"/>
              <a:t>C. Comparing multiple jurisdictions</a:t>
            </a:r>
          </a:p>
          <a:p>
            <a:pPr marL="0" indent="0">
              <a:buNone/>
            </a:pPr>
            <a:r>
              <a:rPr lang="en-US" sz="4000" b="1" dirty="0">
                <a:solidFill>
                  <a:srgbClr val="0070C0"/>
                </a:solidFill>
              </a:rPr>
              <a:t>D. All of the above </a:t>
            </a:r>
            <a:r>
              <a:rPr lang="en-US" sz="4000" b="1" dirty="0">
                <a:solidFill>
                  <a:srgbClr val="0070C0"/>
                </a:solidFill>
                <a:sym typeface="Wingdings" panose="05000000000000000000" pitchFamily="2" charset="2"/>
              </a:rPr>
              <a:t> CORRECT ANSWER</a:t>
            </a:r>
            <a:endParaRPr lang="en-US" sz="4000" b="1" dirty="0">
              <a:solidFill>
                <a:srgbClr val="0070C0"/>
              </a:solidFill>
            </a:endParaRPr>
          </a:p>
          <a:p>
            <a:endParaRPr lang="en-US" dirty="0"/>
          </a:p>
        </p:txBody>
      </p:sp>
    </p:spTree>
    <p:extLst>
      <p:ext uri="{BB962C8B-B14F-4D97-AF65-F5344CB8AC3E}">
        <p14:creationId xmlns:p14="http://schemas.microsoft.com/office/powerpoint/2010/main" val="34602427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Phase 2: Operationalizing Research Designs</a:t>
            </a:r>
          </a:p>
        </p:txBody>
      </p:sp>
    </p:spTree>
    <p:extLst>
      <p:ext uri="{BB962C8B-B14F-4D97-AF65-F5344CB8AC3E}">
        <p14:creationId xmlns:p14="http://schemas.microsoft.com/office/powerpoint/2010/main" val="4884783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Phase 2: Operationalizing</a:t>
            </a:r>
          </a:p>
        </p:txBody>
      </p:sp>
      <p:sp>
        <p:nvSpPr>
          <p:cNvPr id="3" name="Content Placeholder 2"/>
          <p:cNvSpPr>
            <a:spLocks noGrp="1"/>
          </p:cNvSpPr>
          <p:nvPr>
            <p:ph idx="1"/>
          </p:nvPr>
        </p:nvSpPr>
        <p:spPr/>
        <p:txBody>
          <a:bodyPr>
            <a:normAutofit lnSpcReduction="10000"/>
          </a:bodyPr>
          <a:lstStyle/>
          <a:p>
            <a:pPr marL="0" indent="0">
              <a:buNone/>
            </a:pPr>
            <a:r>
              <a:rPr lang="en-US" sz="4000" dirty="0"/>
              <a:t>1. Identify or build legal and outcome data</a:t>
            </a:r>
          </a:p>
          <a:p>
            <a:pPr marL="742950" indent="-742950">
              <a:buAutoNum type="arabicPeriod"/>
            </a:pPr>
            <a:endParaRPr lang="en-US" sz="4000" dirty="0"/>
          </a:p>
          <a:p>
            <a:pPr marL="0" indent="0">
              <a:buNone/>
            </a:pPr>
            <a:r>
              <a:rPr lang="en-US" sz="4000" dirty="0"/>
              <a:t>2. Identify analytical plan</a:t>
            </a:r>
          </a:p>
          <a:p>
            <a:pPr marL="0" indent="0">
              <a:buNone/>
            </a:pPr>
            <a:endParaRPr lang="en-US" sz="4000" dirty="0"/>
          </a:p>
          <a:p>
            <a:pPr marL="0" indent="0">
              <a:buNone/>
            </a:pPr>
            <a:r>
              <a:rPr lang="en-US" sz="4000" dirty="0"/>
              <a:t>3. Select variables</a:t>
            </a:r>
          </a:p>
          <a:p>
            <a:pPr marL="0" indent="0">
              <a:buNone/>
            </a:pPr>
            <a:endParaRPr lang="en-US" sz="4000" dirty="0"/>
          </a:p>
          <a:p>
            <a:pPr marL="0" indent="0">
              <a:buNone/>
            </a:pPr>
            <a:r>
              <a:rPr lang="en-US" sz="4000" dirty="0"/>
              <a:t>4. Merge data for analysis</a:t>
            </a:r>
          </a:p>
        </p:txBody>
      </p:sp>
    </p:spTree>
    <p:extLst>
      <p:ext uri="{BB962C8B-B14F-4D97-AF65-F5344CB8AC3E}">
        <p14:creationId xmlns:p14="http://schemas.microsoft.com/office/powerpoint/2010/main" val="19735642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Operationalizing Step 1: </a:t>
            </a:r>
            <a:br>
              <a:rPr lang="en-US" b="1" dirty="0"/>
            </a:br>
            <a:r>
              <a:rPr lang="en-US" b="1" dirty="0"/>
              <a:t>Build Legal &amp; Outcome Data - 1</a:t>
            </a:r>
          </a:p>
        </p:txBody>
      </p:sp>
      <p:sp>
        <p:nvSpPr>
          <p:cNvPr id="3" name="Content Placeholder 2"/>
          <p:cNvSpPr>
            <a:spLocks noGrp="1"/>
          </p:cNvSpPr>
          <p:nvPr>
            <p:ph idx="1"/>
          </p:nvPr>
        </p:nvSpPr>
        <p:spPr>
          <a:xfrm>
            <a:off x="838200" y="2037292"/>
            <a:ext cx="10515600" cy="4351338"/>
          </a:xfrm>
        </p:spPr>
        <p:txBody>
          <a:bodyPr>
            <a:normAutofit lnSpcReduction="10000"/>
          </a:bodyPr>
          <a:lstStyle/>
          <a:p>
            <a:r>
              <a:rPr lang="en-US" sz="4000" b="1" dirty="0">
                <a:solidFill>
                  <a:srgbClr val="0070C0"/>
                </a:solidFill>
              </a:rPr>
              <a:t>Organize final data sources</a:t>
            </a:r>
          </a:p>
          <a:p>
            <a:endParaRPr lang="en-US" sz="4000" b="1" dirty="0">
              <a:solidFill>
                <a:srgbClr val="0070C0"/>
              </a:solidFill>
            </a:endParaRPr>
          </a:p>
          <a:p>
            <a:r>
              <a:rPr lang="en-US" sz="4000" dirty="0"/>
              <a:t>Build legal data or download existing legal data</a:t>
            </a:r>
          </a:p>
          <a:p>
            <a:endParaRPr lang="en-US" sz="4000" dirty="0"/>
          </a:p>
          <a:p>
            <a:r>
              <a:rPr lang="en-US" sz="4000" dirty="0"/>
              <a:t>Collect outcome data</a:t>
            </a:r>
          </a:p>
          <a:p>
            <a:endParaRPr lang="en-US" sz="4000" dirty="0"/>
          </a:p>
          <a:p>
            <a:r>
              <a:rPr lang="en-US" sz="4000" dirty="0"/>
              <a:t>Begin to clean data sources</a:t>
            </a:r>
          </a:p>
        </p:txBody>
      </p:sp>
    </p:spTree>
    <p:extLst>
      <p:ext uri="{BB962C8B-B14F-4D97-AF65-F5344CB8AC3E}">
        <p14:creationId xmlns:p14="http://schemas.microsoft.com/office/powerpoint/2010/main" val="41383867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C9EE9DE-3CBB-4993-A7EB-DCA4CC8DB5B4}"/>
              </a:ext>
            </a:extLst>
          </p:cNvPr>
          <p:cNvSpPr>
            <a:spLocks noGrp="1"/>
          </p:cNvSpPr>
          <p:nvPr>
            <p:ph type="title"/>
          </p:nvPr>
        </p:nvSpPr>
        <p:spPr>
          <a:xfrm>
            <a:off x="838200" y="365125"/>
            <a:ext cx="10515600" cy="1325563"/>
          </a:xfrm>
        </p:spPr>
        <p:txBody>
          <a:bodyPr/>
          <a:lstStyle/>
          <a:p>
            <a:pPr algn="ctr"/>
            <a:r>
              <a:rPr lang="en-US" b="1" dirty="0"/>
              <a:t>Operationalizing Step 1: </a:t>
            </a:r>
            <a:br>
              <a:rPr lang="en-US" b="1" dirty="0"/>
            </a:br>
            <a:r>
              <a:rPr lang="en-US" b="1" dirty="0"/>
              <a:t>Build Legal &amp; Outcome Data - 2</a:t>
            </a:r>
          </a:p>
        </p:txBody>
      </p:sp>
      <p:sp>
        <p:nvSpPr>
          <p:cNvPr id="10" name="Content Placeholder 2">
            <a:extLst>
              <a:ext uri="{FF2B5EF4-FFF2-40B4-BE49-F238E27FC236}">
                <a16:creationId xmlns:a16="http://schemas.microsoft.com/office/drawing/2014/main" id="{E4A43E4D-A06F-4735-AD85-0703F3766153}"/>
              </a:ext>
            </a:extLst>
          </p:cNvPr>
          <p:cNvSpPr>
            <a:spLocks noGrp="1"/>
          </p:cNvSpPr>
          <p:nvPr>
            <p:ph idx="1"/>
          </p:nvPr>
        </p:nvSpPr>
        <p:spPr>
          <a:xfrm>
            <a:off x="838200" y="2037292"/>
            <a:ext cx="10515600" cy="4351338"/>
          </a:xfrm>
        </p:spPr>
        <p:txBody>
          <a:bodyPr>
            <a:normAutofit lnSpcReduction="10000"/>
          </a:bodyPr>
          <a:lstStyle/>
          <a:p>
            <a:r>
              <a:rPr lang="en-US" sz="4000" dirty="0"/>
              <a:t>Organize final data sources</a:t>
            </a:r>
          </a:p>
          <a:p>
            <a:endParaRPr lang="en-US" sz="4000" dirty="0"/>
          </a:p>
          <a:p>
            <a:r>
              <a:rPr lang="en-US" sz="4000" b="1" dirty="0">
                <a:solidFill>
                  <a:srgbClr val="0070C0"/>
                </a:solidFill>
              </a:rPr>
              <a:t>Build legal data or download existing legal data</a:t>
            </a:r>
          </a:p>
          <a:p>
            <a:endParaRPr lang="en-US" sz="4000" dirty="0"/>
          </a:p>
          <a:p>
            <a:r>
              <a:rPr lang="en-US" sz="4000" dirty="0"/>
              <a:t>Collect outcome data</a:t>
            </a:r>
          </a:p>
          <a:p>
            <a:endParaRPr lang="en-US" sz="4000" dirty="0"/>
          </a:p>
          <a:p>
            <a:r>
              <a:rPr lang="en-US" sz="4000" dirty="0"/>
              <a:t>Begin to clean data sources</a:t>
            </a:r>
          </a:p>
        </p:txBody>
      </p:sp>
    </p:spTree>
    <p:extLst>
      <p:ext uri="{BB962C8B-B14F-4D97-AF65-F5344CB8AC3E}">
        <p14:creationId xmlns:p14="http://schemas.microsoft.com/office/powerpoint/2010/main" val="27144062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E43ABEF-8D69-4617-A782-8A6141AA086E}"/>
              </a:ext>
            </a:extLst>
          </p:cNvPr>
          <p:cNvSpPr>
            <a:spLocks noGrp="1"/>
          </p:cNvSpPr>
          <p:nvPr>
            <p:ph type="title"/>
          </p:nvPr>
        </p:nvSpPr>
        <p:spPr>
          <a:xfrm>
            <a:off x="838200" y="365125"/>
            <a:ext cx="10515600" cy="1325563"/>
          </a:xfrm>
        </p:spPr>
        <p:txBody>
          <a:bodyPr/>
          <a:lstStyle/>
          <a:p>
            <a:pPr algn="ctr"/>
            <a:r>
              <a:rPr lang="en-US" b="1" dirty="0"/>
              <a:t>Operationalizing Step 1: </a:t>
            </a:r>
            <a:br>
              <a:rPr lang="en-US" b="1" dirty="0"/>
            </a:br>
            <a:r>
              <a:rPr lang="en-US" b="1" dirty="0"/>
              <a:t>Build Legal &amp; Outcome Data - 3</a:t>
            </a:r>
          </a:p>
        </p:txBody>
      </p:sp>
      <p:sp>
        <p:nvSpPr>
          <p:cNvPr id="9" name="Content Placeholder 2">
            <a:extLst>
              <a:ext uri="{FF2B5EF4-FFF2-40B4-BE49-F238E27FC236}">
                <a16:creationId xmlns:a16="http://schemas.microsoft.com/office/drawing/2014/main" id="{22562FB7-C17E-4073-9435-341746480375}"/>
              </a:ext>
            </a:extLst>
          </p:cNvPr>
          <p:cNvSpPr>
            <a:spLocks noGrp="1"/>
          </p:cNvSpPr>
          <p:nvPr>
            <p:ph idx="1"/>
          </p:nvPr>
        </p:nvSpPr>
        <p:spPr>
          <a:xfrm>
            <a:off x="838200" y="2037292"/>
            <a:ext cx="10515600" cy="4351338"/>
          </a:xfrm>
        </p:spPr>
        <p:txBody>
          <a:bodyPr>
            <a:normAutofit lnSpcReduction="10000"/>
          </a:bodyPr>
          <a:lstStyle/>
          <a:p>
            <a:r>
              <a:rPr lang="en-US" sz="4000" dirty="0"/>
              <a:t>Organize final data sources</a:t>
            </a:r>
          </a:p>
          <a:p>
            <a:endParaRPr lang="en-US" sz="4000" dirty="0"/>
          </a:p>
          <a:p>
            <a:r>
              <a:rPr lang="en-US" sz="4000" dirty="0"/>
              <a:t>Build legal data or download existing legal data</a:t>
            </a:r>
          </a:p>
          <a:p>
            <a:endParaRPr lang="en-US" sz="4000" b="1" dirty="0">
              <a:solidFill>
                <a:srgbClr val="0070C0"/>
              </a:solidFill>
            </a:endParaRPr>
          </a:p>
          <a:p>
            <a:r>
              <a:rPr lang="en-US" sz="4000" b="1" dirty="0">
                <a:solidFill>
                  <a:srgbClr val="0070C0"/>
                </a:solidFill>
              </a:rPr>
              <a:t>Collect outcome data</a:t>
            </a:r>
          </a:p>
          <a:p>
            <a:endParaRPr lang="en-US" sz="4000" dirty="0"/>
          </a:p>
          <a:p>
            <a:r>
              <a:rPr lang="en-US" sz="4000" dirty="0"/>
              <a:t>Begin to clean data sources</a:t>
            </a:r>
          </a:p>
        </p:txBody>
      </p:sp>
    </p:spTree>
    <p:extLst>
      <p:ext uri="{BB962C8B-B14F-4D97-AF65-F5344CB8AC3E}">
        <p14:creationId xmlns:p14="http://schemas.microsoft.com/office/powerpoint/2010/main" val="186691605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CC5747-A210-4868-A950-3DD3ED1C3DDC}"/>
              </a:ext>
            </a:extLst>
          </p:cNvPr>
          <p:cNvSpPr>
            <a:spLocks noGrp="1"/>
          </p:cNvSpPr>
          <p:nvPr>
            <p:ph type="title"/>
          </p:nvPr>
        </p:nvSpPr>
        <p:spPr>
          <a:xfrm>
            <a:off x="838200" y="365125"/>
            <a:ext cx="10515600" cy="1325563"/>
          </a:xfrm>
        </p:spPr>
        <p:txBody>
          <a:bodyPr/>
          <a:lstStyle/>
          <a:p>
            <a:pPr algn="ctr"/>
            <a:r>
              <a:rPr lang="en-US" b="1" dirty="0"/>
              <a:t>Operationalizing Step 1: </a:t>
            </a:r>
            <a:br>
              <a:rPr lang="en-US" b="1" dirty="0"/>
            </a:br>
            <a:r>
              <a:rPr lang="en-US" b="1" dirty="0"/>
              <a:t>Build Legal &amp; Outcome Data - 4</a:t>
            </a:r>
          </a:p>
        </p:txBody>
      </p:sp>
      <p:sp>
        <p:nvSpPr>
          <p:cNvPr id="9" name="Content Placeholder 2">
            <a:extLst>
              <a:ext uri="{FF2B5EF4-FFF2-40B4-BE49-F238E27FC236}">
                <a16:creationId xmlns:a16="http://schemas.microsoft.com/office/drawing/2014/main" id="{6CE1D921-1AC7-43A6-A8BC-5BC9DD1150F2}"/>
              </a:ext>
            </a:extLst>
          </p:cNvPr>
          <p:cNvSpPr>
            <a:spLocks noGrp="1"/>
          </p:cNvSpPr>
          <p:nvPr>
            <p:ph idx="1"/>
          </p:nvPr>
        </p:nvSpPr>
        <p:spPr>
          <a:xfrm>
            <a:off x="838200" y="2037292"/>
            <a:ext cx="10515600" cy="4351338"/>
          </a:xfrm>
        </p:spPr>
        <p:txBody>
          <a:bodyPr>
            <a:normAutofit lnSpcReduction="10000"/>
          </a:bodyPr>
          <a:lstStyle/>
          <a:p>
            <a:r>
              <a:rPr lang="en-US" sz="4000" dirty="0"/>
              <a:t>Organize final data sources</a:t>
            </a:r>
          </a:p>
          <a:p>
            <a:endParaRPr lang="en-US" sz="4000" dirty="0"/>
          </a:p>
          <a:p>
            <a:r>
              <a:rPr lang="en-US" sz="4000" dirty="0"/>
              <a:t>Build legal data or download existing legal data</a:t>
            </a:r>
          </a:p>
          <a:p>
            <a:endParaRPr lang="en-US" sz="4000" dirty="0"/>
          </a:p>
          <a:p>
            <a:r>
              <a:rPr lang="en-US" sz="4000" dirty="0"/>
              <a:t>Collect outcome data</a:t>
            </a:r>
          </a:p>
          <a:p>
            <a:endParaRPr lang="en-US" sz="4000" b="1" dirty="0">
              <a:solidFill>
                <a:srgbClr val="0070C0"/>
              </a:solidFill>
            </a:endParaRPr>
          </a:p>
          <a:p>
            <a:r>
              <a:rPr lang="en-US" sz="4000" b="1" dirty="0">
                <a:solidFill>
                  <a:srgbClr val="0070C0"/>
                </a:solidFill>
              </a:rPr>
              <a:t>Begin to clean data sources</a:t>
            </a:r>
          </a:p>
        </p:txBody>
      </p:sp>
    </p:spTree>
    <p:extLst>
      <p:ext uri="{BB962C8B-B14F-4D97-AF65-F5344CB8AC3E}">
        <p14:creationId xmlns:p14="http://schemas.microsoft.com/office/powerpoint/2010/main" val="4008632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Recap Question: </a:t>
            </a:r>
            <a:br>
              <a:rPr lang="en-US" b="1" dirty="0"/>
            </a:br>
            <a:br>
              <a:rPr lang="en-US" b="1" dirty="0"/>
            </a:br>
            <a:r>
              <a:rPr lang="en-US" b="1" dirty="0"/>
              <a:t>What is legal epidemiology?</a:t>
            </a:r>
          </a:p>
        </p:txBody>
      </p:sp>
    </p:spTree>
    <p:extLst>
      <p:ext uri="{BB962C8B-B14F-4D97-AF65-F5344CB8AC3E}">
        <p14:creationId xmlns:p14="http://schemas.microsoft.com/office/powerpoint/2010/main" val="6141761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CC5747-A210-4868-A950-3DD3ED1C3DDC}"/>
              </a:ext>
            </a:extLst>
          </p:cNvPr>
          <p:cNvSpPr>
            <a:spLocks noGrp="1"/>
          </p:cNvSpPr>
          <p:nvPr>
            <p:ph type="title"/>
          </p:nvPr>
        </p:nvSpPr>
        <p:spPr>
          <a:xfrm>
            <a:off x="838200" y="365125"/>
            <a:ext cx="10515600" cy="1325563"/>
          </a:xfrm>
        </p:spPr>
        <p:txBody>
          <a:bodyPr>
            <a:normAutofit/>
          </a:bodyPr>
          <a:lstStyle/>
          <a:p>
            <a:pPr algn="ctr"/>
            <a:r>
              <a:rPr lang="en-US" sz="4100" b="1" dirty="0"/>
              <a:t>Operationalizing Step 2: </a:t>
            </a:r>
            <a:br>
              <a:rPr lang="en-US" sz="4100" b="1" dirty="0"/>
            </a:br>
            <a:r>
              <a:rPr lang="en-US" sz="4100" b="1" dirty="0"/>
              <a:t>Identify Analytical Plan - 1</a:t>
            </a:r>
          </a:p>
        </p:txBody>
      </p:sp>
      <p:sp>
        <p:nvSpPr>
          <p:cNvPr id="9" name="Content Placeholder 2">
            <a:extLst>
              <a:ext uri="{FF2B5EF4-FFF2-40B4-BE49-F238E27FC236}">
                <a16:creationId xmlns:a16="http://schemas.microsoft.com/office/drawing/2014/main" id="{6CE1D921-1AC7-43A6-A8BC-5BC9DD1150F2}"/>
              </a:ext>
            </a:extLst>
          </p:cNvPr>
          <p:cNvSpPr>
            <a:spLocks noGrp="1"/>
          </p:cNvSpPr>
          <p:nvPr>
            <p:ph idx="1"/>
          </p:nvPr>
        </p:nvSpPr>
        <p:spPr>
          <a:xfrm>
            <a:off x="838200" y="2037292"/>
            <a:ext cx="10515600" cy="4351338"/>
          </a:xfrm>
        </p:spPr>
        <p:txBody>
          <a:bodyPr>
            <a:normAutofit/>
          </a:bodyPr>
          <a:lstStyle/>
          <a:p>
            <a:pPr marL="0" indent="0">
              <a:lnSpc>
                <a:spcPct val="100000"/>
              </a:lnSpc>
              <a:buNone/>
            </a:pPr>
            <a:endParaRPr lang="en-US" sz="1200" b="1" dirty="0"/>
          </a:p>
          <a:p>
            <a:pPr>
              <a:lnSpc>
                <a:spcPct val="100000"/>
              </a:lnSpc>
            </a:pPr>
            <a:r>
              <a:rPr lang="en-US" sz="3200" b="1" dirty="0"/>
              <a:t>Descriptive statistics:</a:t>
            </a:r>
            <a:r>
              <a:rPr lang="en-US" sz="3200" dirty="0"/>
              <a:t> Describe the data; no statistical inference</a:t>
            </a:r>
          </a:p>
          <a:p>
            <a:pPr marL="0" indent="-114300">
              <a:lnSpc>
                <a:spcPct val="100000"/>
              </a:lnSpc>
              <a:buNone/>
            </a:pPr>
            <a:endParaRPr lang="en-US" sz="2000" dirty="0"/>
          </a:p>
          <a:p>
            <a:pPr>
              <a:lnSpc>
                <a:spcPct val="100000"/>
              </a:lnSpc>
            </a:pPr>
            <a:r>
              <a:rPr lang="en-US" sz="3200" b="1" dirty="0"/>
              <a:t>Predictive analyses:</a:t>
            </a:r>
            <a:r>
              <a:rPr lang="en-US" sz="3200" dirty="0"/>
              <a:t> Test hypotheses about relationships</a:t>
            </a:r>
          </a:p>
          <a:p>
            <a:pPr indent="0">
              <a:lnSpc>
                <a:spcPct val="100000"/>
              </a:lnSpc>
              <a:buNone/>
            </a:pPr>
            <a:endParaRPr lang="en-US" sz="2000" dirty="0"/>
          </a:p>
          <a:p>
            <a:pPr>
              <a:lnSpc>
                <a:spcPct val="100000"/>
              </a:lnSpc>
            </a:pPr>
            <a:r>
              <a:rPr lang="en-US" sz="3200" b="1" dirty="0"/>
              <a:t>Causal analyses:</a:t>
            </a:r>
            <a:r>
              <a:rPr lang="en-US" sz="3200" dirty="0"/>
              <a:t> Test causal links in the logic model</a:t>
            </a:r>
          </a:p>
        </p:txBody>
      </p:sp>
    </p:spTree>
    <p:extLst>
      <p:ext uri="{BB962C8B-B14F-4D97-AF65-F5344CB8AC3E}">
        <p14:creationId xmlns:p14="http://schemas.microsoft.com/office/powerpoint/2010/main" val="6251222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F8DAA3-7723-4BCD-8736-941AF2A1ED86}"/>
              </a:ext>
            </a:extLst>
          </p:cNvPr>
          <p:cNvSpPr>
            <a:spLocks noGrp="1"/>
          </p:cNvSpPr>
          <p:nvPr>
            <p:ph type="title"/>
          </p:nvPr>
        </p:nvSpPr>
        <p:spPr>
          <a:xfrm>
            <a:off x="838200" y="365125"/>
            <a:ext cx="10515600" cy="1325563"/>
          </a:xfrm>
        </p:spPr>
        <p:txBody>
          <a:bodyPr>
            <a:normAutofit/>
          </a:bodyPr>
          <a:lstStyle/>
          <a:p>
            <a:pPr algn="ctr"/>
            <a:r>
              <a:rPr lang="en-US" sz="4100" b="1" dirty="0"/>
              <a:t>Operationalizing Step 2: </a:t>
            </a:r>
            <a:br>
              <a:rPr lang="en-US" sz="4100" b="1" dirty="0"/>
            </a:br>
            <a:r>
              <a:rPr lang="en-US" sz="4100" b="1" dirty="0"/>
              <a:t>Identify Analytical Plan - 2</a:t>
            </a:r>
          </a:p>
        </p:txBody>
      </p:sp>
      <p:sp>
        <p:nvSpPr>
          <p:cNvPr id="9" name="Content Placeholder 2">
            <a:extLst>
              <a:ext uri="{FF2B5EF4-FFF2-40B4-BE49-F238E27FC236}">
                <a16:creationId xmlns:a16="http://schemas.microsoft.com/office/drawing/2014/main" id="{6CE1D921-1AC7-43A6-A8BC-5BC9DD1150F2}"/>
              </a:ext>
            </a:extLst>
          </p:cNvPr>
          <p:cNvSpPr>
            <a:spLocks noGrp="1"/>
          </p:cNvSpPr>
          <p:nvPr>
            <p:ph idx="1"/>
          </p:nvPr>
        </p:nvSpPr>
        <p:spPr>
          <a:xfrm>
            <a:off x="838200" y="2037292"/>
            <a:ext cx="10515600" cy="4351338"/>
          </a:xfrm>
        </p:spPr>
        <p:txBody>
          <a:bodyPr>
            <a:normAutofit fontScale="92500"/>
          </a:bodyPr>
          <a:lstStyle/>
          <a:p>
            <a:pPr marL="0" indent="0" algn="ctr">
              <a:lnSpc>
                <a:spcPct val="100000"/>
              </a:lnSpc>
              <a:spcBef>
                <a:spcPts val="0"/>
              </a:spcBef>
              <a:buNone/>
              <a:defRPr/>
            </a:pPr>
            <a:r>
              <a:rPr lang="en-US" sz="3600" dirty="0"/>
              <a:t>The Most Common Analysis: Difference-in-Difference Model</a:t>
            </a:r>
          </a:p>
          <a:p>
            <a:pPr marL="0" indent="0" algn="ctr">
              <a:lnSpc>
                <a:spcPct val="100000"/>
              </a:lnSpc>
              <a:spcBef>
                <a:spcPts val="0"/>
              </a:spcBef>
              <a:buNone/>
              <a:defRPr/>
            </a:pPr>
            <a:endParaRPr lang="en-US" sz="3600" dirty="0"/>
          </a:p>
          <a:p>
            <a:pPr>
              <a:lnSpc>
                <a:spcPct val="100000"/>
              </a:lnSpc>
              <a:spcBef>
                <a:spcPts val="0"/>
              </a:spcBef>
              <a:defRPr/>
            </a:pPr>
            <a:r>
              <a:rPr lang="en-US" sz="3600" dirty="0"/>
              <a:t>Wendy’s team is conducting a two-state study that compares state X and state Y to determine whether distracted driving laws affect traffic deaths. </a:t>
            </a:r>
          </a:p>
          <a:p>
            <a:pPr>
              <a:lnSpc>
                <a:spcPct val="100000"/>
              </a:lnSpc>
              <a:spcBef>
                <a:spcPts val="0"/>
              </a:spcBef>
              <a:defRPr/>
            </a:pPr>
            <a:endParaRPr lang="en-US" sz="3600" dirty="0"/>
          </a:p>
          <a:p>
            <a:pPr>
              <a:lnSpc>
                <a:spcPct val="100000"/>
              </a:lnSpc>
              <a:spcBef>
                <a:spcPts val="0"/>
              </a:spcBef>
              <a:defRPr/>
            </a:pPr>
            <a:r>
              <a:rPr lang="en-US" sz="3600" dirty="0"/>
              <a:t>The number of traffic deaths is the outcome they are studying.</a:t>
            </a:r>
          </a:p>
          <a:p>
            <a:pPr marL="0" indent="0" algn="ctr">
              <a:lnSpc>
                <a:spcPct val="100000"/>
              </a:lnSpc>
              <a:spcBef>
                <a:spcPts val="0"/>
              </a:spcBef>
              <a:buNone/>
              <a:defRPr/>
            </a:pPr>
            <a:endParaRPr lang="en-US" sz="3600" dirty="0"/>
          </a:p>
        </p:txBody>
      </p:sp>
    </p:spTree>
    <p:extLst>
      <p:ext uri="{BB962C8B-B14F-4D97-AF65-F5344CB8AC3E}">
        <p14:creationId xmlns:p14="http://schemas.microsoft.com/office/powerpoint/2010/main" val="740369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6A853C-3E96-422D-94B1-68CBB6E8D10B}"/>
              </a:ext>
            </a:extLst>
          </p:cNvPr>
          <p:cNvSpPr>
            <a:spLocks noGrp="1"/>
          </p:cNvSpPr>
          <p:nvPr>
            <p:ph type="title"/>
          </p:nvPr>
        </p:nvSpPr>
        <p:spPr>
          <a:xfrm>
            <a:off x="838200" y="365125"/>
            <a:ext cx="10515600" cy="1325563"/>
          </a:xfrm>
        </p:spPr>
        <p:txBody>
          <a:bodyPr>
            <a:normAutofit/>
          </a:bodyPr>
          <a:lstStyle/>
          <a:p>
            <a:pPr algn="ctr"/>
            <a:r>
              <a:rPr lang="en-US" sz="4100" b="1" dirty="0"/>
              <a:t>Operationalizing Step 2: </a:t>
            </a:r>
            <a:br>
              <a:rPr lang="en-US" sz="4100" b="1" dirty="0"/>
            </a:br>
            <a:r>
              <a:rPr lang="en-US" sz="4100" b="1" dirty="0"/>
              <a:t>Identify Analytical Plan - 3</a:t>
            </a:r>
          </a:p>
        </p:txBody>
      </p:sp>
      <p:sp>
        <p:nvSpPr>
          <p:cNvPr id="9" name="Content Placeholder 2">
            <a:extLst>
              <a:ext uri="{FF2B5EF4-FFF2-40B4-BE49-F238E27FC236}">
                <a16:creationId xmlns:a16="http://schemas.microsoft.com/office/drawing/2014/main" id="{6CE1D921-1AC7-43A6-A8BC-5BC9DD1150F2}"/>
              </a:ext>
            </a:extLst>
          </p:cNvPr>
          <p:cNvSpPr>
            <a:spLocks noGrp="1"/>
          </p:cNvSpPr>
          <p:nvPr>
            <p:ph idx="1"/>
          </p:nvPr>
        </p:nvSpPr>
        <p:spPr>
          <a:xfrm>
            <a:off x="838200" y="2037292"/>
            <a:ext cx="10515600" cy="4351338"/>
          </a:xfrm>
        </p:spPr>
        <p:txBody>
          <a:bodyPr>
            <a:normAutofit/>
          </a:bodyPr>
          <a:lstStyle/>
          <a:p>
            <a:pPr marL="0" indent="0" algn="ctr">
              <a:buNone/>
            </a:pPr>
            <a:r>
              <a:rPr lang="en-US" sz="3300" dirty="0"/>
              <a:t>The Most Common Analysis: Difference-in-Difference Model</a:t>
            </a:r>
          </a:p>
          <a:p>
            <a:pPr lvl="1"/>
            <a:endParaRPr lang="en-US" sz="3600" dirty="0"/>
          </a:p>
          <a:p>
            <a:r>
              <a:rPr lang="en-US" sz="3300" dirty="0"/>
              <a:t>State X (distracted driving law) </a:t>
            </a:r>
            <a:r>
              <a:rPr lang="en-US" sz="3300" dirty="0">
                <a:sym typeface="Wingdings" panose="05000000000000000000" pitchFamily="2" charset="2"/>
              </a:rPr>
              <a:t> </a:t>
            </a:r>
            <a:r>
              <a:rPr lang="en-US" sz="3300" dirty="0"/>
              <a:t>Reduction in traffic fatalities</a:t>
            </a:r>
          </a:p>
          <a:p>
            <a:endParaRPr lang="en-US" sz="3300" dirty="0"/>
          </a:p>
          <a:p>
            <a:r>
              <a:rPr lang="en-US" sz="3300" dirty="0"/>
              <a:t>State Y (no distracted driving law) </a:t>
            </a:r>
            <a:r>
              <a:rPr lang="en-US" sz="3300" dirty="0">
                <a:sym typeface="Wingdings" panose="05000000000000000000" pitchFamily="2" charset="2"/>
              </a:rPr>
              <a:t> </a:t>
            </a:r>
            <a:r>
              <a:rPr lang="en-US" sz="3300" dirty="0"/>
              <a:t>No change</a:t>
            </a:r>
          </a:p>
        </p:txBody>
      </p:sp>
    </p:spTree>
    <p:extLst>
      <p:ext uri="{BB962C8B-B14F-4D97-AF65-F5344CB8AC3E}">
        <p14:creationId xmlns:p14="http://schemas.microsoft.com/office/powerpoint/2010/main" val="18719075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CC5747-A210-4868-A950-3DD3ED1C3DDC}"/>
              </a:ext>
            </a:extLst>
          </p:cNvPr>
          <p:cNvSpPr>
            <a:spLocks noGrp="1"/>
          </p:cNvSpPr>
          <p:nvPr>
            <p:ph type="title"/>
          </p:nvPr>
        </p:nvSpPr>
        <p:spPr>
          <a:xfrm>
            <a:off x="838200" y="365125"/>
            <a:ext cx="10515600" cy="1325563"/>
          </a:xfrm>
        </p:spPr>
        <p:txBody>
          <a:bodyPr/>
          <a:lstStyle/>
          <a:p>
            <a:pPr algn="ctr"/>
            <a:r>
              <a:rPr lang="en-US" b="1" dirty="0"/>
              <a:t>Operationalizing Step 3: Select Variables</a:t>
            </a:r>
          </a:p>
        </p:txBody>
      </p:sp>
      <p:sp>
        <p:nvSpPr>
          <p:cNvPr id="9" name="Content Placeholder 2">
            <a:extLst>
              <a:ext uri="{FF2B5EF4-FFF2-40B4-BE49-F238E27FC236}">
                <a16:creationId xmlns:a16="http://schemas.microsoft.com/office/drawing/2014/main" id="{6CE1D921-1AC7-43A6-A8BC-5BC9DD1150F2}"/>
              </a:ext>
            </a:extLst>
          </p:cNvPr>
          <p:cNvSpPr>
            <a:spLocks noGrp="1"/>
          </p:cNvSpPr>
          <p:nvPr>
            <p:ph idx="1"/>
          </p:nvPr>
        </p:nvSpPr>
        <p:spPr>
          <a:xfrm>
            <a:off x="1148443" y="7197121"/>
            <a:ext cx="10515600" cy="4351338"/>
          </a:xfrm>
        </p:spPr>
        <p:txBody>
          <a:bodyPr numCol="2">
            <a:normAutofit fontScale="85000" lnSpcReduction="20000"/>
          </a:bodyPr>
          <a:lstStyle/>
          <a:p>
            <a:r>
              <a:rPr lang="en-US" sz="4700" dirty="0"/>
              <a:t>Neighborhood Traits</a:t>
            </a:r>
          </a:p>
          <a:p>
            <a:pPr lvl="1"/>
            <a:r>
              <a:rPr lang="en-US" sz="4700" dirty="0"/>
              <a:t>Family Peers</a:t>
            </a:r>
          </a:p>
          <a:p>
            <a:pPr lvl="1"/>
            <a:r>
              <a:rPr lang="en-US" sz="4700" dirty="0"/>
              <a:t>Individual Traits</a:t>
            </a:r>
          </a:p>
          <a:p>
            <a:pPr lvl="1"/>
            <a:r>
              <a:rPr lang="en-US" sz="4700" dirty="0"/>
              <a:t>Passengers</a:t>
            </a:r>
          </a:p>
          <a:p>
            <a:pPr lvl="1"/>
            <a:r>
              <a:rPr lang="en-US" sz="4700" dirty="0"/>
              <a:t>Vehicle Traits</a:t>
            </a:r>
          </a:p>
          <a:p>
            <a:r>
              <a:rPr lang="en-US" sz="4700" dirty="0"/>
              <a:t>State Law</a:t>
            </a:r>
          </a:p>
          <a:p>
            <a:pPr lvl="1"/>
            <a:r>
              <a:rPr lang="en-US" sz="4700" dirty="0"/>
              <a:t>Driving Behavior</a:t>
            </a:r>
          </a:p>
          <a:p>
            <a:pPr lvl="1"/>
            <a:r>
              <a:rPr lang="en-US" sz="4700" dirty="0"/>
              <a:t>Road Conditions </a:t>
            </a:r>
          </a:p>
          <a:p>
            <a:pPr lvl="1"/>
            <a:r>
              <a:rPr lang="en-US" sz="4700" dirty="0"/>
              <a:t>Transportation</a:t>
            </a:r>
          </a:p>
          <a:p>
            <a:pPr lvl="1"/>
            <a:r>
              <a:rPr lang="en-US" sz="4700" dirty="0"/>
              <a:t>Infrastructure</a:t>
            </a:r>
          </a:p>
          <a:p>
            <a:r>
              <a:rPr lang="en-US" sz="4700" dirty="0"/>
              <a:t>Crash Outcome</a:t>
            </a:r>
          </a:p>
          <a:p>
            <a:pPr lvl="1"/>
            <a:r>
              <a:rPr lang="en-US" sz="4700" dirty="0"/>
              <a:t>Injury </a:t>
            </a:r>
          </a:p>
          <a:p>
            <a:pPr lvl="1"/>
            <a:r>
              <a:rPr lang="en-US" sz="4700" dirty="0"/>
              <a:t>Death</a:t>
            </a:r>
          </a:p>
          <a:p>
            <a:pPr lvl="1"/>
            <a:r>
              <a:rPr lang="en-US" sz="4700" dirty="0"/>
              <a:t>Cost</a:t>
            </a:r>
          </a:p>
          <a:p>
            <a:endParaRPr lang="en-US" dirty="0"/>
          </a:p>
          <a:p>
            <a:pPr lvl="1"/>
            <a:endParaRPr lang="en-US" sz="3500" dirty="0"/>
          </a:p>
          <a:p>
            <a:pPr marL="914400" lvl="2" indent="0">
              <a:buNone/>
            </a:pPr>
            <a:endParaRPr lang="en-US" dirty="0"/>
          </a:p>
        </p:txBody>
      </p:sp>
      <p:pic>
        <p:nvPicPr>
          <p:cNvPr id="3" name="Picture 2" descr="This is flow chart of some the many variables that a researcher may want to look at in their legal epidemiology evaluation study. For example in a  texting while driving research project, researchers might have data related to neighborhood traits, family peers, individual traits, passengers, vehicle traits, state laws, and road conditions and transportation infrastructure. They could compare these data to driving behavior data. Since driving behavior also affect outcome, injury, death, and cost, they may also want to consider these variables in their evaluation.   ">
            <a:extLst>
              <a:ext uri="{FF2B5EF4-FFF2-40B4-BE49-F238E27FC236}">
                <a16:creationId xmlns:a16="http://schemas.microsoft.com/office/drawing/2014/main" id="{8D385B39-848C-4971-9077-3C0A47E709E6}"/>
              </a:ext>
            </a:extLst>
          </p:cNvPr>
          <p:cNvPicPr>
            <a:picLocks noChangeAspect="1"/>
          </p:cNvPicPr>
          <p:nvPr/>
        </p:nvPicPr>
        <p:blipFill rotWithShape="1">
          <a:blip r:embed="rId3"/>
          <a:srcRect l="12720" t="26160" r="13703" b="1"/>
          <a:stretch/>
        </p:blipFill>
        <p:spPr>
          <a:xfrm>
            <a:off x="1585732" y="1931293"/>
            <a:ext cx="8727311" cy="4926707"/>
          </a:xfrm>
          <a:prstGeom prst="rect">
            <a:avLst/>
          </a:prstGeom>
        </p:spPr>
      </p:pic>
    </p:spTree>
    <p:extLst>
      <p:ext uri="{BB962C8B-B14F-4D97-AF65-F5344CB8AC3E}">
        <p14:creationId xmlns:p14="http://schemas.microsoft.com/office/powerpoint/2010/main" val="40920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CC5747-A210-4868-A950-3DD3ED1C3DDC}"/>
              </a:ext>
            </a:extLst>
          </p:cNvPr>
          <p:cNvSpPr>
            <a:spLocks noGrp="1"/>
          </p:cNvSpPr>
          <p:nvPr>
            <p:ph type="title"/>
          </p:nvPr>
        </p:nvSpPr>
        <p:spPr>
          <a:xfrm>
            <a:off x="838200" y="365125"/>
            <a:ext cx="10515600" cy="1325563"/>
          </a:xfrm>
        </p:spPr>
        <p:txBody>
          <a:bodyPr/>
          <a:lstStyle/>
          <a:p>
            <a:pPr algn="ctr"/>
            <a:r>
              <a:rPr lang="en-US" b="1" dirty="0"/>
              <a:t>Operationalizing Step 4: </a:t>
            </a:r>
            <a:br>
              <a:rPr lang="en-US" b="1" dirty="0"/>
            </a:br>
            <a:r>
              <a:rPr lang="en-US" b="1" dirty="0"/>
              <a:t>Merge Data for Analysis</a:t>
            </a:r>
          </a:p>
        </p:txBody>
      </p:sp>
      <p:sp>
        <p:nvSpPr>
          <p:cNvPr id="9" name="Content Placeholder 2">
            <a:extLst>
              <a:ext uri="{FF2B5EF4-FFF2-40B4-BE49-F238E27FC236}">
                <a16:creationId xmlns:a16="http://schemas.microsoft.com/office/drawing/2014/main" id="{6CE1D921-1AC7-43A6-A8BC-5BC9DD1150F2}"/>
              </a:ext>
            </a:extLst>
          </p:cNvPr>
          <p:cNvSpPr>
            <a:spLocks noGrp="1"/>
          </p:cNvSpPr>
          <p:nvPr>
            <p:ph idx="1"/>
          </p:nvPr>
        </p:nvSpPr>
        <p:spPr>
          <a:xfrm>
            <a:off x="838200" y="2037292"/>
            <a:ext cx="10515600" cy="4351338"/>
          </a:xfrm>
        </p:spPr>
        <p:txBody>
          <a:bodyPr>
            <a:normAutofit/>
          </a:bodyPr>
          <a:lstStyle/>
          <a:p>
            <a:pPr marL="0" indent="0">
              <a:buNone/>
            </a:pPr>
            <a:endParaRPr lang="en-US" sz="3600" dirty="0"/>
          </a:p>
          <a:p>
            <a:r>
              <a:rPr lang="en-US" sz="3600" dirty="0"/>
              <a:t>Use the specific data structure required by your software package</a:t>
            </a:r>
          </a:p>
          <a:p>
            <a:r>
              <a:rPr lang="en-US" sz="3600" dirty="0"/>
              <a:t>Merge legal and outcome data files</a:t>
            </a:r>
          </a:p>
        </p:txBody>
      </p:sp>
    </p:spTree>
    <p:extLst>
      <p:ext uri="{BB962C8B-B14F-4D97-AF65-F5344CB8AC3E}">
        <p14:creationId xmlns:p14="http://schemas.microsoft.com/office/powerpoint/2010/main" val="30695929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Phase 3: Analyzing Data</a:t>
            </a:r>
          </a:p>
        </p:txBody>
      </p:sp>
    </p:spTree>
    <p:extLst>
      <p:ext uri="{BB962C8B-B14F-4D97-AF65-F5344CB8AC3E}">
        <p14:creationId xmlns:p14="http://schemas.microsoft.com/office/powerpoint/2010/main" val="27913990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Phase 3: Analyzing</a:t>
            </a:r>
          </a:p>
        </p:txBody>
      </p:sp>
      <p:sp>
        <p:nvSpPr>
          <p:cNvPr id="3" name="Content Placeholder 2"/>
          <p:cNvSpPr>
            <a:spLocks noGrp="1"/>
          </p:cNvSpPr>
          <p:nvPr>
            <p:ph idx="1"/>
          </p:nvPr>
        </p:nvSpPr>
        <p:spPr/>
        <p:txBody>
          <a:bodyPr>
            <a:normAutofit/>
          </a:bodyPr>
          <a:lstStyle/>
          <a:p>
            <a:pPr marL="0" indent="0">
              <a:buNone/>
            </a:pPr>
            <a:r>
              <a:rPr lang="en-US" sz="4000" dirty="0"/>
              <a:t>1. Run descriptive statistics</a:t>
            </a:r>
          </a:p>
          <a:p>
            <a:pPr marL="0" indent="0">
              <a:buNone/>
            </a:pPr>
            <a:r>
              <a:rPr lang="en-US" sz="4000" dirty="0"/>
              <a:t>2. Run bivariate explanatory analysis</a:t>
            </a:r>
          </a:p>
          <a:p>
            <a:pPr marL="0" indent="0">
              <a:buNone/>
            </a:pPr>
            <a:r>
              <a:rPr lang="en-US" sz="4000" dirty="0"/>
              <a:t>3. Run predictive/causal analysis</a:t>
            </a:r>
          </a:p>
          <a:p>
            <a:pPr marL="0" indent="0">
              <a:buNone/>
            </a:pPr>
            <a:r>
              <a:rPr lang="en-US" sz="4000" dirty="0"/>
              <a:t>4. Interpret results</a:t>
            </a:r>
          </a:p>
          <a:p>
            <a:pPr marL="0" indent="0">
              <a:buNone/>
            </a:pPr>
            <a:r>
              <a:rPr lang="en-US" sz="4000" dirty="0"/>
              <a:t>5. Discuss results</a:t>
            </a:r>
          </a:p>
          <a:p>
            <a:pPr marL="0" indent="0">
              <a:buNone/>
            </a:pPr>
            <a:r>
              <a:rPr lang="en-US" sz="4000" dirty="0"/>
              <a:t>6. Translate into practice</a:t>
            </a:r>
          </a:p>
        </p:txBody>
      </p:sp>
    </p:spTree>
    <p:extLst>
      <p:ext uri="{BB962C8B-B14F-4D97-AF65-F5344CB8AC3E}">
        <p14:creationId xmlns:p14="http://schemas.microsoft.com/office/powerpoint/2010/main" val="16243973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Legal Epidemiology Study Analysis</a:t>
            </a:r>
          </a:p>
        </p:txBody>
      </p:sp>
      <p:sp>
        <p:nvSpPr>
          <p:cNvPr id="3" name="Content Placeholder 2"/>
          <p:cNvSpPr>
            <a:spLocks noGrp="1"/>
          </p:cNvSpPr>
          <p:nvPr>
            <p:ph idx="1"/>
          </p:nvPr>
        </p:nvSpPr>
        <p:spPr/>
        <p:txBody>
          <a:bodyPr>
            <a:normAutofit/>
          </a:bodyPr>
          <a:lstStyle/>
          <a:p>
            <a:pPr marL="0" indent="0">
              <a:buNone/>
            </a:pPr>
            <a:r>
              <a:rPr lang="en-US" sz="4000" dirty="0"/>
              <a:t>Practice Tip: Team up with an epidemiologist or quantitative methodologist to carry out the causal analysis and interpretations. </a:t>
            </a:r>
          </a:p>
        </p:txBody>
      </p:sp>
    </p:spTree>
    <p:extLst>
      <p:ext uri="{BB962C8B-B14F-4D97-AF65-F5344CB8AC3E}">
        <p14:creationId xmlns:p14="http://schemas.microsoft.com/office/powerpoint/2010/main" val="17306142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CC5747-A210-4868-A950-3DD3ED1C3DDC}"/>
              </a:ext>
            </a:extLst>
          </p:cNvPr>
          <p:cNvSpPr>
            <a:spLocks noGrp="1"/>
          </p:cNvSpPr>
          <p:nvPr>
            <p:ph type="title"/>
          </p:nvPr>
        </p:nvSpPr>
        <p:spPr>
          <a:xfrm>
            <a:off x="838200" y="365125"/>
            <a:ext cx="10515600" cy="1325563"/>
          </a:xfrm>
        </p:spPr>
        <p:txBody>
          <a:bodyPr/>
          <a:lstStyle/>
          <a:p>
            <a:pPr algn="ctr"/>
            <a:r>
              <a:rPr lang="en-US" b="1" dirty="0"/>
              <a:t>Analyzing Step 1: </a:t>
            </a:r>
            <a:br>
              <a:rPr lang="en-US" b="1" dirty="0"/>
            </a:br>
            <a:r>
              <a:rPr lang="en-US" b="1" dirty="0"/>
              <a:t>Run Descriptive Statistics </a:t>
            </a:r>
          </a:p>
        </p:txBody>
      </p:sp>
      <p:sp>
        <p:nvSpPr>
          <p:cNvPr id="9" name="Content Placeholder 2">
            <a:extLst>
              <a:ext uri="{FF2B5EF4-FFF2-40B4-BE49-F238E27FC236}">
                <a16:creationId xmlns:a16="http://schemas.microsoft.com/office/drawing/2014/main" id="{6CE1D921-1AC7-43A6-A8BC-5BC9DD1150F2}"/>
              </a:ext>
            </a:extLst>
          </p:cNvPr>
          <p:cNvSpPr>
            <a:spLocks noGrp="1"/>
          </p:cNvSpPr>
          <p:nvPr>
            <p:ph idx="1"/>
          </p:nvPr>
        </p:nvSpPr>
        <p:spPr>
          <a:xfrm>
            <a:off x="838200" y="2037292"/>
            <a:ext cx="10515600" cy="4351338"/>
          </a:xfrm>
        </p:spPr>
        <p:txBody>
          <a:bodyPr>
            <a:normAutofit/>
          </a:bodyPr>
          <a:lstStyle/>
          <a:p>
            <a:r>
              <a:rPr lang="en-US" sz="3600" dirty="0"/>
              <a:t>Measure of central tendency: mean, median, mode</a:t>
            </a:r>
          </a:p>
          <a:p>
            <a:endParaRPr lang="en-US" sz="3600" dirty="0"/>
          </a:p>
          <a:p>
            <a:r>
              <a:rPr lang="en-US" sz="3600" dirty="0"/>
              <a:t>Measure of spread: variance, standard deviation, range</a:t>
            </a:r>
          </a:p>
        </p:txBody>
      </p:sp>
    </p:spTree>
    <p:extLst>
      <p:ext uri="{BB962C8B-B14F-4D97-AF65-F5344CB8AC3E}">
        <p14:creationId xmlns:p14="http://schemas.microsoft.com/office/powerpoint/2010/main" val="30043475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Percentage of All Marijuana-Related Traffic Deaths in Colorado, 2006-2015 Graph&#10;&#10;This image depicts a graph showing the percentage of marijuana-related traffic deaths in Colorado from 2006 to 2015. It shows an uptick in the percentage of marijuana-related traffic deaths in 2014--the year after recreational marijuana was legalized. "/>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6578" b="7327"/>
          <a:stretch/>
        </p:blipFill>
        <p:spPr>
          <a:xfrm>
            <a:off x="1457043" y="1649978"/>
            <a:ext cx="10036629" cy="4469485"/>
          </a:xfrm>
        </p:spPr>
      </p:pic>
      <p:sp>
        <p:nvSpPr>
          <p:cNvPr id="8" name="Title 7"/>
          <p:cNvSpPr>
            <a:spLocks noGrp="1"/>
          </p:cNvSpPr>
          <p:nvPr>
            <p:ph type="title"/>
          </p:nvPr>
        </p:nvSpPr>
        <p:spPr/>
        <p:txBody>
          <a:bodyPr/>
          <a:lstStyle/>
          <a:p>
            <a:pPr algn="ctr"/>
            <a:r>
              <a:rPr lang="en-US" dirty="0"/>
              <a:t>Analyzing Step 2: </a:t>
            </a:r>
            <a:br>
              <a:rPr lang="en-US" dirty="0"/>
            </a:br>
            <a:r>
              <a:rPr lang="en-US" dirty="0"/>
              <a:t>Run Bivariate Explanatory Analysis</a:t>
            </a:r>
          </a:p>
        </p:txBody>
      </p:sp>
      <p:sp>
        <p:nvSpPr>
          <p:cNvPr id="3" name="Content Placeholder 2"/>
          <p:cNvSpPr>
            <a:spLocks noGrp="1"/>
          </p:cNvSpPr>
          <p:nvPr>
            <p:ph sz="half" idx="1"/>
          </p:nvPr>
        </p:nvSpPr>
        <p:spPr>
          <a:xfrm>
            <a:off x="1791781" y="5643706"/>
            <a:ext cx="8858956" cy="1130829"/>
          </a:xfrm>
        </p:spPr>
        <p:txBody>
          <a:bodyPr>
            <a:normAutofit fontScale="85000" lnSpcReduction="10000"/>
          </a:bodyPr>
          <a:lstStyle/>
          <a:p>
            <a:pPr marL="457200" lvl="1" indent="0">
              <a:buNone/>
            </a:pPr>
            <a:endParaRPr lang="en-US" dirty="0"/>
          </a:p>
          <a:p>
            <a:pPr marL="0" indent="0">
              <a:buNone/>
            </a:pPr>
            <a:r>
              <a:rPr lang="en-US" sz="2400" dirty="0">
                <a:solidFill>
                  <a:schemeClr val="tx1">
                    <a:lumMod val="95000"/>
                    <a:lumOff val="5000"/>
                  </a:schemeClr>
                </a:solidFill>
              </a:rPr>
              <a:t>Source: National Highway Traffic Safety Administration, Fatality Analysis Reporting System (FARS), 2006–2011 and Colorado Department of Transportation, 2012–2015</a:t>
            </a:r>
          </a:p>
          <a:p>
            <a:pPr lvl="1"/>
            <a:endParaRPr lang="en-US" dirty="0"/>
          </a:p>
        </p:txBody>
      </p:sp>
    </p:spTree>
    <p:extLst>
      <p:ext uri="{BB962C8B-B14F-4D97-AF65-F5344CB8AC3E}">
        <p14:creationId xmlns:p14="http://schemas.microsoft.com/office/powerpoint/2010/main" val="209266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Recap Answer</a:t>
            </a:r>
          </a:p>
        </p:txBody>
      </p:sp>
      <p:sp>
        <p:nvSpPr>
          <p:cNvPr id="3" name="Content Placeholder 2"/>
          <p:cNvSpPr>
            <a:spLocks noGrp="1"/>
          </p:cNvSpPr>
          <p:nvPr>
            <p:ph idx="1"/>
          </p:nvPr>
        </p:nvSpPr>
        <p:spPr/>
        <p:txBody>
          <a:bodyPr>
            <a:normAutofit/>
          </a:bodyPr>
          <a:lstStyle/>
          <a:p>
            <a:pPr marL="0" indent="0">
              <a:buNone/>
            </a:pPr>
            <a:r>
              <a:rPr lang="en-US" sz="3600" dirty="0"/>
              <a:t>What is legal epidemiology?</a:t>
            </a:r>
          </a:p>
          <a:p>
            <a:pPr marL="0" indent="0">
              <a:buNone/>
            </a:pPr>
            <a:endParaRPr lang="en-US" sz="3600" dirty="0"/>
          </a:p>
          <a:p>
            <a:r>
              <a:rPr lang="en-US" sz="3600" dirty="0"/>
              <a:t>Scientific study and deployment of law</a:t>
            </a:r>
          </a:p>
          <a:p>
            <a:pPr marL="0" indent="0">
              <a:buNone/>
            </a:pPr>
            <a:endParaRPr lang="en-US" sz="3600" dirty="0"/>
          </a:p>
          <a:p>
            <a:r>
              <a:rPr lang="en-US" sz="3600" dirty="0"/>
              <a:t>Uses transparent, scientific methods and rigorous quality control</a:t>
            </a:r>
          </a:p>
        </p:txBody>
      </p:sp>
    </p:spTree>
    <p:extLst>
      <p:ext uri="{BB962C8B-B14F-4D97-AF65-F5344CB8AC3E}">
        <p14:creationId xmlns:p14="http://schemas.microsoft.com/office/powerpoint/2010/main" val="37864180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t>Analyzing Step 3: </a:t>
            </a:r>
            <a:br>
              <a:rPr lang="en-US" b="1" dirty="0"/>
            </a:br>
            <a:r>
              <a:rPr lang="en-US" b="1" dirty="0"/>
              <a:t>Run Predictive/Causal Analysis</a:t>
            </a:r>
          </a:p>
        </p:txBody>
      </p:sp>
      <p:sp>
        <p:nvSpPr>
          <p:cNvPr id="5" name="Content Placeholder 4"/>
          <p:cNvSpPr>
            <a:spLocks noGrp="1"/>
          </p:cNvSpPr>
          <p:nvPr>
            <p:ph idx="1"/>
          </p:nvPr>
        </p:nvSpPr>
        <p:spPr/>
        <p:txBody>
          <a:bodyPr>
            <a:normAutofit/>
          </a:bodyPr>
          <a:lstStyle/>
          <a:p>
            <a:pPr marL="0" indent="0">
              <a:buNone/>
            </a:pPr>
            <a:r>
              <a:rPr lang="en-US" sz="3600" dirty="0"/>
              <a:t>Causal analysis can include these analytics:</a:t>
            </a:r>
          </a:p>
          <a:p>
            <a:pPr marL="0" indent="0">
              <a:buNone/>
            </a:pPr>
            <a:endParaRPr lang="en-US" sz="3600" dirty="0"/>
          </a:p>
          <a:p>
            <a:r>
              <a:rPr lang="en-US" sz="3600" dirty="0"/>
              <a:t>Random coefficient models</a:t>
            </a:r>
          </a:p>
          <a:p>
            <a:r>
              <a:rPr lang="en-US" sz="3600" dirty="0"/>
              <a:t>Difference in difference</a:t>
            </a:r>
          </a:p>
          <a:p>
            <a:r>
              <a:rPr lang="en-US" sz="3600" dirty="0"/>
              <a:t>Interrupted time series</a:t>
            </a:r>
          </a:p>
          <a:p>
            <a:r>
              <a:rPr lang="en-US" sz="3600" dirty="0"/>
              <a:t>Regression discontinuity</a:t>
            </a:r>
          </a:p>
          <a:p>
            <a:r>
              <a:rPr lang="en-US" sz="3600" dirty="0"/>
              <a:t>Hierarchical linear modeling</a:t>
            </a:r>
          </a:p>
          <a:p>
            <a:endParaRPr lang="en-US" sz="3600" dirty="0"/>
          </a:p>
        </p:txBody>
      </p:sp>
    </p:spTree>
    <p:extLst>
      <p:ext uri="{BB962C8B-B14F-4D97-AF65-F5344CB8AC3E}">
        <p14:creationId xmlns:p14="http://schemas.microsoft.com/office/powerpoint/2010/main" val="426045488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t>Analyzing Step 4: </a:t>
            </a:r>
            <a:br>
              <a:rPr lang="en-US" b="1" dirty="0"/>
            </a:br>
            <a:r>
              <a:rPr lang="en-US" b="1" dirty="0"/>
              <a:t>Interpret Results</a:t>
            </a:r>
          </a:p>
        </p:txBody>
      </p:sp>
      <p:sp>
        <p:nvSpPr>
          <p:cNvPr id="5" name="Content Placeholder 4"/>
          <p:cNvSpPr>
            <a:spLocks noGrp="1"/>
          </p:cNvSpPr>
          <p:nvPr>
            <p:ph idx="1"/>
          </p:nvPr>
        </p:nvSpPr>
        <p:spPr/>
        <p:txBody>
          <a:bodyPr>
            <a:normAutofit/>
          </a:bodyPr>
          <a:lstStyle/>
          <a:p>
            <a:r>
              <a:rPr lang="en-US" sz="3600" dirty="0"/>
              <a:t>Identify statistically significant relationships</a:t>
            </a:r>
          </a:p>
          <a:p>
            <a:endParaRPr lang="en-US" sz="3600" dirty="0"/>
          </a:p>
          <a:p>
            <a:r>
              <a:rPr lang="en-US" sz="3600" dirty="0"/>
              <a:t>Consider removing insignificant variables</a:t>
            </a:r>
          </a:p>
          <a:p>
            <a:endParaRPr lang="en-US" sz="3600" dirty="0"/>
          </a:p>
          <a:p>
            <a:r>
              <a:rPr lang="en-US" sz="3600" dirty="0"/>
              <a:t>What are the key takeaways for your variables of interest?</a:t>
            </a:r>
          </a:p>
        </p:txBody>
      </p:sp>
    </p:spTree>
    <p:extLst>
      <p:ext uri="{BB962C8B-B14F-4D97-AF65-F5344CB8AC3E}">
        <p14:creationId xmlns:p14="http://schemas.microsoft.com/office/powerpoint/2010/main" val="18322403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t>Analyzing Step 5: </a:t>
            </a:r>
            <a:br>
              <a:rPr lang="en-US" b="1" dirty="0"/>
            </a:br>
            <a:r>
              <a:rPr lang="en-US" b="1" dirty="0"/>
              <a:t>Discuss Results</a:t>
            </a:r>
          </a:p>
        </p:txBody>
      </p:sp>
      <p:sp>
        <p:nvSpPr>
          <p:cNvPr id="5" name="Content Placeholder 4"/>
          <p:cNvSpPr>
            <a:spLocks noGrp="1"/>
          </p:cNvSpPr>
          <p:nvPr>
            <p:ph idx="1"/>
          </p:nvPr>
        </p:nvSpPr>
        <p:spPr/>
        <p:txBody>
          <a:bodyPr>
            <a:normAutofit/>
          </a:bodyPr>
          <a:lstStyle/>
          <a:p>
            <a:pPr marL="457200" indent="-457200">
              <a:buFont typeface="Wingdings" panose="05000000000000000000" pitchFamily="2" charset="2"/>
              <a:buChar char="q"/>
            </a:pPr>
            <a:r>
              <a:rPr lang="en-US" sz="3600" dirty="0"/>
              <a:t>Evaluate statistical significance vs. practical significance</a:t>
            </a:r>
          </a:p>
          <a:p>
            <a:pPr marL="457200" indent="-457200">
              <a:buFont typeface="Wingdings" panose="05000000000000000000" pitchFamily="2" charset="2"/>
              <a:buChar char="q"/>
            </a:pPr>
            <a:r>
              <a:rPr lang="en-US" sz="3600" dirty="0"/>
              <a:t>Discuss limitations of the study/data</a:t>
            </a:r>
          </a:p>
          <a:p>
            <a:pPr marL="457200" indent="-457200">
              <a:buFont typeface="Wingdings" panose="05000000000000000000" pitchFamily="2" charset="2"/>
              <a:buChar char="q"/>
            </a:pPr>
            <a:r>
              <a:rPr lang="en-US" sz="3600" dirty="0"/>
              <a:t>Highlight key results</a:t>
            </a:r>
          </a:p>
          <a:p>
            <a:pPr marL="457200" indent="-457200">
              <a:buFont typeface="Wingdings" panose="05000000000000000000" pitchFamily="2" charset="2"/>
              <a:buChar char="q"/>
            </a:pPr>
            <a:r>
              <a:rPr lang="en-US" sz="3600" dirty="0"/>
              <a:t>Identify where your results fill gaps in the current evidence base</a:t>
            </a:r>
          </a:p>
          <a:p>
            <a:pPr marL="457200" indent="-457200">
              <a:buFont typeface="Wingdings" panose="05000000000000000000" pitchFamily="2" charset="2"/>
              <a:buChar char="q"/>
            </a:pPr>
            <a:r>
              <a:rPr lang="en-US" sz="3600" dirty="0"/>
              <a:t>Identify avenues for future research</a:t>
            </a:r>
          </a:p>
        </p:txBody>
      </p:sp>
    </p:spTree>
    <p:extLst>
      <p:ext uri="{BB962C8B-B14F-4D97-AF65-F5344CB8AC3E}">
        <p14:creationId xmlns:p14="http://schemas.microsoft.com/office/powerpoint/2010/main" val="41172931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a:t>Analyzing Step 6: </a:t>
            </a:r>
            <a:br>
              <a:rPr lang="en-US" b="1" dirty="0"/>
            </a:br>
            <a:r>
              <a:rPr lang="en-US" b="1" dirty="0"/>
              <a:t>Translate into Practice</a:t>
            </a:r>
          </a:p>
        </p:txBody>
      </p:sp>
      <p:sp>
        <p:nvSpPr>
          <p:cNvPr id="5" name="Content Placeholder 4"/>
          <p:cNvSpPr>
            <a:spLocks noGrp="1"/>
          </p:cNvSpPr>
          <p:nvPr>
            <p:ph idx="1"/>
          </p:nvPr>
        </p:nvSpPr>
        <p:spPr>
          <a:xfrm>
            <a:off x="838200" y="2155405"/>
            <a:ext cx="10515600" cy="4351338"/>
          </a:xfrm>
        </p:spPr>
        <p:txBody>
          <a:bodyPr>
            <a:normAutofit/>
          </a:bodyPr>
          <a:lstStyle/>
          <a:p>
            <a:pPr marL="0" indent="0">
              <a:buNone/>
            </a:pPr>
            <a:r>
              <a:rPr lang="en-US" sz="3600" dirty="0"/>
              <a:t>Practice Tip: Consult with communications and policy staff to identify key stakeholders and to determine how best to communicate with each of these audiences.</a:t>
            </a:r>
          </a:p>
        </p:txBody>
      </p:sp>
    </p:spTree>
    <p:extLst>
      <p:ext uri="{BB962C8B-B14F-4D97-AF65-F5344CB8AC3E}">
        <p14:creationId xmlns:p14="http://schemas.microsoft.com/office/powerpoint/2010/main" val="40289822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Final Review</a:t>
            </a:r>
          </a:p>
        </p:txBody>
      </p:sp>
      <p:sp>
        <p:nvSpPr>
          <p:cNvPr id="3" name="Content Placeholder 2"/>
          <p:cNvSpPr>
            <a:spLocks noGrp="1"/>
          </p:cNvSpPr>
          <p:nvPr>
            <p:ph idx="1"/>
          </p:nvPr>
        </p:nvSpPr>
        <p:spPr/>
        <p:txBody>
          <a:bodyPr>
            <a:normAutofit lnSpcReduction="10000"/>
          </a:bodyPr>
          <a:lstStyle/>
          <a:p>
            <a:r>
              <a:rPr lang="en-US" sz="4000" dirty="0"/>
              <a:t>Recap of Legal Epidemiology</a:t>
            </a:r>
          </a:p>
          <a:p>
            <a:endParaRPr lang="en-US" sz="4000" dirty="0"/>
          </a:p>
          <a:p>
            <a:r>
              <a:rPr lang="en-US" sz="4000" dirty="0"/>
              <a:t>Phase 1: Planning</a:t>
            </a:r>
          </a:p>
          <a:p>
            <a:endParaRPr lang="en-US" sz="4000" dirty="0"/>
          </a:p>
          <a:p>
            <a:r>
              <a:rPr lang="en-US" sz="4000" dirty="0"/>
              <a:t>Phase 2: Operationalizing</a:t>
            </a:r>
          </a:p>
          <a:p>
            <a:endParaRPr lang="en-US" sz="4000" dirty="0"/>
          </a:p>
          <a:p>
            <a:r>
              <a:rPr lang="en-US" sz="4000" dirty="0"/>
              <a:t>Phase 3: Analyzing </a:t>
            </a:r>
          </a:p>
        </p:txBody>
      </p:sp>
    </p:spTree>
    <p:extLst>
      <p:ext uri="{BB962C8B-B14F-4D97-AF65-F5344CB8AC3E}">
        <p14:creationId xmlns:p14="http://schemas.microsoft.com/office/powerpoint/2010/main" val="215176888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8953-6CD6-4D79-8AF9-188A7F24AAE1}"/>
              </a:ext>
            </a:extLst>
          </p:cNvPr>
          <p:cNvSpPr>
            <a:spLocks noGrp="1"/>
          </p:cNvSpPr>
          <p:nvPr>
            <p:ph type="title"/>
          </p:nvPr>
        </p:nvSpPr>
        <p:spPr/>
        <p:txBody>
          <a:bodyPr>
            <a:normAutofit/>
          </a:bodyPr>
          <a:lstStyle/>
          <a:p>
            <a:r>
              <a:rPr lang="en-US" sz="4800" b="1" dirty="0">
                <a:cs typeface="Century Gothic"/>
              </a:rPr>
              <a:t>Funding</a:t>
            </a:r>
            <a:endParaRPr lang="en-US" sz="4800" b="1" dirty="0"/>
          </a:p>
        </p:txBody>
      </p:sp>
      <p:sp>
        <p:nvSpPr>
          <p:cNvPr id="3" name="Content Placeholder 2">
            <a:extLst>
              <a:ext uri="{FF2B5EF4-FFF2-40B4-BE49-F238E27FC236}">
                <a16:creationId xmlns:a16="http://schemas.microsoft.com/office/drawing/2014/main" id="{C882FE2D-8EAA-4B7B-B9E9-9088294FD61E}"/>
              </a:ext>
            </a:extLst>
          </p:cNvPr>
          <p:cNvSpPr>
            <a:spLocks noGrp="1"/>
          </p:cNvSpPr>
          <p:nvPr>
            <p:ph idx="1"/>
          </p:nvPr>
        </p:nvSpPr>
        <p:spPr/>
        <p:txBody>
          <a:bodyPr>
            <a:noAutofit/>
          </a:bodyPr>
          <a:lstStyle/>
          <a:p>
            <a:pPr marL="0" indent="0">
              <a:buNone/>
            </a:pPr>
            <a:r>
              <a:rPr lang="en-US" sz="3200" dirty="0"/>
              <a:t>This publication was supported by the Centers for Disease Control and Prevention of the US Department of Health and Human Services (HHS) as part of a financial assistance award totaling $210,000 with 100 percent funded by CDC/HHS. The contents are those of the authors and do not necessarily represent the official views of, nor an endorsement, by CDC/HHS or the US Government.</a:t>
            </a:r>
          </a:p>
          <a:p>
            <a:pPr marL="0" indent="0">
              <a:buNone/>
            </a:pPr>
            <a:endParaRPr lang="en-US" sz="3200" dirty="0"/>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20710712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72AA2-9746-47BD-BD93-35C1446DA8CE}"/>
              </a:ext>
            </a:extLst>
          </p:cNvPr>
          <p:cNvSpPr>
            <a:spLocks noGrp="1"/>
          </p:cNvSpPr>
          <p:nvPr>
            <p:ph type="title"/>
          </p:nvPr>
        </p:nvSpPr>
        <p:spPr>
          <a:xfrm>
            <a:off x="838200" y="2309672"/>
            <a:ext cx="10515600" cy="1325563"/>
          </a:xfrm>
        </p:spPr>
        <p:txBody>
          <a:bodyPr>
            <a:noAutofit/>
          </a:bodyPr>
          <a:lstStyle/>
          <a:p>
            <a:pPr algn="ctr"/>
            <a:r>
              <a:rPr lang="en-US" sz="6000" b="1" dirty="0"/>
              <a:t>Advanced Legal Epidemiology Methods</a:t>
            </a:r>
            <a:br>
              <a:rPr lang="en-US" sz="6000" b="1" dirty="0"/>
            </a:br>
            <a:br>
              <a:rPr lang="en-US" sz="6000" b="1" dirty="0"/>
            </a:br>
            <a:r>
              <a:rPr lang="en-US" sz="6000" dirty="0"/>
              <a:t>Questions?</a:t>
            </a:r>
          </a:p>
        </p:txBody>
      </p:sp>
    </p:spTree>
    <p:extLst>
      <p:ext uri="{BB962C8B-B14F-4D97-AF65-F5344CB8AC3E}">
        <p14:creationId xmlns:p14="http://schemas.microsoft.com/office/powerpoint/2010/main" val="871410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Meet Wendy</a:t>
            </a:r>
          </a:p>
        </p:txBody>
      </p:sp>
      <p:sp>
        <p:nvSpPr>
          <p:cNvPr id="3" name="Content Placeholder 2"/>
          <p:cNvSpPr>
            <a:spLocks noGrp="1"/>
          </p:cNvSpPr>
          <p:nvPr>
            <p:ph idx="1"/>
          </p:nvPr>
        </p:nvSpPr>
        <p:spPr/>
        <p:txBody>
          <a:bodyPr>
            <a:normAutofit/>
          </a:bodyPr>
          <a:lstStyle/>
          <a:p>
            <a:pPr marL="0" indent="0">
              <a:buNone/>
            </a:pPr>
            <a:r>
              <a:rPr lang="en-US" sz="3600" dirty="0"/>
              <a:t>Her task: determine whether distracted driving laws have an effect on health</a:t>
            </a:r>
          </a:p>
        </p:txBody>
      </p:sp>
    </p:spTree>
    <p:extLst>
      <p:ext uri="{BB962C8B-B14F-4D97-AF65-F5344CB8AC3E}">
        <p14:creationId xmlns:p14="http://schemas.microsoft.com/office/powerpoint/2010/main" val="1714196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b="1" dirty="0"/>
              <a:t>Moving to Advanced Legal Epidemiology Studies</a:t>
            </a:r>
          </a:p>
        </p:txBody>
      </p:sp>
    </p:spTree>
    <p:extLst>
      <p:ext uri="{BB962C8B-B14F-4D97-AF65-F5344CB8AC3E}">
        <p14:creationId xmlns:p14="http://schemas.microsoft.com/office/powerpoint/2010/main" val="717036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The Legal Epidemiology Study Team</a:t>
            </a:r>
          </a:p>
        </p:txBody>
      </p:sp>
    </p:spTree>
    <p:extLst>
      <p:ext uri="{BB962C8B-B14F-4D97-AF65-F5344CB8AC3E}">
        <p14:creationId xmlns:p14="http://schemas.microsoft.com/office/powerpoint/2010/main" val="292086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Initial Study Questions</a:t>
            </a:r>
          </a:p>
        </p:txBody>
      </p:sp>
      <p:sp>
        <p:nvSpPr>
          <p:cNvPr id="3" name="Content Placeholder 2"/>
          <p:cNvSpPr>
            <a:spLocks noGrp="1"/>
          </p:cNvSpPr>
          <p:nvPr>
            <p:ph idx="1"/>
          </p:nvPr>
        </p:nvSpPr>
        <p:spPr/>
        <p:txBody>
          <a:bodyPr>
            <a:noAutofit/>
          </a:bodyPr>
          <a:lstStyle/>
          <a:p>
            <a:r>
              <a:rPr lang="en-US" sz="3600" dirty="0"/>
              <a:t>Which cell phone–related behaviors do distracted driving laws actually regulate (e.g., calling, texting, web surfing)?</a:t>
            </a:r>
          </a:p>
          <a:p>
            <a:r>
              <a:rPr lang="en-US" sz="3600" dirty="0"/>
              <a:t>What are the penalties associated with these laws?</a:t>
            </a:r>
          </a:p>
          <a:p>
            <a:r>
              <a:rPr lang="en-US" sz="3600" dirty="0"/>
              <a:t>Are these laws enforced?</a:t>
            </a:r>
          </a:p>
          <a:p>
            <a:r>
              <a:rPr lang="en-US" sz="3600" dirty="0"/>
              <a:t>Do the laws reduce crashes?</a:t>
            </a:r>
          </a:p>
          <a:p>
            <a:r>
              <a:rPr lang="en-US" sz="3600" dirty="0"/>
              <a:t>Do the laws reduce injuries and deaths caused by crashes?</a:t>
            </a:r>
          </a:p>
        </p:txBody>
      </p:sp>
    </p:spTree>
    <p:extLst>
      <p:ext uri="{BB962C8B-B14F-4D97-AF65-F5344CB8AC3E}">
        <p14:creationId xmlns:p14="http://schemas.microsoft.com/office/powerpoint/2010/main" val="1759680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a:t>Three Phases of an Advanced Legal Epi Study</a:t>
            </a:r>
          </a:p>
        </p:txBody>
      </p:sp>
      <p:sp>
        <p:nvSpPr>
          <p:cNvPr id="3" name="Content Placeholder 2"/>
          <p:cNvSpPr>
            <a:spLocks noGrp="1"/>
          </p:cNvSpPr>
          <p:nvPr>
            <p:ph idx="1"/>
          </p:nvPr>
        </p:nvSpPr>
        <p:spPr/>
        <p:txBody>
          <a:bodyPr>
            <a:normAutofit/>
          </a:bodyPr>
          <a:lstStyle/>
          <a:p>
            <a:r>
              <a:rPr lang="en-US" sz="4000" dirty="0"/>
              <a:t>Phase 1: Planning</a:t>
            </a:r>
          </a:p>
          <a:p>
            <a:endParaRPr lang="en-US" sz="4000" dirty="0"/>
          </a:p>
          <a:p>
            <a:r>
              <a:rPr lang="en-US" sz="4000" dirty="0"/>
              <a:t>Phase 2: Operationalizing </a:t>
            </a:r>
          </a:p>
          <a:p>
            <a:endParaRPr lang="en-US" sz="4000" dirty="0"/>
          </a:p>
          <a:p>
            <a:r>
              <a:rPr lang="en-US" sz="4000" dirty="0"/>
              <a:t>Phase 3: Analyzing</a:t>
            </a:r>
          </a:p>
        </p:txBody>
      </p:sp>
    </p:spTree>
    <p:extLst>
      <p:ext uri="{BB962C8B-B14F-4D97-AF65-F5344CB8AC3E}">
        <p14:creationId xmlns:p14="http://schemas.microsoft.com/office/powerpoint/2010/main" val="346116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t>Phase 1: Planning </a:t>
            </a:r>
          </a:p>
        </p:txBody>
      </p:sp>
    </p:spTree>
    <p:extLst>
      <p:ext uri="{BB962C8B-B14F-4D97-AF65-F5344CB8AC3E}">
        <p14:creationId xmlns:p14="http://schemas.microsoft.com/office/powerpoint/2010/main" val="3179845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Phase 1: Planning</a:t>
            </a:r>
          </a:p>
        </p:txBody>
      </p:sp>
      <p:sp>
        <p:nvSpPr>
          <p:cNvPr id="3" name="Content Placeholder 2"/>
          <p:cNvSpPr>
            <a:spLocks noGrp="1"/>
          </p:cNvSpPr>
          <p:nvPr>
            <p:ph idx="1"/>
          </p:nvPr>
        </p:nvSpPr>
        <p:spPr/>
        <p:txBody>
          <a:bodyPr>
            <a:normAutofit/>
          </a:bodyPr>
          <a:lstStyle/>
          <a:p>
            <a:pPr marL="0" indent="0">
              <a:buNone/>
            </a:pPr>
            <a:r>
              <a:rPr lang="en-US" sz="3600" dirty="0"/>
              <a:t>1: Review the evidence</a:t>
            </a:r>
          </a:p>
          <a:p>
            <a:pPr marL="0" indent="0">
              <a:buNone/>
            </a:pPr>
            <a:r>
              <a:rPr lang="en-US" sz="3600" dirty="0"/>
              <a:t>2: Draft research questions</a:t>
            </a:r>
          </a:p>
          <a:p>
            <a:pPr marL="0" indent="0">
              <a:buNone/>
            </a:pPr>
            <a:r>
              <a:rPr lang="en-US" sz="3600" dirty="0"/>
              <a:t>3: Identify laws and legal mechanisms</a:t>
            </a:r>
          </a:p>
          <a:p>
            <a:pPr marL="0" indent="0">
              <a:buNone/>
            </a:pPr>
            <a:r>
              <a:rPr lang="en-US" sz="3600" dirty="0"/>
              <a:t>4: Develop a logic model</a:t>
            </a:r>
          </a:p>
          <a:p>
            <a:pPr marL="0" indent="0">
              <a:buNone/>
            </a:pPr>
            <a:r>
              <a:rPr lang="en-US" sz="3600" dirty="0"/>
              <a:t>5: Check data sources</a:t>
            </a:r>
          </a:p>
          <a:p>
            <a:pPr marL="0" indent="0">
              <a:buNone/>
            </a:pPr>
            <a:r>
              <a:rPr lang="en-US" sz="3600" dirty="0"/>
              <a:t>6: Select a research design</a:t>
            </a:r>
          </a:p>
        </p:txBody>
      </p:sp>
    </p:spTree>
    <p:extLst>
      <p:ext uri="{BB962C8B-B14F-4D97-AF65-F5344CB8AC3E}">
        <p14:creationId xmlns:p14="http://schemas.microsoft.com/office/powerpoint/2010/main" val="6101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AF65-1ED2-4BA2-8710-74E9432890E1}"/>
              </a:ext>
            </a:extLst>
          </p:cNvPr>
          <p:cNvSpPr>
            <a:spLocks noGrp="1"/>
          </p:cNvSpPr>
          <p:nvPr>
            <p:ph type="title"/>
          </p:nvPr>
        </p:nvSpPr>
        <p:spPr/>
        <p:txBody>
          <a:bodyPr>
            <a:noAutofit/>
          </a:bodyPr>
          <a:lstStyle/>
          <a:p>
            <a:r>
              <a:rPr lang="en-US" sz="4800" b="1" dirty="0">
                <a:cs typeface="Century Gothic"/>
              </a:rPr>
              <a:t>ChangeLab Solutions Disclaimer</a:t>
            </a:r>
            <a:endParaRPr lang="en-US" sz="4800" b="1" dirty="0"/>
          </a:p>
        </p:txBody>
      </p:sp>
      <p:sp>
        <p:nvSpPr>
          <p:cNvPr id="3" name="Content Placeholder 2">
            <a:extLst>
              <a:ext uri="{FF2B5EF4-FFF2-40B4-BE49-F238E27FC236}">
                <a16:creationId xmlns:a16="http://schemas.microsoft.com/office/drawing/2014/main" id="{E6AB5B7A-D364-4EEE-95B2-DE4B269E5185}"/>
              </a:ext>
            </a:extLst>
          </p:cNvPr>
          <p:cNvSpPr>
            <a:spLocks noGrp="1"/>
          </p:cNvSpPr>
          <p:nvPr>
            <p:ph idx="1"/>
          </p:nvPr>
        </p:nvSpPr>
        <p:spPr/>
        <p:txBody>
          <a:bodyPr>
            <a:noAutofit/>
          </a:bodyPr>
          <a:lstStyle/>
          <a:p>
            <a:pPr marL="0" indent="0">
              <a:buNone/>
            </a:pPr>
            <a:r>
              <a:rPr lang="en-US" sz="2600" dirty="0"/>
              <a:t>The information provided in this training is for informational purposes only and does not constitute legal advice. ChangeLab Solutions does not enter into attorney-client relationships.</a:t>
            </a:r>
          </a:p>
          <a:p>
            <a:pPr marL="0" indent="0">
              <a:buNone/>
            </a:pPr>
            <a:r>
              <a:rPr lang="en-US" sz="2600" dirty="0"/>
              <a:t>	</a:t>
            </a:r>
          </a:p>
          <a:p>
            <a:pPr marL="0" indent="0">
              <a:buNone/>
            </a:pPr>
            <a:r>
              <a:rPr lang="en-US" sz="2600" dirty="0"/>
              <a:t>ChangeLab Solutions is a nonprofit organization that educates and informs the public through objective, nonpartisan analysis, study, and research. The primary purpose of this discussion is to address legal and policy options to improve public health. There is no intent to reflect a view on specific legislation.</a:t>
            </a:r>
          </a:p>
          <a:p>
            <a:pPr marL="0" indent="0">
              <a:buNone/>
            </a:pPr>
            <a:endParaRPr lang="en-US" sz="2600" dirty="0"/>
          </a:p>
          <a:p>
            <a:pPr marL="0" indent="0">
              <a:buNone/>
            </a:pPr>
            <a:r>
              <a:rPr lang="en-US" sz="2600" dirty="0"/>
              <a:t>Copyright © 2021 ChangeLab Solutions </a:t>
            </a:r>
          </a:p>
          <a:p>
            <a:pPr marL="0" indent="0">
              <a:buNone/>
            </a:pPr>
            <a:endParaRPr lang="en-US" sz="2600" dirty="0"/>
          </a:p>
        </p:txBody>
      </p:sp>
    </p:spTree>
    <p:extLst>
      <p:ext uri="{BB962C8B-B14F-4D97-AF65-F5344CB8AC3E}">
        <p14:creationId xmlns:p14="http://schemas.microsoft.com/office/powerpoint/2010/main" val="389276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1: Review Evidence</a:t>
            </a:r>
          </a:p>
        </p:txBody>
      </p:sp>
      <p:sp>
        <p:nvSpPr>
          <p:cNvPr id="3" name="Content Placeholder 2"/>
          <p:cNvSpPr>
            <a:spLocks noGrp="1"/>
          </p:cNvSpPr>
          <p:nvPr>
            <p:ph idx="1"/>
          </p:nvPr>
        </p:nvSpPr>
        <p:spPr/>
        <p:txBody>
          <a:bodyPr>
            <a:normAutofit/>
          </a:bodyPr>
          <a:lstStyle/>
          <a:p>
            <a:r>
              <a:rPr lang="en-US" sz="4000" dirty="0"/>
              <a:t>Identify background research and findings to date</a:t>
            </a:r>
          </a:p>
        </p:txBody>
      </p:sp>
    </p:spTree>
    <p:extLst>
      <p:ext uri="{BB962C8B-B14F-4D97-AF65-F5344CB8AC3E}">
        <p14:creationId xmlns:p14="http://schemas.microsoft.com/office/powerpoint/2010/main" val="3263546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2: Draft a Research Question</a:t>
            </a:r>
          </a:p>
        </p:txBody>
      </p:sp>
      <p:sp>
        <p:nvSpPr>
          <p:cNvPr id="3" name="Content Placeholder 2"/>
          <p:cNvSpPr>
            <a:spLocks noGrp="1"/>
          </p:cNvSpPr>
          <p:nvPr>
            <p:ph idx="1"/>
          </p:nvPr>
        </p:nvSpPr>
        <p:spPr/>
        <p:txBody>
          <a:bodyPr>
            <a:normAutofit/>
          </a:bodyPr>
          <a:lstStyle/>
          <a:p>
            <a:r>
              <a:rPr lang="en-US" sz="3600" dirty="0"/>
              <a:t>Articulate a research question to be tested empirically</a:t>
            </a:r>
          </a:p>
        </p:txBody>
      </p:sp>
    </p:spTree>
    <p:extLst>
      <p:ext uri="{BB962C8B-B14F-4D97-AF65-F5344CB8AC3E}">
        <p14:creationId xmlns:p14="http://schemas.microsoft.com/office/powerpoint/2010/main" val="1447425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3: Identify a Law and Legal Mechanism</a:t>
            </a:r>
          </a:p>
        </p:txBody>
      </p:sp>
      <p:sp>
        <p:nvSpPr>
          <p:cNvPr id="3" name="Content Placeholder 2"/>
          <p:cNvSpPr>
            <a:spLocks noGrp="1"/>
          </p:cNvSpPr>
          <p:nvPr>
            <p:ph idx="1"/>
          </p:nvPr>
        </p:nvSpPr>
        <p:spPr/>
        <p:txBody>
          <a:bodyPr>
            <a:normAutofit/>
          </a:bodyPr>
          <a:lstStyle/>
          <a:p>
            <a:r>
              <a:rPr lang="en-US" sz="4000" dirty="0"/>
              <a:t>The presence or absence of a law in a jurisdiction</a:t>
            </a:r>
          </a:p>
          <a:p>
            <a:endParaRPr lang="en-US" sz="4000" dirty="0"/>
          </a:p>
          <a:p>
            <a:r>
              <a:rPr lang="en-US" sz="4000" dirty="0"/>
              <a:t>Features of laws across states</a:t>
            </a:r>
          </a:p>
        </p:txBody>
      </p:sp>
    </p:spTree>
    <p:extLst>
      <p:ext uri="{BB962C8B-B14F-4D97-AF65-F5344CB8AC3E}">
        <p14:creationId xmlns:p14="http://schemas.microsoft.com/office/powerpoint/2010/main" val="4051056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4: Develop a Logic Model</a:t>
            </a:r>
          </a:p>
        </p:txBody>
      </p:sp>
      <p:sp>
        <p:nvSpPr>
          <p:cNvPr id="5" name="Content Placeholder 4"/>
          <p:cNvSpPr>
            <a:spLocks noGrp="1"/>
          </p:cNvSpPr>
          <p:nvPr>
            <p:ph sz="half" idx="2"/>
          </p:nvPr>
        </p:nvSpPr>
        <p:spPr>
          <a:xfrm>
            <a:off x="1188860" y="5604933"/>
            <a:ext cx="9520767" cy="992523"/>
          </a:xfrm>
        </p:spPr>
        <p:txBody>
          <a:bodyPr>
            <a:normAutofit lnSpcReduction="10000"/>
          </a:bodyPr>
          <a:lstStyle/>
          <a:p>
            <a:pPr marL="0" indent="0">
              <a:buNone/>
            </a:pPr>
            <a:r>
              <a:rPr lang="en-US" sz="2400" i="1" dirty="0"/>
              <a:t>Source: </a:t>
            </a:r>
            <a:r>
              <a:rPr lang="en-US" sz="2400" dirty="0"/>
              <a:t>Burris S, et al. Making the case for laws that improve health: a framework for public health law research. </a:t>
            </a:r>
            <a:r>
              <a:rPr lang="en-US" sz="2400" i="1" dirty="0"/>
              <a:t>Milbank Quarterly.</a:t>
            </a:r>
            <a:r>
              <a:rPr lang="en-US" sz="2400" dirty="0"/>
              <a:t> 2010;88(2): 169-210.  </a:t>
            </a:r>
          </a:p>
          <a:p>
            <a:endParaRPr lang="en-US" sz="3200" dirty="0"/>
          </a:p>
        </p:txBody>
      </p:sp>
      <p:pic>
        <p:nvPicPr>
          <p:cNvPr id="3" name="Picture 2" descr="Logic Model&#10;&#10;This image depicts a logic model. Moving from left to right, the logic model contains the following boxes with arrows connecting each of them: lawmaking, laws on the books, legal practices, changes in the environment, changes in behaviors, and population health.">
            <a:extLst>
              <a:ext uri="{FF2B5EF4-FFF2-40B4-BE49-F238E27FC236}">
                <a16:creationId xmlns:a16="http://schemas.microsoft.com/office/drawing/2014/main" id="{20A34F84-19EC-4720-AA49-3A8836AF4A6D}"/>
              </a:ext>
            </a:extLst>
          </p:cNvPr>
          <p:cNvPicPr>
            <a:picLocks noChangeAspect="1"/>
          </p:cNvPicPr>
          <p:nvPr/>
        </p:nvPicPr>
        <p:blipFill rotWithShape="1">
          <a:blip r:embed="rId3"/>
          <a:srcRect l="13196" t="32981" r="12944" b="10473"/>
          <a:stretch/>
        </p:blipFill>
        <p:spPr>
          <a:xfrm>
            <a:off x="1423685" y="1446835"/>
            <a:ext cx="9005104" cy="3877925"/>
          </a:xfrm>
          <a:prstGeom prst="rect">
            <a:avLst/>
          </a:prstGeom>
        </p:spPr>
      </p:pic>
    </p:spTree>
    <p:extLst>
      <p:ext uri="{BB962C8B-B14F-4D97-AF65-F5344CB8AC3E}">
        <p14:creationId xmlns:p14="http://schemas.microsoft.com/office/powerpoint/2010/main" val="2745550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ic Model&#10;&#10;This image depicts a logic model. Moving from left to right, the logic model contains the following boxes with arrows connecting each of them: lawmaking, laws on the books, legal practices, changes in the environment, changes in behaviors, and population health.&#10;&#10;In this version of the logic model, lawmaking is highlighted in blue. ">
            <a:extLst>
              <a:ext uri="{FF2B5EF4-FFF2-40B4-BE49-F238E27FC236}">
                <a16:creationId xmlns:a16="http://schemas.microsoft.com/office/drawing/2014/main" id="{E364871C-5E80-4F1F-BC0F-CC6D9FE3E0E0}"/>
              </a:ext>
            </a:extLst>
          </p:cNvPr>
          <p:cNvPicPr>
            <a:picLocks noGrp="1" noChangeAspect="1"/>
          </p:cNvPicPr>
          <p:nvPr>
            <p:ph sz="half" idx="2"/>
          </p:nvPr>
        </p:nvPicPr>
        <p:blipFill rotWithShape="1">
          <a:blip r:embed="rId3"/>
          <a:srcRect l="12872" t="-41" r="12874" b="1"/>
          <a:stretch/>
        </p:blipFill>
        <p:spPr>
          <a:xfrm>
            <a:off x="4728861" y="568904"/>
            <a:ext cx="7333704" cy="5557834"/>
          </a:xfrm>
          <a:prstGeom prst="rect">
            <a:avLst/>
          </a:prstGeom>
        </p:spPr>
      </p:pic>
      <p:sp>
        <p:nvSpPr>
          <p:cNvPr id="2" name="Title 1"/>
          <p:cNvSpPr>
            <a:spLocks noGrp="1"/>
          </p:cNvSpPr>
          <p:nvPr>
            <p:ph type="title"/>
          </p:nvPr>
        </p:nvSpPr>
        <p:spPr/>
        <p:txBody>
          <a:bodyPr>
            <a:normAutofit fontScale="90000"/>
          </a:bodyPr>
          <a:lstStyle/>
          <a:p>
            <a:pPr algn="ctr"/>
            <a:r>
              <a:rPr lang="en-US" sz="4800" b="1" dirty="0"/>
              <a:t>Develop a Logic Model: </a:t>
            </a:r>
            <a:br>
              <a:rPr lang="en-US" sz="4800" b="1" dirty="0"/>
            </a:br>
            <a:r>
              <a:rPr lang="en-US" sz="4800" b="1" dirty="0"/>
              <a:t>Lawmaking Explained</a:t>
            </a:r>
          </a:p>
        </p:txBody>
      </p:sp>
      <p:sp>
        <p:nvSpPr>
          <p:cNvPr id="3" name="Content Placeholder 2"/>
          <p:cNvSpPr>
            <a:spLocks noGrp="1"/>
          </p:cNvSpPr>
          <p:nvPr>
            <p:ph sz="half" idx="1"/>
          </p:nvPr>
        </p:nvSpPr>
        <p:spPr/>
        <p:txBody>
          <a:bodyPr>
            <a:normAutofit/>
          </a:bodyPr>
          <a:lstStyle/>
          <a:p>
            <a:endParaRPr lang="en-US" sz="3600" dirty="0"/>
          </a:p>
          <a:p>
            <a:r>
              <a:rPr lang="en-US" sz="3600" dirty="0"/>
              <a:t>Bill writing and editing</a:t>
            </a:r>
          </a:p>
          <a:p>
            <a:r>
              <a:rPr lang="en-US" sz="3600" dirty="0"/>
              <a:t>Public notice</a:t>
            </a:r>
          </a:p>
          <a:p>
            <a:r>
              <a:rPr lang="en-US" sz="3600" dirty="0"/>
              <a:t>Policy refinement</a:t>
            </a:r>
          </a:p>
          <a:p>
            <a:r>
              <a:rPr lang="en-US" sz="3600" dirty="0"/>
              <a:t>Lobbying</a:t>
            </a:r>
          </a:p>
          <a:p>
            <a:r>
              <a:rPr lang="en-US" sz="3600" dirty="0"/>
              <a:t>Executive review</a:t>
            </a:r>
          </a:p>
          <a:p>
            <a:r>
              <a:rPr lang="en-US" sz="3600" dirty="0"/>
              <a:t>Codification</a:t>
            </a:r>
          </a:p>
        </p:txBody>
      </p:sp>
    </p:spTree>
    <p:extLst>
      <p:ext uri="{BB962C8B-B14F-4D97-AF65-F5344CB8AC3E}">
        <p14:creationId xmlns:p14="http://schemas.microsoft.com/office/powerpoint/2010/main" val="261403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Develop a Logic Model: </a:t>
            </a:r>
            <a:br>
              <a:rPr lang="en-US" sz="4800" b="1" dirty="0"/>
            </a:br>
            <a:r>
              <a:rPr lang="en-US" sz="4800" b="1" dirty="0"/>
              <a:t>Laws on the Books Explained</a:t>
            </a:r>
          </a:p>
        </p:txBody>
      </p:sp>
      <p:sp>
        <p:nvSpPr>
          <p:cNvPr id="3" name="Content Placeholder 2"/>
          <p:cNvSpPr>
            <a:spLocks noGrp="1"/>
          </p:cNvSpPr>
          <p:nvPr>
            <p:ph idx="1"/>
          </p:nvPr>
        </p:nvSpPr>
        <p:spPr/>
        <p:txBody>
          <a:bodyPr>
            <a:normAutofit/>
          </a:bodyPr>
          <a:lstStyle/>
          <a:p>
            <a:pPr marL="0" indent="0">
              <a:buNone/>
            </a:pPr>
            <a:endParaRPr lang="en-US" sz="3600" dirty="0"/>
          </a:p>
          <a:p>
            <a:r>
              <a:rPr lang="en-US" sz="3600" dirty="0"/>
              <a:t>Statutes</a:t>
            </a:r>
          </a:p>
          <a:p>
            <a:r>
              <a:rPr lang="en-US" sz="3600" dirty="0"/>
              <a:t>Regulations</a:t>
            </a:r>
          </a:p>
          <a:p>
            <a:r>
              <a:rPr lang="en-US" sz="3600" dirty="0"/>
              <a:t>Case law</a:t>
            </a:r>
          </a:p>
          <a:p>
            <a:r>
              <a:rPr lang="en-US" sz="3600" dirty="0"/>
              <a:t>Executive orders</a:t>
            </a:r>
          </a:p>
          <a:p>
            <a:r>
              <a:rPr lang="en-US" sz="3600" dirty="0"/>
              <a:t>Administrative </a:t>
            </a:r>
            <a:br>
              <a:rPr lang="en-US" sz="3600" dirty="0"/>
            </a:br>
            <a:r>
              <a:rPr lang="en-US" sz="3600" dirty="0"/>
              <a:t>rules</a:t>
            </a:r>
          </a:p>
        </p:txBody>
      </p:sp>
      <p:pic>
        <p:nvPicPr>
          <p:cNvPr id="4" name="Picture 3" descr="Logic Model&#10;&#10;This image depicts a logic model. Moving from left to right, the logic model contains the following boxes with arrows connecting each of them: lawmaking, laws on the books, legal practices, changes in the environment, changes in behaviors, and population health.&#10;&#10;In this version of the logic model, &quot;laws on the books&quot; is highlighted in blue. ">
            <a:extLst>
              <a:ext uri="{FF2B5EF4-FFF2-40B4-BE49-F238E27FC236}">
                <a16:creationId xmlns:a16="http://schemas.microsoft.com/office/drawing/2014/main" id="{3AE02C8F-FB9B-46DE-824B-C7647EF2EDF1}"/>
              </a:ext>
            </a:extLst>
          </p:cNvPr>
          <p:cNvPicPr>
            <a:picLocks noChangeAspect="1"/>
          </p:cNvPicPr>
          <p:nvPr/>
        </p:nvPicPr>
        <p:blipFill rotWithShape="1">
          <a:blip r:embed="rId3"/>
          <a:srcRect l="12637" t="29041" r="13083" b="9931"/>
          <a:stretch/>
        </p:blipFill>
        <p:spPr>
          <a:xfrm>
            <a:off x="4190748" y="1940680"/>
            <a:ext cx="7866342" cy="3635384"/>
          </a:xfrm>
          <a:prstGeom prst="rect">
            <a:avLst/>
          </a:prstGeom>
        </p:spPr>
      </p:pic>
    </p:spTree>
    <p:extLst>
      <p:ext uri="{BB962C8B-B14F-4D97-AF65-F5344CB8AC3E}">
        <p14:creationId xmlns:p14="http://schemas.microsoft.com/office/powerpoint/2010/main" val="1675133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Question:</a:t>
            </a:r>
          </a:p>
        </p:txBody>
      </p:sp>
      <p:sp>
        <p:nvSpPr>
          <p:cNvPr id="3" name="Content Placeholder 2"/>
          <p:cNvSpPr>
            <a:spLocks noGrp="1"/>
          </p:cNvSpPr>
          <p:nvPr>
            <p:ph idx="1"/>
          </p:nvPr>
        </p:nvSpPr>
        <p:spPr/>
        <p:txBody>
          <a:bodyPr>
            <a:normAutofit/>
          </a:bodyPr>
          <a:lstStyle/>
          <a:p>
            <a:pPr marL="0" indent="0">
              <a:buNone/>
            </a:pPr>
            <a:endParaRPr lang="en-US" sz="3600" dirty="0"/>
          </a:p>
          <a:p>
            <a:pPr marL="0" indent="0">
              <a:buNone/>
            </a:pPr>
            <a:r>
              <a:rPr lang="en-US" sz="3600" dirty="0"/>
              <a:t>Which features of a law might Wendy want to study?</a:t>
            </a:r>
          </a:p>
        </p:txBody>
      </p:sp>
    </p:spTree>
    <p:extLst>
      <p:ext uri="{BB962C8B-B14F-4D97-AF65-F5344CB8AC3E}">
        <p14:creationId xmlns:p14="http://schemas.microsoft.com/office/powerpoint/2010/main" val="348206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Answer:</a:t>
            </a:r>
          </a:p>
        </p:txBody>
      </p:sp>
      <p:sp>
        <p:nvSpPr>
          <p:cNvPr id="3" name="Content Placeholder 2"/>
          <p:cNvSpPr>
            <a:spLocks noGrp="1"/>
          </p:cNvSpPr>
          <p:nvPr>
            <p:ph idx="1"/>
          </p:nvPr>
        </p:nvSpPr>
        <p:spPr/>
        <p:txBody>
          <a:bodyPr>
            <a:normAutofit/>
          </a:bodyPr>
          <a:lstStyle/>
          <a:p>
            <a:pPr marL="0" indent="0">
              <a:buNone/>
            </a:pPr>
            <a:r>
              <a:rPr lang="en-US" sz="4000" dirty="0"/>
              <a:t>Wendy might want to study the following topics:</a:t>
            </a:r>
          </a:p>
          <a:p>
            <a:pPr marL="0" indent="0">
              <a:buNone/>
            </a:pPr>
            <a:endParaRPr lang="en-US" sz="4000" dirty="0"/>
          </a:p>
          <a:p>
            <a:r>
              <a:rPr lang="en-US" sz="4000" dirty="0"/>
              <a:t>Who does the law apply to?</a:t>
            </a:r>
          </a:p>
          <a:p>
            <a:r>
              <a:rPr lang="en-US" sz="4000" dirty="0"/>
              <a:t>What are the penalties?</a:t>
            </a:r>
          </a:p>
          <a:p>
            <a:r>
              <a:rPr lang="en-US" sz="4000" dirty="0"/>
              <a:t>Where is distracted driving prohibited?</a:t>
            </a:r>
          </a:p>
          <a:p>
            <a:r>
              <a:rPr lang="en-US" sz="4000" dirty="0"/>
              <a:t>What is the enforcement scheme?</a:t>
            </a:r>
          </a:p>
        </p:txBody>
      </p:sp>
    </p:spTree>
    <p:extLst>
      <p:ext uri="{BB962C8B-B14F-4D97-AF65-F5344CB8AC3E}">
        <p14:creationId xmlns:p14="http://schemas.microsoft.com/office/powerpoint/2010/main" val="1367464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a:bodyPr>
          <a:lstStyle/>
          <a:p>
            <a:pPr algn="ctr"/>
            <a:r>
              <a:rPr lang="en-US" sz="4200" b="1" dirty="0"/>
              <a:t>Develop a Logic Model: Legal Practices Explained</a:t>
            </a:r>
          </a:p>
        </p:txBody>
      </p:sp>
      <p:sp>
        <p:nvSpPr>
          <p:cNvPr id="3" name="Content Placeholder 2"/>
          <p:cNvSpPr>
            <a:spLocks noGrp="1"/>
          </p:cNvSpPr>
          <p:nvPr>
            <p:ph idx="1"/>
          </p:nvPr>
        </p:nvSpPr>
        <p:spPr/>
        <p:txBody>
          <a:bodyPr>
            <a:normAutofit/>
          </a:bodyPr>
          <a:lstStyle/>
          <a:p>
            <a:pPr marL="0" indent="0">
              <a:buNone/>
            </a:pPr>
            <a:endParaRPr lang="en-US" sz="4000" dirty="0"/>
          </a:p>
          <a:p>
            <a:r>
              <a:rPr lang="en-US" sz="4000" dirty="0"/>
              <a:t>Appropriating funding</a:t>
            </a:r>
          </a:p>
          <a:p>
            <a:endParaRPr lang="en-US" sz="4000" dirty="0"/>
          </a:p>
          <a:p>
            <a:r>
              <a:rPr lang="en-US" sz="4000" dirty="0"/>
              <a:t>Implementation</a:t>
            </a:r>
          </a:p>
          <a:p>
            <a:endParaRPr lang="en-US" sz="4000" dirty="0"/>
          </a:p>
          <a:p>
            <a:r>
              <a:rPr lang="en-US" sz="4000" dirty="0"/>
              <a:t>Enforcement</a:t>
            </a:r>
          </a:p>
          <a:p>
            <a:pPr marL="0" indent="0">
              <a:buNone/>
            </a:pPr>
            <a:endParaRPr lang="en-US" sz="4000" dirty="0"/>
          </a:p>
        </p:txBody>
      </p:sp>
      <p:pic>
        <p:nvPicPr>
          <p:cNvPr id="4" name="Picture 3" descr="Logic Model&#10;&#10;This image depicts a logic model. Moving from left to right, the logic model contains the following boxes with arrows connecting each of them: lawmaking, laws on the books, legal practices, changes in the environment, changes in behaviors, and population health.&#10;&#10;In this version of the logic model, &quot;legal practices&quot; is highlighted in blue. ">
            <a:extLst>
              <a:ext uri="{FF2B5EF4-FFF2-40B4-BE49-F238E27FC236}">
                <a16:creationId xmlns:a16="http://schemas.microsoft.com/office/drawing/2014/main" id="{E382AA43-F60F-446F-93D2-AB8EDCC4FF25}"/>
              </a:ext>
            </a:extLst>
          </p:cNvPr>
          <p:cNvPicPr>
            <a:picLocks noChangeAspect="1"/>
          </p:cNvPicPr>
          <p:nvPr/>
        </p:nvPicPr>
        <p:blipFill rotWithShape="1">
          <a:blip r:embed="rId3"/>
          <a:srcRect l="12739" t="31455" r="12570" b="8978"/>
          <a:stretch/>
        </p:blipFill>
        <p:spPr>
          <a:xfrm>
            <a:off x="4774434" y="3129384"/>
            <a:ext cx="7094373" cy="3182516"/>
          </a:xfrm>
          <a:prstGeom prst="rect">
            <a:avLst/>
          </a:prstGeom>
        </p:spPr>
      </p:pic>
    </p:spTree>
    <p:extLst>
      <p:ext uri="{BB962C8B-B14F-4D97-AF65-F5344CB8AC3E}">
        <p14:creationId xmlns:p14="http://schemas.microsoft.com/office/powerpoint/2010/main" val="1852981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ic Model&#10;&#10;This image depicts a logic model. Moving from left to right, the logic model contains the following boxes with arrows connecting each of them: lawmaking, laws on the books, legal practices, changes in the environment, changes in behaviors, and population health.&#10;&#10;In this version of the logic model, lawmaking, laws on the books, and legal practices are highlighted in blue. ">
            <a:extLst>
              <a:ext uri="{FF2B5EF4-FFF2-40B4-BE49-F238E27FC236}">
                <a16:creationId xmlns:a16="http://schemas.microsoft.com/office/drawing/2014/main" id="{6A4BB0FE-9CB6-497F-926B-341E199066F7}"/>
              </a:ext>
            </a:extLst>
          </p:cNvPr>
          <p:cNvPicPr>
            <a:picLocks noChangeAspect="1"/>
          </p:cNvPicPr>
          <p:nvPr/>
        </p:nvPicPr>
        <p:blipFill rotWithShape="1">
          <a:blip r:embed="rId3"/>
          <a:srcRect l="12651" t="34377" r="12672" b="6985"/>
          <a:stretch/>
        </p:blipFill>
        <p:spPr>
          <a:xfrm>
            <a:off x="142173" y="1644395"/>
            <a:ext cx="11699309" cy="5167312"/>
          </a:xfrm>
          <a:prstGeom prst="rect">
            <a:avLst/>
          </a:prstGeom>
        </p:spPr>
      </p:pic>
      <p:sp>
        <p:nvSpPr>
          <p:cNvPr id="2" name="Title 1"/>
          <p:cNvSpPr>
            <a:spLocks noGrp="1"/>
          </p:cNvSpPr>
          <p:nvPr>
            <p:ph type="title"/>
          </p:nvPr>
        </p:nvSpPr>
        <p:spPr>
          <a:xfrm>
            <a:off x="0" y="365125"/>
            <a:ext cx="12192000" cy="1325563"/>
          </a:xfrm>
        </p:spPr>
        <p:txBody>
          <a:bodyPr>
            <a:normAutofit fontScale="90000"/>
          </a:bodyPr>
          <a:lstStyle/>
          <a:p>
            <a:pPr algn="ctr"/>
            <a:r>
              <a:rPr lang="en-US" sz="4800" b="1" dirty="0"/>
              <a:t>Develop a Logic Model: </a:t>
            </a:r>
            <a:br>
              <a:rPr lang="en-US" sz="4800" b="1" dirty="0"/>
            </a:br>
            <a:r>
              <a:rPr lang="en-US" sz="4800" b="1" dirty="0"/>
              <a:t>Overview of the Law Side of the Study Design</a:t>
            </a:r>
          </a:p>
        </p:txBody>
      </p:sp>
    </p:spTree>
    <p:extLst>
      <p:ext uri="{BB962C8B-B14F-4D97-AF65-F5344CB8AC3E}">
        <p14:creationId xmlns:p14="http://schemas.microsoft.com/office/powerpoint/2010/main" val="521581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AF65-1ED2-4BA2-8710-74E9432890E1}"/>
              </a:ext>
            </a:extLst>
          </p:cNvPr>
          <p:cNvSpPr>
            <a:spLocks noGrp="1"/>
          </p:cNvSpPr>
          <p:nvPr>
            <p:ph type="title"/>
          </p:nvPr>
        </p:nvSpPr>
        <p:spPr/>
        <p:txBody>
          <a:bodyPr>
            <a:noAutofit/>
          </a:bodyPr>
          <a:lstStyle/>
          <a:p>
            <a:r>
              <a:rPr lang="en-US" sz="4800" b="1" dirty="0">
                <a:cs typeface="Century Gothic"/>
              </a:rPr>
              <a:t>CDC Disclaimer</a:t>
            </a:r>
          </a:p>
        </p:txBody>
      </p:sp>
      <p:sp>
        <p:nvSpPr>
          <p:cNvPr id="3" name="Content Placeholder 2">
            <a:extLst>
              <a:ext uri="{FF2B5EF4-FFF2-40B4-BE49-F238E27FC236}">
                <a16:creationId xmlns:a16="http://schemas.microsoft.com/office/drawing/2014/main" id="{E6AB5B7A-D364-4EEE-95B2-DE4B269E5185}"/>
              </a:ext>
            </a:extLst>
          </p:cNvPr>
          <p:cNvSpPr>
            <a:spLocks noGrp="1"/>
          </p:cNvSpPr>
          <p:nvPr>
            <p:ph idx="1"/>
          </p:nvPr>
        </p:nvSpPr>
        <p:spPr/>
        <p:txBody>
          <a:bodyPr>
            <a:noAutofit/>
          </a:bodyPr>
          <a:lstStyle/>
          <a:p>
            <a:pPr marL="0" indent="0">
              <a:buNone/>
            </a:pPr>
            <a:r>
              <a:rPr lang="en-US" dirty="0"/>
              <a:t>These course materials are for instructional use only and are not intended as a substitute for professional legal or other advice. While every effort has been made to verify the accuracy of these materials, legal authorities and requirements may vary from jurisdiction to jurisdiction. Always seek the advice of an attorney or other qualified professional with any questions you may have regarding a legal matter.</a:t>
            </a:r>
          </a:p>
          <a:p>
            <a:pPr marL="0" indent="0">
              <a:buNone/>
            </a:pPr>
            <a:endParaRPr lang="en-US" dirty="0"/>
          </a:p>
          <a:p>
            <a:pPr marL="0" indent="0">
              <a:buNone/>
            </a:pPr>
            <a:r>
              <a:rPr lang="en-US" dirty="0"/>
              <a:t>The contents of this presentation have not been formally disseminated by the Centers for Disease Control and Prevention and should not be construed to represent any agency determination or policy.</a:t>
            </a:r>
          </a:p>
          <a:p>
            <a:pPr marL="0" indent="0">
              <a:buNone/>
            </a:pPr>
            <a:endParaRPr lang="en-US" dirty="0"/>
          </a:p>
        </p:txBody>
      </p:sp>
    </p:spTree>
    <p:extLst>
      <p:ext uri="{BB962C8B-B14F-4D97-AF65-F5344CB8AC3E}">
        <p14:creationId xmlns:p14="http://schemas.microsoft.com/office/powerpoint/2010/main" val="479986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Logic Model&#10;&#10;This image depicts a logic model. Moving from left to right, the logic model contains the following boxes with arrows connecting each of them: lawmaking, laws on the books, legal practices, changes in the environment, changes in behaviors, and population health.&#10;&#10;In this version of the logic model, lawmaking is highlighted in blue. ">
            <a:extLst>
              <a:ext uri="{FF2B5EF4-FFF2-40B4-BE49-F238E27FC236}">
                <a16:creationId xmlns:a16="http://schemas.microsoft.com/office/drawing/2014/main" id="{CF3AB10C-3D1B-403C-98E5-E9677DB27439}"/>
              </a:ext>
            </a:extLst>
          </p:cNvPr>
          <p:cNvPicPr>
            <a:picLocks noChangeAspect="1"/>
          </p:cNvPicPr>
          <p:nvPr/>
        </p:nvPicPr>
        <p:blipFill rotWithShape="1">
          <a:blip r:embed="rId3"/>
          <a:srcRect l="12872" t="-41" r="12874" b="11051"/>
          <a:stretch/>
        </p:blipFill>
        <p:spPr>
          <a:xfrm>
            <a:off x="1349678" y="518615"/>
            <a:ext cx="8648177" cy="5830094"/>
          </a:xfrm>
          <a:prstGeom prst="rect">
            <a:avLst/>
          </a:prstGeom>
        </p:spPr>
      </p:pic>
      <p:sp>
        <p:nvSpPr>
          <p:cNvPr id="2" name="Title 1"/>
          <p:cNvSpPr>
            <a:spLocks noGrp="1"/>
          </p:cNvSpPr>
          <p:nvPr>
            <p:ph type="title"/>
          </p:nvPr>
        </p:nvSpPr>
        <p:spPr/>
        <p:txBody>
          <a:bodyPr>
            <a:normAutofit/>
          </a:bodyPr>
          <a:lstStyle/>
          <a:p>
            <a:pPr algn="ctr"/>
            <a:r>
              <a:rPr lang="en-US" sz="4800" b="1" dirty="0"/>
              <a:t>Develop a Logic Model: Lawmaking</a:t>
            </a:r>
          </a:p>
        </p:txBody>
      </p:sp>
      <p:sp>
        <p:nvSpPr>
          <p:cNvPr id="3" name="Content Placeholder 2"/>
          <p:cNvSpPr>
            <a:spLocks noGrp="1"/>
          </p:cNvSpPr>
          <p:nvPr>
            <p:ph idx="1"/>
          </p:nvPr>
        </p:nvSpPr>
        <p:spPr>
          <a:xfrm>
            <a:off x="838199" y="1825625"/>
            <a:ext cx="10515600" cy="4351338"/>
          </a:xfrm>
        </p:spPr>
        <p:txBody>
          <a:bodyPr>
            <a:normAutofit/>
          </a:bodyPr>
          <a:lstStyle/>
          <a:p>
            <a:pPr marL="0" indent="0" algn="ctr">
              <a:buNone/>
            </a:pPr>
            <a:r>
              <a:rPr lang="en-US" sz="4000" dirty="0"/>
              <a:t>Example: Design a study of how a law gets passed</a:t>
            </a:r>
          </a:p>
        </p:txBody>
      </p:sp>
    </p:spTree>
    <p:extLst>
      <p:ext uri="{BB962C8B-B14F-4D97-AF65-F5344CB8AC3E}">
        <p14:creationId xmlns:p14="http://schemas.microsoft.com/office/powerpoint/2010/main" val="3781724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Develop a Logic Model: Laws on the Books</a:t>
            </a:r>
          </a:p>
        </p:txBody>
      </p:sp>
      <p:sp>
        <p:nvSpPr>
          <p:cNvPr id="3" name="Content Placeholder 2"/>
          <p:cNvSpPr>
            <a:spLocks noGrp="1"/>
          </p:cNvSpPr>
          <p:nvPr>
            <p:ph idx="1"/>
          </p:nvPr>
        </p:nvSpPr>
        <p:spPr/>
        <p:txBody>
          <a:bodyPr>
            <a:normAutofit/>
          </a:bodyPr>
          <a:lstStyle/>
          <a:p>
            <a:pPr marL="0" indent="0" algn="ctr">
              <a:buNone/>
            </a:pPr>
            <a:endParaRPr lang="en-US" sz="4000" dirty="0"/>
          </a:p>
          <a:p>
            <a:pPr marL="0" indent="0" algn="ctr">
              <a:buNone/>
            </a:pPr>
            <a:r>
              <a:rPr lang="en-US" sz="4000" dirty="0"/>
              <a:t>Example:</a:t>
            </a:r>
          </a:p>
          <a:p>
            <a:pPr marL="0" indent="0">
              <a:buNone/>
            </a:pPr>
            <a:endParaRPr lang="en-US" sz="4000" dirty="0"/>
          </a:p>
          <a:p>
            <a:pPr marL="0" indent="0" algn="ctr">
              <a:buNone/>
            </a:pPr>
            <a:r>
              <a:rPr lang="en-US" sz="4000" dirty="0"/>
              <a:t>Design a study of the effects of a law on the books</a:t>
            </a:r>
          </a:p>
          <a:p>
            <a:pPr marL="0" indent="0">
              <a:buNone/>
            </a:pPr>
            <a:endParaRPr lang="en-US" sz="4000" dirty="0"/>
          </a:p>
        </p:txBody>
      </p:sp>
      <p:pic>
        <p:nvPicPr>
          <p:cNvPr id="4" name="Picture 3" descr="Logic Model&#10;&#10;This image depicts a logic model. Moving from left to right, the logic model contains the following boxes with arrows connecting each of them: lawmaking, laws on the books, legal practices, changes in the environment, changes in behaviors, and population health.&#10;&#10;In this version of the logic model, &quot;laws on the books&quot; is highlighted in blue. ">
            <a:extLst>
              <a:ext uri="{FF2B5EF4-FFF2-40B4-BE49-F238E27FC236}">
                <a16:creationId xmlns:a16="http://schemas.microsoft.com/office/drawing/2014/main" id="{8B744EFF-8B83-4A0F-B517-A149CB2DF5FA}"/>
              </a:ext>
            </a:extLst>
          </p:cNvPr>
          <p:cNvPicPr>
            <a:picLocks noChangeAspect="1"/>
          </p:cNvPicPr>
          <p:nvPr/>
        </p:nvPicPr>
        <p:blipFill rotWithShape="1">
          <a:blip r:embed="rId3"/>
          <a:srcRect l="12637" t="29041" r="13083" b="9931"/>
          <a:stretch/>
        </p:blipFill>
        <p:spPr>
          <a:xfrm>
            <a:off x="903671" y="1496095"/>
            <a:ext cx="10450129" cy="4829466"/>
          </a:xfrm>
          <a:prstGeom prst="rect">
            <a:avLst/>
          </a:prstGeom>
        </p:spPr>
      </p:pic>
    </p:spTree>
    <p:extLst>
      <p:ext uri="{BB962C8B-B14F-4D97-AF65-F5344CB8AC3E}">
        <p14:creationId xmlns:p14="http://schemas.microsoft.com/office/powerpoint/2010/main" val="3181518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Develop a Logic Model: Legal Practices (Implementation)</a:t>
            </a:r>
          </a:p>
        </p:txBody>
      </p:sp>
      <p:sp>
        <p:nvSpPr>
          <p:cNvPr id="3" name="Content Placeholder 2"/>
          <p:cNvSpPr>
            <a:spLocks noGrp="1"/>
          </p:cNvSpPr>
          <p:nvPr>
            <p:ph idx="1"/>
          </p:nvPr>
        </p:nvSpPr>
        <p:spPr/>
        <p:txBody>
          <a:bodyPr>
            <a:normAutofit/>
          </a:bodyPr>
          <a:lstStyle/>
          <a:p>
            <a:pPr marL="0" indent="0" algn="ctr">
              <a:buNone/>
            </a:pPr>
            <a:r>
              <a:rPr lang="en-US" sz="3000" dirty="0"/>
              <a:t>Example: Design a study of how laws are implemented differently across jurisdictions</a:t>
            </a:r>
          </a:p>
        </p:txBody>
      </p:sp>
      <p:pic>
        <p:nvPicPr>
          <p:cNvPr id="4" name="Picture 3" descr="Logic Model&#10;&#10;In this version of the logic model, &quot;legal practices&quot; is highlighted in blue. ">
            <a:extLst>
              <a:ext uri="{FF2B5EF4-FFF2-40B4-BE49-F238E27FC236}">
                <a16:creationId xmlns:a16="http://schemas.microsoft.com/office/drawing/2014/main" id="{0377AAC9-D9A1-4E8F-A772-A96E6FC48435}"/>
              </a:ext>
            </a:extLst>
          </p:cNvPr>
          <p:cNvPicPr>
            <a:picLocks noChangeAspect="1"/>
          </p:cNvPicPr>
          <p:nvPr/>
        </p:nvPicPr>
        <p:blipFill rotWithShape="1">
          <a:blip r:embed="rId3"/>
          <a:srcRect l="12739" t="31455" r="12570" b="8978"/>
          <a:stretch/>
        </p:blipFill>
        <p:spPr>
          <a:xfrm>
            <a:off x="1816389" y="2850788"/>
            <a:ext cx="8932762" cy="4007212"/>
          </a:xfrm>
          <a:prstGeom prst="rect">
            <a:avLst/>
          </a:prstGeom>
        </p:spPr>
      </p:pic>
    </p:spTree>
    <p:extLst>
      <p:ext uri="{BB962C8B-B14F-4D97-AF65-F5344CB8AC3E}">
        <p14:creationId xmlns:p14="http://schemas.microsoft.com/office/powerpoint/2010/main" val="213097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Develop a Logic Model: Legal Practices (Enforcement) </a:t>
            </a:r>
          </a:p>
        </p:txBody>
      </p:sp>
      <p:pic>
        <p:nvPicPr>
          <p:cNvPr id="4" name="Picture 3" descr="Logic Model&#10;&#10;In this version of the logic model, &quot;legal practices&quot; is highlighted in blue. ">
            <a:extLst>
              <a:ext uri="{FF2B5EF4-FFF2-40B4-BE49-F238E27FC236}">
                <a16:creationId xmlns:a16="http://schemas.microsoft.com/office/drawing/2014/main" id="{316AE469-5315-4427-B64A-77E448E20F16}"/>
              </a:ext>
            </a:extLst>
          </p:cNvPr>
          <p:cNvPicPr>
            <a:picLocks noChangeAspect="1"/>
          </p:cNvPicPr>
          <p:nvPr/>
        </p:nvPicPr>
        <p:blipFill rotWithShape="1">
          <a:blip r:embed="rId3"/>
          <a:srcRect l="12739" t="31455" r="12570" b="8978"/>
          <a:stretch/>
        </p:blipFill>
        <p:spPr>
          <a:xfrm>
            <a:off x="1628099" y="2766346"/>
            <a:ext cx="9120998" cy="4091654"/>
          </a:xfrm>
          <a:prstGeom prst="rect">
            <a:avLst/>
          </a:prstGeom>
        </p:spPr>
      </p:pic>
      <p:sp>
        <p:nvSpPr>
          <p:cNvPr id="3" name="Content Placeholder 2"/>
          <p:cNvSpPr>
            <a:spLocks noGrp="1"/>
          </p:cNvSpPr>
          <p:nvPr>
            <p:ph idx="1"/>
          </p:nvPr>
        </p:nvSpPr>
        <p:spPr/>
        <p:txBody>
          <a:bodyPr>
            <a:normAutofit/>
          </a:bodyPr>
          <a:lstStyle/>
          <a:p>
            <a:pPr marL="0" indent="0" algn="ctr">
              <a:buNone/>
            </a:pPr>
            <a:r>
              <a:rPr lang="en-US" sz="3000" dirty="0"/>
              <a:t>Example: Design a study of how laws are enforced</a:t>
            </a:r>
          </a:p>
        </p:txBody>
      </p:sp>
    </p:spTree>
    <p:extLst>
      <p:ext uri="{BB962C8B-B14F-4D97-AF65-F5344CB8AC3E}">
        <p14:creationId xmlns:p14="http://schemas.microsoft.com/office/powerpoint/2010/main" val="37530131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Develop a Logic Model: </a:t>
            </a:r>
            <a:br>
              <a:rPr lang="en-US" sz="4800" b="1" dirty="0"/>
            </a:br>
            <a:r>
              <a:rPr lang="en-US" sz="4800" b="1" dirty="0"/>
              <a:t>Environment, Behavior, &amp; Population Health</a:t>
            </a:r>
          </a:p>
        </p:txBody>
      </p:sp>
      <p:pic>
        <p:nvPicPr>
          <p:cNvPr id="4" name="Picture 3" descr="Logic Model&#10;&#10;This image depicts a logic model. Moving from left to right, the logic model contains the following boxes with arrows connecting each of them: lawmaking, laws on the books, legal practices, changes in the environment, changes in behaviors, and population health.&#10;&#10;In this version of the logic model, changes in the environment, changes in behavior, and population health are highlighted in blue. ">
            <a:extLst>
              <a:ext uri="{FF2B5EF4-FFF2-40B4-BE49-F238E27FC236}">
                <a16:creationId xmlns:a16="http://schemas.microsoft.com/office/drawing/2014/main" id="{D3E8B7A8-6BAF-44D9-9692-128D51F7C152}"/>
              </a:ext>
            </a:extLst>
          </p:cNvPr>
          <p:cNvPicPr>
            <a:picLocks noChangeAspect="1"/>
          </p:cNvPicPr>
          <p:nvPr/>
        </p:nvPicPr>
        <p:blipFill rotWithShape="1">
          <a:blip r:embed="rId3"/>
          <a:srcRect l="12816" t="32574" r="12658" b="11730"/>
          <a:stretch/>
        </p:blipFill>
        <p:spPr>
          <a:xfrm>
            <a:off x="683533" y="1690688"/>
            <a:ext cx="11102729" cy="4667388"/>
          </a:xfrm>
          <a:prstGeom prst="rect">
            <a:avLst/>
          </a:prstGeom>
        </p:spPr>
      </p:pic>
    </p:spTree>
    <p:extLst>
      <p:ext uri="{BB962C8B-B14F-4D97-AF65-F5344CB8AC3E}">
        <p14:creationId xmlns:p14="http://schemas.microsoft.com/office/powerpoint/2010/main" val="1474913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Develop a Logic Model: </a:t>
            </a:r>
            <a:br>
              <a:rPr lang="en-US" sz="4800" b="1" dirty="0"/>
            </a:br>
            <a:r>
              <a:rPr lang="en-US" sz="4800" b="1" dirty="0"/>
              <a:t>Environments &amp; Behaviors</a:t>
            </a:r>
          </a:p>
        </p:txBody>
      </p:sp>
      <p:pic>
        <p:nvPicPr>
          <p:cNvPr id="6" name="Picture 5" descr="Logic Model&#10;&#10;This image depicts a logic model. Moving from left to right, the logic model contains the following boxes with arrows connecting each of them: lawmaking, laws on the books, legal practices, changes in the environment, changes in behaviors, and population health.&#10;&#10;In this version of the logic model, changes in the environment and changes in behavior are highlighted in blue. ">
            <a:extLst>
              <a:ext uri="{FF2B5EF4-FFF2-40B4-BE49-F238E27FC236}">
                <a16:creationId xmlns:a16="http://schemas.microsoft.com/office/drawing/2014/main" id="{C99B6289-1B5D-46EA-B7B3-4B875CC557BA}"/>
              </a:ext>
            </a:extLst>
          </p:cNvPr>
          <p:cNvPicPr>
            <a:picLocks noChangeAspect="1"/>
          </p:cNvPicPr>
          <p:nvPr/>
        </p:nvPicPr>
        <p:blipFill rotWithShape="1">
          <a:blip r:embed="rId3"/>
          <a:srcRect l="12627" t="33586" r="12848" b="5325"/>
          <a:stretch/>
        </p:blipFill>
        <p:spPr>
          <a:xfrm>
            <a:off x="650513" y="1632813"/>
            <a:ext cx="11271408" cy="5197122"/>
          </a:xfrm>
          <a:prstGeom prst="rect">
            <a:avLst/>
          </a:prstGeom>
        </p:spPr>
      </p:pic>
    </p:spTree>
    <p:extLst>
      <p:ext uri="{BB962C8B-B14F-4D97-AF65-F5344CB8AC3E}">
        <p14:creationId xmlns:p14="http://schemas.microsoft.com/office/powerpoint/2010/main" val="3385407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Develop a Logic Model: </a:t>
            </a:r>
            <a:br>
              <a:rPr lang="en-US" sz="4800" b="1" dirty="0"/>
            </a:br>
            <a:r>
              <a:rPr lang="en-US" sz="4800" b="1" dirty="0"/>
              <a:t>Laws on the Books &amp; Distracted Driving</a:t>
            </a:r>
          </a:p>
        </p:txBody>
      </p:sp>
      <p:pic>
        <p:nvPicPr>
          <p:cNvPr id="7" name="Picture 6" descr="Logic Model&#10;&#10;This image depicts a logic model. Moving from left to right, the logic model contains the following boxes with arrows connecting each of them: lawmaking, laws on the books, legal practices, changes in the environment, changes in behaviors, and population health.&#10;&#10;In this version of the logic model, &quot;laws on the books&quot; is highlighted in blue. ">
            <a:extLst>
              <a:ext uri="{FF2B5EF4-FFF2-40B4-BE49-F238E27FC236}">
                <a16:creationId xmlns:a16="http://schemas.microsoft.com/office/drawing/2014/main" id="{FB05EF63-C3A7-4970-9E60-D37FE5FF66FA}"/>
              </a:ext>
            </a:extLst>
          </p:cNvPr>
          <p:cNvPicPr>
            <a:picLocks noChangeAspect="1"/>
          </p:cNvPicPr>
          <p:nvPr/>
        </p:nvPicPr>
        <p:blipFill rotWithShape="1">
          <a:blip r:embed="rId3"/>
          <a:srcRect l="13022" t="31730" r="12832" b="7173"/>
          <a:stretch/>
        </p:blipFill>
        <p:spPr>
          <a:xfrm>
            <a:off x="671329" y="1768426"/>
            <a:ext cx="10960262" cy="5080172"/>
          </a:xfrm>
          <a:prstGeom prst="rect">
            <a:avLst/>
          </a:prstGeom>
        </p:spPr>
      </p:pic>
    </p:spTree>
    <p:extLst>
      <p:ext uri="{BB962C8B-B14F-4D97-AF65-F5344CB8AC3E}">
        <p14:creationId xmlns:p14="http://schemas.microsoft.com/office/powerpoint/2010/main" val="3034172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ic Model&#10;&#10;This image depicts a logic model. Moving from left to right, the logic model contains the following boxes with arrows connecting each of them: lawmaking, laws on the books, legal practices, changes in the environment, changes in behaviors, and population health.&#10;&#10;In this version of the logic model, &quot;laws on the books&quot; and &quot;change in behaviors&quot; are highlighted in blue. ">
            <a:extLst>
              <a:ext uri="{FF2B5EF4-FFF2-40B4-BE49-F238E27FC236}">
                <a16:creationId xmlns:a16="http://schemas.microsoft.com/office/drawing/2014/main" id="{6231CC1A-B67C-4182-A70A-633055A60BCA}"/>
              </a:ext>
            </a:extLst>
          </p:cNvPr>
          <p:cNvPicPr>
            <a:picLocks noChangeAspect="1"/>
          </p:cNvPicPr>
          <p:nvPr/>
        </p:nvPicPr>
        <p:blipFill rotWithShape="1">
          <a:blip r:embed="rId3"/>
          <a:srcRect l="12966" t="30963" r="12699" b="9068"/>
          <a:stretch/>
        </p:blipFill>
        <p:spPr>
          <a:xfrm>
            <a:off x="3576577" y="1632813"/>
            <a:ext cx="8345347" cy="3787055"/>
          </a:xfrm>
          <a:prstGeom prst="rect">
            <a:avLst/>
          </a:prstGeom>
        </p:spPr>
      </p:pic>
      <p:sp>
        <p:nvSpPr>
          <p:cNvPr id="2" name="Title 1"/>
          <p:cNvSpPr>
            <a:spLocks noGrp="1"/>
          </p:cNvSpPr>
          <p:nvPr>
            <p:ph type="title"/>
          </p:nvPr>
        </p:nvSpPr>
        <p:spPr/>
        <p:txBody>
          <a:bodyPr>
            <a:normAutofit fontScale="90000"/>
          </a:bodyPr>
          <a:lstStyle/>
          <a:p>
            <a:pPr algn="ctr"/>
            <a:r>
              <a:rPr lang="en-US" sz="4800" b="1" dirty="0"/>
              <a:t>Develop a Logic Model: Distracted Driving Laws</a:t>
            </a:r>
          </a:p>
        </p:txBody>
      </p:sp>
      <p:sp>
        <p:nvSpPr>
          <p:cNvPr id="3" name="Content Placeholder 2"/>
          <p:cNvSpPr>
            <a:spLocks noGrp="1"/>
          </p:cNvSpPr>
          <p:nvPr>
            <p:ph sz="half" idx="1"/>
          </p:nvPr>
        </p:nvSpPr>
        <p:spPr/>
        <p:txBody>
          <a:bodyPr>
            <a:normAutofit/>
          </a:bodyPr>
          <a:lstStyle/>
          <a:p>
            <a:r>
              <a:rPr lang="en-US" sz="3200" dirty="0"/>
              <a:t>Laws on the books (e.g., distracted driving laws)</a:t>
            </a:r>
          </a:p>
          <a:p>
            <a:endParaRPr lang="en-US" sz="3200" dirty="0"/>
          </a:p>
          <a:p>
            <a:endParaRPr lang="en-US" sz="3200" dirty="0"/>
          </a:p>
          <a:p>
            <a:endParaRPr lang="en-US" sz="3200" dirty="0"/>
          </a:p>
          <a:p>
            <a:r>
              <a:rPr lang="en-US" sz="3200" dirty="0"/>
              <a:t>Changes in behaviors (e.g., decrease in cell phone usage while driving)</a:t>
            </a:r>
          </a:p>
        </p:txBody>
      </p:sp>
    </p:spTree>
    <p:extLst>
      <p:ext uri="{BB962C8B-B14F-4D97-AF65-F5344CB8AC3E}">
        <p14:creationId xmlns:p14="http://schemas.microsoft.com/office/powerpoint/2010/main" val="2119773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7D2FA93-66F2-427C-9A2F-0A81EB64BDAD}"/>
              </a:ext>
            </a:extLst>
          </p:cNvPr>
          <p:cNvSpPr>
            <a:spLocks noGrp="1"/>
          </p:cNvSpPr>
          <p:nvPr>
            <p:ph type="title"/>
          </p:nvPr>
        </p:nvSpPr>
        <p:spPr/>
        <p:txBody>
          <a:bodyPr>
            <a:normAutofit fontScale="90000"/>
          </a:bodyPr>
          <a:lstStyle/>
          <a:p>
            <a:pPr algn="ctr"/>
            <a:r>
              <a:rPr lang="en-US" sz="4800" b="1" dirty="0"/>
              <a:t>Develop a Logic Model: Distracted Driving Laws (continued)</a:t>
            </a:r>
          </a:p>
        </p:txBody>
      </p:sp>
      <p:pic>
        <p:nvPicPr>
          <p:cNvPr id="9" name="Picture 8" descr="Logic Model&#10;&#10;This image depicts a logic model. Moving from left to right, the logic model contains the following boxes with arrows connecting each of them: lawmaking, laws on the books, legal practices, changes in the environment, changes in behaviors, and population health.&#10;&#10;In this version of the logic model, &quot;legal practices&quot; and &quot;change in behaviors&quot; are highlighted in blue. ">
            <a:extLst>
              <a:ext uri="{FF2B5EF4-FFF2-40B4-BE49-F238E27FC236}">
                <a16:creationId xmlns:a16="http://schemas.microsoft.com/office/drawing/2014/main" id="{08252EC0-148E-462F-A5A5-88D52332A8C9}"/>
              </a:ext>
            </a:extLst>
          </p:cNvPr>
          <p:cNvPicPr>
            <a:picLocks noChangeAspect="1"/>
          </p:cNvPicPr>
          <p:nvPr/>
        </p:nvPicPr>
        <p:blipFill rotWithShape="1">
          <a:blip r:embed="rId3"/>
          <a:srcRect l="12912" t="33249" r="13133" b="11280"/>
          <a:stretch/>
        </p:blipFill>
        <p:spPr>
          <a:xfrm>
            <a:off x="2800571" y="1690688"/>
            <a:ext cx="9016679" cy="3804153"/>
          </a:xfrm>
          <a:prstGeom prst="rect">
            <a:avLst/>
          </a:prstGeom>
        </p:spPr>
      </p:pic>
      <p:sp>
        <p:nvSpPr>
          <p:cNvPr id="3" name="Content Placeholder 2"/>
          <p:cNvSpPr>
            <a:spLocks noGrp="1"/>
          </p:cNvSpPr>
          <p:nvPr>
            <p:ph sz="half" idx="1"/>
          </p:nvPr>
        </p:nvSpPr>
        <p:spPr/>
        <p:txBody>
          <a:bodyPr>
            <a:normAutofit/>
          </a:bodyPr>
          <a:lstStyle/>
          <a:p>
            <a:r>
              <a:rPr lang="en-US" sz="3200" dirty="0"/>
              <a:t>Legal practices (e.g., citations and fines)</a:t>
            </a:r>
          </a:p>
          <a:p>
            <a:endParaRPr lang="en-US" sz="3200" dirty="0"/>
          </a:p>
          <a:p>
            <a:endParaRPr lang="en-US" sz="3200" dirty="0"/>
          </a:p>
          <a:p>
            <a:endParaRPr lang="en-US" sz="3200" dirty="0"/>
          </a:p>
          <a:p>
            <a:r>
              <a:rPr lang="en-US" sz="3200" dirty="0"/>
              <a:t>Changes in behaviors (e.g., decrease in cell phone usage while driving)</a:t>
            </a:r>
          </a:p>
        </p:txBody>
      </p:sp>
    </p:spTree>
    <p:extLst>
      <p:ext uri="{BB962C8B-B14F-4D97-AF65-F5344CB8AC3E}">
        <p14:creationId xmlns:p14="http://schemas.microsoft.com/office/powerpoint/2010/main" val="2801883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Definitions &amp; Causal Pathways</a:t>
            </a:r>
          </a:p>
        </p:txBody>
      </p:sp>
      <p:pic>
        <p:nvPicPr>
          <p:cNvPr id="3" name="Picture 2" descr="The image depicts the same logic model, but now with letters above each of the arrows. The letters and corresponding arrows represent causal pathways between the boxes in the logic model.  The letter A shows the pathway between lawmaking and laws on the books. The letter B shows the pathway between laws on the books and legal practices. The letters C shows the pathways between legal practices, changes in the environments, and changes in behaviors. The letter D shows the pathways between changes in the environments and changes in behaviors. The letters E show the pathways between changes in the environments, changes in the behaviors, and population health. ">
            <a:extLst>
              <a:ext uri="{FF2B5EF4-FFF2-40B4-BE49-F238E27FC236}">
                <a16:creationId xmlns:a16="http://schemas.microsoft.com/office/drawing/2014/main" id="{5C73DA81-6687-4454-B5F3-A66464CDEF53}"/>
              </a:ext>
            </a:extLst>
          </p:cNvPr>
          <p:cNvPicPr>
            <a:picLocks noChangeAspect="1"/>
          </p:cNvPicPr>
          <p:nvPr/>
        </p:nvPicPr>
        <p:blipFill rotWithShape="1">
          <a:blip r:embed="rId3"/>
          <a:srcRect l="12586" t="29148" r="12907" b="9099"/>
          <a:stretch/>
        </p:blipFill>
        <p:spPr>
          <a:xfrm>
            <a:off x="1213531" y="1516283"/>
            <a:ext cx="10140269" cy="4727649"/>
          </a:xfrm>
          <a:prstGeom prst="rect">
            <a:avLst/>
          </a:prstGeom>
        </p:spPr>
      </p:pic>
    </p:spTree>
    <p:extLst>
      <p:ext uri="{BB962C8B-B14F-4D97-AF65-F5344CB8AC3E}">
        <p14:creationId xmlns:p14="http://schemas.microsoft.com/office/powerpoint/2010/main" val="27396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FAF65-1ED2-4BA2-8710-74E9432890E1}"/>
              </a:ext>
            </a:extLst>
          </p:cNvPr>
          <p:cNvSpPr>
            <a:spLocks noGrp="1"/>
          </p:cNvSpPr>
          <p:nvPr>
            <p:ph type="title"/>
          </p:nvPr>
        </p:nvSpPr>
        <p:spPr/>
        <p:txBody>
          <a:bodyPr>
            <a:noAutofit/>
          </a:bodyPr>
          <a:lstStyle/>
          <a:p>
            <a:r>
              <a:rPr lang="en-US" sz="4800" b="1" dirty="0">
                <a:ea typeface="Century Gothic" charset="0"/>
                <a:cs typeface="Century Gothic" charset="0"/>
              </a:rPr>
              <a:t>Competencies</a:t>
            </a:r>
          </a:p>
        </p:txBody>
      </p:sp>
      <p:sp>
        <p:nvSpPr>
          <p:cNvPr id="3" name="Content Placeholder 2">
            <a:extLst>
              <a:ext uri="{FF2B5EF4-FFF2-40B4-BE49-F238E27FC236}">
                <a16:creationId xmlns:a16="http://schemas.microsoft.com/office/drawing/2014/main" id="{E6AB5B7A-D364-4EEE-95B2-DE4B269E5185}"/>
              </a:ext>
            </a:extLst>
          </p:cNvPr>
          <p:cNvSpPr>
            <a:spLocks noGrp="1"/>
          </p:cNvSpPr>
          <p:nvPr>
            <p:ph idx="1"/>
          </p:nvPr>
        </p:nvSpPr>
        <p:spPr/>
        <p:txBody>
          <a:bodyPr>
            <a:noAutofit/>
          </a:bodyPr>
          <a:lstStyle/>
          <a:p>
            <a:r>
              <a:rPr lang="en-US" sz="3200" dirty="0"/>
              <a:t>Identify opportunities to address legal, health, or other issues</a:t>
            </a:r>
          </a:p>
          <a:p>
            <a:r>
              <a:rPr lang="en-US" sz="3200" dirty="0"/>
              <a:t>Understand study designs that show potential associations between law and health</a:t>
            </a:r>
          </a:p>
          <a:p>
            <a:r>
              <a:rPr lang="en-US" sz="3200" dirty="0"/>
              <a:t>Collect and analyze qualitative and quantitative study data</a:t>
            </a:r>
          </a:p>
          <a:p>
            <a:r>
              <a:rPr lang="en-US" sz="3200" dirty="0"/>
              <a:t>Interpret results, draw conclusions, and formulate key findings</a:t>
            </a:r>
          </a:p>
          <a:p>
            <a:pPr marL="0" indent="0">
              <a:buNone/>
            </a:pPr>
            <a:endParaRPr lang="en-US" dirty="0"/>
          </a:p>
          <a:p>
            <a:pPr marL="0" indent="0">
              <a:buNone/>
            </a:pPr>
            <a:r>
              <a:rPr lang="en-US" dirty="0"/>
              <a:t>Legal Epidemiology Competency Model, Domain 3, 2018</a:t>
            </a:r>
          </a:p>
          <a:p>
            <a:pPr marL="0" indent="0">
              <a:buNone/>
            </a:pPr>
            <a:endParaRPr lang="en-US" dirty="0"/>
          </a:p>
        </p:txBody>
      </p:sp>
    </p:spTree>
    <p:extLst>
      <p:ext uri="{BB962C8B-B14F-4D97-AF65-F5344CB8AC3E}">
        <p14:creationId xmlns:p14="http://schemas.microsoft.com/office/powerpoint/2010/main" val="2611086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Definitions &amp; Causal Pathways: A</a:t>
            </a:r>
          </a:p>
        </p:txBody>
      </p:sp>
      <p:pic>
        <p:nvPicPr>
          <p:cNvPr id="7" name="Picture 6" descr="The image depicts the same logic model. It highlights A, which is the pathway between lawmaking and laws on the books. ">
            <a:extLst>
              <a:ext uri="{FF2B5EF4-FFF2-40B4-BE49-F238E27FC236}">
                <a16:creationId xmlns:a16="http://schemas.microsoft.com/office/drawing/2014/main" id="{A3B16D72-CF83-4679-A21D-75E66B043642}"/>
              </a:ext>
            </a:extLst>
          </p:cNvPr>
          <p:cNvPicPr>
            <a:picLocks noChangeAspect="1"/>
          </p:cNvPicPr>
          <p:nvPr/>
        </p:nvPicPr>
        <p:blipFill rotWithShape="1">
          <a:blip r:embed="rId3"/>
          <a:srcRect l="13006" t="32575" r="12564" b="11054"/>
          <a:stretch/>
        </p:blipFill>
        <p:spPr>
          <a:xfrm>
            <a:off x="324092" y="1577053"/>
            <a:ext cx="11609409" cy="4945844"/>
          </a:xfrm>
          <a:prstGeom prst="rect">
            <a:avLst/>
          </a:prstGeom>
        </p:spPr>
      </p:pic>
    </p:spTree>
    <p:extLst>
      <p:ext uri="{BB962C8B-B14F-4D97-AF65-F5344CB8AC3E}">
        <p14:creationId xmlns:p14="http://schemas.microsoft.com/office/powerpoint/2010/main" val="4049639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Definitions &amp; Causal Pathways: B</a:t>
            </a:r>
          </a:p>
        </p:txBody>
      </p:sp>
      <p:pic>
        <p:nvPicPr>
          <p:cNvPr id="9" name="Picture 8" descr="The image depicts the same logic model. It highlights B, which is the pathway between laws on the books and legal practices. ">
            <a:extLst>
              <a:ext uri="{FF2B5EF4-FFF2-40B4-BE49-F238E27FC236}">
                <a16:creationId xmlns:a16="http://schemas.microsoft.com/office/drawing/2014/main" id="{95544172-860F-4B40-A555-2E5F5D8D5E38}"/>
              </a:ext>
            </a:extLst>
          </p:cNvPr>
          <p:cNvPicPr>
            <a:picLocks noChangeAspect="1"/>
          </p:cNvPicPr>
          <p:nvPr/>
        </p:nvPicPr>
        <p:blipFill rotWithShape="1">
          <a:blip r:embed="rId3"/>
          <a:srcRect l="12816" t="32194" r="12943" b="9240"/>
          <a:stretch/>
        </p:blipFill>
        <p:spPr>
          <a:xfrm>
            <a:off x="335665" y="1551006"/>
            <a:ext cx="11529452" cy="5116012"/>
          </a:xfrm>
          <a:prstGeom prst="rect">
            <a:avLst/>
          </a:prstGeom>
        </p:spPr>
      </p:pic>
    </p:spTree>
    <p:extLst>
      <p:ext uri="{BB962C8B-B14F-4D97-AF65-F5344CB8AC3E}">
        <p14:creationId xmlns:p14="http://schemas.microsoft.com/office/powerpoint/2010/main" val="3349367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Definitions &amp; Causal Pathways: C</a:t>
            </a:r>
          </a:p>
        </p:txBody>
      </p:sp>
      <p:pic>
        <p:nvPicPr>
          <p:cNvPr id="3" name="Picture 2" descr="The image depicts the same logic model. It highlights C, which is the pathway between legal practices and changes in behaviors. ">
            <a:extLst>
              <a:ext uri="{FF2B5EF4-FFF2-40B4-BE49-F238E27FC236}">
                <a16:creationId xmlns:a16="http://schemas.microsoft.com/office/drawing/2014/main" id="{8C579A30-9028-4559-8D26-0A02A895ABCC}"/>
              </a:ext>
            </a:extLst>
          </p:cNvPr>
          <p:cNvPicPr>
            <a:picLocks noChangeAspect="1"/>
          </p:cNvPicPr>
          <p:nvPr/>
        </p:nvPicPr>
        <p:blipFill rotWithShape="1">
          <a:blip r:embed="rId3"/>
          <a:srcRect l="13005" t="30835" r="12949" b="9367"/>
          <a:stretch/>
        </p:blipFill>
        <p:spPr>
          <a:xfrm>
            <a:off x="262359" y="1355359"/>
            <a:ext cx="11667282" cy="5300084"/>
          </a:xfrm>
          <a:prstGeom prst="rect">
            <a:avLst/>
          </a:prstGeom>
        </p:spPr>
      </p:pic>
    </p:spTree>
    <p:extLst>
      <p:ext uri="{BB962C8B-B14F-4D97-AF65-F5344CB8AC3E}">
        <p14:creationId xmlns:p14="http://schemas.microsoft.com/office/powerpoint/2010/main" val="251408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Definitions &amp; Causal Pathways: C &amp; E</a:t>
            </a:r>
          </a:p>
        </p:txBody>
      </p:sp>
      <p:pic>
        <p:nvPicPr>
          <p:cNvPr id="6" name="Picture 5" descr="The image depicts the same logic model. It highlights C and E. In this version, C is the pathway between legal practices, changes in the environments, and changes in behaviors.  E is the pathway between changes in the environments, changes in behaviors, and population health. ">
            <a:extLst>
              <a:ext uri="{FF2B5EF4-FFF2-40B4-BE49-F238E27FC236}">
                <a16:creationId xmlns:a16="http://schemas.microsoft.com/office/drawing/2014/main" id="{01B05923-9E30-42DD-8CDA-10ADE2212850}"/>
              </a:ext>
            </a:extLst>
          </p:cNvPr>
          <p:cNvPicPr>
            <a:picLocks noChangeAspect="1"/>
          </p:cNvPicPr>
          <p:nvPr/>
        </p:nvPicPr>
        <p:blipFill rotWithShape="1">
          <a:blip r:embed="rId3"/>
          <a:srcRect l="12912" t="27511" r="12944" b="7679"/>
          <a:stretch/>
        </p:blipFill>
        <p:spPr>
          <a:xfrm>
            <a:off x="779844" y="1387266"/>
            <a:ext cx="10632311" cy="5227666"/>
          </a:xfrm>
          <a:prstGeom prst="rect">
            <a:avLst/>
          </a:prstGeom>
        </p:spPr>
      </p:pic>
    </p:spTree>
    <p:extLst>
      <p:ext uri="{BB962C8B-B14F-4D97-AF65-F5344CB8AC3E}">
        <p14:creationId xmlns:p14="http://schemas.microsoft.com/office/powerpoint/2010/main" val="37578484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Definitions &amp; Causal Pathways: Mediators</a:t>
            </a:r>
          </a:p>
        </p:txBody>
      </p:sp>
      <p:pic>
        <p:nvPicPr>
          <p:cNvPr id="7" name="Picture 6" descr="The image depicts the same logic model. It indicates that changes in the environments and changes in behaviors are both mediators.">
            <a:extLst>
              <a:ext uri="{FF2B5EF4-FFF2-40B4-BE49-F238E27FC236}">
                <a16:creationId xmlns:a16="http://schemas.microsoft.com/office/drawing/2014/main" id="{8C21193F-37A7-4C9D-9E6F-E90465D24BD9}"/>
              </a:ext>
            </a:extLst>
          </p:cNvPr>
          <p:cNvPicPr>
            <a:picLocks noChangeAspect="1"/>
          </p:cNvPicPr>
          <p:nvPr/>
        </p:nvPicPr>
        <p:blipFill rotWithShape="1">
          <a:blip r:embed="rId3"/>
          <a:srcRect l="12736" t="14852" r="12834" b="8860"/>
          <a:stretch/>
        </p:blipFill>
        <p:spPr>
          <a:xfrm>
            <a:off x="1408252" y="1335656"/>
            <a:ext cx="9367777" cy="5400810"/>
          </a:xfrm>
          <a:prstGeom prst="rect">
            <a:avLst/>
          </a:prstGeom>
        </p:spPr>
      </p:pic>
    </p:spTree>
    <p:extLst>
      <p:ext uri="{BB962C8B-B14F-4D97-AF65-F5344CB8AC3E}">
        <p14:creationId xmlns:p14="http://schemas.microsoft.com/office/powerpoint/2010/main" val="2834536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Definitions &amp; Causal Pathways: Inputs</a:t>
            </a:r>
          </a:p>
        </p:txBody>
      </p:sp>
      <p:pic>
        <p:nvPicPr>
          <p:cNvPr id="8" name="Picture 7" descr="The image depicts the same logic model. It indicates that lawmaking, laws n the books, and legal practices are all inputs.">
            <a:extLst>
              <a:ext uri="{FF2B5EF4-FFF2-40B4-BE49-F238E27FC236}">
                <a16:creationId xmlns:a16="http://schemas.microsoft.com/office/drawing/2014/main" id="{F19B7376-D745-48B0-9232-AA7EFFF902A2}"/>
              </a:ext>
            </a:extLst>
          </p:cNvPr>
          <p:cNvPicPr>
            <a:picLocks noChangeAspect="1"/>
          </p:cNvPicPr>
          <p:nvPr/>
        </p:nvPicPr>
        <p:blipFill rotWithShape="1">
          <a:blip r:embed="rId3"/>
          <a:srcRect l="12912" t="17216" r="12753" b="10886"/>
          <a:stretch/>
        </p:blipFill>
        <p:spPr>
          <a:xfrm>
            <a:off x="1562581" y="1481559"/>
            <a:ext cx="9701219" cy="5278057"/>
          </a:xfrm>
          <a:prstGeom prst="rect">
            <a:avLst/>
          </a:prstGeom>
        </p:spPr>
      </p:pic>
    </p:spTree>
    <p:extLst>
      <p:ext uri="{BB962C8B-B14F-4D97-AF65-F5344CB8AC3E}">
        <p14:creationId xmlns:p14="http://schemas.microsoft.com/office/powerpoint/2010/main" val="696068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Definitions &amp; Casual Pathways: Outcomes</a:t>
            </a:r>
          </a:p>
        </p:txBody>
      </p:sp>
      <p:pic>
        <p:nvPicPr>
          <p:cNvPr id="6" name="Picture 5" descr="The image depicts the same logic model. It indicates that outcomes are the result of changes in the environments and changes in behaviors affecting population health,">
            <a:extLst>
              <a:ext uri="{FF2B5EF4-FFF2-40B4-BE49-F238E27FC236}">
                <a16:creationId xmlns:a16="http://schemas.microsoft.com/office/drawing/2014/main" id="{132BAFAB-8A38-48F2-A910-CC9F919FA9DE}"/>
              </a:ext>
            </a:extLst>
          </p:cNvPr>
          <p:cNvPicPr>
            <a:picLocks noChangeAspect="1"/>
          </p:cNvPicPr>
          <p:nvPr/>
        </p:nvPicPr>
        <p:blipFill rotWithShape="1">
          <a:blip r:embed="rId3"/>
          <a:srcRect l="12816" t="16541" r="12658" b="7510"/>
          <a:stretch/>
        </p:blipFill>
        <p:spPr>
          <a:xfrm>
            <a:off x="1250067" y="1400537"/>
            <a:ext cx="9520240" cy="5457463"/>
          </a:xfrm>
          <a:prstGeom prst="rect">
            <a:avLst/>
          </a:prstGeom>
        </p:spPr>
      </p:pic>
    </p:spTree>
    <p:extLst>
      <p:ext uri="{BB962C8B-B14F-4D97-AF65-F5344CB8AC3E}">
        <p14:creationId xmlns:p14="http://schemas.microsoft.com/office/powerpoint/2010/main" val="1933217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5145"/>
            <a:ext cx="10515600" cy="1325563"/>
          </a:xfrm>
        </p:spPr>
        <p:txBody>
          <a:bodyPr>
            <a:normAutofit fontScale="90000"/>
          </a:bodyPr>
          <a:lstStyle/>
          <a:p>
            <a:pPr algn="ctr"/>
            <a:r>
              <a:rPr lang="en-US" sz="4800" b="1" dirty="0"/>
              <a:t>Definitions &amp; Causal Pathways </a:t>
            </a:r>
            <a:br>
              <a:rPr lang="en-US" sz="4800" b="1" dirty="0"/>
            </a:br>
            <a:r>
              <a:rPr lang="en-US" sz="4800" b="1" dirty="0"/>
              <a:t>Example: Seat Belt Law</a:t>
            </a:r>
          </a:p>
        </p:txBody>
      </p:sp>
      <p:pic>
        <p:nvPicPr>
          <p:cNvPr id="6" name="Picture 5" descr="This is the same logic model. It underscores how background research can show the causal pathways between laws on the books, legal practices, changes in the environments, and changes in behaviors. ">
            <a:extLst>
              <a:ext uri="{FF2B5EF4-FFF2-40B4-BE49-F238E27FC236}">
                <a16:creationId xmlns:a16="http://schemas.microsoft.com/office/drawing/2014/main" id="{AE95FC1F-DCAE-40A2-90EF-C34D587A03FD}"/>
              </a:ext>
            </a:extLst>
          </p:cNvPr>
          <p:cNvPicPr>
            <a:picLocks noChangeAspect="1"/>
          </p:cNvPicPr>
          <p:nvPr/>
        </p:nvPicPr>
        <p:blipFill rotWithShape="1">
          <a:blip r:embed="rId3"/>
          <a:srcRect l="13006" t="32405" r="12943" b="11392"/>
          <a:stretch/>
        </p:blipFill>
        <p:spPr>
          <a:xfrm>
            <a:off x="375397" y="1736984"/>
            <a:ext cx="11441206" cy="4884517"/>
          </a:xfrm>
          <a:prstGeom prst="rect">
            <a:avLst/>
          </a:prstGeom>
        </p:spPr>
      </p:pic>
      <p:graphicFrame>
        <p:nvGraphicFramePr>
          <p:cNvPr id="3" name="Object 2">
            <a:extLst>
              <a:ext uri="{FF2B5EF4-FFF2-40B4-BE49-F238E27FC236}">
                <a16:creationId xmlns:a16="http://schemas.microsoft.com/office/drawing/2014/main" id="{409151DB-4474-42BE-B508-53A48F5234D8}"/>
              </a:ext>
            </a:extLst>
          </p:cNvPr>
          <p:cNvGraphicFramePr>
            <a:graphicFrameLocks noChangeAspect="1"/>
          </p:cNvGraphicFramePr>
          <p:nvPr>
            <p:extLst>
              <p:ext uri="{D42A27DB-BD31-4B8C-83A1-F6EECF244321}">
                <p14:modId xmlns:p14="http://schemas.microsoft.com/office/powerpoint/2010/main" val="4110506605"/>
              </p:ext>
            </p:extLst>
          </p:nvPr>
        </p:nvGraphicFramePr>
        <p:xfrm>
          <a:off x="361793" y="1710858"/>
          <a:ext cx="11674965" cy="4977324"/>
        </p:xfrm>
        <a:graphic>
          <a:graphicData uri="http://schemas.openxmlformats.org/presentationml/2006/ole">
            <mc:AlternateContent xmlns:mc="http://schemas.openxmlformats.org/markup-compatibility/2006">
              <mc:Choice xmlns:v="urn:schemas-microsoft-com:vml" Requires="v">
                <p:oleObj r:id="rId4" imgW="15263280" imgH="6514200" progId="">
                  <p:embed/>
                </p:oleObj>
              </mc:Choice>
              <mc:Fallback>
                <p:oleObj r:id="rId4" imgW="15263280" imgH="6514200" progId="">
                  <p:embed/>
                  <p:pic>
                    <p:nvPicPr>
                      <p:cNvPr id="0" name=""/>
                      <p:cNvPicPr/>
                      <p:nvPr/>
                    </p:nvPicPr>
                    <p:blipFill>
                      <a:blip r:embed="rId5"/>
                      <a:stretch>
                        <a:fillRect/>
                      </a:stretch>
                    </p:blipFill>
                    <p:spPr>
                      <a:xfrm>
                        <a:off x="361793" y="1710858"/>
                        <a:ext cx="11674965" cy="4977324"/>
                      </a:xfrm>
                      <a:prstGeom prst="rect">
                        <a:avLst/>
                      </a:prstGeom>
                    </p:spPr>
                  </p:pic>
                </p:oleObj>
              </mc:Fallback>
            </mc:AlternateContent>
          </a:graphicData>
        </a:graphic>
      </p:graphicFrame>
    </p:spTree>
    <p:extLst>
      <p:ext uri="{BB962C8B-B14F-4D97-AF65-F5344CB8AC3E}">
        <p14:creationId xmlns:p14="http://schemas.microsoft.com/office/powerpoint/2010/main" val="196483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Definitions &amp; Causal Pathways: B &amp; C</a:t>
            </a:r>
          </a:p>
        </p:txBody>
      </p:sp>
      <p:pic>
        <p:nvPicPr>
          <p:cNvPr id="3" name="Picture 2" descr="Paths B and C&#10;&#10;This image features the logic model and highlights the following pathways: laws on the books to legal practices (Path B); legal practices to changes in the environments (Path C); and legal practices to changes in behaviors (also labeled Path C). ">
            <a:extLst>
              <a:ext uri="{FF2B5EF4-FFF2-40B4-BE49-F238E27FC236}">
                <a16:creationId xmlns:a16="http://schemas.microsoft.com/office/drawing/2014/main" id="{CADEE741-1823-49CA-999C-87A41D52E62A}"/>
              </a:ext>
            </a:extLst>
          </p:cNvPr>
          <p:cNvPicPr>
            <a:picLocks noChangeAspect="1"/>
          </p:cNvPicPr>
          <p:nvPr/>
        </p:nvPicPr>
        <p:blipFill rotWithShape="1">
          <a:blip r:embed="rId3"/>
          <a:srcRect l="13006" t="29030" r="13038" b="6575"/>
          <a:stretch/>
        </p:blipFill>
        <p:spPr>
          <a:xfrm>
            <a:off x="838200" y="1440525"/>
            <a:ext cx="10741815" cy="5261217"/>
          </a:xfrm>
          <a:prstGeom prst="rect">
            <a:avLst/>
          </a:prstGeom>
        </p:spPr>
      </p:pic>
    </p:spTree>
    <p:extLst>
      <p:ext uri="{BB962C8B-B14F-4D97-AF65-F5344CB8AC3E}">
        <p14:creationId xmlns:p14="http://schemas.microsoft.com/office/powerpoint/2010/main" val="102908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th C&#10;&#10;This image features the logic model and highlights the arrow from legal practices to changes in the environments (Path C) and legal practices to changes in behaviors (also labeled Path C). ">
            <a:extLst>
              <a:ext uri="{FF2B5EF4-FFF2-40B4-BE49-F238E27FC236}">
                <a16:creationId xmlns:a16="http://schemas.microsoft.com/office/drawing/2014/main" id="{4F74C5FD-B121-4885-845D-A9F8FC44E302}"/>
              </a:ext>
            </a:extLst>
          </p:cNvPr>
          <p:cNvPicPr>
            <a:picLocks noChangeAspect="1"/>
          </p:cNvPicPr>
          <p:nvPr/>
        </p:nvPicPr>
        <p:blipFill rotWithShape="1">
          <a:blip r:embed="rId3"/>
          <a:srcRect l="12950" t="27712" r="13069" b="7902"/>
          <a:stretch/>
        </p:blipFill>
        <p:spPr>
          <a:xfrm>
            <a:off x="838199" y="1341771"/>
            <a:ext cx="10727246" cy="5251534"/>
          </a:xfrm>
          <a:prstGeom prst="rect">
            <a:avLst/>
          </a:prstGeom>
        </p:spPr>
      </p:pic>
      <p:sp>
        <p:nvSpPr>
          <p:cNvPr id="2" name="Title 1"/>
          <p:cNvSpPr>
            <a:spLocks noGrp="1"/>
          </p:cNvSpPr>
          <p:nvPr>
            <p:ph type="title"/>
          </p:nvPr>
        </p:nvSpPr>
        <p:spPr/>
        <p:txBody>
          <a:bodyPr>
            <a:normAutofit fontScale="90000"/>
          </a:bodyPr>
          <a:lstStyle/>
          <a:p>
            <a:pPr algn="ctr"/>
            <a:r>
              <a:rPr lang="en-US" sz="4800" b="1" dirty="0"/>
              <a:t>Definitions &amp; Causal Pathways: </a:t>
            </a:r>
            <a:br>
              <a:rPr lang="en-US" sz="4800" b="1" dirty="0"/>
            </a:br>
            <a:r>
              <a:rPr lang="en-US" sz="4800" b="1" dirty="0"/>
              <a:t>Proxies for Health Outcomes</a:t>
            </a:r>
          </a:p>
        </p:txBody>
      </p:sp>
    </p:spTree>
    <p:extLst>
      <p:ext uri="{BB962C8B-B14F-4D97-AF65-F5344CB8AC3E}">
        <p14:creationId xmlns:p14="http://schemas.microsoft.com/office/powerpoint/2010/main" val="123045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253" y="500062"/>
            <a:ext cx="10515600" cy="1325563"/>
          </a:xfrm>
        </p:spPr>
        <p:txBody>
          <a:bodyPr>
            <a:normAutofit/>
          </a:bodyPr>
          <a:lstStyle/>
          <a:p>
            <a:r>
              <a:rPr lang="en-US" sz="4800" b="1" dirty="0"/>
              <a:t>Overview</a:t>
            </a:r>
          </a:p>
        </p:txBody>
      </p:sp>
      <p:sp>
        <p:nvSpPr>
          <p:cNvPr id="3" name="Content Placeholder 2"/>
          <p:cNvSpPr>
            <a:spLocks noGrp="1"/>
          </p:cNvSpPr>
          <p:nvPr>
            <p:ph idx="1"/>
          </p:nvPr>
        </p:nvSpPr>
        <p:spPr/>
        <p:txBody>
          <a:bodyPr>
            <a:normAutofit/>
          </a:bodyPr>
          <a:lstStyle/>
          <a:p>
            <a:r>
              <a:rPr lang="en-US" sz="3600" dirty="0"/>
              <a:t>Recap of Legal Epidemiology</a:t>
            </a:r>
          </a:p>
          <a:p>
            <a:endParaRPr lang="en-US" sz="3600" dirty="0"/>
          </a:p>
          <a:p>
            <a:r>
              <a:rPr lang="en-US" sz="3600" dirty="0"/>
              <a:t>Phase 1: Planning</a:t>
            </a:r>
          </a:p>
          <a:p>
            <a:endParaRPr lang="en-US" sz="3600" dirty="0"/>
          </a:p>
          <a:p>
            <a:r>
              <a:rPr lang="en-US" sz="3600" dirty="0"/>
              <a:t>Phase 2: Operationalizing</a:t>
            </a:r>
          </a:p>
          <a:p>
            <a:endParaRPr lang="en-US" sz="3600" dirty="0"/>
          </a:p>
          <a:p>
            <a:r>
              <a:rPr lang="en-US" sz="3600" dirty="0"/>
              <a:t>Phase 3: Analyzing</a:t>
            </a:r>
          </a:p>
        </p:txBody>
      </p:sp>
    </p:spTree>
    <p:extLst>
      <p:ext uri="{BB962C8B-B14F-4D97-AF65-F5344CB8AC3E}">
        <p14:creationId xmlns:p14="http://schemas.microsoft.com/office/powerpoint/2010/main" val="3301689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ath C&#10;&#10;This image features the logic model and highlights the arrow from legal practices to changes in the environments (Path C) and legal practices to changes in behaviors (also labeled Path C). ">
            <a:extLst>
              <a:ext uri="{FF2B5EF4-FFF2-40B4-BE49-F238E27FC236}">
                <a16:creationId xmlns:a16="http://schemas.microsoft.com/office/drawing/2014/main" id="{11B2030F-E35D-4C7A-9A93-09D8653D7870}"/>
              </a:ext>
            </a:extLst>
          </p:cNvPr>
          <p:cNvPicPr>
            <a:picLocks noChangeAspect="1"/>
          </p:cNvPicPr>
          <p:nvPr/>
        </p:nvPicPr>
        <p:blipFill rotWithShape="1">
          <a:blip r:embed="rId3"/>
          <a:srcRect l="12950" t="27712" r="13069" b="7902"/>
          <a:stretch/>
        </p:blipFill>
        <p:spPr>
          <a:xfrm>
            <a:off x="838199" y="1341771"/>
            <a:ext cx="10727246" cy="5251534"/>
          </a:xfrm>
          <a:prstGeom prst="rect">
            <a:avLst/>
          </a:prstGeom>
        </p:spPr>
      </p:pic>
      <p:sp>
        <p:nvSpPr>
          <p:cNvPr id="2" name="Title 1"/>
          <p:cNvSpPr>
            <a:spLocks noGrp="1"/>
          </p:cNvSpPr>
          <p:nvPr>
            <p:ph type="title"/>
          </p:nvPr>
        </p:nvSpPr>
        <p:spPr/>
        <p:txBody>
          <a:bodyPr>
            <a:normAutofit fontScale="90000"/>
          </a:bodyPr>
          <a:lstStyle/>
          <a:p>
            <a:pPr algn="ctr"/>
            <a:r>
              <a:rPr lang="en-US" sz="4800" b="1" dirty="0"/>
              <a:t>Definitions &amp; Causal Pathways: </a:t>
            </a:r>
            <a:br>
              <a:rPr lang="en-US" sz="4800" b="1" dirty="0"/>
            </a:br>
            <a:r>
              <a:rPr lang="en-US" sz="4800" b="1" dirty="0"/>
              <a:t>Tobacco Warning Labels</a:t>
            </a:r>
          </a:p>
        </p:txBody>
      </p:sp>
    </p:spTree>
    <p:extLst>
      <p:ext uri="{BB962C8B-B14F-4D97-AF65-F5344CB8AC3E}">
        <p14:creationId xmlns:p14="http://schemas.microsoft.com/office/powerpoint/2010/main" val="2717272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Definitions &amp; Causal Pathways: D</a:t>
            </a:r>
          </a:p>
        </p:txBody>
      </p:sp>
      <p:pic>
        <p:nvPicPr>
          <p:cNvPr id="3" name="Picture 2" descr="Path D&#10;&#10;This image features the logic model and highlights arrow between Changes to the environments and Changes in behavior, which is labeled Path D. &#10;">
            <a:extLst>
              <a:ext uri="{FF2B5EF4-FFF2-40B4-BE49-F238E27FC236}">
                <a16:creationId xmlns:a16="http://schemas.microsoft.com/office/drawing/2014/main" id="{E7509912-50BB-4D76-A031-BFE3E9F2C67F}"/>
              </a:ext>
            </a:extLst>
          </p:cNvPr>
          <p:cNvPicPr>
            <a:picLocks noChangeAspect="1"/>
          </p:cNvPicPr>
          <p:nvPr/>
        </p:nvPicPr>
        <p:blipFill rotWithShape="1">
          <a:blip r:embed="rId3"/>
          <a:srcRect l="13006" t="32405" r="13038" b="10380"/>
          <a:stretch/>
        </p:blipFill>
        <p:spPr>
          <a:xfrm>
            <a:off x="335631" y="1362917"/>
            <a:ext cx="11788305" cy="5129957"/>
          </a:xfrm>
          <a:prstGeom prst="rect">
            <a:avLst/>
          </a:prstGeom>
        </p:spPr>
      </p:pic>
    </p:spTree>
    <p:extLst>
      <p:ext uri="{BB962C8B-B14F-4D97-AF65-F5344CB8AC3E}">
        <p14:creationId xmlns:p14="http://schemas.microsoft.com/office/powerpoint/2010/main" val="910651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Definitions &amp; Causal Pathways: </a:t>
            </a:r>
            <a:br>
              <a:rPr lang="en-US" sz="4800" b="1" dirty="0"/>
            </a:br>
            <a:r>
              <a:rPr lang="en-US" sz="4800" b="1" dirty="0"/>
              <a:t>Seat Belt Laws &amp; Individual Behavior</a:t>
            </a:r>
          </a:p>
        </p:txBody>
      </p:sp>
      <p:pic>
        <p:nvPicPr>
          <p:cNvPr id="6" name="Picture 5" descr="This image features the logic model and highlights the arrows between laws on the books, legal practices, and changes in behaviors. &#10;">
            <a:extLst>
              <a:ext uri="{FF2B5EF4-FFF2-40B4-BE49-F238E27FC236}">
                <a16:creationId xmlns:a16="http://schemas.microsoft.com/office/drawing/2014/main" id="{A0A3E7C8-AB08-4EA6-80F5-E331B84576BE}"/>
              </a:ext>
            </a:extLst>
          </p:cNvPr>
          <p:cNvPicPr>
            <a:picLocks noChangeAspect="1"/>
          </p:cNvPicPr>
          <p:nvPr/>
        </p:nvPicPr>
        <p:blipFill rotWithShape="1">
          <a:blip r:embed="rId3"/>
          <a:srcRect l="12816" t="32911" r="12753" b="10380"/>
          <a:stretch/>
        </p:blipFill>
        <p:spPr>
          <a:xfrm>
            <a:off x="381963" y="1805649"/>
            <a:ext cx="11181145" cy="4791921"/>
          </a:xfrm>
          <a:prstGeom prst="rect">
            <a:avLst/>
          </a:prstGeom>
        </p:spPr>
      </p:pic>
    </p:spTree>
    <p:extLst>
      <p:ext uri="{BB962C8B-B14F-4D97-AF65-F5344CB8AC3E}">
        <p14:creationId xmlns:p14="http://schemas.microsoft.com/office/powerpoint/2010/main" val="522724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Definitions &amp; Causal Pathways: </a:t>
            </a:r>
            <a:br>
              <a:rPr lang="en-US" sz="4800" b="1" dirty="0"/>
            </a:br>
            <a:r>
              <a:rPr lang="en-US" sz="4800" b="1" dirty="0"/>
              <a:t>Social Norm Change</a:t>
            </a:r>
          </a:p>
        </p:txBody>
      </p:sp>
      <p:pic>
        <p:nvPicPr>
          <p:cNvPr id="6" name="Picture 5" descr="This image features the logic model and highlights the arrows between legal practices, changes in behaviors, and changes in environments. &#10;">
            <a:extLst>
              <a:ext uri="{FF2B5EF4-FFF2-40B4-BE49-F238E27FC236}">
                <a16:creationId xmlns:a16="http://schemas.microsoft.com/office/drawing/2014/main" id="{31552978-4C5A-44F5-8383-2EBEB35D7B2E}"/>
              </a:ext>
            </a:extLst>
          </p:cNvPr>
          <p:cNvPicPr>
            <a:picLocks noChangeAspect="1"/>
          </p:cNvPicPr>
          <p:nvPr/>
        </p:nvPicPr>
        <p:blipFill rotWithShape="1">
          <a:blip r:embed="rId3"/>
          <a:srcRect l="13006" t="32911" r="12943" b="10548"/>
          <a:stretch/>
        </p:blipFill>
        <p:spPr>
          <a:xfrm>
            <a:off x="311551" y="1597305"/>
            <a:ext cx="11398637" cy="4895570"/>
          </a:xfrm>
          <a:prstGeom prst="rect">
            <a:avLst/>
          </a:prstGeom>
        </p:spPr>
      </p:pic>
    </p:spTree>
    <p:extLst>
      <p:ext uri="{BB962C8B-B14F-4D97-AF65-F5344CB8AC3E}">
        <p14:creationId xmlns:p14="http://schemas.microsoft.com/office/powerpoint/2010/main" val="2559045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Definitions &amp; Causal Pathways: </a:t>
            </a:r>
            <a:br>
              <a:rPr lang="en-US" sz="4800" b="1" dirty="0"/>
            </a:br>
            <a:r>
              <a:rPr lang="en-US" sz="4800" b="1" dirty="0"/>
              <a:t>Population Health</a:t>
            </a:r>
          </a:p>
        </p:txBody>
      </p:sp>
      <p:pic>
        <p:nvPicPr>
          <p:cNvPr id="4" name="Picture 3" descr="Logic Model&#10;&#10;In this version of the logic model, &quot;legal practices&quot; is highlighted in blue. ">
            <a:extLst>
              <a:ext uri="{FF2B5EF4-FFF2-40B4-BE49-F238E27FC236}">
                <a16:creationId xmlns:a16="http://schemas.microsoft.com/office/drawing/2014/main" id="{395437E4-3D5F-4ACC-A8B5-D5D75B616BE7}"/>
              </a:ext>
            </a:extLst>
          </p:cNvPr>
          <p:cNvPicPr>
            <a:picLocks noChangeAspect="1"/>
          </p:cNvPicPr>
          <p:nvPr/>
        </p:nvPicPr>
        <p:blipFill rotWithShape="1">
          <a:blip r:embed="rId3"/>
          <a:srcRect l="12945" t="32146" r="12671" b="5323"/>
          <a:stretch/>
        </p:blipFill>
        <p:spPr>
          <a:xfrm>
            <a:off x="534364" y="1598248"/>
            <a:ext cx="11123271" cy="5259752"/>
          </a:xfrm>
          <a:prstGeom prst="rect">
            <a:avLst/>
          </a:prstGeom>
        </p:spPr>
      </p:pic>
    </p:spTree>
    <p:extLst>
      <p:ext uri="{BB962C8B-B14F-4D97-AF65-F5344CB8AC3E}">
        <p14:creationId xmlns:p14="http://schemas.microsoft.com/office/powerpoint/2010/main" val="26896648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How Do Laws Change Behaviors? </a:t>
            </a:r>
            <a:br>
              <a:rPr lang="en-US" sz="4800" b="1" dirty="0"/>
            </a:br>
            <a:r>
              <a:rPr lang="en-US" sz="4800" b="1" dirty="0"/>
              <a:t>Socio-Legal Theories </a:t>
            </a:r>
          </a:p>
        </p:txBody>
      </p:sp>
      <p:sp>
        <p:nvSpPr>
          <p:cNvPr id="3" name="Content Placeholder 2"/>
          <p:cNvSpPr>
            <a:spLocks noGrp="1"/>
          </p:cNvSpPr>
          <p:nvPr>
            <p:ph idx="1"/>
          </p:nvPr>
        </p:nvSpPr>
        <p:spPr/>
        <p:txBody>
          <a:bodyPr>
            <a:normAutofit/>
          </a:bodyPr>
          <a:lstStyle/>
          <a:p>
            <a:endParaRPr lang="en-US" sz="4000" dirty="0"/>
          </a:p>
          <a:p>
            <a:r>
              <a:rPr lang="en-US" sz="4000" dirty="0"/>
              <a:t>Deterrence theory</a:t>
            </a:r>
          </a:p>
          <a:p>
            <a:endParaRPr lang="en-US" sz="4000" dirty="0"/>
          </a:p>
          <a:p>
            <a:r>
              <a:rPr lang="en-US" sz="4000" dirty="0"/>
              <a:t>Procedural justice theory</a:t>
            </a:r>
          </a:p>
          <a:p>
            <a:endParaRPr lang="en-US" sz="4000" dirty="0"/>
          </a:p>
          <a:p>
            <a:r>
              <a:rPr lang="en-US" sz="4000" dirty="0"/>
              <a:t>Theory of planned behavior</a:t>
            </a:r>
          </a:p>
        </p:txBody>
      </p:sp>
    </p:spTree>
    <p:extLst>
      <p:ext uri="{BB962C8B-B14F-4D97-AF65-F5344CB8AC3E}">
        <p14:creationId xmlns:p14="http://schemas.microsoft.com/office/powerpoint/2010/main" val="2064644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How Do Laws Change Behaviors? </a:t>
            </a:r>
            <a:br>
              <a:rPr lang="en-US" sz="4800" b="1" dirty="0"/>
            </a:br>
            <a:r>
              <a:rPr lang="en-US" sz="4800" b="1" dirty="0"/>
              <a:t>Socio-Legal Theories - 1</a:t>
            </a:r>
          </a:p>
        </p:txBody>
      </p:sp>
      <p:sp>
        <p:nvSpPr>
          <p:cNvPr id="3" name="Content Placeholder 2"/>
          <p:cNvSpPr>
            <a:spLocks noGrp="1"/>
          </p:cNvSpPr>
          <p:nvPr>
            <p:ph idx="1"/>
          </p:nvPr>
        </p:nvSpPr>
        <p:spPr/>
        <p:txBody>
          <a:bodyPr>
            <a:normAutofit/>
          </a:bodyPr>
          <a:lstStyle/>
          <a:p>
            <a:endParaRPr lang="en-US" sz="4000" dirty="0"/>
          </a:p>
          <a:p>
            <a:r>
              <a:rPr lang="en-US" sz="4000" dirty="0">
                <a:solidFill>
                  <a:srgbClr val="0070C0"/>
                </a:solidFill>
              </a:rPr>
              <a:t>Deterrence theory</a:t>
            </a:r>
          </a:p>
          <a:p>
            <a:endParaRPr lang="en-US" sz="4000" dirty="0"/>
          </a:p>
          <a:p>
            <a:r>
              <a:rPr lang="en-US" sz="4000" dirty="0"/>
              <a:t>Procedural justice theory</a:t>
            </a:r>
          </a:p>
          <a:p>
            <a:endParaRPr lang="en-US" sz="4000" dirty="0"/>
          </a:p>
          <a:p>
            <a:r>
              <a:rPr lang="en-US" sz="4000" dirty="0"/>
              <a:t>Theory of planned behavior</a:t>
            </a:r>
          </a:p>
        </p:txBody>
      </p:sp>
    </p:spTree>
    <p:extLst>
      <p:ext uri="{BB962C8B-B14F-4D97-AF65-F5344CB8AC3E}">
        <p14:creationId xmlns:p14="http://schemas.microsoft.com/office/powerpoint/2010/main" val="934087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How Do Laws Change Behaviors? </a:t>
            </a:r>
            <a:br>
              <a:rPr lang="en-US" sz="4800" b="1" dirty="0"/>
            </a:br>
            <a:r>
              <a:rPr lang="en-US" sz="4800" b="1" dirty="0"/>
              <a:t>Socio-Legal Theories - 2</a:t>
            </a:r>
          </a:p>
        </p:txBody>
      </p:sp>
      <p:sp>
        <p:nvSpPr>
          <p:cNvPr id="3" name="Content Placeholder 2"/>
          <p:cNvSpPr>
            <a:spLocks noGrp="1"/>
          </p:cNvSpPr>
          <p:nvPr>
            <p:ph idx="1"/>
          </p:nvPr>
        </p:nvSpPr>
        <p:spPr/>
        <p:txBody>
          <a:bodyPr>
            <a:normAutofit/>
          </a:bodyPr>
          <a:lstStyle/>
          <a:p>
            <a:endParaRPr lang="en-US" sz="4000" dirty="0"/>
          </a:p>
          <a:p>
            <a:r>
              <a:rPr lang="en-US" sz="4000" dirty="0"/>
              <a:t>Deterrence theory</a:t>
            </a:r>
          </a:p>
          <a:p>
            <a:endParaRPr lang="en-US" sz="4000" dirty="0"/>
          </a:p>
          <a:p>
            <a:r>
              <a:rPr lang="en-US" sz="4000" dirty="0">
                <a:solidFill>
                  <a:srgbClr val="0070C0"/>
                </a:solidFill>
              </a:rPr>
              <a:t>Procedural justice theory</a:t>
            </a:r>
          </a:p>
          <a:p>
            <a:endParaRPr lang="en-US" sz="4000" dirty="0"/>
          </a:p>
          <a:p>
            <a:r>
              <a:rPr lang="en-US" sz="4000" dirty="0"/>
              <a:t>Theory of planned behavior</a:t>
            </a:r>
          </a:p>
        </p:txBody>
      </p:sp>
    </p:spTree>
    <p:extLst>
      <p:ext uri="{BB962C8B-B14F-4D97-AF65-F5344CB8AC3E}">
        <p14:creationId xmlns:p14="http://schemas.microsoft.com/office/powerpoint/2010/main" val="2976386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How Do Laws Change Behaviors? </a:t>
            </a:r>
            <a:br>
              <a:rPr lang="en-US" sz="4800" b="1" dirty="0"/>
            </a:br>
            <a:r>
              <a:rPr lang="en-US" sz="4800" b="1" dirty="0"/>
              <a:t>Socio-Legal Theories - 3</a:t>
            </a:r>
          </a:p>
        </p:txBody>
      </p:sp>
      <p:sp>
        <p:nvSpPr>
          <p:cNvPr id="3" name="Content Placeholder 2"/>
          <p:cNvSpPr>
            <a:spLocks noGrp="1"/>
          </p:cNvSpPr>
          <p:nvPr>
            <p:ph idx="1"/>
          </p:nvPr>
        </p:nvSpPr>
        <p:spPr/>
        <p:txBody>
          <a:bodyPr>
            <a:normAutofit/>
          </a:bodyPr>
          <a:lstStyle/>
          <a:p>
            <a:endParaRPr lang="en-US" sz="4000" dirty="0"/>
          </a:p>
          <a:p>
            <a:r>
              <a:rPr lang="en-US" sz="4000" dirty="0"/>
              <a:t>Deterrence theory</a:t>
            </a:r>
          </a:p>
          <a:p>
            <a:endParaRPr lang="en-US" sz="4000" dirty="0"/>
          </a:p>
          <a:p>
            <a:r>
              <a:rPr lang="en-US" sz="4000" dirty="0"/>
              <a:t>Procedural justice theory</a:t>
            </a:r>
          </a:p>
          <a:p>
            <a:endParaRPr lang="en-US" sz="4000" dirty="0"/>
          </a:p>
          <a:p>
            <a:r>
              <a:rPr lang="en-US" sz="4000" dirty="0">
                <a:solidFill>
                  <a:srgbClr val="0070C0"/>
                </a:solidFill>
              </a:rPr>
              <a:t>Theory of planned behavior</a:t>
            </a:r>
          </a:p>
        </p:txBody>
      </p:sp>
    </p:spTree>
    <p:extLst>
      <p:ext uri="{BB962C8B-B14F-4D97-AF65-F5344CB8AC3E}">
        <p14:creationId xmlns:p14="http://schemas.microsoft.com/office/powerpoint/2010/main" val="17747243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terrence Theory Flow Chart&#10;&#10;This flowchart shows how laws on the books and the magnitude of their sanction combined with laws in practice and enforcement work as a deterrent. In the other words, the effect of deterrent is the magnitude of sanction plus the likelihood of being caught. An arrow then shows that these all combine to affect compliance. ">
            <a:extLst>
              <a:ext uri="{FF2B5EF4-FFF2-40B4-BE49-F238E27FC236}">
                <a16:creationId xmlns:a16="http://schemas.microsoft.com/office/drawing/2014/main" id="{083AA73E-8AAA-4505-8CB4-D8C48C1E5D86}"/>
              </a:ext>
            </a:extLst>
          </p:cNvPr>
          <p:cNvPicPr>
            <a:picLocks noChangeAspect="1"/>
          </p:cNvPicPr>
          <p:nvPr/>
        </p:nvPicPr>
        <p:blipFill rotWithShape="1">
          <a:blip r:embed="rId3"/>
          <a:srcRect l="14603" t="24549" r="13909" b="5324"/>
          <a:stretch/>
        </p:blipFill>
        <p:spPr>
          <a:xfrm>
            <a:off x="838200" y="902805"/>
            <a:ext cx="10620738" cy="5860447"/>
          </a:xfrm>
          <a:prstGeom prst="rect">
            <a:avLst/>
          </a:prstGeom>
        </p:spPr>
      </p:pic>
      <p:sp>
        <p:nvSpPr>
          <p:cNvPr id="2" name="Title 1" descr="Compliance depends on the deterrent effect:&#10;&#10;Magnitude of sanction x Likelihood of being caught&#10;"/>
          <p:cNvSpPr>
            <a:spLocks noGrp="1"/>
          </p:cNvSpPr>
          <p:nvPr>
            <p:ph type="title"/>
          </p:nvPr>
        </p:nvSpPr>
        <p:spPr>
          <a:xfrm>
            <a:off x="838200" y="245205"/>
            <a:ext cx="10515600" cy="1325563"/>
          </a:xfrm>
        </p:spPr>
        <p:txBody>
          <a:bodyPr>
            <a:normAutofit/>
          </a:bodyPr>
          <a:lstStyle/>
          <a:p>
            <a:pPr algn="ctr"/>
            <a:r>
              <a:rPr lang="en-US" sz="4800" b="1" dirty="0"/>
              <a:t>Deterrence Theory</a:t>
            </a:r>
          </a:p>
        </p:txBody>
      </p:sp>
    </p:spTree>
    <p:extLst>
      <p:ext uri="{BB962C8B-B14F-4D97-AF65-F5344CB8AC3E}">
        <p14:creationId xmlns:p14="http://schemas.microsoft.com/office/powerpoint/2010/main" val="384891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What We’ll Discuss: Recap</a:t>
            </a:r>
          </a:p>
        </p:txBody>
      </p:sp>
      <p:sp>
        <p:nvSpPr>
          <p:cNvPr id="3" name="Content Placeholder 2"/>
          <p:cNvSpPr>
            <a:spLocks noGrp="1"/>
          </p:cNvSpPr>
          <p:nvPr>
            <p:ph idx="1"/>
          </p:nvPr>
        </p:nvSpPr>
        <p:spPr/>
        <p:txBody>
          <a:bodyPr>
            <a:normAutofit/>
          </a:bodyPr>
          <a:lstStyle/>
          <a:p>
            <a:r>
              <a:rPr lang="en-US" sz="3600" b="1" dirty="0">
                <a:solidFill>
                  <a:srgbClr val="0070C0"/>
                </a:solidFill>
              </a:rPr>
              <a:t>Recap of Legal Epidemiology</a:t>
            </a:r>
          </a:p>
          <a:p>
            <a:pPr marL="0" indent="0">
              <a:buNone/>
            </a:pPr>
            <a:endParaRPr lang="en-US" sz="3600" dirty="0"/>
          </a:p>
          <a:p>
            <a:r>
              <a:rPr lang="en-US" sz="3600" dirty="0"/>
              <a:t>Phase 1: Planning</a:t>
            </a:r>
          </a:p>
          <a:p>
            <a:endParaRPr lang="en-US" sz="3600" dirty="0"/>
          </a:p>
          <a:p>
            <a:r>
              <a:rPr lang="en-US" sz="3600" dirty="0"/>
              <a:t>Phase 2: Operationalizing</a:t>
            </a:r>
          </a:p>
          <a:p>
            <a:endParaRPr lang="en-US" sz="3600" dirty="0"/>
          </a:p>
          <a:p>
            <a:r>
              <a:rPr lang="en-US" sz="3600" dirty="0"/>
              <a:t>Phase 3: Analyzing</a:t>
            </a:r>
          </a:p>
        </p:txBody>
      </p:sp>
    </p:spTree>
    <p:extLst>
      <p:ext uri="{BB962C8B-B14F-4D97-AF65-F5344CB8AC3E}">
        <p14:creationId xmlns:p14="http://schemas.microsoft.com/office/powerpoint/2010/main" val="7355304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Deterrence Theory: Example</a:t>
            </a:r>
          </a:p>
        </p:txBody>
      </p:sp>
      <p:sp>
        <p:nvSpPr>
          <p:cNvPr id="3" name="Content Placeholder 2"/>
          <p:cNvSpPr>
            <a:spLocks noGrp="1"/>
          </p:cNvSpPr>
          <p:nvPr>
            <p:ph idx="1"/>
          </p:nvPr>
        </p:nvSpPr>
        <p:spPr/>
        <p:txBody>
          <a:bodyPr>
            <a:normAutofit/>
          </a:bodyPr>
          <a:lstStyle/>
          <a:p>
            <a:r>
              <a:rPr lang="en-US" sz="4000" dirty="0"/>
              <a:t>For distracted driving laws to work (i.e., reduce crashes), drivers must perceive both the likelihood of getting caught and the resulting penalty as high. </a:t>
            </a:r>
          </a:p>
        </p:txBody>
      </p:sp>
    </p:spTree>
    <p:extLst>
      <p:ext uri="{BB962C8B-B14F-4D97-AF65-F5344CB8AC3E}">
        <p14:creationId xmlns:p14="http://schemas.microsoft.com/office/powerpoint/2010/main" val="22948591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562271"/>
            <a:ext cx="10515600" cy="1128417"/>
          </a:xfrm>
        </p:spPr>
        <p:txBody>
          <a:bodyPr vert="horz" lIns="91440" tIns="45720" rIns="91440" bIns="45720" rtlCol="0" anchor="ctr">
            <a:normAutofit/>
          </a:bodyPr>
          <a:lstStyle/>
          <a:p>
            <a:pPr algn="ctr"/>
            <a:r>
              <a:rPr lang="en-US" sz="5200" b="1" dirty="0"/>
              <a:t>Procedural Justice Theory</a:t>
            </a:r>
          </a:p>
        </p:txBody>
      </p:sp>
      <p:pic>
        <p:nvPicPr>
          <p:cNvPr id="6" name="Picture 5" descr="Diagram&#10;&#10;This diagram shows how laws affect legitimacy. It also shows how laws in practice affect the experience of fair treatment, which affect legitimacy. All of these factors affect compliance. ">
            <a:extLst>
              <a:ext uri="{FF2B5EF4-FFF2-40B4-BE49-F238E27FC236}">
                <a16:creationId xmlns:a16="http://schemas.microsoft.com/office/drawing/2014/main" id="{20E2C08C-BE22-4CFD-8405-DF6B0B6AB491}"/>
              </a:ext>
            </a:extLst>
          </p:cNvPr>
          <p:cNvPicPr>
            <a:picLocks noChangeAspect="1"/>
          </p:cNvPicPr>
          <p:nvPr/>
        </p:nvPicPr>
        <p:blipFill rotWithShape="1">
          <a:blip r:embed="rId3"/>
          <a:srcRect l="14269" t="29564" r="14605" b="291"/>
          <a:stretch/>
        </p:blipFill>
        <p:spPr>
          <a:xfrm>
            <a:off x="1880073" y="1509727"/>
            <a:ext cx="8942255" cy="4960522"/>
          </a:xfrm>
          <a:prstGeom prst="rect">
            <a:avLst/>
          </a:prstGeom>
        </p:spPr>
      </p:pic>
    </p:spTree>
    <p:extLst>
      <p:ext uri="{BB962C8B-B14F-4D97-AF65-F5344CB8AC3E}">
        <p14:creationId xmlns:p14="http://schemas.microsoft.com/office/powerpoint/2010/main" val="2758843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508761" cy="2387600"/>
          </a:xfrm>
        </p:spPr>
        <p:txBody>
          <a:bodyPr>
            <a:normAutofit fontScale="90000"/>
          </a:bodyPr>
          <a:lstStyle/>
          <a:p>
            <a:pPr algn="l"/>
            <a:r>
              <a:rPr lang="en-US" b="1" dirty="0"/>
              <a:t>Perceived Justice Theory: Example </a:t>
            </a:r>
            <a:br>
              <a:rPr lang="en-US" b="1" dirty="0"/>
            </a:br>
            <a:br>
              <a:rPr lang="en-US" b="1" dirty="0"/>
            </a:br>
            <a:r>
              <a:rPr lang="en-US" b="1" dirty="0"/>
              <a:t>•Disproportionate Terry stops</a:t>
            </a:r>
          </a:p>
        </p:txBody>
      </p:sp>
    </p:spTree>
    <p:extLst>
      <p:ext uri="{BB962C8B-B14F-4D97-AF65-F5344CB8AC3E}">
        <p14:creationId xmlns:p14="http://schemas.microsoft.com/office/powerpoint/2010/main" val="2301955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Theory of Planned Behavior</a:t>
            </a:r>
          </a:p>
        </p:txBody>
      </p:sp>
      <p:pic>
        <p:nvPicPr>
          <p:cNvPr id="3" name="Picture 2" descr="This is a flow chart summarizing the theory of planned behavior. Attitude toward the behavior and subject norm both affect intention. Intention and perceived behavioral control afect behavior.&#10;">
            <a:extLst>
              <a:ext uri="{FF2B5EF4-FFF2-40B4-BE49-F238E27FC236}">
                <a16:creationId xmlns:a16="http://schemas.microsoft.com/office/drawing/2014/main" id="{22FE3116-9C51-4030-8AA5-1C102B32B489}"/>
              </a:ext>
            </a:extLst>
          </p:cNvPr>
          <p:cNvPicPr>
            <a:picLocks noChangeAspect="1"/>
          </p:cNvPicPr>
          <p:nvPr/>
        </p:nvPicPr>
        <p:blipFill rotWithShape="1">
          <a:blip r:embed="rId3"/>
          <a:srcRect l="15190" t="34431" r="13513" b="3628"/>
          <a:stretch/>
        </p:blipFill>
        <p:spPr>
          <a:xfrm>
            <a:off x="1428508" y="1562906"/>
            <a:ext cx="10088301" cy="4929969"/>
          </a:xfrm>
          <a:prstGeom prst="rect">
            <a:avLst/>
          </a:prstGeom>
        </p:spPr>
      </p:pic>
    </p:spTree>
    <p:extLst>
      <p:ext uri="{BB962C8B-B14F-4D97-AF65-F5344CB8AC3E}">
        <p14:creationId xmlns:p14="http://schemas.microsoft.com/office/powerpoint/2010/main" val="3214286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958467" cy="2387600"/>
          </a:xfrm>
        </p:spPr>
        <p:txBody>
          <a:bodyPr>
            <a:normAutofit fontScale="90000"/>
          </a:bodyPr>
          <a:lstStyle/>
          <a:p>
            <a:pPr algn="l"/>
            <a:br>
              <a:rPr lang="en-US" b="1" dirty="0"/>
            </a:br>
            <a:br>
              <a:rPr lang="en-US" b="1" dirty="0"/>
            </a:br>
            <a:r>
              <a:rPr lang="en-US" b="1" dirty="0"/>
              <a:t>Theory of Planned Behavior: Example</a:t>
            </a:r>
            <a:br>
              <a:rPr lang="en-US" b="1" dirty="0"/>
            </a:br>
            <a:br>
              <a:rPr lang="en-US" b="1" dirty="0"/>
            </a:br>
            <a:r>
              <a:rPr lang="en-US" b="1" dirty="0"/>
              <a:t>•Texting and driving</a:t>
            </a:r>
          </a:p>
        </p:txBody>
      </p:sp>
    </p:spTree>
    <p:extLst>
      <p:ext uri="{BB962C8B-B14F-4D97-AF65-F5344CB8AC3E}">
        <p14:creationId xmlns:p14="http://schemas.microsoft.com/office/powerpoint/2010/main" val="33831332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Example: Tobacco Use</a:t>
            </a:r>
          </a:p>
        </p:txBody>
      </p:sp>
      <p:pic>
        <p:nvPicPr>
          <p:cNvPr id="3" name="Picture 2" descr="This image is a graph showing the rise in smoking rates after WWII in the 1940's and a steady decline following public policy efforts between the mid 1960's and 2000's. It shows key events in the history of tobacco including World War 2, the release of the first Surgeon General's Report in 1964, the First Great American Smokeout, the start of the nonsmokers rights movement, and the doubling of the federal cigarette tax. ">
            <a:extLst>
              <a:ext uri="{FF2B5EF4-FFF2-40B4-BE49-F238E27FC236}">
                <a16:creationId xmlns:a16="http://schemas.microsoft.com/office/drawing/2014/main" id="{BFE4B40A-2142-48DD-8AF3-77B30D4BBB27}"/>
              </a:ext>
            </a:extLst>
          </p:cNvPr>
          <p:cNvPicPr>
            <a:picLocks noChangeAspect="1"/>
          </p:cNvPicPr>
          <p:nvPr/>
        </p:nvPicPr>
        <p:blipFill rotWithShape="1">
          <a:blip r:embed="rId3"/>
          <a:srcRect l="19366" t="13164" r="13893" b="12068"/>
          <a:stretch/>
        </p:blipFill>
        <p:spPr>
          <a:xfrm>
            <a:off x="1886671" y="1493134"/>
            <a:ext cx="8137003" cy="5127586"/>
          </a:xfrm>
          <a:prstGeom prst="rect">
            <a:avLst/>
          </a:prstGeom>
        </p:spPr>
      </p:pic>
    </p:spTree>
    <p:extLst>
      <p:ext uri="{BB962C8B-B14F-4D97-AF65-F5344CB8AC3E}">
        <p14:creationId xmlns:p14="http://schemas.microsoft.com/office/powerpoint/2010/main" val="16129011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02342"/>
          </a:xfrm>
        </p:spPr>
        <p:txBody>
          <a:bodyPr>
            <a:normAutofit/>
          </a:bodyPr>
          <a:lstStyle/>
          <a:p>
            <a:pPr algn="ctr"/>
            <a:r>
              <a:rPr lang="en-US" sz="4800" b="1" dirty="0"/>
              <a:t>Logic Models - 1 </a:t>
            </a:r>
            <a:br>
              <a:rPr lang="en-US" dirty="0"/>
            </a:br>
            <a:r>
              <a:rPr lang="en-US" sz="4000" dirty="0"/>
              <a:t>Where does law play a role in this causal path? </a:t>
            </a:r>
          </a:p>
        </p:txBody>
      </p:sp>
      <p:pic>
        <p:nvPicPr>
          <p:cNvPr id="7" name="Picture 6" descr="This is an flowchart that has an arrow pointing from poverty, to poor housing quality, to asthma, to number of school days missed. It shows the causal pathway of upstream determinants that may affect why kids miss school. ">
            <a:extLst>
              <a:ext uri="{FF2B5EF4-FFF2-40B4-BE49-F238E27FC236}">
                <a16:creationId xmlns:a16="http://schemas.microsoft.com/office/drawing/2014/main" id="{56F157F8-1688-401C-98C3-F82624EF5D7C}"/>
              </a:ext>
            </a:extLst>
          </p:cNvPr>
          <p:cNvPicPr>
            <a:picLocks noChangeAspect="1"/>
          </p:cNvPicPr>
          <p:nvPr/>
        </p:nvPicPr>
        <p:blipFill rotWithShape="1">
          <a:blip r:embed="rId3"/>
          <a:srcRect l="13750" t="17512" r="13134" b="18010"/>
          <a:stretch/>
        </p:blipFill>
        <p:spPr>
          <a:xfrm>
            <a:off x="1638867" y="1910686"/>
            <a:ext cx="8914265" cy="4421876"/>
          </a:xfrm>
          <a:prstGeom prst="rect">
            <a:avLst/>
          </a:prstGeom>
        </p:spPr>
      </p:pic>
    </p:spTree>
    <p:extLst>
      <p:ext uri="{BB962C8B-B14F-4D97-AF65-F5344CB8AC3E}">
        <p14:creationId xmlns:p14="http://schemas.microsoft.com/office/powerpoint/2010/main" val="30626353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17DFC6B-698B-418E-ABF1-442844676032}"/>
              </a:ext>
            </a:extLst>
          </p:cNvPr>
          <p:cNvSpPr>
            <a:spLocks noGrp="1"/>
          </p:cNvSpPr>
          <p:nvPr>
            <p:ph type="title"/>
          </p:nvPr>
        </p:nvSpPr>
        <p:spPr>
          <a:xfrm>
            <a:off x="838200" y="365125"/>
            <a:ext cx="10515600" cy="1802342"/>
          </a:xfrm>
        </p:spPr>
        <p:txBody>
          <a:bodyPr>
            <a:normAutofit/>
          </a:bodyPr>
          <a:lstStyle/>
          <a:p>
            <a:pPr algn="ctr"/>
            <a:r>
              <a:rPr lang="en-US" sz="4800" b="1" dirty="0"/>
              <a:t>Logic Models - 2</a:t>
            </a:r>
            <a:br>
              <a:rPr lang="en-US" dirty="0"/>
            </a:br>
            <a:r>
              <a:rPr lang="en-US" sz="4000" dirty="0"/>
              <a:t>Where does law play a role in this causal path?</a:t>
            </a:r>
          </a:p>
        </p:txBody>
      </p:sp>
      <p:pic>
        <p:nvPicPr>
          <p:cNvPr id="4" name="Picture 3" descr="This is the same flowchart as the previous slide that has an arrow pointing from poverty, to poor housing quality, to asthma, to number of school days missed. In this flow chart, poor housing quality is highlighted as an area of focus where laws might affect the number of kids missing school. ">
            <a:extLst>
              <a:ext uri="{FF2B5EF4-FFF2-40B4-BE49-F238E27FC236}">
                <a16:creationId xmlns:a16="http://schemas.microsoft.com/office/drawing/2014/main" id="{15DEED17-5026-4F44-BFDB-F687BDDF1363}"/>
              </a:ext>
            </a:extLst>
          </p:cNvPr>
          <p:cNvPicPr>
            <a:picLocks noChangeAspect="1"/>
          </p:cNvPicPr>
          <p:nvPr/>
        </p:nvPicPr>
        <p:blipFill rotWithShape="1">
          <a:blip r:embed="rId3"/>
          <a:srcRect l="12873" t="19900" r="13135" b="17413"/>
          <a:stretch/>
        </p:blipFill>
        <p:spPr>
          <a:xfrm>
            <a:off x="1585414" y="2193830"/>
            <a:ext cx="9021171" cy="4299045"/>
          </a:xfrm>
          <a:prstGeom prst="rect">
            <a:avLst/>
          </a:prstGeom>
        </p:spPr>
      </p:pic>
    </p:spTree>
    <p:extLst>
      <p:ext uri="{BB962C8B-B14F-4D97-AF65-F5344CB8AC3E}">
        <p14:creationId xmlns:p14="http://schemas.microsoft.com/office/powerpoint/2010/main" val="25509050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9D66FD-E401-4AFA-BFDE-6C0262F7870E}"/>
              </a:ext>
            </a:extLst>
          </p:cNvPr>
          <p:cNvSpPr>
            <a:spLocks noGrp="1"/>
          </p:cNvSpPr>
          <p:nvPr>
            <p:ph type="title"/>
          </p:nvPr>
        </p:nvSpPr>
        <p:spPr/>
        <p:txBody>
          <a:bodyPr>
            <a:normAutofit/>
          </a:bodyPr>
          <a:lstStyle/>
          <a:p>
            <a:pPr algn="ctr"/>
            <a:r>
              <a:rPr lang="en-US" sz="4800" b="1" dirty="0"/>
              <a:t>Logic Models - 3</a:t>
            </a:r>
            <a:br>
              <a:rPr lang="en-US" dirty="0"/>
            </a:br>
            <a:r>
              <a:rPr lang="en-US" sz="4000" dirty="0"/>
              <a:t>Where does law play a role in this causal path?</a:t>
            </a:r>
          </a:p>
        </p:txBody>
      </p:sp>
      <p:sp>
        <p:nvSpPr>
          <p:cNvPr id="3" name="Content Placeholder 2"/>
          <p:cNvSpPr>
            <a:spLocks noGrp="1"/>
          </p:cNvSpPr>
          <p:nvPr>
            <p:ph sz="half" idx="1"/>
          </p:nvPr>
        </p:nvSpPr>
        <p:spPr/>
        <p:txBody>
          <a:bodyPr>
            <a:normAutofit lnSpcReduction="10000"/>
          </a:bodyPr>
          <a:lstStyle/>
          <a:p>
            <a:pPr marL="0" indent="0">
              <a:buNone/>
            </a:pPr>
            <a:endParaRPr lang="en-US" sz="1200" dirty="0"/>
          </a:p>
          <a:p>
            <a:pPr marL="0" indent="0">
              <a:buNone/>
            </a:pPr>
            <a:r>
              <a:rPr lang="en-US" sz="3400" dirty="0"/>
              <a:t>Poor housing quality</a:t>
            </a:r>
          </a:p>
          <a:p>
            <a:pPr lvl="1"/>
            <a:endParaRPr lang="en-US" sz="1200" dirty="0"/>
          </a:p>
          <a:p>
            <a:pPr lvl="1"/>
            <a:r>
              <a:rPr lang="en-US" sz="3400" dirty="0"/>
              <a:t>Redlining</a:t>
            </a:r>
          </a:p>
          <a:p>
            <a:pPr lvl="1"/>
            <a:r>
              <a:rPr lang="en-US" sz="3400" dirty="0"/>
              <a:t>Fair Housing Act</a:t>
            </a:r>
          </a:p>
          <a:p>
            <a:pPr lvl="1"/>
            <a:r>
              <a:rPr lang="en-US" sz="3400" dirty="0"/>
              <a:t>Mandated mold remediation programs</a:t>
            </a:r>
          </a:p>
          <a:p>
            <a:pPr lvl="1"/>
            <a:r>
              <a:rPr lang="en-US" sz="3400" dirty="0"/>
              <a:t>Housing court decisions</a:t>
            </a:r>
          </a:p>
          <a:p>
            <a:pPr lvl="1"/>
            <a:r>
              <a:rPr lang="en-US" sz="3400" dirty="0"/>
              <a:t>Housing code enforcement</a:t>
            </a:r>
          </a:p>
        </p:txBody>
      </p:sp>
      <p:pic>
        <p:nvPicPr>
          <p:cNvPr id="5" name="Content Placeholder 4" descr="This is the same flowchart as the previous slide that has an arrow pointing from poverty, to poor housing quality, to asthma, to number of school days missed. In this flow chart, poor housing quality is highlighted as an area of focus where laws might affect the number of kids missing school. ">
            <a:extLst>
              <a:ext uri="{FF2B5EF4-FFF2-40B4-BE49-F238E27FC236}">
                <a16:creationId xmlns:a16="http://schemas.microsoft.com/office/drawing/2014/main" id="{50F0D4F0-7E08-463E-AA72-D5C3B4053C7A}"/>
              </a:ext>
            </a:extLst>
          </p:cNvPr>
          <p:cNvPicPr>
            <a:picLocks noGrp="1" noChangeAspect="1"/>
          </p:cNvPicPr>
          <p:nvPr>
            <p:ph sz="half" idx="2"/>
          </p:nvPr>
        </p:nvPicPr>
        <p:blipFill rotWithShape="1">
          <a:blip r:embed="rId3"/>
          <a:srcRect l="12873" t="19900" r="13135" b="17413"/>
          <a:stretch/>
        </p:blipFill>
        <p:spPr>
          <a:xfrm>
            <a:off x="5816695" y="2465408"/>
            <a:ext cx="6169181" cy="2939969"/>
          </a:xfrm>
          <a:prstGeom prst="rect">
            <a:avLst/>
          </a:prstGeom>
        </p:spPr>
      </p:pic>
    </p:spTree>
    <p:extLst>
      <p:ext uri="{BB962C8B-B14F-4D97-AF65-F5344CB8AC3E}">
        <p14:creationId xmlns:p14="http://schemas.microsoft.com/office/powerpoint/2010/main" val="302851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Different Types of Data</a:t>
            </a:r>
          </a:p>
        </p:txBody>
      </p:sp>
      <p:sp>
        <p:nvSpPr>
          <p:cNvPr id="3" name="Content Placeholder 2"/>
          <p:cNvSpPr>
            <a:spLocks noGrp="1"/>
          </p:cNvSpPr>
          <p:nvPr>
            <p:ph idx="1"/>
          </p:nvPr>
        </p:nvSpPr>
        <p:spPr/>
        <p:txBody>
          <a:bodyPr>
            <a:normAutofit/>
          </a:bodyPr>
          <a:lstStyle/>
          <a:p>
            <a:pPr marL="0" indent="0">
              <a:buNone/>
            </a:pPr>
            <a:r>
              <a:rPr lang="en-US" sz="4000" dirty="0"/>
              <a:t>Cross-sectional</a:t>
            </a:r>
          </a:p>
          <a:p>
            <a:r>
              <a:rPr lang="en-US" sz="4000" dirty="0"/>
              <a:t>Data that are captured at one point in time</a:t>
            </a:r>
          </a:p>
          <a:p>
            <a:pPr marL="0" indent="0">
              <a:buNone/>
            </a:pPr>
            <a:endParaRPr lang="en-US" sz="4000" dirty="0"/>
          </a:p>
          <a:p>
            <a:pPr marL="0" indent="0">
              <a:buNone/>
            </a:pPr>
            <a:r>
              <a:rPr lang="en-US" sz="4000" dirty="0"/>
              <a:t>Longitudinal </a:t>
            </a:r>
          </a:p>
          <a:p>
            <a:r>
              <a:rPr lang="en-US" sz="4000" dirty="0"/>
              <a:t>Data that are captured over time</a:t>
            </a:r>
          </a:p>
        </p:txBody>
      </p:sp>
    </p:spTree>
    <p:extLst>
      <p:ext uri="{BB962C8B-B14F-4D97-AF65-F5344CB8AC3E}">
        <p14:creationId xmlns:p14="http://schemas.microsoft.com/office/powerpoint/2010/main" val="2573717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What We’ll Discuss: Three Phases</a:t>
            </a:r>
          </a:p>
        </p:txBody>
      </p:sp>
      <p:sp>
        <p:nvSpPr>
          <p:cNvPr id="3" name="Content Placeholder 2"/>
          <p:cNvSpPr>
            <a:spLocks noGrp="1"/>
          </p:cNvSpPr>
          <p:nvPr>
            <p:ph idx="1"/>
          </p:nvPr>
        </p:nvSpPr>
        <p:spPr/>
        <p:txBody>
          <a:bodyPr>
            <a:normAutofit fontScale="92500" lnSpcReduction="20000"/>
          </a:bodyPr>
          <a:lstStyle/>
          <a:p>
            <a:r>
              <a:rPr lang="en-US" sz="3600" dirty="0"/>
              <a:t>Recap of Legal Epidemiology</a:t>
            </a:r>
          </a:p>
          <a:p>
            <a:pPr marL="0" indent="0">
              <a:buNone/>
            </a:pPr>
            <a:endParaRPr lang="en-US" sz="3600" b="1" dirty="0"/>
          </a:p>
          <a:p>
            <a:r>
              <a:rPr lang="en-US" sz="3600" b="1" dirty="0">
                <a:solidFill>
                  <a:srgbClr val="0070C0"/>
                </a:solidFill>
              </a:rPr>
              <a:t>Three Phases of Legal Epidemiology Studies</a:t>
            </a:r>
          </a:p>
          <a:p>
            <a:endParaRPr lang="en-US" sz="3600" b="1" dirty="0">
              <a:solidFill>
                <a:srgbClr val="0070C0"/>
              </a:solidFill>
            </a:endParaRPr>
          </a:p>
          <a:p>
            <a:pPr lvl="1"/>
            <a:r>
              <a:rPr lang="en-US" sz="3200" b="1" dirty="0">
                <a:solidFill>
                  <a:srgbClr val="0070C0"/>
                </a:solidFill>
              </a:rPr>
              <a:t>Phase 1: </a:t>
            </a:r>
            <a:r>
              <a:rPr lang="en-US" sz="3200" dirty="0"/>
              <a:t>Planning</a:t>
            </a:r>
          </a:p>
          <a:p>
            <a:endParaRPr lang="en-US" sz="3600" dirty="0"/>
          </a:p>
          <a:p>
            <a:pPr lvl="1"/>
            <a:r>
              <a:rPr lang="en-US" sz="3200" b="1" dirty="0">
                <a:solidFill>
                  <a:srgbClr val="0070C0"/>
                </a:solidFill>
              </a:rPr>
              <a:t>Phase 2: </a:t>
            </a:r>
            <a:r>
              <a:rPr lang="en-US" sz="3200" dirty="0"/>
              <a:t>Operationalizing</a:t>
            </a:r>
          </a:p>
          <a:p>
            <a:endParaRPr lang="en-US" sz="3600" dirty="0"/>
          </a:p>
          <a:p>
            <a:pPr lvl="1"/>
            <a:r>
              <a:rPr lang="en-US" sz="3200" b="1" dirty="0">
                <a:solidFill>
                  <a:srgbClr val="0070C0"/>
                </a:solidFill>
              </a:rPr>
              <a:t>Phase 3: </a:t>
            </a:r>
            <a:r>
              <a:rPr lang="en-US" sz="3200" dirty="0"/>
              <a:t>Analyzing</a:t>
            </a:r>
          </a:p>
        </p:txBody>
      </p:sp>
    </p:spTree>
    <p:extLst>
      <p:ext uri="{BB962C8B-B14F-4D97-AF65-F5344CB8AC3E}">
        <p14:creationId xmlns:p14="http://schemas.microsoft.com/office/powerpoint/2010/main" val="34528296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a:t>5: Check Data Sources: </a:t>
            </a:r>
            <a:br>
              <a:rPr lang="en-US" sz="4200" b="1" dirty="0"/>
            </a:br>
            <a:r>
              <a:rPr lang="en-US" sz="4200" b="1" dirty="0"/>
              <a:t>Identify the Unit of Analysis</a:t>
            </a:r>
          </a:p>
        </p:txBody>
      </p:sp>
      <p:sp>
        <p:nvSpPr>
          <p:cNvPr id="7" name="Content Placeholder 2">
            <a:extLst>
              <a:ext uri="{FF2B5EF4-FFF2-40B4-BE49-F238E27FC236}">
                <a16:creationId xmlns:a16="http://schemas.microsoft.com/office/drawing/2014/main" id="{35286A97-2DFC-4146-B887-31566CC7A0A2}"/>
              </a:ext>
            </a:extLst>
          </p:cNvPr>
          <p:cNvSpPr>
            <a:spLocks noGrp="1"/>
          </p:cNvSpPr>
          <p:nvPr>
            <p:ph idx="1"/>
          </p:nvPr>
        </p:nvSpPr>
        <p:spPr>
          <a:xfrm>
            <a:off x="838200" y="1825625"/>
            <a:ext cx="10515600" cy="4351338"/>
          </a:xfrm>
        </p:spPr>
        <p:txBody>
          <a:bodyPr>
            <a:normAutofit/>
          </a:bodyPr>
          <a:lstStyle/>
          <a:p>
            <a:pPr marL="0" indent="0">
              <a:buNone/>
            </a:pPr>
            <a:endParaRPr lang="en-US" sz="4000" dirty="0"/>
          </a:p>
          <a:p>
            <a:pPr marL="0" indent="0">
              <a:buNone/>
            </a:pPr>
            <a:r>
              <a:rPr lang="en-US" sz="4000" dirty="0"/>
              <a:t>Legal Data</a:t>
            </a:r>
          </a:p>
          <a:p>
            <a:r>
              <a:rPr lang="en-US" sz="4000" dirty="0"/>
              <a:t>Example: State laws</a:t>
            </a:r>
          </a:p>
          <a:p>
            <a:pPr marL="0" indent="0">
              <a:buNone/>
            </a:pPr>
            <a:endParaRPr lang="en-US" sz="4000" dirty="0"/>
          </a:p>
          <a:p>
            <a:pPr marL="0" indent="0">
              <a:buNone/>
            </a:pPr>
            <a:r>
              <a:rPr lang="en-US" sz="4000" dirty="0"/>
              <a:t>Outcome Data</a:t>
            </a:r>
          </a:p>
          <a:p>
            <a:r>
              <a:rPr lang="en-US" sz="4000" dirty="0"/>
              <a:t>Example: The number of traffic fatalities </a:t>
            </a:r>
          </a:p>
        </p:txBody>
      </p:sp>
    </p:spTree>
    <p:extLst>
      <p:ext uri="{BB962C8B-B14F-4D97-AF65-F5344CB8AC3E}">
        <p14:creationId xmlns:p14="http://schemas.microsoft.com/office/powerpoint/2010/main" val="1471140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Natural (or Observational) Experiments</a:t>
            </a:r>
          </a:p>
        </p:txBody>
      </p:sp>
      <p:sp>
        <p:nvSpPr>
          <p:cNvPr id="3" name="Content Placeholder 2"/>
          <p:cNvSpPr>
            <a:spLocks noGrp="1"/>
          </p:cNvSpPr>
          <p:nvPr>
            <p:ph sz="half" idx="1"/>
          </p:nvPr>
        </p:nvSpPr>
        <p:spPr>
          <a:xfrm>
            <a:off x="838200" y="1825625"/>
            <a:ext cx="4286956" cy="4351338"/>
          </a:xfrm>
        </p:spPr>
        <p:txBody>
          <a:bodyPr>
            <a:normAutofit fontScale="92500" lnSpcReduction="20000"/>
          </a:bodyPr>
          <a:lstStyle/>
          <a:p>
            <a:r>
              <a:rPr lang="en-US" sz="3600" dirty="0"/>
              <a:t>Changes in laws, regulations, or systems that affect population health provide opportunities for natural experiments.</a:t>
            </a:r>
          </a:p>
          <a:p>
            <a:pPr lvl="1"/>
            <a:r>
              <a:rPr lang="en-US" sz="3200" dirty="0"/>
              <a:t>Example: Comparing jurisdictions with a certain law vs. jurisdictions without the law</a:t>
            </a:r>
          </a:p>
          <a:p>
            <a:pPr marL="0" indent="0">
              <a:buNone/>
            </a:pPr>
            <a:endParaRPr lang="en-US" sz="3600" dirty="0"/>
          </a:p>
        </p:txBody>
      </p:sp>
      <p:pic>
        <p:nvPicPr>
          <p:cNvPr id="7" name="Content Placeholder 6" descr="Map of USA&#10;&#10;This map of the United States highlights the District of Columbia and the 18 states that had texting and driving laws in August 2005. They are: Oregon, California, Arizona, Colorado, New Mexico, Texas, Oklahoma, Arkansas, Louisiana, Mississippi, Tennessee, Kentucky, Illinois, Georgia, Delaware, New Jersey, New York, and Maine. The remaining states, are not highlighted, and did not have any laws restricting texting and driving.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52533" y="1825625"/>
            <a:ext cx="6002867" cy="3721922"/>
          </a:xfrm>
        </p:spPr>
      </p:pic>
    </p:spTree>
    <p:extLst>
      <p:ext uri="{BB962C8B-B14F-4D97-AF65-F5344CB8AC3E}">
        <p14:creationId xmlns:p14="http://schemas.microsoft.com/office/powerpoint/2010/main" val="32829938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270000"/>
            <a:ext cx="9144000" cy="2989263"/>
          </a:xfrm>
        </p:spPr>
        <p:txBody>
          <a:bodyPr>
            <a:normAutofit/>
          </a:bodyPr>
          <a:lstStyle/>
          <a:p>
            <a:r>
              <a:rPr lang="en-US" b="1" dirty="0"/>
              <a:t>End of section on </a:t>
            </a:r>
            <a:br>
              <a:rPr lang="en-US" b="1" dirty="0"/>
            </a:br>
            <a:r>
              <a:rPr lang="en-US" b="1" dirty="0"/>
              <a:t>Logic Models &amp;</a:t>
            </a:r>
            <a:br>
              <a:rPr lang="en-US" b="1" dirty="0"/>
            </a:br>
            <a:r>
              <a:rPr lang="en-US" b="1" dirty="0"/>
              <a:t>Socio-Legal Theories</a:t>
            </a:r>
          </a:p>
        </p:txBody>
      </p:sp>
      <p:sp>
        <p:nvSpPr>
          <p:cNvPr id="5" name="Subtitle 4"/>
          <p:cNvSpPr>
            <a:spLocks noGrp="1"/>
          </p:cNvSpPr>
          <p:nvPr>
            <p:ph type="subTitle" idx="1"/>
          </p:nvPr>
        </p:nvSpPr>
        <p:spPr>
          <a:xfrm>
            <a:off x="1524000" y="4465638"/>
            <a:ext cx="9144000" cy="1655762"/>
          </a:xfrm>
        </p:spPr>
        <p:txBody>
          <a:bodyPr>
            <a:normAutofit/>
          </a:bodyPr>
          <a:lstStyle/>
          <a:p>
            <a:r>
              <a:rPr lang="en-US" sz="4800" dirty="0"/>
              <a:t>Questions?</a:t>
            </a:r>
          </a:p>
        </p:txBody>
      </p:sp>
    </p:spTree>
    <p:extLst>
      <p:ext uri="{BB962C8B-B14F-4D97-AF65-F5344CB8AC3E}">
        <p14:creationId xmlns:p14="http://schemas.microsoft.com/office/powerpoint/2010/main" val="17012421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What We’ll Discuss (Revisited)</a:t>
            </a:r>
          </a:p>
        </p:txBody>
      </p:sp>
      <p:sp>
        <p:nvSpPr>
          <p:cNvPr id="3" name="Content Placeholder 2"/>
          <p:cNvSpPr>
            <a:spLocks noGrp="1"/>
          </p:cNvSpPr>
          <p:nvPr>
            <p:ph idx="1"/>
          </p:nvPr>
        </p:nvSpPr>
        <p:spPr/>
        <p:txBody>
          <a:bodyPr>
            <a:normAutofit lnSpcReduction="10000"/>
          </a:bodyPr>
          <a:lstStyle/>
          <a:p>
            <a:r>
              <a:rPr lang="en-US" sz="4000" dirty="0"/>
              <a:t>Recap of Legal Epidemiology</a:t>
            </a:r>
          </a:p>
          <a:p>
            <a:endParaRPr lang="en-US" sz="4000" dirty="0"/>
          </a:p>
          <a:p>
            <a:r>
              <a:rPr lang="en-US" sz="4000" dirty="0">
                <a:solidFill>
                  <a:srgbClr val="0070C0"/>
                </a:solidFill>
              </a:rPr>
              <a:t>Phase 1: Planning</a:t>
            </a:r>
          </a:p>
          <a:p>
            <a:endParaRPr lang="en-US" sz="4000" dirty="0">
              <a:solidFill>
                <a:srgbClr val="0070C0"/>
              </a:solidFill>
            </a:endParaRPr>
          </a:p>
          <a:p>
            <a:r>
              <a:rPr lang="en-US" sz="4000" dirty="0">
                <a:solidFill>
                  <a:srgbClr val="0070C0"/>
                </a:solidFill>
              </a:rPr>
              <a:t>Phase 2: Operationalizing</a:t>
            </a:r>
          </a:p>
          <a:p>
            <a:endParaRPr lang="en-US" sz="4000" dirty="0">
              <a:solidFill>
                <a:srgbClr val="0070C0"/>
              </a:solidFill>
            </a:endParaRPr>
          </a:p>
          <a:p>
            <a:r>
              <a:rPr lang="en-US" sz="4000" dirty="0">
                <a:solidFill>
                  <a:srgbClr val="0070C0"/>
                </a:solidFill>
              </a:rPr>
              <a:t>Phase 3: Analyzing</a:t>
            </a:r>
          </a:p>
        </p:txBody>
      </p:sp>
    </p:spTree>
    <p:extLst>
      <p:ext uri="{BB962C8B-B14F-4D97-AF65-F5344CB8AC3E}">
        <p14:creationId xmlns:p14="http://schemas.microsoft.com/office/powerpoint/2010/main" val="24154470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6: Select a Research Design</a:t>
            </a:r>
            <a:br>
              <a:rPr lang="en-US" b="1" dirty="0"/>
            </a:br>
            <a:br>
              <a:rPr lang="en-US" b="1" dirty="0"/>
            </a:br>
            <a:r>
              <a:rPr lang="en-US" b="1" dirty="0"/>
              <a:t>Experimental Research Design: “A” Causes “B”</a:t>
            </a:r>
          </a:p>
        </p:txBody>
      </p:sp>
      <p:sp>
        <p:nvSpPr>
          <p:cNvPr id="3" name="Content Placeholder 2"/>
          <p:cNvSpPr>
            <a:spLocks noGrp="1"/>
          </p:cNvSpPr>
          <p:nvPr>
            <p:ph idx="1"/>
          </p:nvPr>
        </p:nvSpPr>
        <p:spPr>
          <a:xfrm>
            <a:off x="838200" y="2440219"/>
            <a:ext cx="10515600" cy="4351338"/>
          </a:xfrm>
        </p:spPr>
        <p:txBody>
          <a:bodyPr>
            <a:normAutofit/>
          </a:bodyPr>
          <a:lstStyle/>
          <a:p>
            <a:pPr marL="0" indent="0">
              <a:buNone/>
            </a:pPr>
            <a:r>
              <a:rPr lang="en-US" sz="4000" dirty="0"/>
              <a:t>Example:  What are the effects of “Drug A” in reducing blood pressure? </a:t>
            </a:r>
          </a:p>
          <a:p>
            <a:pPr lvl="1"/>
            <a:endParaRPr lang="en-US" sz="3600" dirty="0"/>
          </a:p>
          <a:p>
            <a:pPr lvl="1"/>
            <a:r>
              <a:rPr lang="en-US" sz="3600" dirty="0"/>
              <a:t>Group 1: </a:t>
            </a:r>
            <a:r>
              <a:rPr lang="en-US" sz="3600" b="1" dirty="0">
                <a:solidFill>
                  <a:srgbClr val="0070C0"/>
                </a:solidFill>
              </a:rPr>
              <a:t>Treatment group </a:t>
            </a:r>
            <a:r>
              <a:rPr lang="en-US" sz="3600" dirty="0"/>
              <a:t>is exposed to Drug A</a:t>
            </a:r>
          </a:p>
          <a:p>
            <a:pPr lvl="1"/>
            <a:endParaRPr lang="en-US" sz="3600" dirty="0"/>
          </a:p>
          <a:p>
            <a:pPr lvl="1"/>
            <a:r>
              <a:rPr lang="en-US" sz="3600" dirty="0"/>
              <a:t>Group 2: </a:t>
            </a:r>
            <a:r>
              <a:rPr lang="en-US" sz="3600" b="1" dirty="0">
                <a:solidFill>
                  <a:srgbClr val="0070C0"/>
                </a:solidFill>
              </a:rPr>
              <a:t>Control group </a:t>
            </a:r>
            <a:r>
              <a:rPr lang="en-US" sz="3600" dirty="0"/>
              <a:t>is exposed to a placebo</a:t>
            </a:r>
          </a:p>
        </p:txBody>
      </p:sp>
    </p:spTree>
    <p:extLst>
      <p:ext uri="{BB962C8B-B14F-4D97-AF65-F5344CB8AC3E}">
        <p14:creationId xmlns:p14="http://schemas.microsoft.com/office/powerpoint/2010/main" val="1777633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Research Design: Quasi-Experiments</a:t>
            </a:r>
          </a:p>
        </p:txBody>
      </p:sp>
      <p:sp>
        <p:nvSpPr>
          <p:cNvPr id="3" name="Content Placeholder 2"/>
          <p:cNvSpPr>
            <a:spLocks noGrp="1"/>
          </p:cNvSpPr>
          <p:nvPr>
            <p:ph idx="1"/>
          </p:nvPr>
        </p:nvSpPr>
        <p:spPr/>
        <p:txBody>
          <a:bodyPr>
            <a:normAutofit/>
          </a:bodyPr>
          <a:lstStyle/>
          <a:p>
            <a:pPr marL="0" indent="0">
              <a:buNone/>
            </a:pPr>
            <a:r>
              <a:rPr lang="en-US" sz="4000" dirty="0"/>
              <a:t>Example: What are the effects of seat belt laws?</a:t>
            </a:r>
          </a:p>
          <a:p>
            <a:endParaRPr lang="en-US" sz="4000" dirty="0"/>
          </a:p>
          <a:p>
            <a:pPr lvl="1"/>
            <a:r>
              <a:rPr lang="en-US" sz="3600" dirty="0"/>
              <a:t>Group 1: </a:t>
            </a:r>
            <a:r>
              <a:rPr lang="en-US" sz="3600" b="1" dirty="0">
                <a:solidFill>
                  <a:srgbClr val="0070C0"/>
                </a:solidFill>
              </a:rPr>
              <a:t>Treatment</a:t>
            </a:r>
            <a:r>
              <a:rPr lang="en-US" sz="3600" b="1" dirty="0"/>
              <a:t> </a:t>
            </a:r>
            <a:r>
              <a:rPr lang="en-US" sz="3600" b="1" dirty="0">
                <a:solidFill>
                  <a:srgbClr val="0070C0"/>
                </a:solidFill>
              </a:rPr>
              <a:t>group</a:t>
            </a:r>
            <a:r>
              <a:rPr lang="en-US" sz="3600" dirty="0"/>
              <a:t> lives in a state with a seat belt law. </a:t>
            </a:r>
          </a:p>
          <a:p>
            <a:pPr lvl="1"/>
            <a:endParaRPr lang="en-US" sz="3600" dirty="0"/>
          </a:p>
          <a:p>
            <a:pPr lvl="1"/>
            <a:r>
              <a:rPr lang="en-US" sz="3600" dirty="0"/>
              <a:t>Group 2: </a:t>
            </a:r>
            <a:r>
              <a:rPr lang="en-US" sz="3600" b="1" dirty="0">
                <a:solidFill>
                  <a:srgbClr val="0070C0"/>
                </a:solidFill>
              </a:rPr>
              <a:t>Control group</a:t>
            </a:r>
            <a:r>
              <a:rPr lang="en-US" sz="3600" dirty="0"/>
              <a:t> lives in a state that does not have a seat belt law.</a:t>
            </a:r>
            <a:endParaRPr lang="en-US" sz="4000" dirty="0"/>
          </a:p>
        </p:txBody>
      </p:sp>
    </p:spTree>
    <p:extLst>
      <p:ext uri="{BB962C8B-B14F-4D97-AF65-F5344CB8AC3E}">
        <p14:creationId xmlns:p14="http://schemas.microsoft.com/office/powerpoint/2010/main" val="22840771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29005"/>
            <a:ext cx="10515600" cy="1325563"/>
          </a:xfrm>
        </p:spPr>
        <p:txBody>
          <a:bodyPr>
            <a:normAutofit fontScale="90000"/>
          </a:bodyPr>
          <a:lstStyle/>
          <a:p>
            <a:pPr algn="ctr"/>
            <a:r>
              <a:rPr lang="en-US" sz="4800" b="1" dirty="0"/>
              <a:t>Quasi-Experimental Design Toolbox</a:t>
            </a:r>
            <a:br>
              <a:rPr lang="en-US" sz="4800" b="1" dirty="0"/>
            </a:br>
            <a:br>
              <a:rPr lang="en-US" sz="1300" b="1" dirty="0"/>
            </a:br>
            <a:r>
              <a:rPr lang="en-US" sz="4000" dirty="0"/>
              <a:t>The following research designs can produce strong evidence of how a law causes an effect:</a:t>
            </a:r>
            <a:br>
              <a:rPr lang="en-US" sz="4000" dirty="0"/>
            </a:br>
            <a:endParaRPr lang="en-US" sz="4000" b="1" dirty="0"/>
          </a:p>
        </p:txBody>
      </p:sp>
      <p:sp>
        <p:nvSpPr>
          <p:cNvPr id="3" name="Content Placeholder 2"/>
          <p:cNvSpPr>
            <a:spLocks noGrp="1"/>
          </p:cNvSpPr>
          <p:nvPr>
            <p:ph sz="half" idx="1"/>
          </p:nvPr>
        </p:nvSpPr>
        <p:spPr>
          <a:xfrm>
            <a:off x="838200" y="2606039"/>
            <a:ext cx="5181600" cy="3570923"/>
          </a:xfrm>
        </p:spPr>
        <p:txBody>
          <a:bodyPr>
            <a:noAutofit/>
          </a:bodyPr>
          <a:lstStyle/>
          <a:p>
            <a:r>
              <a:rPr lang="en-US" sz="3600" dirty="0"/>
              <a:t>Repeated measures</a:t>
            </a:r>
          </a:p>
          <a:p>
            <a:r>
              <a:rPr lang="en-US" sz="3600" dirty="0"/>
              <a:t>Time resolution</a:t>
            </a:r>
          </a:p>
          <a:p>
            <a:r>
              <a:rPr lang="en-US" sz="3600" dirty="0"/>
              <a:t>Functional form of effects</a:t>
            </a:r>
          </a:p>
          <a:p>
            <a:r>
              <a:rPr lang="en-US" sz="3600" dirty="0"/>
              <a:t>Comparison jurisdictions</a:t>
            </a:r>
          </a:p>
          <a:p>
            <a:pPr marL="0" indent="0">
              <a:buNone/>
            </a:pPr>
            <a:endParaRPr lang="en-US" sz="3600" dirty="0"/>
          </a:p>
        </p:txBody>
      </p:sp>
      <p:sp>
        <p:nvSpPr>
          <p:cNvPr id="4" name="Content Placeholder 3"/>
          <p:cNvSpPr>
            <a:spLocks noGrp="1"/>
          </p:cNvSpPr>
          <p:nvPr>
            <p:ph sz="half" idx="2"/>
          </p:nvPr>
        </p:nvSpPr>
        <p:spPr>
          <a:xfrm>
            <a:off x="6172200" y="2606039"/>
            <a:ext cx="5181600" cy="3570924"/>
          </a:xfrm>
        </p:spPr>
        <p:txBody>
          <a:bodyPr>
            <a:normAutofit/>
          </a:bodyPr>
          <a:lstStyle/>
          <a:p>
            <a:r>
              <a:rPr lang="en-US" sz="3600" dirty="0"/>
              <a:t>Comparison groups</a:t>
            </a:r>
          </a:p>
          <a:p>
            <a:r>
              <a:rPr lang="en-US" sz="3600" dirty="0"/>
              <a:t>Comparison outcomes</a:t>
            </a:r>
          </a:p>
          <a:p>
            <a:r>
              <a:rPr lang="en-US" sz="3600" dirty="0"/>
              <a:t>Replications</a:t>
            </a:r>
          </a:p>
          <a:p>
            <a:r>
              <a:rPr lang="en-US" sz="3600" dirty="0"/>
              <a:t>Dose response</a:t>
            </a:r>
          </a:p>
          <a:p>
            <a:endParaRPr lang="en-US" sz="3600" dirty="0"/>
          </a:p>
        </p:txBody>
      </p:sp>
    </p:spTree>
    <p:extLst>
      <p:ext uri="{BB962C8B-B14F-4D97-AF65-F5344CB8AC3E}">
        <p14:creationId xmlns:p14="http://schemas.microsoft.com/office/powerpoint/2010/main" val="31535974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n image of a graph of repeated measures. A repeated measures design requires that you measure the same thing at multiple points in time. At a minimum, this will be two points in time, which the basic pre–post treatment design. Because cause precedes effect, we measure the outcome both before and after the law is implemented, which is illustrated by a line between two dots. ">
            <a:extLst>
              <a:ext uri="{FF2B5EF4-FFF2-40B4-BE49-F238E27FC236}">
                <a16:creationId xmlns:a16="http://schemas.microsoft.com/office/drawing/2014/main" id="{2A6D0133-31A6-4DC3-B53C-DFC56A2EAC9F}"/>
              </a:ext>
            </a:extLst>
          </p:cNvPr>
          <p:cNvPicPr>
            <a:picLocks noChangeAspect="1"/>
          </p:cNvPicPr>
          <p:nvPr/>
        </p:nvPicPr>
        <p:blipFill rotWithShape="1">
          <a:blip r:embed="rId3"/>
          <a:srcRect l="25918" t="45907" r="27088"/>
          <a:stretch/>
        </p:blipFill>
        <p:spPr>
          <a:xfrm>
            <a:off x="1539431" y="957742"/>
            <a:ext cx="8889357" cy="5755634"/>
          </a:xfrm>
          <a:prstGeom prst="rect">
            <a:avLst/>
          </a:prstGeom>
        </p:spPr>
      </p:pic>
      <p:sp>
        <p:nvSpPr>
          <p:cNvPr id="2" name="Title 1"/>
          <p:cNvSpPr>
            <a:spLocks noGrp="1"/>
          </p:cNvSpPr>
          <p:nvPr>
            <p:ph type="title"/>
          </p:nvPr>
        </p:nvSpPr>
        <p:spPr/>
        <p:txBody>
          <a:bodyPr>
            <a:normAutofit/>
          </a:bodyPr>
          <a:lstStyle/>
          <a:p>
            <a:pPr algn="ctr"/>
            <a:r>
              <a:rPr lang="en-US" sz="4800" b="1" dirty="0"/>
              <a:t>Repeated Measures: Observed Effect</a:t>
            </a:r>
          </a:p>
        </p:txBody>
      </p:sp>
    </p:spTree>
    <p:extLst>
      <p:ext uri="{BB962C8B-B14F-4D97-AF65-F5344CB8AC3E}">
        <p14:creationId xmlns:p14="http://schemas.microsoft.com/office/powerpoint/2010/main" val="3146585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is a graph of repeated measures. It shows a horizontal line with multiple points going up and down with two perpendicular lines indicating before an event like the implementation of  law and post an event like  the implementation of a law.">
            <a:extLst>
              <a:ext uri="{FF2B5EF4-FFF2-40B4-BE49-F238E27FC236}">
                <a16:creationId xmlns:a16="http://schemas.microsoft.com/office/drawing/2014/main" id="{FD27C3F3-7385-47EB-BD71-4821D2F61711}"/>
              </a:ext>
            </a:extLst>
          </p:cNvPr>
          <p:cNvPicPr>
            <a:picLocks noChangeAspect="1"/>
          </p:cNvPicPr>
          <p:nvPr/>
        </p:nvPicPr>
        <p:blipFill rotWithShape="1">
          <a:blip r:embed="rId3"/>
          <a:srcRect l="26314" t="45738" r="26313" b="2617"/>
          <a:stretch/>
        </p:blipFill>
        <p:spPr>
          <a:xfrm>
            <a:off x="1668679" y="1261640"/>
            <a:ext cx="9199945" cy="5641649"/>
          </a:xfrm>
          <a:prstGeom prst="rect">
            <a:avLst/>
          </a:prstGeom>
        </p:spPr>
      </p:pic>
      <p:sp>
        <p:nvSpPr>
          <p:cNvPr id="2" name="Title 1"/>
          <p:cNvSpPr>
            <a:spLocks noGrp="1"/>
          </p:cNvSpPr>
          <p:nvPr>
            <p:ph type="title"/>
          </p:nvPr>
        </p:nvSpPr>
        <p:spPr>
          <a:xfrm>
            <a:off x="0" y="365125"/>
            <a:ext cx="12192000" cy="1325563"/>
          </a:xfrm>
        </p:spPr>
        <p:txBody>
          <a:bodyPr>
            <a:normAutofit/>
          </a:bodyPr>
          <a:lstStyle/>
          <a:p>
            <a:pPr algn="ctr"/>
            <a:r>
              <a:rPr lang="en-US" sz="4300" b="1" dirty="0"/>
              <a:t>Many Repeated Measures: Same Observed Effect</a:t>
            </a:r>
          </a:p>
        </p:txBody>
      </p:sp>
    </p:spTree>
    <p:extLst>
      <p:ext uri="{BB962C8B-B14F-4D97-AF65-F5344CB8AC3E}">
        <p14:creationId xmlns:p14="http://schemas.microsoft.com/office/powerpoint/2010/main" val="12634290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Many Repeated Measures</a:t>
            </a:r>
          </a:p>
        </p:txBody>
      </p:sp>
      <p:sp>
        <p:nvSpPr>
          <p:cNvPr id="3" name="Content Placeholder 2"/>
          <p:cNvSpPr>
            <a:spLocks noGrp="1"/>
          </p:cNvSpPr>
          <p:nvPr>
            <p:ph idx="1"/>
          </p:nvPr>
        </p:nvSpPr>
        <p:spPr/>
        <p:txBody>
          <a:bodyPr>
            <a:normAutofit/>
          </a:bodyPr>
          <a:lstStyle/>
          <a:p>
            <a:pPr marL="0" indent="0" algn="ctr">
              <a:buNone/>
            </a:pPr>
            <a:endParaRPr lang="en-US" sz="3600" dirty="0"/>
          </a:p>
          <a:p>
            <a:pPr marL="0" indent="0" algn="ctr">
              <a:buNone/>
            </a:pPr>
            <a:endParaRPr lang="en-US" sz="3600" dirty="0"/>
          </a:p>
          <a:p>
            <a:pPr marL="0" indent="0" algn="ctr">
              <a:buNone/>
            </a:pPr>
            <a:r>
              <a:rPr lang="en-US" sz="3600" dirty="0"/>
              <a:t>Simple interrupted time series</a:t>
            </a:r>
          </a:p>
          <a:p>
            <a:pPr marL="0" indent="0">
              <a:buNone/>
            </a:pPr>
            <a:endParaRPr lang="en-US" sz="3600" dirty="0"/>
          </a:p>
          <a:p>
            <a:pPr marL="0" indent="0" algn="ctr">
              <a:buNone/>
            </a:pPr>
            <a:r>
              <a:rPr lang="en-US" sz="3600" dirty="0"/>
              <a:t>O</a:t>
            </a:r>
            <a:r>
              <a:rPr lang="en-US" sz="3600" baseline="-25000" dirty="0"/>
              <a:t>1</a:t>
            </a:r>
            <a:r>
              <a:rPr lang="en-US" sz="3600" dirty="0"/>
              <a:t>     O</a:t>
            </a:r>
            <a:r>
              <a:rPr lang="en-US" sz="3600" baseline="-25000" dirty="0"/>
              <a:t>2</a:t>
            </a:r>
            <a:r>
              <a:rPr lang="en-US" sz="3600" dirty="0"/>
              <a:t>     O</a:t>
            </a:r>
            <a:r>
              <a:rPr lang="en-US" sz="3600" baseline="-25000" dirty="0"/>
              <a:t>3</a:t>
            </a:r>
            <a:r>
              <a:rPr lang="en-US" sz="3600" dirty="0"/>
              <a:t>     O</a:t>
            </a:r>
            <a:r>
              <a:rPr lang="en-US" sz="3600" baseline="-25000" dirty="0"/>
              <a:t>4</a:t>
            </a:r>
            <a:r>
              <a:rPr lang="en-US" sz="3600" dirty="0"/>
              <a:t>     O</a:t>
            </a:r>
            <a:r>
              <a:rPr lang="en-US" sz="3600" baseline="-25000" dirty="0"/>
              <a:t>5</a:t>
            </a:r>
            <a:r>
              <a:rPr lang="en-US" sz="3600" dirty="0"/>
              <a:t>  </a:t>
            </a:r>
            <a:r>
              <a:rPr lang="en-US" sz="4000" dirty="0">
                <a:ln>
                  <a:solidFill>
                    <a:srgbClr val="FFFFFF"/>
                  </a:solidFill>
                </a:ln>
              </a:rPr>
              <a:t>X</a:t>
            </a:r>
            <a:r>
              <a:rPr lang="en-US" sz="3600" dirty="0"/>
              <a:t>  O</a:t>
            </a:r>
            <a:r>
              <a:rPr lang="en-US" sz="3600" baseline="-25000" dirty="0"/>
              <a:t>6</a:t>
            </a:r>
            <a:r>
              <a:rPr lang="en-US" sz="3600" dirty="0"/>
              <a:t>     O</a:t>
            </a:r>
            <a:r>
              <a:rPr lang="en-US" sz="3600" baseline="-25000" dirty="0"/>
              <a:t>7</a:t>
            </a:r>
            <a:r>
              <a:rPr lang="en-US" sz="3600" dirty="0"/>
              <a:t>     O</a:t>
            </a:r>
            <a:r>
              <a:rPr lang="en-US" sz="3600" baseline="-25000" dirty="0"/>
              <a:t>8</a:t>
            </a:r>
            <a:r>
              <a:rPr lang="en-US" sz="3600" dirty="0"/>
              <a:t>     O</a:t>
            </a:r>
            <a:r>
              <a:rPr lang="en-US" sz="3600" baseline="-25000" dirty="0"/>
              <a:t>9</a:t>
            </a:r>
            <a:r>
              <a:rPr lang="en-US" sz="3600" dirty="0"/>
              <a:t>     O</a:t>
            </a:r>
            <a:r>
              <a:rPr lang="en-US" sz="3600" baseline="-25000" dirty="0"/>
              <a:t>10</a:t>
            </a:r>
          </a:p>
          <a:p>
            <a:pPr marL="0" indent="0">
              <a:buNone/>
            </a:pPr>
            <a:endParaRPr lang="en-US" sz="3600" dirty="0"/>
          </a:p>
        </p:txBody>
      </p:sp>
    </p:spTree>
    <p:extLst>
      <p:ext uri="{BB962C8B-B14F-4D97-AF65-F5344CB8AC3E}">
        <p14:creationId xmlns:p14="http://schemas.microsoft.com/office/powerpoint/2010/main" val="7078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What We’ll Discuss: Phase 1</a:t>
            </a:r>
          </a:p>
        </p:txBody>
      </p:sp>
      <p:sp>
        <p:nvSpPr>
          <p:cNvPr id="3" name="Content Placeholder 2"/>
          <p:cNvSpPr>
            <a:spLocks noGrp="1"/>
          </p:cNvSpPr>
          <p:nvPr>
            <p:ph idx="1"/>
          </p:nvPr>
        </p:nvSpPr>
        <p:spPr/>
        <p:txBody>
          <a:bodyPr>
            <a:normAutofit fontScale="92500" lnSpcReduction="20000"/>
          </a:bodyPr>
          <a:lstStyle/>
          <a:p>
            <a:r>
              <a:rPr lang="en-US" sz="3600" dirty="0"/>
              <a:t>Recap of Legal Epidemiology</a:t>
            </a:r>
          </a:p>
          <a:p>
            <a:pPr marL="0" indent="0">
              <a:buNone/>
            </a:pPr>
            <a:endParaRPr lang="en-US" sz="3600" b="1" dirty="0"/>
          </a:p>
          <a:p>
            <a:r>
              <a:rPr lang="en-US" sz="3600" dirty="0"/>
              <a:t>Three Phases of Legal Epidemiology Studies</a:t>
            </a:r>
          </a:p>
          <a:p>
            <a:endParaRPr lang="en-US" sz="3600" dirty="0"/>
          </a:p>
          <a:p>
            <a:pPr lvl="1"/>
            <a:r>
              <a:rPr lang="en-US" sz="3200" b="1" dirty="0">
                <a:solidFill>
                  <a:srgbClr val="0070C0"/>
                </a:solidFill>
              </a:rPr>
              <a:t>Phase 1: Planning</a:t>
            </a:r>
          </a:p>
          <a:p>
            <a:endParaRPr lang="en-US" sz="3600" dirty="0"/>
          </a:p>
          <a:p>
            <a:pPr lvl="1"/>
            <a:r>
              <a:rPr lang="en-US" sz="3200" dirty="0"/>
              <a:t>Phase 2: Operationalizing</a:t>
            </a:r>
          </a:p>
          <a:p>
            <a:endParaRPr lang="en-US" sz="3600" dirty="0"/>
          </a:p>
          <a:p>
            <a:pPr lvl="1"/>
            <a:r>
              <a:rPr lang="en-US" sz="3200" dirty="0"/>
              <a:t>Phase 3: Analyzing</a:t>
            </a:r>
          </a:p>
        </p:txBody>
      </p:sp>
    </p:spTree>
    <p:extLst>
      <p:ext uri="{BB962C8B-B14F-4D97-AF65-F5344CB8AC3E}">
        <p14:creationId xmlns:p14="http://schemas.microsoft.com/office/powerpoint/2010/main" val="36354801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Time Resolution Considerations</a:t>
            </a:r>
          </a:p>
        </p:txBody>
      </p:sp>
      <p:sp>
        <p:nvSpPr>
          <p:cNvPr id="3" name="Content Placeholder 2"/>
          <p:cNvSpPr>
            <a:spLocks noGrp="1"/>
          </p:cNvSpPr>
          <p:nvPr>
            <p:ph sz="half" idx="1"/>
          </p:nvPr>
        </p:nvSpPr>
        <p:spPr>
          <a:xfrm>
            <a:off x="838200" y="1825625"/>
            <a:ext cx="5181600" cy="4351338"/>
          </a:xfrm>
        </p:spPr>
        <p:txBody>
          <a:bodyPr>
            <a:noAutofit/>
          </a:bodyPr>
          <a:lstStyle/>
          <a:p>
            <a:pPr marL="0" indent="0">
              <a:buNone/>
            </a:pPr>
            <a:r>
              <a:rPr lang="en-US" sz="4000" dirty="0"/>
              <a:t>Time Resolution</a:t>
            </a:r>
          </a:p>
          <a:p>
            <a:pPr lvl="1"/>
            <a:r>
              <a:rPr lang="en-US" sz="3600" dirty="0"/>
              <a:t>Observations on a daily, weekly, monthly, or yearly basis</a:t>
            </a:r>
          </a:p>
          <a:p>
            <a:pPr marL="0" indent="0">
              <a:buNone/>
            </a:pPr>
            <a:endParaRPr lang="en-US" sz="4000" dirty="0"/>
          </a:p>
          <a:p>
            <a:pPr marL="0" indent="0">
              <a:buNone/>
            </a:pPr>
            <a:endParaRPr lang="en-US" sz="4000" dirty="0"/>
          </a:p>
        </p:txBody>
      </p:sp>
      <p:sp>
        <p:nvSpPr>
          <p:cNvPr id="4" name="Content Placeholder 3"/>
          <p:cNvSpPr>
            <a:spLocks noGrp="1"/>
          </p:cNvSpPr>
          <p:nvPr>
            <p:ph sz="half" idx="2"/>
          </p:nvPr>
        </p:nvSpPr>
        <p:spPr/>
        <p:txBody>
          <a:bodyPr>
            <a:normAutofit/>
          </a:bodyPr>
          <a:lstStyle/>
          <a:p>
            <a:pPr marL="0" indent="0">
              <a:buNone/>
            </a:pPr>
            <a:r>
              <a:rPr lang="en-US" sz="4000" dirty="0"/>
              <a:t>Considerations</a:t>
            </a:r>
          </a:p>
          <a:p>
            <a:pPr lvl="1"/>
            <a:r>
              <a:rPr lang="en-US" sz="3600" dirty="0"/>
              <a:t>Speed</a:t>
            </a:r>
          </a:p>
          <a:p>
            <a:pPr lvl="1"/>
            <a:r>
              <a:rPr lang="en-US" sz="3600" dirty="0"/>
              <a:t>Variation</a:t>
            </a:r>
          </a:p>
          <a:p>
            <a:pPr lvl="1"/>
            <a:r>
              <a:rPr lang="en-US" sz="3600" dirty="0"/>
              <a:t>Scale</a:t>
            </a:r>
          </a:p>
          <a:p>
            <a:pPr lvl="1"/>
            <a:r>
              <a:rPr lang="en-US" sz="3600" dirty="0"/>
              <a:t>Date</a:t>
            </a:r>
          </a:p>
          <a:p>
            <a:pPr lvl="1"/>
            <a:r>
              <a:rPr lang="en-US" sz="3600" dirty="0"/>
              <a:t>Seasonality</a:t>
            </a:r>
          </a:p>
        </p:txBody>
      </p:sp>
    </p:spTree>
    <p:extLst>
      <p:ext uri="{BB962C8B-B14F-4D97-AF65-F5344CB8AC3E}">
        <p14:creationId xmlns:p14="http://schemas.microsoft.com/office/powerpoint/2010/main" val="10418407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Time Resolution Consideration: Speed</a:t>
            </a:r>
          </a:p>
        </p:txBody>
      </p:sp>
      <p:sp>
        <p:nvSpPr>
          <p:cNvPr id="3" name="Content Placeholder 2"/>
          <p:cNvSpPr>
            <a:spLocks noGrp="1"/>
          </p:cNvSpPr>
          <p:nvPr>
            <p:ph sz="half" idx="1"/>
          </p:nvPr>
        </p:nvSpPr>
        <p:spPr/>
        <p:txBody>
          <a:bodyPr>
            <a:noAutofit/>
          </a:bodyPr>
          <a:lstStyle/>
          <a:p>
            <a:r>
              <a:rPr lang="en-US" sz="3400" dirty="0"/>
              <a:t>The speed at which a new law is expected to show effects </a:t>
            </a:r>
          </a:p>
          <a:p>
            <a:pPr marL="0" indent="0">
              <a:buNone/>
            </a:pPr>
            <a:endParaRPr lang="en-US" sz="3400" dirty="0"/>
          </a:p>
          <a:p>
            <a:r>
              <a:rPr lang="en-US" sz="3400" dirty="0"/>
              <a:t>Example: If effects are expected soon after the law’s implementation, u</a:t>
            </a:r>
            <a:r>
              <a:rPr lang="en-US" sz="3400" dirty="0">
                <a:sym typeface="Wingdings" panose="05000000000000000000" pitchFamily="2" charset="2"/>
              </a:rPr>
              <a:t>se monthly rather than annual observations. </a:t>
            </a:r>
          </a:p>
        </p:txBody>
      </p:sp>
      <p:pic>
        <p:nvPicPr>
          <p:cNvPr id="5" name="Content Placeholder 4" descr="Monthly Measures Graph&#10;&#10;The image depicts a graph that uses monthly observations to measure the effects of a law. The effects result in a smooth, easy-to-discern curv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510064"/>
            <a:ext cx="5175578" cy="4794479"/>
          </a:xfrm>
        </p:spPr>
      </p:pic>
    </p:spTree>
    <p:extLst>
      <p:ext uri="{BB962C8B-B14F-4D97-AF65-F5344CB8AC3E}">
        <p14:creationId xmlns:p14="http://schemas.microsoft.com/office/powerpoint/2010/main" val="12025988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Time Resolution Consideration: Variation	</a:t>
            </a:r>
          </a:p>
        </p:txBody>
      </p:sp>
      <p:sp>
        <p:nvSpPr>
          <p:cNvPr id="3" name="Content Placeholder 2"/>
          <p:cNvSpPr>
            <a:spLocks noGrp="1"/>
          </p:cNvSpPr>
          <p:nvPr>
            <p:ph sz="half" idx="1"/>
          </p:nvPr>
        </p:nvSpPr>
        <p:spPr/>
        <p:txBody>
          <a:bodyPr>
            <a:normAutofit lnSpcReduction="10000"/>
          </a:bodyPr>
          <a:lstStyle/>
          <a:p>
            <a:r>
              <a:rPr lang="en-US" sz="3400" dirty="0"/>
              <a:t>The variation in the outcome</a:t>
            </a:r>
          </a:p>
          <a:p>
            <a:pPr marL="0" indent="0">
              <a:buNone/>
            </a:pPr>
            <a:endParaRPr lang="en-US" sz="3400" dirty="0"/>
          </a:p>
          <a:p>
            <a:r>
              <a:rPr lang="en-US" sz="3400" dirty="0"/>
              <a:t>Example: If there is little to no variation in an outcome week by week, then monthly or annual measures might be more appropriate.</a:t>
            </a:r>
          </a:p>
        </p:txBody>
      </p:sp>
      <p:pic>
        <p:nvPicPr>
          <p:cNvPr id="5" name="Content Placeholder 4" descr="This image shows a graph measuring the  variations of the outcome over time. In this graph, time is measured in years." title="Annual Measures Graph"/>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b="1911"/>
          <a:stretch/>
        </p:blipFill>
        <p:spPr>
          <a:xfrm>
            <a:off x="6818489" y="1332089"/>
            <a:ext cx="3885201" cy="4844874"/>
          </a:xfrm>
        </p:spPr>
      </p:pic>
    </p:spTree>
    <p:extLst>
      <p:ext uri="{BB962C8B-B14F-4D97-AF65-F5344CB8AC3E}">
        <p14:creationId xmlns:p14="http://schemas.microsoft.com/office/powerpoint/2010/main" val="3737873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Time Resolution Consideration: Scale - 1	</a:t>
            </a:r>
          </a:p>
        </p:txBody>
      </p:sp>
      <p:sp>
        <p:nvSpPr>
          <p:cNvPr id="3" name="Content Placeholder 2"/>
          <p:cNvSpPr>
            <a:spLocks noGrp="1"/>
          </p:cNvSpPr>
          <p:nvPr>
            <p:ph sz="half" idx="1"/>
          </p:nvPr>
        </p:nvSpPr>
        <p:spPr/>
        <p:txBody>
          <a:bodyPr>
            <a:normAutofit/>
          </a:bodyPr>
          <a:lstStyle/>
          <a:p>
            <a:endParaRPr lang="en-US" sz="3600" dirty="0"/>
          </a:p>
          <a:p>
            <a:r>
              <a:rPr lang="en-US" sz="3600" dirty="0"/>
              <a:t>Example: Measuring the number of vaccines given monthly might create a cloudlike scatter (low-count resolution) </a:t>
            </a:r>
          </a:p>
        </p:txBody>
      </p:sp>
      <p:pic>
        <p:nvPicPr>
          <p:cNvPr id="5" name="Content Placeholder 4" descr="This image depicts a graph measuring the number of vaccines in months. The result is a cloud-like scatter. " title="Low-Count Resolution graph"/>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87823" y="1669168"/>
            <a:ext cx="3449000" cy="4664252"/>
          </a:xfrm>
        </p:spPr>
      </p:pic>
    </p:spTree>
    <p:extLst>
      <p:ext uri="{BB962C8B-B14F-4D97-AF65-F5344CB8AC3E}">
        <p14:creationId xmlns:p14="http://schemas.microsoft.com/office/powerpoint/2010/main" val="25343104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Time Resolution Consideration: Scale - 2</a:t>
            </a:r>
          </a:p>
        </p:txBody>
      </p:sp>
      <p:sp>
        <p:nvSpPr>
          <p:cNvPr id="3" name="Content Placeholder 2"/>
          <p:cNvSpPr>
            <a:spLocks noGrp="1"/>
          </p:cNvSpPr>
          <p:nvPr>
            <p:ph sz="half" idx="1"/>
          </p:nvPr>
        </p:nvSpPr>
        <p:spPr/>
        <p:txBody>
          <a:bodyPr>
            <a:normAutofit/>
          </a:bodyPr>
          <a:lstStyle/>
          <a:p>
            <a:endParaRPr lang="en-US" sz="3600" dirty="0"/>
          </a:p>
          <a:p>
            <a:r>
              <a:rPr lang="en-US" sz="3600" dirty="0"/>
              <a:t>Example: On the other hand, reporting yearly counts for vaccines given will likely create a smoother curve (high-count resolution) </a:t>
            </a:r>
          </a:p>
        </p:txBody>
      </p:sp>
      <p:pic>
        <p:nvPicPr>
          <p:cNvPr id="5" name="Content Placeholder 4" descr="This image depicts a graph measuring the number of vaccines in years. The result is a smoother curve, in comparison to the previous graph measuring the number of vaccines in months. " title="High-Count Resolution Graph"/>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84622" y="1427576"/>
            <a:ext cx="3804356" cy="4749387"/>
          </a:xfrm>
        </p:spPr>
      </p:pic>
    </p:spTree>
    <p:extLst>
      <p:ext uri="{BB962C8B-B14F-4D97-AF65-F5344CB8AC3E}">
        <p14:creationId xmlns:p14="http://schemas.microsoft.com/office/powerpoint/2010/main" val="26882560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Time Resolution Consideration: Date	</a:t>
            </a:r>
          </a:p>
        </p:txBody>
      </p:sp>
      <p:sp>
        <p:nvSpPr>
          <p:cNvPr id="4" name="Content Placeholder 3">
            <a:extLst>
              <a:ext uri="{FF2B5EF4-FFF2-40B4-BE49-F238E27FC236}">
                <a16:creationId xmlns:a16="http://schemas.microsoft.com/office/drawing/2014/main" id="{16AD45B4-9666-491A-BDC9-B307641C7E21}"/>
              </a:ext>
            </a:extLst>
          </p:cNvPr>
          <p:cNvSpPr>
            <a:spLocks noGrp="1"/>
          </p:cNvSpPr>
          <p:nvPr>
            <p:ph sz="half" idx="2"/>
          </p:nvPr>
        </p:nvSpPr>
        <p:spPr>
          <a:xfrm>
            <a:off x="838200" y="1825625"/>
            <a:ext cx="10515600" cy="4351338"/>
          </a:xfrm>
        </p:spPr>
        <p:txBody>
          <a:bodyPr>
            <a:normAutofit/>
          </a:bodyPr>
          <a:lstStyle/>
          <a:p>
            <a:pPr marL="0" indent="0" algn="ctr">
              <a:buNone/>
            </a:pPr>
            <a:endParaRPr lang="en-US" sz="3600" dirty="0"/>
          </a:p>
          <a:p>
            <a:pPr marL="0" indent="0">
              <a:buNone/>
            </a:pPr>
            <a:r>
              <a:rPr lang="en-US" sz="3600" dirty="0"/>
              <a:t>Example: A mid-year effective date often does not work well with annual data.</a:t>
            </a:r>
          </a:p>
        </p:txBody>
      </p:sp>
    </p:spTree>
    <p:extLst>
      <p:ext uri="{BB962C8B-B14F-4D97-AF65-F5344CB8AC3E}">
        <p14:creationId xmlns:p14="http://schemas.microsoft.com/office/powerpoint/2010/main" val="36844719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Time Resolution Consideration: Seasonality</a:t>
            </a:r>
          </a:p>
        </p:txBody>
      </p:sp>
      <p:sp>
        <p:nvSpPr>
          <p:cNvPr id="3" name="Content Placeholder 2"/>
          <p:cNvSpPr>
            <a:spLocks noGrp="1"/>
          </p:cNvSpPr>
          <p:nvPr>
            <p:ph sz="half" idx="1"/>
          </p:nvPr>
        </p:nvSpPr>
        <p:spPr>
          <a:xfrm>
            <a:off x="838200" y="1825625"/>
            <a:ext cx="4072467" cy="4351338"/>
          </a:xfrm>
        </p:spPr>
        <p:txBody>
          <a:bodyPr>
            <a:normAutofit/>
          </a:bodyPr>
          <a:lstStyle/>
          <a:p>
            <a:endParaRPr lang="en-US" sz="4000" dirty="0"/>
          </a:p>
          <a:p>
            <a:r>
              <a:rPr lang="en-US" sz="3600" dirty="0"/>
              <a:t>Example: Behavior might be different in the summer than in the winter. </a:t>
            </a:r>
          </a:p>
        </p:txBody>
      </p:sp>
      <p:pic>
        <p:nvPicPr>
          <p:cNvPr id="6" name="Content Placeholder 5" descr="This image depicts a graph that demonstrates how the seasonality--ie., different months of the year--may have an effect on the measured outcome." title="Seasonality of Measured Outcome Graph"/>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0378" y="2017536"/>
            <a:ext cx="6073422" cy="3467372"/>
          </a:xfrm>
        </p:spPr>
      </p:pic>
    </p:spTree>
    <p:extLst>
      <p:ext uri="{BB962C8B-B14F-4D97-AF65-F5344CB8AC3E}">
        <p14:creationId xmlns:p14="http://schemas.microsoft.com/office/powerpoint/2010/main" val="28495885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Functional Forms of Effects - 1 </a:t>
            </a:r>
          </a:p>
        </p:txBody>
      </p:sp>
      <p:sp>
        <p:nvSpPr>
          <p:cNvPr id="3" name="Content Placeholder 2"/>
          <p:cNvSpPr>
            <a:spLocks noGrp="1"/>
          </p:cNvSpPr>
          <p:nvPr>
            <p:ph idx="1"/>
          </p:nvPr>
        </p:nvSpPr>
        <p:spPr/>
        <p:txBody>
          <a:bodyPr>
            <a:noAutofit/>
          </a:bodyPr>
          <a:lstStyle/>
          <a:p>
            <a:pPr marL="0" indent="0">
              <a:buNone/>
            </a:pPr>
            <a:r>
              <a:rPr lang="en-US" sz="3200" dirty="0"/>
              <a:t>Thinking about what patterns in the data are expected leads to important questions that shape the design of the study:</a:t>
            </a:r>
          </a:p>
          <a:p>
            <a:pPr marL="0" indent="0">
              <a:buNone/>
            </a:pPr>
            <a:endParaRPr lang="en-US" sz="1200" dirty="0"/>
          </a:p>
          <a:p>
            <a:pPr marL="457200" lvl="1" indent="-457200"/>
            <a:r>
              <a:rPr lang="en-US" sz="2800" dirty="0"/>
              <a:t>Do you expect the effect to show up as soon as the law takes effect? Or do you expect a delay as enforcement or other implementation systems are developed and ramped up?</a:t>
            </a:r>
          </a:p>
          <a:p>
            <a:pPr marL="457200" lvl="1" indent="-457200"/>
            <a:r>
              <a:rPr lang="en-US" sz="2800" dirty="0"/>
              <a:t>Do you expect an anticipatory effect before the legal effective date? Or do you expect the effect to emerge gradually?</a:t>
            </a:r>
          </a:p>
          <a:p>
            <a:pPr marL="457200" lvl="1" indent="-457200"/>
            <a:r>
              <a:rPr lang="en-US" sz="2800" dirty="0"/>
              <a:t>Do you expect the effect to be temporary, dissipating over time as organizations and individuals adapt to the new law in ways that maintain previous conditions?</a:t>
            </a:r>
          </a:p>
          <a:p>
            <a:pPr lvl="1"/>
            <a:endParaRPr lang="en-US" altLang="en-US" sz="2800" dirty="0"/>
          </a:p>
          <a:p>
            <a:endParaRPr lang="en-US" sz="3200" dirty="0"/>
          </a:p>
        </p:txBody>
      </p:sp>
    </p:spTree>
    <p:extLst>
      <p:ext uri="{BB962C8B-B14F-4D97-AF65-F5344CB8AC3E}">
        <p14:creationId xmlns:p14="http://schemas.microsoft.com/office/powerpoint/2010/main" val="3429475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Functional Forms of Effects - 2</a:t>
            </a:r>
          </a:p>
        </p:txBody>
      </p:sp>
      <p:sp>
        <p:nvSpPr>
          <p:cNvPr id="3" name="Content Placeholder 2"/>
          <p:cNvSpPr>
            <a:spLocks noGrp="1"/>
          </p:cNvSpPr>
          <p:nvPr>
            <p:ph idx="1"/>
          </p:nvPr>
        </p:nvSpPr>
        <p:spPr/>
        <p:txBody>
          <a:bodyPr>
            <a:normAutofit/>
          </a:bodyPr>
          <a:lstStyle/>
          <a:p>
            <a:r>
              <a:rPr lang="en-US" sz="3600" dirty="0"/>
              <a:t>Abrupt change</a:t>
            </a:r>
          </a:p>
          <a:p>
            <a:r>
              <a:rPr lang="en-US" sz="3600" dirty="0"/>
              <a:t>Temporary change</a:t>
            </a:r>
          </a:p>
          <a:p>
            <a:r>
              <a:rPr lang="en-US" sz="3600" dirty="0"/>
              <a:t>Delayed change</a:t>
            </a:r>
          </a:p>
          <a:p>
            <a:r>
              <a:rPr lang="en-US" sz="3600" dirty="0"/>
              <a:t>Accelerated change</a:t>
            </a:r>
          </a:p>
          <a:p>
            <a:r>
              <a:rPr lang="en-US" sz="3600" dirty="0"/>
              <a:t>Gradual effect</a:t>
            </a:r>
          </a:p>
          <a:p>
            <a:r>
              <a:rPr lang="en-US" sz="3600" dirty="0"/>
              <a:t>Change in variability</a:t>
            </a:r>
          </a:p>
          <a:p>
            <a:r>
              <a:rPr lang="en-US" sz="3600" dirty="0"/>
              <a:t>Partially decaying effect</a:t>
            </a:r>
          </a:p>
        </p:txBody>
      </p:sp>
    </p:spTree>
    <p:extLst>
      <p:ext uri="{BB962C8B-B14F-4D97-AF65-F5344CB8AC3E}">
        <p14:creationId xmlns:p14="http://schemas.microsoft.com/office/powerpoint/2010/main" val="17249214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Comparison Jurisdictions -1</a:t>
            </a:r>
          </a:p>
        </p:txBody>
      </p:sp>
      <p:sp>
        <p:nvSpPr>
          <p:cNvPr id="3" name="Content Placeholder 2"/>
          <p:cNvSpPr>
            <a:spLocks noGrp="1"/>
          </p:cNvSpPr>
          <p:nvPr>
            <p:ph idx="1"/>
          </p:nvPr>
        </p:nvSpPr>
        <p:spPr/>
        <p:txBody>
          <a:bodyPr>
            <a:normAutofit/>
          </a:bodyPr>
          <a:lstStyle/>
          <a:p>
            <a:r>
              <a:rPr lang="en-US" sz="3600" dirty="0"/>
              <a:t>Provide a basis for comparison</a:t>
            </a:r>
          </a:p>
          <a:p>
            <a:endParaRPr lang="en-US" sz="3600" dirty="0"/>
          </a:p>
          <a:p>
            <a:r>
              <a:rPr lang="en-US" sz="3600" dirty="0"/>
              <a:t>Improve causal inference</a:t>
            </a:r>
          </a:p>
        </p:txBody>
      </p:sp>
    </p:spTree>
    <p:extLst>
      <p:ext uri="{BB962C8B-B14F-4D97-AF65-F5344CB8AC3E}">
        <p14:creationId xmlns:p14="http://schemas.microsoft.com/office/powerpoint/2010/main" val="388672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What We’ll Discuss: Phase 2</a:t>
            </a:r>
          </a:p>
        </p:txBody>
      </p:sp>
      <p:sp>
        <p:nvSpPr>
          <p:cNvPr id="3" name="Content Placeholder 2"/>
          <p:cNvSpPr>
            <a:spLocks noGrp="1"/>
          </p:cNvSpPr>
          <p:nvPr>
            <p:ph idx="1"/>
          </p:nvPr>
        </p:nvSpPr>
        <p:spPr/>
        <p:txBody>
          <a:bodyPr>
            <a:normAutofit fontScale="92500" lnSpcReduction="20000"/>
          </a:bodyPr>
          <a:lstStyle/>
          <a:p>
            <a:r>
              <a:rPr lang="en-US" sz="3600" dirty="0"/>
              <a:t>Recap of Legal Epidemiology</a:t>
            </a:r>
          </a:p>
          <a:p>
            <a:pPr marL="0" indent="0">
              <a:buNone/>
            </a:pPr>
            <a:endParaRPr lang="en-US" sz="3600" b="1" dirty="0"/>
          </a:p>
          <a:p>
            <a:r>
              <a:rPr lang="en-US" sz="3600" dirty="0"/>
              <a:t>Three Phases of Legal Epidemiology Studies</a:t>
            </a:r>
          </a:p>
          <a:p>
            <a:endParaRPr lang="en-US" sz="3600" dirty="0"/>
          </a:p>
          <a:p>
            <a:pPr lvl="1"/>
            <a:r>
              <a:rPr lang="en-US" sz="3200" dirty="0"/>
              <a:t>Phase 1: Planning</a:t>
            </a:r>
          </a:p>
          <a:p>
            <a:endParaRPr lang="en-US" sz="3600" b="1" dirty="0">
              <a:solidFill>
                <a:srgbClr val="0070C0"/>
              </a:solidFill>
            </a:endParaRPr>
          </a:p>
          <a:p>
            <a:pPr lvl="1"/>
            <a:r>
              <a:rPr lang="en-US" sz="3200" b="1" dirty="0">
                <a:solidFill>
                  <a:srgbClr val="0070C0"/>
                </a:solidFill>
              </a:rPr>
              <a:t>Phase 2: Operationalizing</a:t>
            </a:r>
          </a:p>
          <a:p>
            <a:endParaRPr lang="en-US" sz="3600" dirty="0"/>
          </a:p>
          <a:p>
            <a:pPr lvl="1"/>
            <a:r>
              <a:rPr lang="en-US" sz="3200" dirty="0"/>
              <a:t>Phase 3: Analyzing</a:t>
            </a:r>
          </a:p>
        </p:txBody>
      </p:sp>
    </p:spTree>
    <p:extLst>
      <p:ext uri="{BB962C8B-B14F-4D97-AF65-F5344CB8AC3E}">
        <p14:creationId xmlns:p14="http://schemas.microsoft.com/office/powerpoint/2010/main" val="18285829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Comparison Jurisdictions - 2</a:t>
            </a:r>
          </a:p>
        </p:txBody>
      </p:sp>
      <p:sp>
        <p:nvSpPr>
          <p:cNvPr id="3" name="Content Placeholder 2"/>
          <p:cNvSpPr>
            <a:spLocks noGrp="1"/>
          </p:cNvSpPr>
          <p:nvPr>
            <p:ph idx="1"/>
          </p:nvPr>
        </p:nvSpPr>
        <p:spPr/>
        <p:txBody>
          <a:bodyPr>
            <a:normAutofit/>
          </a:bodyPr>
          <a:lstStyle/>
          <a:p>
            <a:r>
              <a:rPr lang="en-US" sz="4000" dirty="0"/>
              <a:t>Compare similar environments</a:t>
            </a:r>
          </a:p>
          <a:p>
            <a:r>
              <a:rPr lang="en-US" sz="4000" dirty="0"/>
              <a:t>Use multiple comparison sites to improve causal inference</a:t>
            </a:r>
          </a:p>
          <a:p>
            <a:r>
              <a:rPr lang="en-US" sz="4000" dirty="0"/>
              <a:t>Make sure you can attribute differences between jurisdictions to the law</a:t>
            </a:r>
          </a:p>
          <a:p>
            <a:r>
              <a:rPr lang="en-US" sz="4000" dirty="0"/>
              <a:t>Rule out alternative explanations</a:t>
            </a:r>
          </a:p>
        </p:txBody>
      </p:sp>
    </p:spTree>
    <p:extLst>
      <p:ext uri="{BB962C8B-B14F-4D97-AF65-F5344CB8AC3E}">
        <p14:creationId xmlns:p14="http://schemas.microsoft.com/office/powerpoint/2010/main" val="22772731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Comparison Groups</a:t>
            </a:r>
          </a:p>
        </p:txBody>
      </p:sp>
      <p:sp>
        <p:nvSpPr>
          <p:cNvPr id="3" name="Content Placeholder 2"/>
          <p:cNvSpPr>
            <a:spLocks noGrp="1"/>
          </p:cNvSpPr>
          <p:nvPr>
            <p:ph idx="1"/>
          </p:nvPr>
        </p:nvSpPr>
        <p:spPr/>
        <p:txBody>
          <a:bodyPr>
            <a:noAutofit/>
          </a:bodyPr>
          <a:lstStyle/>
          <a:p>
            <a:r>
              <a:rPr lang="en-US" altLang="en-US" sz="4000" dirty="0"/>
              <a:t>If a law is intended to affect particular groups, effects on those groups should be compared with effects on similar groups within the same jurisdiction that are not likely to be affected.</a:t>
            </a:r>
          </a:p>
          <a:p>
            <a:pPr lvl="1"/>
            <a:endParaRPr lang="en-US" altLang="en-US" sz="4000" dirty="0"/>
          </a:p>
          <a:p>
            <a:r>
              <a:rPr lang="en-US" altLang="en-US" sz="4000" dirty="0"/>
              <a:t>Most laws are inherently intended for certain groups, creating opportunities to incorporate relevant comparison groups.</a:t>
            </a:r>
          </a:p>
          <a:p>
            <a:endParaRPr lang="en-US" altLang="en-US" sz="4000" dirty="0"/>
          </a:p>
          <a:p>
            <a:endParaRPr lang="en-US" sz="4000" dirty="0"/>
          </a:p>
        </p:txBody>
      </p:sp>
    </p:spTree>
    <p:extLst>
      <p:ext uri="{BB962C8B-B14F-4D97-AF65-F5344CB8AC3E}">
        <p14:creationId xmlns:p14="http://schemas.microsoft.com/office/powerpoint/2010/main" val="31704525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Comparison Outcomes</a:t>
            </a:r>
          </a:p>
        </p:txBody>
      </p:sp>
      <p:sp>
        <p:nvSpPr>
          <p:cNvPr id="3" name="Content Placeholder 2"/>
          <p:cNvSpPr>
            <a:spLocks noGrp="1"/>
          </p:cNvSpPr>
          <p:nvPr>
            <p:ph idx="1"/>
          </p:nvPr>
        </p:nvSpPr>
        <p:spPr/>
        <p:txBody>
          <a:bodyPr>
            <a:normAutofit/>
          </a:bodyPr>
          <a:lstStyle/>
          <a:p>
            <a:pPr marL="0" indent="0">
              <a:buNone/>
            </a:pPr>
            <a:endParaRPr lang="en-US" sz="3200" dirty="0"/>
          </a:p>
          <a:p>
            <a:pPr marL="0" indent="0">
              <a:buNone/>
            </a:pPr>
            <a:endParaRPr lang="en-US" sz="3200" dirty="0"/>
          </a:p>
          <a:p>
            <a:pPr marL="0" indent="0" algn="ctr">
              <a:lnSpc>
                <a:spcPct val="100000"/>
              </a:lnSpc>
              <a:spcBef>
                <a:spcPts val="0"/>
              </a:spcBef>
              <a:spcAft>
                <a:spcPts val="600"/>
              </a:spcAft>
              <a:buNone/>
            </a:pPr>
            <a:r>
              <a:rPr lang="en-US" sz="4000" dirty="0"/>
              <a:t>Appropriate comparison outcomes are </a:t>
            </a:r>
          </a:p>
          <a:p>
            <a:pPr marL="0" indent="0" algn="ctr">
              <a:lnSpc>
                <a:spcPct val="100000"/>
              </a:lnSpc>
              <a:spcBef>
                <a:spcPts val="0"/>
              </a:spcBef>
              <a:spcAft>
                <a:spcPts val="600"/>
              </a:spcAft>
              <a:buNone/>
            </a:pPr>
            <a:r>
              <a:rPr lang="en-US" sz="4000" dirty="0"/>
              <a:t>related to the primary outcome but not </a:t>
            </a:r>
          </a:p>
          <a:p>
            <a:pPr marL="0" indent="0" algn="ctr">
              <a:lnSpc>
                <a:spcPct val="100000"/>
              </a:lnSpc>
              <a:spcBef>
                <a:spcPts val="0"/>
              </a:spcBef>
              <a:spcAft>
                <a:spcPts val="600"/>
              </a:spcAft>
              <a:buNone/>
            </a:pPr>
            <a:r>
              <a:rPr lang="en-US" sz="4000" dirty="0"/>
              <a:t>affected by the law under study.</a:t>
            </a:r>
          </a:p>
        </p:txBody>
      </p:sp>
    </p:spTree>
    <p:extLst>
      <p:ext uri="{BB962C8B-B14F-4D97-AF65-F5344CB8AC3E}">
        <p14:creationId xmlns:p14="http://schemas.microsoft.com/office/powerpoint/2010/main" val="661411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a:t>Replications</a:t>
            </a:r>
            <a:endParaRPr lang="en-US" dirty="0"/>
          </a:p>
        </p:txBody>
      </p:sp>
      <p:sp>
        <p:nvSpPr>
          <p:cNvPr id="3" name="Content Placeholder 2"/>
          <p:cNvSpPr>
            <a:spLocks noGrp="1"/>
          </p:cNvSpPr>
          <p:nvPr>
            <p:ph idx="1"/>
          </p:nvPr>
        </p:nvSpPr>
        <p:spPr/>
        <p:txBody>
          <a:bodyPr>
            <a:normAutofit/>
          </a:bodyPr>
          <a:lstStyle/>
          <a:p>
            <a:pPr marL="0" indent="0">
              <a:buNone/>
            </a:pPr>
            <a:endParaRPr lang="en-US" sz="4000" dirty="0"/>
          </a:p>
          <a:p>
            <a:pPr marL="0" indent="0">
              <a:buNone/>
            </a:pPr>
            <a:endParaRPr lang="en-US" sz="4000" dirty="0"/>
          </a:p>
          <a:p>
            <a:pPr marL="0" indent="0" algn="ctr">
              <a:buNone/>
            </a:pPr>
            <a:r>
              <a:rPr lang="en-US" sz="4000" dirty="0"/>
              <a:t>Strengthen causal inference by </a:t>
            </a:r>
          </a:p>
          <a:p>
            <a:pPr marL="0" indent="0" algn="ctr">
              <a:buNone/>
            </a:pPr>
            <a:r>
              <a:rPr lang="en-US" sz="4000" dirty="0"/>
              <a:t>replicating the study across jurisdictions</a:t>
            </a:r>
          </a:p>
        </p:txBody>
      </p:sp>
    </p:spTree>
    <p:extLst>
      <p:ext uri="{BB962C8B-B14F-4D97-AF65-F5344CB8AC3E}">
        <p14:creationId xmlns:p14="http://schemas.microsoft.com/office/powerpoint/2010/main" val="39426711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Replications Across Time</a:t>
            </a:r>
          </a:p>
        </p:txBody>
      </p:sp>
      <p:sp>
        <p:nvSpPr>
          <p:cNvPr id="3" name="Content Placeholder 2"/>
          <p:cNvSpPr>
            <a:spLocks noGrp="1"/>
          </p:cNvSpPr>
          <p:nvPr>
            <p:ph idx="1"/>
          </p:nvPr>
        </p:nvSpPr>
        <p:spPr/>
        <p:txBody>
          <a:bodyPr>
            <a:normAutofit lnSpcReduction="10000"/>
          </a:bodyPr>
          <a:lstStyle/>
          <a:p>
            <a:pPr marL="0" indent="0">
              <a:buNone/>
            </a:pPr>
            <a:r>
              <a:rPr lang="en-US" sz="3600" dirty="0"/>
              <a:t>Naturally occurring variations in law over time within a single jurisdiction can be used to strengthen causal inference.</a:t>
            </a:r>
          </a:p>
          <a:p>
            <a:pPr marL="0" indent="0">
              <a:buNone/>
            </a:pPr>
            <a:endParaRPr lang="en-US" sz="3600" dirty="0"/>
          </a:p>
          <a:p>
            <a:r>
              <a:rPr lang="en-US" sz="3600" dirty="0"/>
              <a:t>Removed-Treatment Design</a:t>
            </a:r>
          </a:p>
          <a:p>
            <a:pPr lvl="1"/>
            <a:r>
              <a:rPr lang="en-US" sz="3000" dirty="0"/>
              <a:t>O</a:t>
            </a:r>
            <a:r>
              <a:rPr lang="en-US" sz="3000" baseline="-25000" dirty="0"/>
              <a:t>1</a:t>
            </a:r>
            <a:r>
              <a:rPr lang="en-US" sz="3000" dirty="0"/>
              <a:t>     O</a:t>
            </a:r>
            <a:r>
              <a:rPr lang="en-US" sz="3000" baseline="-25000" dirty="0"/>
              <a:t>2</a:t>
            </a:r>
            <a:r>
              <a:rPr lang="en-US" sz="3000" dirty="0"/>
              <a:t>     O</a:t>
            </a:r>
            <a:r>
              <a:rPr lang="en-US" sz="3000" baseline="-25000" dirty="0"/>
              <a:t>3  </a:t>
            </a:r>
            <a:r>
              <a:rPr lang="en-US" sz="3000" dirty="0"/>
              <a:t> </a:t>
            </a:r>
            <a:r>
              <a:rPr lang="en-US" sz="3000" dirty="0">
                <a:ln>
                  <a:solidFill>
                    <a:srgbClr val="FFFFFF"/>
                  </a:solidFill>
                </a:ln>
              </a:rPr>
              <a:t>X</a:t>
            </a:r>
            <a:r>
              <a:rPr lang="en-US" sz="3000" dirty="0"/>
              <a:t>    O</a:t>
            </a:r>
            <a:r>
              <a:rPr lang="en-US" sz="3000" baseline="-25000" dirty="0"/>
              <a:t>4</a:t>
            </a:r>
            <a:r>
              <a:rPr lang="en-US" sz="3000" dirty="0"/>
              <a:t>     O</a:t>
            </a:r>
            <a:r>
              <a:rPr lang="en-US" sz="3000" baseline="-25000" dirty="0"/>
              <a:t>5</a:t>
            </a:r>
            <a:r>
              <a:rPr lang="en-US" sz="3000" dirty="0"/>
              <a:t>     O</a:t>
            </a:r>
            <a:r>
              <a:rPr lang="en-US" sz="3000" baseline="-25000" dirty="0"/>
              <a:t>6</a:t>
            </a:r>
            <a:r>
              <a:rPr lang="en-US" sz="3000" dirty="0"/>
              <a:t>    </a:t>
            </a:r>
            <a:r>
              <a:rPr lang="en-US" sz="3000" dirty="0">
                <a:ln>
                  <a:solidFill>
                    <a:srgbClr val="FFFFFF"/>
                  </a:solidFill>
                </a:ln>
              </a:rPr>
              <a:t>X</a:t>
            </a:r>
            <a:r>
              <a:rPr lang="en-US" sz="3000" dirty="0"/>
              <a:t>     O</a:t>
            </a:r>
            <a:r>
              <a:rPr lang="en-US" sz="3000" baseline="-25000" dirty="0"/>
              <a:t>7</a:t>
            </a:r>
            <a:r>
              <a:rPr lang="en-US" sz="3000" dirty="0"/>
              <a:t>     O</a:t>
            </a:r>
            <a:r>
              <a:rPr lang="en-US" sz="3000" baseline="-25000" dirty="0"/>
              <a:t>8</a:t>
            </a:r>
            <a:r>
              <a:rPr lang="en-US" sz="3000" dirty="0"/>
              <a:t>     O</a:t>
            </a:r>
            <a:r>
              <a:rPr lang="en-US" sz="3000" baseline="-25000" dirty="0"/>
              <a:t>9</a:t>
            </a:r>
            <a:r>
              <a:rPr lang="en-US" sz="3000" dirty="0"/>
              <a:t>     O</a:t>
            </a:r>
            <a:r>
              <a:rPr lang="en-US" sz="3000" baseline="-25000" dirty="0"/>
              <a:t>10</a:t>
            </a:r>
          </a:p>
          <a:p>
            <a:pPr marL="457200" lvl="1" indent="0">
              <a:buNone/>
            </a:pPr>
            <a:endParaRPr lang="en-US" sz="3000" baseline="-25000" dirty="0"/>
          </a:p>
          <a:p>
            <a:r>
              <a:rPr lang="en-US" sz="3600" dirty="0"/>
              <a:t>Multiple Replications (ABAB) Design</a:t>
            </a:r>
          </a:p>
          <a:p>
            <a:pPr lvl="1"/>
            <a:r>
              <a:rPr lang="en-US" sz="3000" dirty="0"/>
              <a:t>O</a:t>
            </a:r>
            <a:r>
              <a:rPr lang="en-US" sz="3000" baseline="-25000" dirty="0"/>
              <a:t>1</a:t>
            </a:r>
            <a:r>
              <a:rPr lang="en-US" sz="3000" dirty="0"/>
              <a:t>   O</a:t>
            </a:r>
            <a:r>
              <a:rPr lang="en-US" sz="3000" baseline="-25000" dirty="0"/>
              <a:t>2</a:t>
            </a:r>
            <a:r>
              <a:rPr lang="en-US" sz="3000" dirty="0"/>
              <a:t>   </a:t>
            </a:r>
            <a:r>
              <a:rPr lang="en-US" sz="3000" b="1" dirty="0">
                <a:cs typeface="Century Gothic"/>
              </a:rPr>
              <a:t>X</a:t>
            </a:r>
            <a:r>
              <a:rPr lang="en-US" sz="3000" b="1" baseline="-25000" dirty="0">
                <a:cs typeface="Century Gothic"/>
              </a:rPr>
              <a:t>A</a:t>
            </a:r>
            <a:r>
              <a:rPr lang="en-US" sz="3000" dirty="0">
                <a:cs typeface="Century Gothic"/>
              </a:rPr>
              <a:t>   </a:t>
            </a:r>
            <a:r>
              <a:rPr lang="en-US" sz="3000" dirty="0"/>
              <a:t>O</a:t>
            </a:r>
            <a:r>
              <a:rPr lang="en-US" sz="3000" baseline="-25000" dirty="0"/>
              <a:t>3 </a:t>
            </a:r>
            <a:r>
              <a:rPr lang="en-US" sz="3000" dirty="0"/>
              <a:t>  O</a:t>
            </a:r>
            <a:r>
              <a:rPr lang="en-US" sz="3000" baseline="-25000" dirty="0"/>
              <a:t>4</a:t>
            </a:r>
            <a:r>
              <a:rPr lang="en-US" sz="3000" dirty="0"/>
              <a:t>    </a:t>
            </a:r>
            <a:r>
              <a:rPr lang="en-US" sz="3000" b="1" dirty="0">
                <a:latin typeface="Calibri" panose="020F0502020204030204" pitchFamily="34" charset="0"/>
                <a:cs typeface="Calibri" panose="020F0502020204030204" pitchFamily="34" charset="0"/>
              </a:rPr>
              <a:t>X</a:t>
            </a:r>
            <a:r>
              <a:rPr lang="en-US" sz="3000" b="1" baseline="-25000" dirty="0">
                <a:latin typeface="Calibri" panose="020F0502020204030204" pitchFamily="34" charset="0"/>
                <a:cs typeface="Calibri" panose="020F0502020204030204" pitchFamily="34" charset="0"/>
              </a:rPr>
              <a:t>B</a:t>
            </a:r>
            <a:r>
              <a:rPr lang="en-US" sz="3000" dirty="0"/>
              <a:t>   O</a:t>
            </a:r>
            <a:r>
              <a:rPr lang="en-US" sz="3000" baseline="-25000" dirty="0"/>
              <a:t>5</a:t>
            </a:r>
            <a:r>
              <a:rPr lang="en-US" sz="3000" dirty="0"/>
              <a:t>   O</a:t>
            </a:r>
            <a:r>
              <a:rPr lang="en-US" sz="3000" baseline="-25000" dirty="0"/>
              <a:t>6</a:t>
            </a:r>
            <a:r>
              <a:rPr lang="en-US" sz="3000" dirty="0"/>
              <a:t>   </a:t>
            </a:r>
            <a:r>
              <a:rPr lang="en-US" sz="3000" b="1" dirty="0">
                <a:latin typeface="Calibri" panose="020F0502020204030204" pitchFamily="34" charset="0"/>
                <a:cs typeface="Calibri" panose="020F0502020204030204" pitchFamily="34" charset="0"/>
              </a:rPr>
              <a:t>X</a:t>
            </a:r>
            <a:r>
              <a:rPr lang="en-US" sz="3000" b="1" baseline="-25000" dirty="0">
                <a:cs typeface="Century Gothic"/>
              </a:rPr>
              <a:t>A</a:t>
            </a:r>
            <a:r>
              <a:rPr lang="en-US" sz="3000" dirty="0"/>
              <a:t>    O</a:t>
            </a:r>
            <a:r>
              <a:rPr lang="en-US" sz="3000" baseline="-25000" dirty="0"/>
              <a:t>7</a:t>
            </a:r>
            <a:r>
              <a:rPr lang="en-US" sz="3000" dirty="0"/>
              <a:t>    O</a:t>
            </a:r>
            <a:r>
              <a:rPr lang="en-US" sz="3000" baseline="-25000" dirty="0"/>
              <a:t>8</a:t>
            </a:r>
            <a:r>
              <a:rPr lang="en-US" sz="3000" dirty="0"/>
              <a:t>    </a:t>
            </a:r>
            <a:r>
              <a:rPr lang="en-US" sz="3000" b="1" dirty="0">
                <a:latin typeface="Calibri" panose="020F0502020204030204" pitchFamily="34" charset="0"/>
                <a:cs typeface="Calibri" panose="020F0502020204030204" pitchFamily="34" charset="0"/>
              </a:rPr>
              <a:t>X</a:t>
            </a:r>
            <a:r>
              <a:rPr lang="en-US" sz="3000" b="1" baseline="-25000" dirty="0">
                <a:latin typeface="Calibri" panose="020F0502020204030204" pitchFamily="34" charset="0"/>
                <a:cs typeface="Calibri" panose="020F0502020204030204" pitchFamily="34" charset="0"/>
              </a:rPr>
              <a:t>B</a:t>
            </a:r>
            <a:r>
              <a:rPr lang="en-US" sz="3000" dirty="0"/>
              <a:t>   O</a:t>
            </a:r>
            <a:r>
              <a:rPr lang="en-US" sz="3000" baseline="-25000" dirty="0"/>
              <a:t>9</a:t>
            </a:r>
            <a:r>
              <a:rPr lang="en-US" sz="3000" dirty="0"/>
              <a:t>     O</a:t>
            </a:r>
            <a:r>
              <a:rPr lang="en-US" sz="3000" baseline="-25000" dirty="0"/>
              <a:t>10</a:t>
            </a:r>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219195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Dose Response</a:t>
            </a:r>
          </a:p>
        </p:txBody>
      </p:sp>
      <p:sp>
        <p:nvSpPr>
          <p:cNvPr id="3" name="Content Placeholder 2"/>
          <p:cNvSpPr>
            <a:spLocks noGrp="1"/>
          </p:cNvSpPr>
          <p:nvPr>
            <p:ph idx="1"/>
          </p:nvPr>
        </p:nvSpPr>
        <p:spPr/>
        <p:txBody>
          <a:bodyPr>
            <a:normAutofit/>
          </a:bodyPr>
          <a:lstStyle/>
          <a:p>
            <a:r>
              <a:rPr lang="en-US" sz="4000" dirty="0"/>
              <a:t>The dose of a regulatory approach may vary by jurisdiction.</a:t>
            </a:r>
          </a:p>
          <a:p>
            <a:endParaRPr lang="en-US" sz="4000" dirty="0"/>
          </a:p>
          <a:p>
            <a:r>
              <a:rPr lang="en-US" sz="4000" dirty="0"/>
              <a:t>Causal inference is strengthened if low-dose jurisdictions have small effects and high-dose jurisdictions have large effects.</a:t>
            </a:r>
          </a:p>
        </p:txBody>
      </p:sp>
    </p:spTree>
    <p:extLst>
      <p:ext uri="{BB962C8B-B14F-4D97-AF65-F5344CB8AC3E}">
        <p14:creationId xmlns:p14="http://schemas.microsoft.com/office/powerpoint/2010/main" val="31004623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751965"/>
            <a:ext cx="10515600" cy="1325563"/>
          </a:xfrm>
        </p:spPr>
        <p:txBody>
          <a:bodyPr>
            <a:normAutofit fontScale="90000"/>
          </a:bodyPr>
          <a:lstStyle/>
          <a:p>
            <a:pPr algn="ctr"/>
            <a:r>
              <a:rPr lang="en-US" sz="4800" b="1" dirty="0"/>
              <a:t>Using Multiple Designs to Infer Causation: </a:t>
            </a:r>
            <a:br>
              <a:rPr lang="en-US" sz="4800" b="1" dirty="0"/>
            </a:br>
            <a:r>
              <a:rPr lang="en-US" sz="4800" b="1" dirty="0"/>
              <a:t>First Level of Comparison</a:t>
            </a:r>
            <a:br>
              <a:rPr lang="en-US" sz="4800" b="1" dirty="0"/>
            </a:br>
            <a:br>
              <a:rPr lang="en-US" sz="4800" b="1" dirty="0"/>
            </a:br>
            <a:r>
              <a:rPr lang="en-US" sz="4000" dirty="0"/>
              <a:t>Example: What were the effects of </a:t>
            </a:r>
            <a:br>
              <a:rPr lang="en-US" sz="4000" dirty="0"/>
            </a:br>
            <a:r>
              <a:rPr lang="en-US" sz="4000" dirty="0"/>
              <a:t>raising the drinking age </a:t>
            </a:r>
            <a:r>
              <a:rPr lang="en-US" sz="4000" b="1" dirty="0">
                <a:solidFill>
                  <a:srgbClr val="0070C0"/>
                </a:solidFill>
              </a:rPr>
              <a:t>in states</a:t>
            </a:r>
            <a:r>
              <a:rPr lang="en-US" sz="4000" dirty="0"/>
              <a:t>?</a:t>
            </a:r>
            <a:br>
              <a:rPr lang="en-US" sz="4000" dirty="0"/>
            </a:br>
            <a:endParaRPr lang="en-US" sz="4000" b="1" dirty="0"/>
          </a:p>
        </p:txBody>
      </p:sp>
      <p:sp>
        <p:nvSpPr>
          <p:cNvPr id="3" name="Content Placeholder 2"/>
          <p:cNvSpPr>
            <a:spLocks noGrp="1"/>
          </p:cNvSpPr>
          <p:nvPr>
            <p:ph sz="half" idx="1"/>
          </p:nvPr>
        </p:nvSpPr>
        <p:spPr>
          <a:xfrm>
            <a:off x="838200" y="4160520"/>
            <a:ext cx="5181600" cy="2016442"/>
          </a:xfrm>
        </p:spPr>
        <p:txBody>
          <a:bodyPr>
            <a:normAutofit lnSpcReduction="10000"/>
          </a:bodyPr>
          <a:lstStyle/>
          <a:p>
            <a:pPr marL="0" indent="0">
              <a:buNone/>
            </a:pPr>
            <a:r>
              <a:rPr lang="en-US" sz="3600" b="1" dirty="0"/>
              <a:t>Treatment</a:t>
            </a:r>
            <a:r>
              <a:rPr lang="en-US" sz="3600" dirty="0"/>
              <a:t>: Maine and Michigan, which kept the drinking age at 18 and older</a:t>
            </a:r>
          </a:p>
        </p:txBody>
      </p:sp>
      <p:sp>
        <p:nvSpPr>
          <p:cNvPr id="4" name="Content Placeholder 3">
            <a:extLst>
              <a:ext uri="{FF2B5EF4-FFF2-40B4-BE49-F238E27FC236}">
                <a16:creationId xmlns:a16="http://schemas.microsoft.com/office/drawing/2014/main" id="{C0A6DEB8-F045-42C5-8863-47AF5C3BBA8D}"/>
              </a:ext>
            </a:extLst>
          </p:cNvPr>
          <p:cNvSpPr>
            <a:spLocks noGrp="1"/>
          </p:cNvSpPr>
          <p:nvPr>
            <p:ph sz="half" idx="2"/>
          </p:nvPr>
        </p:nvSpPr>
        <p:spPr>
          <a:xfrm>
            <a:off x="6172200" y="4160520"/>
            <a:ext cx="5181600" cy="2016442"/>
          </a:xfrm>
        </p:spPr>
        <p:txBody>
          <a:bodyPr>
            <a:normAutofit lnSpcReduction="10000"/>
          </a:bodyPr>
          <a:lstStyle/>
          <a:p>
            <a:pPr marL="0" indent="0">
              <a:buNone/>
            </a:pPr>
            <a:r>
              <a:rPr lang="en-US" sz="3600" b="1" dirty="0"/>
              <a:t>Control</a:t>
            </a:r>
            <a:r>
              <a:rPr lang="en-US" sz="3600" dirty="0"/>
              <a:t>: New York and Pennsylvania, which raised the drinking age to 21 and older</a:t>
            </a:r>
          </a:p>
        </p:txBody>
      </p:sp>
    </p:spTree>
    <p:extLst>
      <p:ext uri="{BB962C8B-B14F-4D97-AF65-F5344CB8AC3E}">
        <p14:creationId xmlns:p14="http://schemas.microsoft.com/office/powerpoint/2010/main" val="24224674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35905"/>
            <a:ext cx="10515600" cy="1325563"/>
          </a:xfrm>
        </p:spPr>
        <p:txBody>
          <a:bodyPr>
            <a:normAutofit fontScale="90000"/>
          </a:bodyPr>
          <a:lstStyle/>
          <a:p>
            <a:pPr algn="ctr"/>
            <a:r>
              <a:rPr lang="en-US" sz="4800" b="1" dirty="0"/>
              <a:t>Using Multiple Designs to Infer Causation: </a:t>
            </a:r>
            <a:br>
              <a:rPr lang="en-US" sz="4800" b="1" dirty="0"/>
            </a:br>
            <a:r>
              <a:rPr lang="en-US" sz="4800" b="1" dirty="0"/>
              <a:t>Second Level of Comparison</a:t>
            </a:r>
            <a:br>
              <a:rPr lang="en-US" sz="4800" b="1" dirty="0"/>
            </a:br>
            <a:br>
              <a:rPr lang="en-US" sz="4800" b="1" dirty="0"/>
            </a:br>
            <a:r>
              <a:rPr lang="en-US" sz="4000" dirty="0"/>
              <a:t>Example: What were the effects of </a:t>
            </a:r>
            <a:br>
              <a:rPr lang="en-US" sz="4000" dirty="0"/>
            </a:br>
            <a:r>
              <a:rPr lang="en-US" sz="4000" dirty="0"/>
              <a:t>raising the drinking age </a:t>
            </a:r>
            <a:r>
              <a:rPr lang="en-US" sz="4000" b="1" dirty="0">
                <a:solidFill>
                  <a:srgbClr val="0070C0"/>
                </a:solidFill>
              </a:rPr>
              <a:t>within states</a:t>
            </a:r>
            <a:r>
              <a:rPr lang="en-US" sz="4000" dirty="0"/>
              <a:t>?</a:t>
            </a:r>
            <a:br>
              <a:rPr lang="en-US" sz="4000" dirty="0"/>
            </a:br>
            <a:endParaRPr lang="en-US" sz="4000" b="1" dirty="0"/>
          </a:p>
        </p:txBody>
      </p:sp>
      <p:sp>
        <p:nvSpPr>
          <p:cNvPr id="3" name="Content Placeholder 2"/>
          <p:cNvSpPr>
            <a:spLocks noGrp="1"/>
          </p:cNvSpPr>
          <p:nvPr>
            <p:ph idx="1"/>
          </p:nvPr>
        </p:nvSpPr>
        <p:spPr>
          <a:xfrm>
            <a:off x="838200" y="3859373"/>
            <a:ext cx="10515600" cy="2317589"/>
          </a:xfrm>
        </p:spPr>
        <p:txBody>
          <a:bodyPr>
            <a:normAutofit fontScale="92500" lnSpcReduction="20000"/>
          </a:bodyPr>
          <a:lstStyle/>
          <a:p>
            <a:pPr marL="0" lvl="2" indent="0">
              <a:lnSpc>
                <a:spcPct val="100000"/>
              </a:lnSpc>
              <a:spcBef>
                <a:spcPts val="0"/>
              </a:spcBef>
            </a:pPr>
            <a:r>
              <a:rPr lang="en-US" sz="3600" dirty="0"/>
              <a:t>Underage drinkers (ages 15-17)</a:t>
            </a:r>
          </a:p>
          <a:p>
            <a:pPr marL="0" lvl="2" indent="0">
              <a:lnSpc>
                <a:spcPct val="100000"/>
              </a:lnSpc>
              <a:spcBef>
                <a:spcPts val="0"/>
              </a:spcBef>
            </a:pPr>
            <a:endParaRPr lang="en-US" sz="3600" dirty="0"/>
          </a:p>
          <a:p>
            <a:pPr marL="0" lvl="2" indent="0">
              <a:lnSpc>
                <a:spcPct val="100000"/>
              </a:lnSpc>
              <a:spcBef>
                <a:spcPts val="0"/>
              </a:spcBef>
            </a:pPr>
            <a:r>
              <a:rPr lang="en-US" sz="3600" dirty="0"/>
              <a:t>Focal group (ages 18-20)</a:t>
            </a:r>
          </a:p>
          <a:p>
            <a:pPr marL="0" lvl="2" indent="0">
              <a:lnSpc>
                <a:spcPct val="100000"/>
              </a:lnSpc>
              <a:spcBef>
                <a:spcPts val="0"/>
              </a:spcBef>
            </a:pPr>
            <a:endParaRPr lang="en-US" sz="3600" dirty="0"/>
          </a:p>
          <a:p>
            <a:pPr marL="0" lvl="2" indent="0">
              <a:lnSpc>
                <a:spcPct val="100000"/>
              </a:lnSpc>
              <a:spcBef>
                <a:spcPts val="0"/>
              </a:spcBef>
            </a:pPr>
            <a:r>
              <a:rPr lang="en-US" sz="3600" dirty="0"/>
              <a:t>Comparison group (ages 21+)</a:t>
            </a:r>
          </a:p>
          <a:p>
            <a:pPr marL="0" indent="0">
              <a:buNone/>
            </a:pPr>
            <a:endParaRPr lang="en-US" sz="3600" dirty="0"/>
          </a:p>
        </p:txBody>
      </p:sp>
    </p:spTree>
    <p:extLst>
      <p:ext uri="{BB962C8B-B14F-4D97-AF65-F5344CB8AC3E}">
        <p14:creationId xmlns:p14="http://schemas.microsoft.com/office/powerpoint/2010/main" val="30182838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23274F-9601-45E5-B6A3-E9CF2D3118BA}"/>
              </a:ext>
            </a:extLst>
          </p:cNvPr>
          <p:cNvSpPr>
            <a:spLocks noGrp="1"/>
          </p:cNvSpPr>
          <p:nvPr>
            <p:ph type="title"/>
          </p:nvPr>
        </p:nvSpPr>
        <p:spPr>
          <a:xfrm>
            <a:off x="838200" y="1538605"/>
            <a:ext cx="10515600" cy="1325563"/>
          </a:xfrm>
        </p:spPr>
        <p:txBody>
          <a:bodyPr>
            <a:normAutofit fontScale="90000"/>
          </a:bodyPr>
          <a:lstStyle/>
          <a:p>
            <a:pPr algn="ctr"/>
            <a:r>
              <a:rPr lang="en-US" sz="4800" b="1" dirty="0"/>
              <a:t>Using Multiple Designs to Infer Causation: </a:t>
            </a:r>
            <a:br>
              <a:rPr lang="en-US" sz="4800" b="1" dirty="0"/>
            </a:br>
            <a:r>
              <a:rPr lang="en-US" sz="4800" b="1" dirty="0"/>
              <a:t>Third Level of Comparison</a:t>
            </a:r>
            <a:br>
              <a:rPr lang="en-US" sz="4800" b="1" dirty="0"/>
            </a:br>
            <a:br>
              <a:rPr lang="en-US" sz="4800" b="1" dirty="0"/>
            </a:br>
            <a:r>
              <a:rPr lang="en-US" sz="4000" dirty="0"/>
              <a:t>Example: What were the effects of </a:t>
            </a:r>
            <a:br>
              <a:rPr lang="en-US" sz="4000" dirty="0"/>
            </a:br>
            <a:r>
              <a:rPr lang="en-US" sz="4000" dirty="0"/>
              <a:t>raising the drinking age </a:t>
            </a:r>
            <a:r>
              <a:rPr lang="en-US" sz="4000" b="1" dirty="0">
                <a:solidFill>
                  <a:srgbClr val="0070C0"/>
                </a:solidFill>
              </a:rPr>
              <a:t>within each age group</a:t>
            </a:r>
            <a:r>
              <a:rPr lang="en-US" sz="4000" dirty="0"/>
              <a:t>?</a:t>
            </a:r>
            <a:br>
              <a:rPr lang="en-US" sz="4000" dirty="0"/>
            </a:br>
            <a:endParaRPr lang="en-US" sz="4000" b="1" dirty="0"/>
          </a:p>
        </p:txBody>
      </p:sp>
      <p:sp>
        <p:nvSpPr>
          <p:cNvPr id="3" name="Content Placeholder 2"/>
          <p:cNvSpPr>
            <a:spLocks noGrp="1"/>
          </p:cNvSpPr>
          <p:nvPr>
            <p:ph sz="half" idx="1"/>
          </p:nvPr>
        </p:nvSpPr>
        <p:spPr>
          <a:xfrm>
            <a:off x="838200" y="3993833"/>
            <a:ext cx="5181600" cy="2183129"/>
          </a:xfrm>
        </p:spPr>
        <p:txBody>
          <a:bodyPr>
            <a:normAutofit/>
          </a:bodyPr>
          <a:lstStyle/>
          <a:p>
            <a:pPr marL="0" lvl="2" indent="0" algn="ctr">
              <a:spcBef>
                <a:spcPts val="0"/>
              </a:spcBef>
              <a:buNone/>
            </a:pPr>
            <a:r>
              <a:rPr lang="en-US" sz="3000" b="1" dirty="0"/>
              <a:t>Alcohol-Related Crashes</a:t>
            </a:r>
          </a:p>
          <a:p>
            <a:pPr marL="0" lvl="2" indent="0">
              <a:spcBef>
                <a:spcPts val="0"/>
              </a:spcBef>
              <a:buNone/>
            </a:pPr>
            <a:endParaRPr lang="en-US" sz="3000" dirty="0"/>
          </a:p>
          <a:p>
            <a:pPr marL="571500" lvl="2" indent="-571500">
              <a:spcBef>
                <a:spcPts val="0"/>
              </a:spcBef>
            </a:pPr>
            <a:r>
              <a:rPr lang="en-US" sz="3000" dirty="0"/>
              <a:t>Police-reported drinking</a:t>
            </a:r>
          </a:p>
          <a:p>
            <a:pPr marL="571500" lvl="2" indent="-571500">
              <a:spcBef>
                <a:spcPts val="0"/>
              </a:spcBef>
            </a:pPr>
            <a:r>
              <a:rPr lang="en-US" sz="3000" dirty="0"/>
              <a:t>Nighttime, single vehicle</a:t>
            </a:r>
          </a:p>
        </p:txBody>
      </p:sp>
      <p:sp>
        <p:nvSpPr>
          <p:cNvPr id="7" name="Content Placeholder 6">
            <a:extLst>
              <a:ext uri="{FF2B5EF4-FFF2-40B4-BE49-F238E27FC236}">
                <a16:creationId xmlns:a16="http://schemas.microsoft.com/office/drawing/2014/main" id="{53C342C2-9DC8-4FB8-96EF-0CEB89FBC177}"/>
              </a:ext>
            </a:extLst>
          </p:cNvPr>
          <p:cNvSpPr>
            <a:spLocks noGrp="1"/>
          </p:cNvSpPr>
          <p:nvPr>
            <p:ph sz="half" idx="2"/>
          </p:nvPr>
        </p:nvSpPr>
        <p:spPr>
          <a:xfrm>
            <a:off x="6172200" y="3948863"/>
            <a:ext cx="5181600" cy="2183130"/>
          </a:xfrm>
        </p:spPr>
        <p:txBody>
          <a:bodyPr>
            <a:normAutofit/>
          </a:bodyPr>
          <a:lstStyle/>
          <a:p>
            <a:pPr marL="0" lvl="2" indent="0" algn="ctr">
              <a:lnSpc>
                <a:spcPct val="100000"/>
              </a:lnSpc>
              <a:spcBef>
                <a:spcPts val="0"/>
              </a:spcBef>
              <a:buNone/>
            </a:pPr>
            <a:r>
              <a:rPr lang="en-US" sz="3000" b="1" dirty="0"/>
              <a:t>    Non-Alcohol-Related Crashes</a:t>
            </a:r>
          </a:p>
          <a:p>
            <a:pPr marL="0" lvl="2" indent="0">
              <a:spcBef>
                <a:spcPts val="0"/>
              </a:spcBef>
              <a:buNone/>
            </a:pPr>
            <a:endParaRPr lang="en-US" sz="3200" dirty="0"/>
          </a:p>
          <a:p>
            <a:pPr marL="571500" lvl="2" indent="-571500">
              <a:spcBef>
                <a:spcPts val="0"/>
              </a:spcBef>
            </a:pPr>
            <a:r>
              <a:rPr lang="en-US" sz="3000" dirty="0"/>
              <a:t>No police-reported drinking</a:t>
            </a:r>
          </a:p>
          <a:p>
            <a:pPr marL="571500" lvl="2" indent="-571500">
              <a:spcBef>
                <a:spcPts val="0"/>
              </a:spcBef>
            </a:pPr>
            <a:r>
              <a:rPr lang="en-US" sz="3000" dirty="0"/>
              <a:t>Daytime</a:t>
            </a:r>
          </a:p>
        </p:txBody>
      </p:sp>
    </p:spTree>
    <p:extLst>
      <p:ext uri="{BB962C8B-B14F-4D97-AF65-F5344CB8AC3E}">
        <p14:creationId xmlns:p14="http://schemas.microsoft.com/office/powerpoint/2010/main" val="7940565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t>Endogeneity - 1</a:t>
            </a:r>
          </a:p>
        </p:txBody>
      </p:sp>
      <p:sp>
        <p:nvSpPr>
          <p:cNvPr id="3" name="Content Placeholder 2"/>
          <p:cNvSpPr>
            <a:spLocks noGrp="1"/>
          </p:cNvSpPr>
          <p:nvPr>
            <p:ph idx="1"/>
          </p:nvPr>
        </p:nvSpPr>
        <p:spPr/>
        <p:txBody>
          <a:bodyPr>
            <a:normAutofit/>
          </a:bodyPr>
          <a:lstStyle/>
          <a:p>
            <a:pPr marL="0" indent="0">
              <a:buNone/>
            </a:pPr>
            <a:endParaRPr lang="en-US" sz="4000" dirty="0"/>
          </a:p>
          <a:p>
            <a:pPr marL="0" indent="0">
              <a:buNone/>
            </a:pPr>
            <a:r>
              <a:rPr lang="en-US" sz="4000" dirty="0"/>
              <a:t>Example: What led to an increase in seat belt use?</a:t>
            </a:r>
          </a:p>
        </p:txBody>
      </p:sp>
    </p:spTree>
    <p:extLst>
      <p:ext uri="{BB962C8B-B14F-4D97-AF65-F5344CB8AC3E}">
        <p14:creationId xmlns:p14="http://schemas.microsoft.com/office/powerpoint/2010/main" val="2331634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2430</TotalTime>
  <Words>3242</Words>
  <Application>Microsoft Office PowerPoint</Application>
  <PresentationFormat>Widescreen</PresentationFormat>
  <Paragraphs>671</Paragraphs>
  <Slides>126</Slides>
  <Notes>126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126</vt:i4>
      </vt:variant>
    </vt:vector>
  </HeadingPairs>
  <TitlesOfParts>
    <vt:vector size="132" baseType="lpstr">
      <vt:lpstr>Arial</vt:lpstr>
      <vt:lpstr>Calibri</vt:lpstr>
      <vt:lpstr>Calibri Light</vt:lpstr>
      <vt:lpstr>Century Gothic</vt:lpstr>
      <vt:lpstr>Wingdings</vt:lpstr>
      <vt:lpstr>Office Theme</vt:lpstr>
      <vt:lpstr>Advanced Legal Epidemiology Methods</vt:lpstr>
      <vt:lpstr>ChangeLab Solutions Disclaimer</vt:lpstr>
      <vt:lpstr>CDC Disclaimer</vt:lpstr>
      <vt:lpstr>Competencies</vt:lpstr>
      <vt:lpstr>Overview</vt:lpstr>
      <vt:lpstr>What We’ll Discuss: Recap</vt:lpstr>
      <vt:lpstr>What We’ll Discuss: Three Phases</vt:lpstr>
      <vt:lpstr>What We’ll Discuss: Phase 1</vt:lpstr>
      <vt:lpstr>What We’ll Discuss: Phase 2</vt:lpstr>
      <vt:lpstr>What We’ll Discuss: Phase 3</vt:lpstr>
      <vt:lpstr>Recap Question:   What is legal epidemiology?</vt:lpstr>
      <vt:lpstr>Recap Answer</vt:lpstr>
      <vt:lpstr>Meet Wendy</vt:lpstr>
      <vt:lpstr>Moving to Advanced Legal Epidemiology Studies</vt:lpstr>
      <vt:lpstr>The Legal Epidemiology Study Team</vt:lpstr>
      <vt:lpstr>Initial Study Questions</vt:lpstr>
      <vt:lpstr>Three Phases of an Advanced Legal Epi Study</vt:lpstr>
      <vt:lpstr>Phase 1: Planning </vt:lpstr>
      <vt:lpstr>Phase 1: Planning</vt:lpstr>
      <vt:lpstr>1: Review Evidence</vt:lpstr>
      <vt:lpstr>2: Draft a Research Question</vt:lpstr>
      <vt:lpstr>3: Identify a Law and Legal Mechanism</vt:lpstr>
      <vt:lpstr>4: Develop a Logic Model</vt:lpstr>
      <vt:lpstr>Develop a Logic Model:  Lawmaking Explained</vt:lpstr>
      <vt:lpstr>Develop a Logic Model:  Laws on the Books Explained</vt:lpstr>
      <vt:lpstr>Question:</vt:lpstr>
      <vt:lpstr>Answer:</vt:lpstr>
      <vt:lpstr>Develop a Logic Model: Legal Practices Explained</vt:lpstr>
      <vt:lpstr>Develop a Logic Model:  Overview of the Law Side of the Study Design</vt:lpstr>
      <vt:lpstr>Develop a Logic Model: Lawmaking</vt:lpstr>
      <vt:lpstr>Develop a Logic Model: Laws on the Books</vt:lpstr>
      <vt:lpstr>Develop a Logic Model: Legal Practices (Implementation)</vt:lpstr>
      <vt:lpstr>Develop a Logic Model: Legal Practices (Enforcement) </vt:lpstr>
      <vt:lpstr>Develop a Logic Model:  Environment, Behavior, &amp; Population Health</vt:lpstr>
      <vt:lpstr>Develop a Logic Model:  Environments &amp; Behaviors</vt:lpstr>
      <vt:lpstr>Develop a Logic Model:  Laws on the Books &amp; Distracted Driving</vt:lpstr>
      <vt:lpstr>Develop a Logic Model: Distracted Driving Laws</vt:lpstr>
      <vt:lpstr>Develop a Logic Model: Distracted Driving Laws (continued)</vt:lpstr>
      <vt:lpstr>Definitions &amp; Causal Pathways</vt:lpstr>
      <vt:lpstr>Definitions &amp; Causal Pathways: A</vt:lpstr>
      <vt:lpstr>Definitions &amp; Causal Pathways: B</vt:lpstr>
      <vt:lpstr>Definitions &amp; Causal Pathways: C</vt:lpstr>
      <vt:lpstr>Definitions &amp; Causal Pathways: C &amp; E</vt:lpstr>
      <vt:lpstr>Definitions &amp; Causal Pathways: Mediators</vt:lpstr>
      <vt:lpstr>Definitions &amp; Causal Pathways: Inputs</vt:lpstr>
      <vt:lpstr>Definitions &amp; Casual Pathways: Outcomes</vt:lpstr>
      <vt:lpstr>Definitions &amp; Causal Pathways  Example: Seat Belt Law</vt:lpstr>
      <vt:lpstr>Definitions &amp; Causal Pathways: B &amp; C</vt:lpstr>
      <vt:lpstr>Definitions &amp; Causal Pathways:  Proxies for Health Outcomes</vt:lpstr>
      <vt:lpstr>Definitions &amp; Causal Pathways:  Tobacco Warning Labels</vt:lpstr>
      <vt:lpstr>Definitions &amp; Causal Pathways: D</vt:lpstr>
      <vt:lpstr>Definitions &amp; Causal Pathways:  Seat Belt Laws &amp; Individual Behavior</vt:lpstr>
      <vt:lpstr>Definitions &amp; Causal Pathways:  Social Norm Change</vt:lpstr>
      <vt:lpstr>Definitions &amp; Causal Pathways:  Population Health</vt:lpstr>
      <vt:lpstr>How Do Laws Change Behaviors?  Socio-Legal Theories </vt:lpstr>
      <vt:lpstr>How Do Laws Change Behaviors?  Socio-Legal Theories - 1</vt:lpstr>
      <vt:lpstr>How Do Laws Change Behaviors?  Socio-Legal Theories - 2</vt:lpstr>
      <vt:lpstr>How Do Laws Change Behaviors?  Socio-Legal Theories - 3</vt:lpstr>
      <vt:lpstr>Deterrence Theory</vt:lpstr>
      <vt:lpstr>Deterrence Theory: Example</vt:lpstr>
      <vt:lpstr>Procedural Justice Theory</vt:lpstr>
      <vt:lpstr>Perceived Justice Theory: Example   •Disproportionate Terry stops</vt:lpstr>
      <vt:lpstr>Theory of Planned Behavior</vt:lpstr>
      <vt:lpstr>  Theory of Planned Behavior: Example  •Texting and driving</vt:lpstr>
      <vt:lpstr>Example: Tobacco Use</vt:lpstr>
      <vt:lpstr>Logic Models - 1  Where does law play a role in this causal path? </vt:lpstr>
      <vt:lpstr>Logic Models - 2 Where does law play a role in this causal path?</vt:lpstr>
      <vt:lpstr>Logic Models - 3 Where does law play a role in this causal path?</vt:lpstr>
      <vt:lpstr>Different Types of Data</vt:lpstr>
      <vt:lpstr>5: Check Data Sources:  Identify the Unit of Analysis</vt:lpstr>
      <vt:lpstr>Natural (or Observational) Experiments</vt:lpstr>
      <vt:lpstr>End of section on  Logic Models &amp; Socio-Legal Theories</vt:lpstr>
      <vt:lpstr>What We’ll Discuss (Revisited)</vt:lpstr>
      <vt:lpstr>6: Select a Research Design  Experimental Research Design: “A” Causes “B”</vt:lpstr>
      <vt:lpstr>Research Design: Quasi-Experiments</vt:lpstr>
      <vt:lpstr>Quasi-Experimental Design Toolbox  The following research designs can produce strong evidence of how a law causes an effect: </vt:lpstr>
      <vt:lpstr>Repeated Measures: Observed Effect</vt:lpstr>
      <vt:lpstr>Many Repeated Measures: Same Observed Effect</vt:lpstr>
      <vt:lpstr>Many Repeated Measures</vt:lpstr>
      <vt:lpstr>Time Resolution Considerations</vt:lpstr>
      <vt:lpstr>Time Resolution Consideration: Speed</vt:lpstr>
      <vt:lpstr>Time Resolution Consideration: Variation </vt:lpstr>
      <vt:lpstr>Time Resolution Consideration: Scale - 1 </vt:lpstr>
      <vt:lpstr>Time Resolution Consideration: Scale - 2</vt:lpstr>
      <vt:lpstr>Time Resolution Consideration: Date </vt:lpstr>
      <vt:lpstr>Time Resolution Consideration: Seasonality</vt:lpstr>
      <vt:lpstr>Functional Forms of Effects - 1 </vt:lpstr>
      <vt:lpstr>Functional Forms of Effects - 2</vt:lpstr>
      <vt:lpstr>Comparison Jurisdictions -1</vt:lpstr>
      <vt:lpstr>Comparison Jurisdictions - 2</vt:lpstr>
      <vt:lpstr>Comparison Groups</vt:lpstr>
      <vt:lpstr>Comparison Outcomes</vt:lpstr>
      <vt:lpstr>Replications</vt:lpstr>
      <vt:lpstr>Replications Across Time</vt:lpstr>
      <vt:lpstr>Dose Response</vt:lpstr>
      <vt:lpstr>Using Multiple Designs to Infer Causation:  First Level of Comparison  Example: What were the effects of  raising the drinking age in states? </vt:lpstr>
      <vt:lpstr>Using Multiple Designs to Infer Causation:  Second Level of Comparison  Example: What were the effects of  raising the drinking age within states? </vt:lpstr>
      <vt:lpstr>Using Multiple Designs to Infer Causation:  Third Level of Comparison  Example: What were the effects of  raising the drinking age within each age group? </vt:lpstr>
      <vt:lpstr>Endogeneity - 1</vt:lpstr>
      <vt:lpstr>Endogeneity - 2</vt:lpstr>
      <vt:lpstr>Endogeneity - 3</vt:lpstr>
      <vt:lpstr>Research Design: Question</vt:lpstr>
      <vt:lpstr>Research Design: Answer</vt:lpstr>
      <vt:lpstr>Phase 2: Operationalizing Research Designs</vt:lpstr>
      <vt:lpstr>Phase 2: Operationalizing</vt:lpstr>
      <vt:lpstr>Operationalizing Step 1:  Build Legal &amp; Outcome Data - 1</vt:lpstr>
      <vt:lpstr>Operationalizing Step 1:  Build Legal &amp; Outcome Data - 2</vt:lpstr>
      <vt:lpstr>Operationalizing Step 1:  Build Legal &amp; Outcome Data - 3</vt:lpstr>
      <vt:lpstr>Operationalizing Step 1:  Build Legal &amp; Outcome Data - 4</vt:lpstr>
      <vt:lpstr>Operationalizing Step 2:  Identify Analytical Plan - 1</vt:lpstr>
      <vt:lpstr>Operationalizing Step 2:  Identify Analytical Plan - 2</vt:lpstr>
      <vt:lpstr>Operationalizing Step 2:  Identify Analytical Plan - 3</vt:lpstr>
      <vt:lpstr>Operationalizing Step 3: Select Variables</vt:lpstr>
      <vt:lpstr>Operationalizing Step 4:  Merge Data for Analysis</vt:lpstr>
      <vt:lpstr>Phase 3: Analyzing Data</vt:lpstr>
      <vt:lpstr>Phase 3: Analyzing</vt:lpstr>
      <vt:lpstr>Legal Epidemiology Study Analysis</vt:lpstr>
      <vt:lpstr>Analyzing Step 1:  Run Descriptive Statistics </vt:lpstr>
      <vt:lpstr>Analyzing Step 2:  Run Bivariate Explanatory Analysis</vt:lpstr>
      <vt:lpstr>Analyzing Step 3:  Run Predictive/Causal Analysis</vt:lpstr>
      <vt:lpstr>Analyzing Step 4:  Interpret Results</vt:lpstr>
      <vt:lpstr>Analyzing Step 5:  Discuss Results</vt:lpstr>
      <vt:lpstr>Analyzing Step 6:  Translate into Practice</vt:lpstr>
      <vt:lpstr>Final Review</vt:lpstr>
      <vt:lpstr>Funding</vt:lpstr>
      <vt:lpstr>Advanced Legal Epidemiology Methods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Legal Epidemiology Methods</dc:title>
  <dc:creator>Rebecca Johnson</dc:creator>
  <cp:lastModifiedBy>Tigris (Carolyn Uno)</cp:lastModifiedBy>
  <cp:revision>93</cp:revision>
  <dcterms:created xsi:type="dcterms:W3CDTF">2020-12-14T02:58:04Z</dcterms:created>
  <dcterms:modified xsi:type="dcterms:W3CDTF">2021-04-29T19:12:02Z</dcterms:modified>
</cp:coreProperties>
</file>