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1"/>
  </p:notesMasterIdLst>
  <p:sldIdLst>
    <p:sldId id="259" r:id="rId2"/>
    <p:sldId id="263" r:id="rId3"/>
    <p:sldId id="264" r:id="rId4"/>
    <p:sldId id="266" r:id="rId5"/>
    <p:sldId id="265" r:id="rId6"/>
    <p:sldId id="267" r:id="rId7"/>
    <p:sldId id="268" r:id="rId8"/>
    <p:sldId id="269" r:id="rId9"/>
    <p:sldId id="270" r:id="rId10"/>
    <p:sldId id="271" r:id="rId11"/>
    <p:sldId id="272" r:id="rId12"/>
    <p:sldId id="273" r:id="rId13"/>
    <p:sldId id="274" r:id="rId14"/>
    <p:sldId id="275" r:id="rId15"/>
    <p:sldId id="276" r:id="rId16"/>
    <p:sldId id="325" r:id="rId17"/>
    <p:sldId id="278" r:id="rId18"/>
    <p:sldId id="279" r:id="rId19"/>
    <p:sldId id="280" r:id="rId20"/>
    <p:sldId id="281" r:id="rId21"/>
    <p:sldId id="326" r:id="rId22"/>
    <p:sldId id="328" r:id="rId23"/>
    <p:sldId id="327" r:id="rId24"/>
    <p:sldId id="285" r:id="rId25"/>
    <p:sldId id="329" r:id="rId26"/>
    <p:sldId id="287" r:id="rId27"/>
    <p:sldId id="288" r:id="rId28"/>
    <p:sldId id="289" r:id="rId29"/>
    <p:sldId id="290" r:id="rId30"/>
    <p:sldId id="291" r:id="rId31"/>
    <p:sldId id="292" r:id="rId32"/>
    <p:sldId id="293" r:id="rId33"/>
    <p:sldId id="294" r:id="rId34"/>
    <p:sldId id="324" r:id="rId35"/>
    <p:sldId id="296" r:id="rId36"/>
    <p:sldId id="297" r:id="rId37"/>
    <p:sldId id="330" r:id="rId38"/>
    <p:sldId id="299" r:id="rId39"/>
    <p:sldId id="300" r:id="rId40"/>
    <p:sldId id="301" r:id="rId41"/>
    <p:sldId id="302" r:id="rId42"/>
    <p:sldId id="303" r:id="rId43"/>
    <p:sldId id="304" r:id="rId44"/>
    <p:sldId id="305" r:id="rId45"/>
    <p:sldId id="306" r:id="rId46"/>
    <p:sldId id="308" r:id="rId47"/>
    <p:sldId id="310" r:id="rId48"/>
    <p:sldId id="311" r:id="rId49"/>
    <p:sldId id="312" r:id="rId50"/>
    <p:sldId id="313" r:id="rId51"/>
    <p:sldId id="314" r:id="rId52"/>
    <p:sldId id="315" r:id="rId53"/>
    <p:sldId id="316" r:id="rId54"/>
    <p:sldId id="317" r:id="rId55"/>
    <p:sldId id="318" r:id="rId56"/>
    <p:sldId id="319" r:id="rId57"/>
    <p:sldId id="320" r:id="rId58"/>
    <p:sldId id="321" r:id="rId59"/>
    <p:sldId id="322" r:id="rId6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x Carlsson" initials="LC" lastIdx="2" clrIdx="0">
    <p:extLst/>
  </p:cmAuthor>
  <p:cmAuthor id="2" name="Rebecca Johnson" initials="RJ"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95" autoAdjust="0"/>
    <p:restoredTop sz="59355" autoAdjust="0"/>
  </p:normalViewPr>
  <p:slideViewPr>
    <p:cSldViewPr snapToGrid="0">
      <p:cViewPr varScale="1">
        <p:scale>
          <a:sx n="75" d="100"/>
          <a:sy n="75" d="100"/>
        </p:scale>
        <p:origin x="252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notesMaster" Target="notesMasters/notesMaster1.xml"/><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424D81A-1D05-4769-8940-9002CE00DD8C}" type="datetimeFigureOut">
              <a:rPr lang="en-US" smtClean="0"/>
              <a:t>7/31/20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5020C-D66B-431F-A9A7-C91877CCB5F6}" type="slidenum">
              <a:rPr lang="en-US" smtClean="0"/>
              <a:t>‹#›</a:t>
            </a:fld>
            <a:endParaRPr lang="en-US"/>
          </a:p>
        </p:txBody>
      </p:sp>
    </p:spTree>
    <p:extLst>
      <p:ext uri="{BB962C8B-B14F-4D97-AF65-F5344CB8AC3E}">
        <p14:creationId xmlns:p14="http://schemas.microsoft.com/office/powerpoint/2010/main" val="686950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a:t>
            </a:fld>
            <a:endParaRPr lang="en-US"/>
          </a:p>
        </p:txBody>
      </p:sp>
    </p:spTree>
    <p:extLst>
      <p:ext uri="{BB962C8B-B14F-4D97-AF65-F5344CB8AC3E}">
        <p14:creationId xmlns:p14="http://schemas.microsoft.com/office/powerpoint/2010/main" val="16921976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10</a:t>
            </a:fld>
            <a:endParaRPr lang="en-US"/>
          </a:p>
        </p:txBody>
      </p:sp>
    </p:spTree>
    <p:extLst>
      <p:ext uri="{BB962C8B-B14F-4D97-AF65-F5344CB8AC3E}">
        <p14:creationId xmlns:p14="http://schemas.microsoft.com/office/powerpoint/2010/main" val="3676721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11</a:t>
            </a:fld>
            <a:endParaRPr lang="en-US"/>
          </a:p>
        </p:txBody>
      </p:sp>
    </p:spTree>
    <p:extLst>
      <p:ext uri="{BB962C8B-B14F-4D97-AF65-F5344CB8AC3E}">
        <p14:creationId xmlns:p14="http://schemas.microsoft.com/office/powerpoint/2010/main" val="3062540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12</a:t>
            </a:fld>
            <a:endParaRPr lang="en-US"/>
          </a:p>
        </p:txBody>
      </p:sp>
    </p:spTree>
    <p:extLst>
      <p:ext uri="{BB962C8B-B14F-4D97-AF65-F5344CB8AC3E}">
        <p14:creationId xmlns:p14="http://schemas.microsoft.com/office/powerpoint/2010/main" val="3232769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13</a:t>
            </a:fld>
            <a:endParaRPr lang="en-US"/>
          </a:p>
        </p:txBody>
      </p:sp>
    </p:spTree>
    <p:extLst>
      <p:ext uri="{BB962C8B-B14F-4D97-AF65-F5344CB8AC3E}">
        <p14:creationId xmlns:p14="http://schemas.microsoft.com/office/powerpoint/2010/main" val="34022591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14</a:t>
            </a:fld>
            <a:endParaRPr lang="en-US"/>
          </a:p>
        </p:txBody>
      </p:sp>
    </p:spTree>
    <p:extLst>
      <p:ext uri="{BB962C8B-B14F-4D97-AF65-F5344CB8AC3E}">
        <p14:creationId xmlns:p14="http://schemas.microsoft.com/office/powerpoint/2010/main" val="15262189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15</a:t>
            </a:fld>
            <a:endParaRPr lang="en-US"/>
          </a:p>
        </p:txBody>
      </p:sp>
    </p:spTree>
    <p:extLst>
      <p:ext uri="{BB962C8B-B14F-4D97-AF65-F5344CB8AC3E}">
        <p14:creationId xmlns:p14="http://schemas.microsoft.com/office/powerpoint/2010/main" val="6273485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16</a:t>
            </a:fld>
            <a:endParaRPr lang="en-US"/>
          </a:p>
        </p:txBody>
      </p:sp>
    </p:spTree>
    <p:extLst>
      <p:ext uri="{BB962C8B-B14F-4D97-AF65-F5344CB8AC3E}">
        <p14:creationId xmlns:p14="http://schemas.microsoft.com/office/powerpoint/2010/main" val="4008114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17</a:t>
            </a:fld>
            <a:endParaRPr lang="en-US"/>
          </a:p>
        </p:txBody>
      </p:sp>
    </p:spTree>
    <p:extLst>
      <p:ext uri="{BB962C8B-B14F-4D97-AF65-F5344CB8AC3E}">
        <p14:creationId xmlns:p14="http://schemas.microsoft.com/office/powerpoint/2010/main" val="2033141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18</a:t>
            </a:fld>
            <a:endParaRPr lang="en-US"/>
          </a:p>
        </p:txBody>
      </p:sp>
    </p:spTree>
    <p:extLst>
      <p:ext uri="{BB962C8B-B14F-4D97-AF65-F5344CB8AC3E}">
        <p14:creationId xmlns:p14="http://schemas.microsoft.com/office/powerpoint/2010/main" val="4103453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19</a:t>
            </a:fld>
            <a:endParaRPr lang="en-US"/>
          </a:p>
        </p:txBody>
      </p:sp>
    </p:spTree>
    <p:extLst>
      <p:ext uri="{BB962C8B-B14F-4D97-AF65-F5344CB8AC3E}">
        <p14:creationId xmlns:p14="http://schemas.microsoft.com/office/powerpoint/2010/main" val="686344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a:t>
            </a:fld>
            <a:endParaRPr lang="en-US"/>
          </a:p>
        </p:txBody>
      </p:sp>
    </p:spTree>
    <p:extLst>
      <p:ext uri="{BB962C8B-B14F-4D97-AF65-F5344CB8AC3E}">
        <p14:creationId xmlns:p14="http://schemas.microsoft.com/office/powerpoint/2010/main" val="32592446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20</a:t>
            </a:fld>
            <a:endParaRPr lang="en-US"/>
          </a:p>
        </p:txBody>
      </p:sp>
    </p:spTree>
    <p:extLst>
      <p:ext uri="{BB962C8B-B14F-4D97-AF65-F5344CB8AC3E}">
        <p14:creationId xmlns:p14="http://schemas.microsoft.com/office/powerpoint/2010/main" val="25718519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21</a:t>
            </a:fld>
            <a:endParaRPr lang="en-US"/>
          </a:p>
        </p:txBody>
      </p:sp>
    </p:spTree>
    <p:extLst>
      <p:ext uri="{BB962C8B-B14F-4D97-AF65-F5344CB8AC3E}">
        <p14:creationId xmlns:p14="http://schemas.microsoft.com/office/powerpoint/2010/main" val="3263605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22</a:t>
            </a:fld>
            <a:endParaRPr lang="en-US"/>
          </a:p>
        </p:txBody>
      </p:sp>
    </p:spTree>
    <p:extLst>
      <p:ext uri="{BB962C8B-B14F-4D97-AF65-F5344CB8AC3E}">
        <p14:creationId xmlns:p14="http://schemas.microsoft.com/office/powerpoint/2010/main" val="25643041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23</a:t>
            </a:fld>
            <a:endParaRPr lang="en-US"/>
          </a:p>
        </p:txBody>
      </p:sp>
    </p:spTree>
    <p:extLst>
      <p:ext uri="{BB962C8B-B14F-4D97-AF65-F5344CB8AC3E}">
        <p14:creationId xmlns:p14="http://schemas.microsoft.com/office/powerpoint/2010/main" val="25029392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24</a:t>
            </a:fld>
            <a:endParaRPr lang="en-US"/>
          </a:p>
        </p:txBody>
      </p:sp>
    </p:spTree>
    <p:extLst>
      <p:ext uri="{BB962C8B-B14F-4D97-AF65-F5344CB8AC3E}">
        <p14:creationId xmlns:p14="http://schemas.microsoft.com/office/powerpoint/2010/main" val="1644230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25</a:t>
            </a:fld>
            <a:endParaRPr lang="en-US"/>
          </a:p>
        </p:txBody>
      </p:sp>
    </p:spTree>
    <p:extLst>
      <p:ext uri="{BB962C8B-B14F-4D97-AF65-F5344CB8AC3E}">
        <p14:creationId xmlns:p14="http://schemas.microsoft.com/office/powerpoint/2010/main" val="420375189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26</a:t>
            </a:fld>
            <a:endParaRPr lang="en-US"/>
          </a:p>
        </p:txBody>
      </p:sp>
    </p:spTree>
    <p:extLst>
      <p:ext uri="{BB962C8B-B14F-4D97-AF65-F5344CB8AC3E}">
        <p14:creationId xmlns:p14="http://schemas.microsoft.com/office/powerpoint/2010/main" val="1231098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27</a:t>
            </a:fld>
            <a:endParaRPr lang="en-US"/>
          </a:p>
        </p:txBody>
      </p:sp>
    </p:spTree>
    <p:extLst>
      <p:ext uri="{BB962C8B-B14F-4D97-AF65-F5344CB8AC3E}">
        <p14:creationId xmlns:p14="http://schemas.microsoft.com/office/powerpoint/2010/main" val="344271325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28</a:t>
            </a:fld>
            <a:endParaRPr lang="en-US"/>
          </a:p>
        </p:txBody>
      </p:sp>
    </p:spTree>
    <p:extLst>
      <p:ext uri="{BB962C8B-B14F-4D97-AF65-F5344CB8AC3E}">
        <p14:creationId xmlns:p14="http://schemas.microsoft.com/office/powerpoint/2010/main" val="93012006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29</a:t>
            </a:fld>
            <a:endParaRPr lang="en-US"/>
          </a:p>
        </p:txBody>
      </p:sp>
    </p:spTree>
    <p:extLst>
      <p:ext uri="{BB962C8B-B14F-4D97-AF65-F5344CB8AC3E}">
        <p14:creationId xmlns:p14="http://schemas.microsoft.com/office/powerpoint/2010/main" val="2346224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a:t>
            </a:fld>
            <a:endParaRPr lang="en-US"/>
          </a:p>
        </p:txBody>
      </p:sp>
    </p:spTree>
    <p:extLst>
      <p:ext uri="{BB962C8B-B14F-4D97-AF65-F5344CB8AC3E}">
        <p14:creationId xmlns:p14="http://schemas.microsoft.com/office/powerpoint/2010/main" val="38652342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30</a:t>
            </a:fld>
            <a:endParaRPr lang="en-US"/>
          </a:p>
        </p:txBody>
      </p:sp>
    </p:spTree>
    <p:extLst>
      <p:ext uri="{BB962C8B-B14F-4D97-AF65-F5344CB8AC3E}">
        <p14:creationId xmlns:p14="http://schemas.microsoft.com/office/powerpoint/2010/main" val="12357966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31</a:t>
            </a:fld>
            <a:endParaRPr lang="en-US"/>
          </a:p>
        </p:txBody>
      </p:sp>
    </p:spTree>
    <p:extLst>
      <p:ext uri="{BB962C8B-B14F-4D97-AF65-F5344CB8AC3E}">
        <p14:creationId xmlns:p14="http://schemas.microsoft.com/office/powerpoint/2010/main" val="4378047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32</a:t>
            </a:fld>
            <a:endParaRPr lang="en-US"/>
          </a:p>
        </p:txBody>
      </p:sp>
    </p:spTree>
    <p:extLst>
      <p:ext uri="{BB962C8B-B14F-4D97-AF65-F5344CB8AC3E}">
        <p14:creationId xmlns:p14="http://schemas.microsoft.com/office/powerpoint/2010/main" val="25261734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33</a:t>
            </a:fld>
            <a:endParaRPr lang="en-US"/>
          </a:p>
        </p:txBody>
      </p:sp>
    </p:spTree>
    <p:extLst>
      <p:ext uri="{BB962C8B-B14F-4D97-AF65-F5344CB8AC3E}">
        <p14:creationId xmlns:p14="http://schemas.microsoft.com/office/powerpoint/2010/main" val="31636569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34</a:t>
            </a:fld>
            <a:endParaRPr lang="en-US"/>
          </a:p>
        </p:txBody>
      </p:sp>
    </p:spTree>
    <p:extLst>
      <p:ext uri="{BB962C8B-B14F-4D97-AF65-F5344CB8AC3E}">
        <p14:creationId xmlns:p14="http://schemas.microsoft.com/office/powerpoint/2010/main" val="530946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35</a:t>
            </a:fld>
            <a:endParaRPr lang="en-US"/>
          </a:p>
        </p:txBody>
      </p:sp>
    </p:spTree>
    <p:extLst>
      <p:ext uri="{BB962C8B-B14F-4D97-AF65-F5344CB8AC3E}">
        <p14:creationId xmlns:p14="http://schemas.microsoft.com/office/powerpoint/2010/main" val="2758786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36</a:t>
            </a:fld>
            <a:endParaRPr lang="en-US"/>
          </a:p>
        </p:txBody>
      </p:sp>
    </p:spTree>
    <p:extLst>
      <p:ext uri="{BB962C8B-B14F-4D97-AF65-F5344CB8AC3E}">
        <p14:creationId xmlns:p14="http://schemas.microsoft.com/office/powerpoint/2010/main" val="162412991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37</a:t>
            </a:fld>
            <a:endParaRPr lang="en-US"/>
          </a:p>
        </p:txBody>
      </p:sp>
    </p:spTree>
    <p:extLst>
      <p:ext uri="{BB962C8B-B14F-4D97-AF65-F5344CB8AC3E}">
        <p14:creationId xmlns:p14="http://schemas.microsoft.com/office/powerpoint/2010/main" val="365070860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38</a:t>
            </a:fld>
            <a:endParaRPr lang="en-US"/>
          </a:p>
        </p:txBody>
      </p:sp>
    </p:spTree>
    <p:extLst>
      <p:ext uri="{BB962C8B-B14F-4D97-AF65-F5344CB8AC3E}">
        <p14:creationId xmlns:p14="http://schemas.microsoft.com/office/powerpoint/2010/main" val="7585834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39</a:t>
            </a:fld>
            <a:endParaRPr lang="en-US"/>
          </a:p>
        </p:txBody>
      </p:sp>
    </p:spTree>
    <p:extLst>
      <p:ext uri="{BB962C8B-B14F-4D97-AF65-F5344CB8AC3E}">
        <p14:creationId xmlns:p14="http://schemas.microsoft.com/office/powerpoint/2010/main" val="1102580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a:t>
            </a:fld>
            <a:endParaRPr lang="en-US"/>
          </a:p>
        </p:txBody>
      </p:sp>
    </p:spTree>
    <p:extLst>
      <p:ext uri="{BB962C8B-B14F-4D97-AF65-F5344CB8AC3E}">
        <p14:creationId xmlns:p14="http://schemas.microsoft.com/office/powerpoint/2010/main" val="36108935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40</a:t>
            </a:fld>
            <a:endParaRPr lang="en-US"/>
          </a:p>
        </p:txBody>
      </p:sp>
    </p:spTree>
    <p:extLst>
      <p:ext uri="{BB962C8B-B14F-4D97-AF65-F5344CB8AC3E}">
        <p14:creationId xmlns:p14="http://schemas.microsoft.com/office/powerpoint/2010/main" val="37198055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41</a:t>
            </a:fld>
            <a:endParaRPr lang="en-US"/>
          </a:p>
        </p:txBody>
      </p:sp>
    </p:spTree>
    <p:extLst>
      <p:ext uri="{BB962C8B-B14F-4D97-AF65-F5344CB8AC3E}">
        <p14:creationId xmlns:p14="http://schemas.microsoft.com/office/powerpoint/2010/main" val="40026776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42</a:t>
            </a:fld>
            <a:endParaRPr lang="en-US"/>
          </a:p>
        </p:txBody>
      </p:sp>
    </p:spTree>
    <p:extLst>
      <p:ext uri="{BB962C8B-B14F-4D97-AF65-F5344CB8AC3E}">
        <p14:creationId xmlns:p14="http://schemas.microsoft.com/office/powerpoint/2010/main" val="272318742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43</a:t>
            </a:fld>
            <a:endParaRPr lang="en-US"/>
          </a:p>
        </p:txBody>
      </p:sp>
    </p:spTree>
    <p:extLst>
      <p:ext uri="{BB962C8B-B14F-4D97-AF65-F5344CB8AC3E}">
        <p14:creationId xmlns:p14="http://schemas.microsoft.com/office/powerpoint/2010/main" val="17260635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44</a:t>
            </a:fld>
            <a:endParaRPr lang="en-US"/>
          </a:p>
        </p:txBody>
      </p:sp>
    </p:spTree>
    <p:extLst>
      <p:ext uri="{BB962C8B-B14F-4D97-AF65-F5344CB8AC3E}">
        <p14:creationId xmlns:p14="http://schemas.microsoft.com/office/powerpoint/2010/main" val="21306577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45</a:t>
            </a:fld>
            <a:endParaRPr lang="en-US"/>
          </a:p>
        </p:txBody>
      </p:sp>
    </p:spTree>
    <p:extLst>
      <p:ext uri="{BB962C8B-B14F-4D97-AF65-F5344CB8AC3E}">
        <p14:creationId xmlns:p14="http://schemas.microsoft.com/office/powerpoint/2010/main" val="59293222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46</a:t>
            </a:fld>
            <a:endParaRPr lang="en-US"/>
          </a:p>
        </p:txBody>
      </p:sp>
    </p:spTree>
    <p:extLst>
      <p:ext uri="{BB962C8B-B14F-4D97-AF65-F5344CB8AC3E}">
        <p14:creationId xmlns:p14="http://schemas.microsoft.com/office/powerpoint/2010/main" val="26738043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47</a:t>
            </a:fld>
            <a:endParaRPr lang="en-US"/>
          </a:p>
        </p:txBody>
      </p:sp>
    </p:spTree>
    <p:extLst>
      <p:ext uri="{BB962C8B-B14F-4D97-AF65-F5344CB8AC3E}">
        <p14:creationId xmlns:p14="http://schemas.microsoft.com/office/powerpoint/2010/main" val="10714782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48</a:t>
            </a:fld>
            <a:endParaRPr lang="en-US"/>
          </a:p>
        </p:txBody>
      </p:sp>
    </p:spTree>
    <p:extLst>
      <p:ext uri="{BB962C8B-B14F-4D97-AF65-F5344CB8AC3E}">
        <p14:creationId xmlns:p14="http://schemas.microsoft.com/office/powerpoint/2010/main" val="12642429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49</a:t>
            </a:fld>
            <a:endParaRPr lang="en-US"/>
          </a:p>
        </p:txBody>
      </p:sp>
    </p:spTree>
    <p:extLst>
      <p:ext uri="{BB962C8B-B14F-4D97-AF65-F5344CB8AC3E}">
        <p14:creationId xmlns:p14="http://schemas.microsoft.com/office/powerpoint/2010/main" val="9539901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5</a:t>
            </a:fld>
            <a:endParaRPr lang="en-US"/>
          </a:p>
        </p:txBody>
      </p:sp>
    </p:spTree>
    <p:extLst>
      <p:ext uri="{BB962C8B-B14F-4D97-AF65-F5344CB8AC3E}">
        <p14:creationId xmlns:p14="http://schemas.microsoft.com/office/powerpoint/2010/main" val="3359600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50</a:t>
            </a:fld>
            <a:endParaRPr lang="en-US"/>
          </a:p>
        </p:txBody>
      </p:sp>
    </p:spTree>
    <p:extLst>
      <p:ext uri="{BB962C8B-B14F-4D97-AF65-F5344CB8AC3E}">
        <p14:creationId xmlns:p14="http://schemas.microsoft.com/office/powerpoint/2010/main" val="40157846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51</a:t>
            </a:fld>
            <a:endParaRPr lang="en-US"/>
          </a:p>
        </p:txBody>
      </p:sp>
    </p:spTree>
    <p:extLst>
      <p:ext uri="{BB962C8B-B14F-4D97-AF65-F5344CB8AC3E}">
        <p14:creationId xmlns:p14="http://schemas.microsoft.com/office/powerpoint/2010/main" val="25949868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52</a:t>
            </a:fld>
            <a:endParaRPr lang="en-US"/>
          </a:p>
        </p:txBody>
      </p:sp>
    </p:spTree>
    <p:extLst>
      <p:ext uri="{BB962C8B-B14F-4D97-AF65-F5344CB8AC3E}">
        <p14:creationId xmlns:p14="http://schemas.microsoft.com/office/powerpoint/2010/main" val="277970894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53</a:t>
            </a:fld>
            <a:endParaRPr lang="en-US"/>
          </a:p>
        </p:txBody>
      </p:sp>
    </p:spTree>
    <p:extLst>
      <p:ext uri="{BB962C8B-B14F-4D97-AF65-F5344CB8AC3E}">
        <p14:creationId xmlns:p14="http://schemas.microsoft.com/office/powerpoint/2010/main" val="74113696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54</a:t>
            </a:fld>
            <a:endParaRPr lang="en-US"/>
          </a:p>
        </p:txBody>
      </p:sp>
    </p:spTree>
    <p:extLst>
      <p:ext uri="{BB962C8B-B14F-4D97-AF65-F5344CB8AC3E}">
        <p14:creationId xmlns:p14="http://schemas.microsoft.com/office/powerpoint/2010/main" val="30121718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55</a:t>
            </a:fld>
            <a:endParaRPr lang="en-US"/>
          </a:p>
        </p:txBody>
      </p:sp>
    </p:spTree>
    <p:extLst>
      <p:ext uri="{BB962C8B-B14F-4D97-AF65-F5344CB8AC3E}">
        <p14:creationId xmlns:p14="http://schemas.microsoft.com/office/powerpoint/2010/main" val="121078132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56</a:t>
            </a:fld>
            <a:endParaRPr lang="en-US"/>
          </a:p>
        </p:txBody>
      </p:sp>
    </p:spTree>
    <p:extLst>
      <p:ext uri="{BB962C8B-B14F-4D97-AF65-F5344CB8AC3E}">
        <p14:creationId xmlns:p14="http://schemas.microsoft.com/office/powerpoint/2010/main" val="5854513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57</a:t>
            </a:fld>
            <a:endParaRPr lang="en-US"/>
          </a:p>
        </p:txBody>
      </p:sp>
    </p:spTree>
    <p:extLst>
      <p:ext uri="{BB962C8B-B14F-4D97-AF65-F5344CB8AC3E}">
        <p14:creationId xmlns:p14="http://schemas.microsoft.com/office/powerpoint/2010/main" val="424636388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58</a:t>
            </a:fld>
            <a:endParaRPr lang="en-US"/>
          </a:p>
        </p:txBody>
      </p:sp>
    </p:spTree>
    <p:extLst>
      <p:ext uri="{BB962C8B-B14F-4D97-AF65-F5344CB8AC3E}">
        <p14:creationId xmlns:p14="http://schemas.microsoft.com/office/powerpoint/2010/main" val="1152138565"/>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59</a:t>
            </a:fld>
            <a:endParaRPr lang="en-US"/>
          </a:p>
        </p:txBody>
      </p:sp>
    </p:spTree>
    <p:extLst>
      <p:ext uri="{BB962C8B-B14F-4D97-AF65-F5344CB8AC3E}">
        <p14:creationId xmlns:p14="http://schemas.microsoft.com/office/powerpoint/2010/main" val="217650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6</a:t>
            </a:fld>
            <a:endParaRPr lang="en-US"/>
          </a:p>
        </p:txBody>
      </p:sp>
    </p:spTree>
    <p:extLst>
      <p:ext uri="{BB962C8B-B14F-4D97-AF65-F5344CB8AC3E}">
        <p14:creationId xmlns:p14="http://schemas.microsoft.com/office/powerpoint/2010/main" val="1202223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0A5020C-D66B-431F-A9A7-C91877CCB5F6}" type="slidenum">
              <a:rPr lang="en-US" smtClean="0"/>
              <a:t>7</a:t>
            </a:fld>
            <a:endParaRPr lang="en-US"/>
          </a:p>
        </p:txBody>
      </p:sp>
    </p:spTree>
    <p:extLst>
      <p:ext uri="{BB962C8B-B14F-4D97-AF65-F5344CB8AC3E}">
        <p14:creationId xmlns:p14="http://schemas.microsoft.com/office/powerpoint/2010/main" val="37972264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8</a:t>
            </a:fld>
            <a:endParaRPr lang="en-US"/>
          </a:p>
        </p:txBody>
      </p:sp>
    </p:spTree>
    <p:extLst>
      <p:ext uri="{BB962C8B-B14F-4D97-AF65-F5344CB8AC3E}">
        <p14:creationId xmlns:p14="http://schemas.microsoft.com/office/powerpoint/2010/main" val="197650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B0A5020C-D66B-431F-A9A7-C91877CCB5F6}" type="slidenum">
              <a:rPr lang="en-US" smtClean="0"/>
              <a:t>9</a:t>
            </a:fld>
            <a:endParaRPr lang="en-US"/>
          </a:p>
        </p:txBody>
      </p:sp>
    </p:spTree>
    <p:extLst>
      <p:ext uri="{BB962C8B-B14F-4D97-AF65-F5344CB8AC3E}">
        <p14:creationId xmlns:p14="http://schemas.microsoft.com/office/powerpoint/2010/main" val="102742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99EDF8-7DE7-4CCB-99D0-30D9C63F4E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BCF84E0-343F-41EC-8A92-91D6CCF2B5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2653449-6CD0-4E4D-82AB-0164A18B0E3C}"/>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5" name="Footer Placeholder 4">
            <a:extLst>
              <a:ext uri="{FF2B5EF4-FFF2-40B4-BE49-F238E27FC236}">
                <a16:creationId xmlns:a16="http://schemas.microsoft.com/office/drawing/2014/main" xmlns="" id="{9507D75C-6449-4F81-9220-42640E7B81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C19198B-3BC7-45F6-BD7D-638746BCA925}"/>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39385878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560738-7285-4D85-B159-8C9476DE060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00700599-AF08-42D1-8E47-7AD514AF4A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AFDB534-7197-4EFB-8CC0-5EB3A4235666}"/>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5" name="Footer Placeholder 4">
            <a:extLst>
              <a:ext uri="{FF2B5EF4-FFF2-40B4-BE49-F238E27FC236}">
                <a16:creationId xmlns:a16="http://schemas.microsoft.com/office/drawing/2014/main" xmlns="" id="{0AE799D2-6EBE-4856-8D18-C2D5183A17C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1347908-604F-4898-AC51-8F654D22F39E}"/>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64495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3B86021-3C8D-46F8-9548-8EDA45EABF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D5913548-847C-4033-9B5C-116805661B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1FD753F-809D-4979-BEAB-0DFF156DD275}"/>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5" name="Footer Placeholder 4">
            <a:extLst>
              <a:ext uri="{FF2B5EF4-FFF2-40B4-BE49-F238E27FC236}">
                <a16:creationId xmlns:a16="http://schemas.microsoft.com/office/drawing/2014/main" xmlns="" id="{206080E7-F1FF-49CB-8B8D-1F875194A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F431D8C-3502-44B8-8D8E-BBF111D17941}"/>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322696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294CC92-9A30-4B25-AFE8-E1F739D15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55D3B1C-79FC-450F-8718-DA4FFF28A8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BF58608B-1240-4D8D-9B4E-278CFCE50A83}"/>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5" name="Footer Placeholder 4">
            <a:extLst>
              <a:ext uri="{FF2B5EF4-FFF2-40B4-BE49-F238E27FC236}">
                <a16:creationId xmlns:a16="http://schemas.microsoft.com/office/drawing/2014/main" xmlns="" id="{2A3FB0E2-CA2E-4E66-94D5-5D66730E38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113EADF-8C13-43CA-BDE9-474F478FF537}"/>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575696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1C14CF-5A8D-471C-BBAD-06BBC1759A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C9A26ED7-33B5-46FB-A0EC-92E20393A8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90B483F-33BB-4AFB-965A-C4A5EA5DB0F0}"/>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5" name="Footer Placeholder 4">
            <a:extLst>
              <a:ext uri="{FF2B5EF4-FFF2-40B4-BE49-F238E27FC236}">
                <a16:creationId xmlns:a16="http://schemas.microsoft.com/office/drawing/2014/main" xmlns="" id="{FDB5A28A-E7C5-4A09-8546-D2E91BD2D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56E8533-4C96-4B41-8F22-52E472E1DD8D}"/>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24710615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795C52-F788-4C15-91E2-19649B2817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B5AE0565-C020-49FF-BD62-651A55DF2F7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E5E8488-9872-49D7-9FF6-A6FB9C99E22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567BF6-61D7-4A6B-B57F-EA665B9E1681}"/>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6" name="Footer Placeholder 5">
            <a:extLst>
              <a:ext uri="{FF2B5EF4-FFF2-40B4-BE49-F238E27FC236}">
                <a16:creationId xmlns:a16="http://schemas.microsoft.com/office/drawing/2014/main" xmlns="" id="{70F349FC-246F-4648-9977-0FF831C1537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9F7ABE3-BC74-4819-9FA4-5F66344FA34F}"/>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4662868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CCC44-3C4C-44DF-BCE8-9D6E487D948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CD6B5700-2477-44E1-A8A6-7838AAF5D5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5B6F7FC2-8EE5-4B2F-A5F7-BF80505114A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51AFF34-33BA-435C-9E71-BD4C9A697B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3748DAEB-69C9-4E92-B6FF-781003D5F9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04DE99AD-FD0D-4BB5-8BD4-2F29E558C0CD}"/>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8" name="Footer Placeholder 7">
            <a:extLst>
              <a:ext uri="{FF2B5EF4-FFF2-40B4-BE49-F238E27FC236}">
                <a16:creationId xmlns:a16="http://schemas.microsoft.com/office/drawing/2014/main" xmlns="" id="{A776F889-615D-40FB-A16F-733BAC002D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B2819CE9-FF32-4CF0-B0B9-3CBCE569BEBD}"/>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4119749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455E2F8-CBC6-4FBF-AD22-0B3F56093CB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C4F7DC0A-C162-4D26-BDD9-46DA60DFE6D6}"/>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4" name="Footer Placeholder 3">
            <a:extLst>
              <a:ext uri="{FF2B5EF4-FFF2-40B4-BE49-F238E27FC236}">
                <a16:creationId xmlns:a16="http://schemas.microsoft.com/office/drawing/2014/main" xmlns="" id="{43EB5E1C-B2AD-4870-BCED-FCF678B590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4967A3C-AAEF-437A-8218-2A21CE934E19}"/>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1125907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33F0AA67-3C34-4082-B6CA-66C5FE41B7B7}"/>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3" name="Footer Placeholder 2">
            <a:extLst>
              <a:ext uri="{FF2B5EF4-FFF2-40B4-BE49-F238E27FC236}">
                <a16:creationId xmlns:a16="http://schemas.microsoft.com/office/drawing/2014/main" xmlns="" id="{4F4DD3DE-7337-4674-83AF-4843FC9750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E75258D4-6818-4624-9149-3D7933296391}"/>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735624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238FB2-07CA-4C7D-8D93-E2838D5BBB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D7D2B06-3829-4FE7-99CB-A2B571A447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E9785DE-754C-4C37-B8C2-82379744BF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995C638C-0845-413B-91FB-E42274734501}"/>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6" name="Footer Placeholder 5">
            <a:extLst>
              <a:ext uri="{FF2B5EF4-FFF2-40B4-BE49-F238E27FC236}">
                <a16:creationId xmlns:a16="http://schemas.microsoft.com/office/drawing/2014/main" xmlns="" id="{DF2F821A-CCF5-4EEB-8BF4-91A73B34DF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826101D-441F-4FB3-B73B-20E906BC91F2}"/>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9553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DF4FD4-AB82-4987-BE8B-9A17570033F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B50E9AD-7B6B-4364-8E87-D299969E33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91D41D6F-D18A-4DB6-856A-AC0AABE37F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FAB85CC-8093-4056-8F62-222AA703F8DF}"/>
              </a:ext>
            </a:extLst>
          </p:cNvPr>
          <p:cNvSpPr>
            <a:spLocks noGrp="1"/>
          </p:cNvSpPr>
          <p:nvPr>
            <p:ph type="dt" sz="half" idx="10"/>
          </p:nvPr>
        </p:nvSpPr>
        <p:spPr/>
        <p:txBody>
          <a:bodyPr/>
          <a:lstStyle/>
          <a:p>
            <a:fld id="{4FFE1FAC-1BF9-47CF-9816-C78A424F4A5E}" type="datetimeFigureOut">
              <a:rPr lang="en-US" smtClean="0"/>
              <a:t>7/31/20</a:t>
            </a:fld>
            <a:endParaRPr lang="en-US"/>
          </a:p>
        </p:txBody>
      </p:sp>
      <p:sp>
        <p:nvSpPr>
          <p:cNvPr id="6" name="Footer Placeholder 5">
            <a:extLst>
              <a:ext uri="{FF2B5EF4-FFF2-40B4-BE49-F238E27FC236}">
                <a16:creationId xmlns:a16="http://schemas.microsoft.com/office/drawing/2014/main" xmlns="" id="{CDA0D738-2560-4E17-9C72-01C1B59FFC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D56871E-E468-40EB-B6C1-F22F7B701C6C}"/>
              </a:ext>
            </a:extLst>
          </p:cNvPr>
          <p:cNvSpPr>
            <a:spLocks noGrp="1"/>
          </p:cNvSpPr>
          <p:nvPr>
            <p:ph type="sldNum" sz="quarter" idx="12"/>
          </p:nvPr>
        </p:nvSpPr>
        <p:spPr/>
        <p:txBody>
          <a:bodyPr/>
          <a:lstStyle/>
          <a:p>
            <a:fld id="{2F44FAAA-BDD7-4F45-A8B7-DB287A2579FB}" type="slidenum">
              <a:rPr lang="en-US" smtClean="0"/>
              <a:t>‹#›</a:t>
            </a:fld>
            <a:endParaRPr lang="en-US"/>
          </a:p>
        </p:txBody>
      </p:sp>
    </p:spTree>
    <p:extLst>
      <p:ext uri="{BB962C8B-B14F-4D97-AF65-F5344CB8AC3E}">
        <p14:creationId xmlns:p14="http://schemas.microsoft.com/office/powerpoint/2010/main" val="373880699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2526358-3673-4A78-9951-E50BAE7848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3E4ACC79-03D1-4DC0-9278-4D022FAD652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9551CF7-063E-4491-8C4E-BDF6285AD2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FE1FAC-1BF9-47CF-9816-C78A424F4A5E}" type="datetimeFigureOut">
              <a:rPr lang="en-US" smtClean="0"/>
              <a:t>7/31/20</a:t>
            </a:fld>
            <a:endParaRPr lang="en-US"/>
          </a:p>
        </p:txBody>
      </p:sp>
      <p:sp>
        <p:nvSpPr>
          <p:cNvPr id="5" name="Footer Placeholder 4">
            <a:extLst>
              <a:ext uri="{FF2B5EF4-FFF2-40B4-BE49-F238E27FC236}">
                <a16:creationId xmlns:a16="http://schemas.microsoft.com/office/drawing/2014/main" xmlns="" id="{5BB5BC60-4AF1-48EC-AB1D-E4EE0007B1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5D9685D4-CB62-4917-8DA5-50DF09438A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4FAAA-BDD7-4F45-A8B7-DB287A2579FB}" type="slidenum">
              <a:rPr lang="en-US" smtClean="0"/>
              <a:t>‹#›</a:t>
            </a:fld>
            <a:endParaRPr lang="en-US"/>
          </a:p>
        </p:txBody>
      </p:sp>
    </p:spTree>
    <p:extLst>
      <p:ext uri="{BB962C8B-B14F-4D97-AF65-F5344CB8AC3E}">
        <p14:creationId xmlns:p14="http://schemas.microsoft.com/office/powerpoint/2010/main" val="13355476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10.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11.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B05D2A-2D21-4728-98E5-CD805CA8ABA6}"/>
              </a:ext>
            </a:extLst>
          </p:cNvPr>
          <p:cNvSpPr>
            <a:spLocks noGrp="1"/>
          </p:cNvSpPr>
          <p:nvPr>
            <p:ph type="title"/>
          </p:nvPr>
        </p:nvSpPr>
        <p:spPr>
          <a:xfrm>
            <a:off x="2794321" y="2390694"/>
            <a:ext cx="7136758" cy="1556272"/>
          </a:xfrm>
        </p:spPr>
        <p:txBody>
          <a:bodyPr>
            <a:noAutofit/>
          </a:bodyPr>
          <a:lstStyle/>
          <a:p>
            <a:pPr algn="ctr"/>
            <a:r>
              <a:rPr lang="en-US" sz="6000" dirty="0">
                <a:latin typeface="+mn-lt"/>
              </a:rPr>
              <a:t>Introduction to Legal Epidemiology</a:t>
            </a:r>
          </a:p>
        </p:txBody>
      </p:sp>
    </p:spTree>
    <p:extLst>
      <p:ext uri="{BB962C8B-B14F-4D97-AF65-F5344CB8AC3E}">
        <p14:creationId xmlns:p14="http://schemas.microsoft.com/office/powerpoint/2010/main" val="20190784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C6F5-30CD-43A6-A70C-2E67C091FF78}"/>
              </a:ext>
            </a:extLst>
          </p:cNvPr>
          <p:cNvSpPr>
            <a:spLocks noGrp="1"/>
          </p:cNvSpPr>
          <p:nvPr>
            <p:ph type="title"/>
          </p:nvPr>
        </p:nvSpPr>
        <p:spPr/>
        <p:txBody>
          <a:bodyPr>
            <a:noAutofit/>
          </a:bodyPr>
          <a:lstStyle/>
          <a:p>
            <a:pPr algn="ctr"/>
            <a:r>
              <a:rPr lang="en-US" sz="3200" dirty="0">
                <a:latin typeface="+mn-lt"/>
              </a:rPr>
              <a:t>Top Three Tiers: Long-Lasting Protective Interventions, Clinical Interventions, and Counseling and Education</a:t>
            </a:r>
            <a:r>
              <a:rPr lang="en-US" sz="2800" dirty="0">
                <a:latin typeface="+mn-lt"/>
              </a:rPr>
              <a:t/>
            </a:r>
            <a:br>
              <a:rPr lang="en-US" sz="2800" dirty="0">
                <a:latin typeface="+mn-lt"/>
              </a:rPr>
            </a:br>
            <a:endParaRPr lang="en-US" sz="2800" dirty="0">
              <a:latin typeface="+mn-lt"/>
            </a:endParaRPr>
          </a:p>
        </p:txBody>
      </p:sp>
      <p:pic>
        <p:nvPicPr>
          <p:cNvPr id="23" name="Picture 22" descr="Tiers 3, 4, and 5 on the Health Impact Pyramid. Tier 3 in the middle of the pyramid has long-lasting protective interventions such as immunizations, brief interventions, cessation treatments, and colonoscopies. Tier 4 consists of clinical interventions: prescriptions for high blood pressure, high cholesterol, and diabetes. Tier 5 at the top includes counseling and education to support healthy eating and physical activity.&#10;">
            <a:extLst>
              <a:ext uri="{FF2B5EF4-FFF2-40B4-BE49-F238E27FC236}">
                <a16:creationId xmlns:a16="http://schemas.microsoft.com/office/drawing/2014/main" xmlns="" id="{D5664F1E-9CF4-41C6-9CC6-356EFB5DCA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8577" y="1317282"/>
            <a:ext cx="10055653" cy="5175593"/>
          </a:xfrm>
          <a:prstGeom prst="rect">
            <a:avLst/>
          </a:prstGeom>
        </p:spPr>
      </p:pic>
    </p:spTree>
    <p:extLst>
      <p:ext uri="{BB962C8B-B14F-4D97-AF65-F5344CB8AC3E}">
        <p14:creationId xmlns:p14="http://schemas.microsoft.com/office/powerpoint/2010/main" val="2542398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C6F5-30CD-43A6-A70C-2E67C091FF78}"/>
              </a:ext>
            </a:extLst>
          </p:cNvPr>
          <p:cNvSpPr>
            <a:spLocks noGrp="1"/>
          </p:cNvSpPr>
          <p:nvPr>
            <p:ph type="title"/>
          </p:nvPr>
        </p:nvSpPr>
        <p:spPr/>
        <p:txBody>
          <a:bodyPr>
            <a:noAutofit/>
          </a:bodyPr>
          <a:lstStyle/>
          <a:p>
            <a:pPr algn="ctr"/>
            <a:r>
              <a:rPr lang="en-US" sz="4800" dirty="0">
                <a:latin typeface="+mn-lt"/>
              </a:rPr>
              <a:t>Long-Lasting Protective Interventions</a:t>
            </a:r>
            <a:br>
              <a:rPr lang="en-US" sz="4800" dirty="0">
                <a:latin typeface="+mn-lt"/>
              </a:rPr>
            </a:br>
            <a:endParaRPr lang="en-US" sz="4800" dirty="0">
              <a:latin typeface="+mn-lt"/>
            </a:endParaRPr>
          </a:p>
        </p:txBody>
      </p:sp>
      <p:pic>
        <p:nvPicPr>
          <p:cNvPr id="5" name="Content Placeholder 4" descr="Tier 3 in the middle of the Health Impact Pyramid: long-lasting protective interventions such as immunizations, brief interventions, cessation treatments, and colonoscopies.&#10;">
            <a:extLst>
              <a:ext uri="{FF2B5EF4-FFF2-40B4-BE49-F238E27FC236}">
                <a16:creationId xmlns:a16="http://schemas.microsoft.com/office/drawing/2014/main" xmlns="" id="{76601158-98CF-49D2-AA5E-9693E1B394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5278" y="1167036"/>
            <a:ext cx="9505336" cy="5450716"/>
          </a:xfrm>
        </p:spPr>
      </p:pic>
    </p:spTree>
    <p:extLst>
      <p:ext uri="{BB962C8B-B14F-4D97-AF65-F5344CB8AC3E}">
        <p14:creationId xmlns:p14="http://schemas.microsoft.com/office/powerpoint/2010/main" val="30772586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C6F5-30CD-43A6-A70C-2E67C091FF78}"/>
              </a:ext>
            </a:extLst>
          </p:cNvPr>
          <p:cNvSpPr>
            <a:spLocks noGrp="1"/>
          </p:cNvSpPr>
          <p:nvPr>
            <p:ph type="title"/>
          </p:nvPr>
        </p:nvSpPr>
        <p:spPr/>
        <p:txBody>
          <a:bodyPr>
            <a:noAutofit/>
          </a:bodyPr>
          <a:lstStyle/>
          <a:p>
            <a:pPr algn="ctr"/>
            <a:r>
              <a:rPr lang="en-US" sz="4800" dirty="0">
                <a:latin typeface="+mn-lt"/>
              </a:rPr>
              <a:t>Clinical Interventions</a:t>
            </a:r>
            <a:br>
              <a:rPr lang="en-US" sz="4800" dirty="0">
                <a:latin typeface="+mn-lt"/>
              </a:rPr>
            </a:br>
            <a:endParaRPr lang="en-US" sz="4800" dirty="0">
              <a:latin typeface="+mn-lt"/>
            </a:endParaRPr>
          </a:p>
        </p:txBody>
      </p:sp>
      <p:pic>
        <p:nvPicPr>
          <p:cNvPr id="5" name="Content Placeholder 4" descr="Tier 4 near the top of the Health Impact Pyramid: clinical interventions: prescriptions for high blood pressure, high cholesterol, and diabetes.&#10;">
            <a:extLst>
              <a:ext uri="{FF2B5EF4-FFF2-40B4-BE49-F238E27FC236}">
                <a16:creationId xmlns:a16="http://schemas.microsoft.com/office/drawing/2014/main" xmlns="" id="{76601158-98CF-49D2-AA5E-9693E1B394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5278" y="1249520"/>
            <a:ext cx="9505336" cy="5285747"/>
          </a:xfrm>
        </p:spPr>
      </p:pic>
    </p:spTree>
    <p:extLst>
      <p:ext uri="{BB962C8B-B14F-4D97-AF65-F5344CB8AC3E}">
        <p14:creationId xmlns:p14="http://schemas.microsoft.com/office/powerpoint/2010/main" val="41513137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C6F5-30CD-43A6-A70C-2E67C091FF78}"/>
              </a:ext>
            </a:extLst>
          </p:cNvPr>
          <p:cNvSpPr>
            <a:spLocks noGrp="1"/>
          </p:cNvSpPr>
          <p:nvPr>
            <p:ph type="title"/>
          </p:nvPr>
        </p:nvSpPr>
        <p:spPr/>
        <p:txBody>
          <a:bodyPr>
            <a:noAutofit/>
          </a:bodyPr>
          <a:lstStyle/>
          <a:p>
            <a:pPr algn="ctr"/>
            <a:r>
              <a:rPr lang="en-US" sz="4800" dirty="0">
                <a:latin typeface="+mn-lt"/>
              </a:rPr>
              <a:t>Counseling &amp; Education</a:t>
            </a:r>
            <a:br>
              <a:rPr lang="en-US" sz="4800" dirty="0">
                <a:latin typeface="+mn-lt"/>
              </a:rPr>
            </a:br>
            <a:endParaRPr lang="en-US" sz="4800" dirty="0">
              <a:latin typeface="+mn-lt"/>
            </a:endParaRPr>
          </a:p>
        </p:txBody>
      </p:sp>
      <p:pic>
        <p:nvPicPr>
          <p:cNvPr id="5" name="Content Placeholder 4" descr="Tier 5 at the top of the Health Impact Pyramid: counseling and education to support healthy eating and physical activity.&#10;">
            <a:extLst>
              <a:ext uri="{FF2B5EF4-FFF2-40B4-BE49-F238E27FC236}">
                <a16:creationId xmlns:a16="http://schemas.microsoft.com/office/drawing/2014/main" xmlns="" id="{76601158-98CF-49D2-AA5E-9693E1B394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07925" y="1249520"/>
            <a:ext cx="9160041" cy="5285747"/>
          </a:xfrm>
        </p:spPr>
      </p:pic>
    </p:spTree>
    <p:extLst>
      <p:ext uri="{BB962C8B-B14F-4D97-AF65-F5344CB8AC3E}">
        <p14:creationId xmlns:p14="http://schemas.microsoft.com/office/powerpoint/2010/main" val="919156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4B659-5D19-4A94-A1E5-9FCE6A7D4D2F}"/>
              </a:ext>
            </a:extLst>
          </p:cNvPr>
          <p:cNvSpPr>
            <a:spLocks noGrp="1"/>
          </p:cNvSpPr>
          <p:nvPr>
            <p:ph type="title"/>
          </p:nvPr>
        </p:nvSpPr>
        <p:spPr/>
        <p:txBody>
          <a:bodyPr>
            <a:normAutofit/>
          </a:bodyPr>
          <a:lstStyle/>
          <a:p>
            <a:pPr algn="ctr"/>
            <a:r>
              <a:rPr lang="en-US" sz="4800" dirty="0">
                <a:latin typeface="+mn-lt"/>
              </a:rPr>
              <a:t>Law as a factor that affects health</a:t>
            </a:r>
          </a:p>
        </p:txBody>
      </p:sp>
      <p:pic>
        <p:nvPicPr>
          <p:cNvPr id="9" name="Content Placeholder 6" descr="This map of the San Joaquin Valley in California near Interstate 5 shows different age expectancies in proximity to freeway exits in Merced, Fresno, and Tulare Counties. In Merced, life expectancy is 87 years near exit 189 and is 78 years near exit 187. In Fresco, it is 84 years near exit 140 and is 75 years near exit 132. In Tulare County, it is 81 years near exit 111, 79 years near exit 98, and 80 years near exit 94.&#10;">
            <a:extLst>
              <a:ext uri="{FF2B5EF4-FFF2-40B4-BE49-F238E27FC236}">
                <a16:creationId xmlns:a16="http://schemas.microsoft.com/office/drawing/2014/main" xmlns="" id="{811685B1-9AD0-40EF-AAFF-B4FB07347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0" y="1420801"/>
            <a:ext cx="7975600" cy="5160986"/>
          </a:xfrm>
          <a:prstGeom prst="rect">
            <a:avLst/>
          </a:prstGeom>
        </p:spPr>
      </p:pic>
    </p:spTree>
    <p:extLst>
      <p:ext uri="{BB962C8B-B14F-4D97-AF65-F5344CB8AC3E}">
        <p14:creationId xmlns:p14="http://schemas.microsoft.com/office/powerpoint/2010/main" val="1695585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FF4B659-5D19-4A94-A1E5-9FCE6A7D4D2F}"/>
              </a:ext>
            </a:extLst>
          </p:cNvPr>
          <p:cNvSpPr>
            <a:spLocks noGrp="1"/>
          </p:cNvSpPr>
          <p:nvPr>
            <p:ph type="title"/>
          </p:nvPr>
        </p:nvSpPr>
        <p:spPr/>
        <p:txBody>
          <a:bodyPr>
            <a:normAutofit/>
          </a:bodyPr>
          <a:lstStyle/>
          <a:p>
            <a:pPr algn="ctr"/>
            <a:r>
              <a:rPr lang="en-US" sz="4800" dirty="0">
                <a:latin typeface="+mn-lt"/>
              </a:rPr>
              <a:t>Law as a factor that affects health </a:t>
            </a:r>
            <a:r>
              <a:rPr lang="en-US" sz="3600" dirty="0">
                <a:latin typeface="+mn-lt"/>
              </a:rPr>
              <a:t/>
            </a:r>
            <a:br>
              <a:rPr lang="en-US" sz="3600" dirty="0">
                <a:latin typeface="+mn-lt"/>
              </a:rPr>
            </a:br>
            <a:r>
              <a:rPr lang="en-US" sz="3600" dirty="0">
                <a:latin typeface="+mn-lt"/>
              </a:rPr>
              <a:t>Exit 189 v. Exit 132	</a:t>
            </a:r>
          </a:p>
        </p:txBody>
      </p:sp>
      <p:pic>
        <p:nvPicPr>
          <p:cNvPr id="6" name="Picture 5" descr="Our map of the San Joaquin Valley in California near Interstate 5 now compares the age expectancy of 87 years at exit 189 in Merced to the life expectancy of 75 years near of exit 132 in Fresno County (a 12-year difference).&#10;">
            <a:extLst>
              <a:ext uri="{FF2B5EF4-FFF2-40B4-BE49-F238E27FC236}">
                <a16:creationId xmlns:a16="http://schemas.microsoft.com/office/drawing/2014/main" xmlns="" id="{CF16D836-9BB3-404A-9B6F-5C8A7FCB84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481" y="1032112"/>
            <a:ext cx="8077200" cy="5555359"/>
          </a:xfrm>
          <a:prstGeom prst="rect">
            <a:avLst/>
          </a:prstGeom>
        </p:spPr>
      </p:pic>
    </p:spTree>
    <p:extLst>
      <p:ext uri="{BB962C8B-B14F-4D97-AF65-F5344CB8AC3E}">
        <p14:creationId xmlns:p14="http://schemas.microsoft.com/office/powerpoint/2010/main" val="3517337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DFFAE4-42D5-4E54-B5F8-29651D07BCF4}"/>
              </a:ext>
            </a:extLst>
          </p:cNvPr>
          <p:cNvSpPr>
            <a:spLocks noGrp="1"/>
          </p:cNvSpPr>
          <p:nvPr>
            <p:ph type="title"/>
          </p:nvPr>
        </p:nvSpPr>
        <p:spPr/>
        <p:txBody>
          <a:bodyPr>
            <a:normAutofit/>
          </a:bodyPr>
          <a:lstStyle/>
          <a:p>
            <a:pPr algn="ctr"/>
            <a:r>
              <a:rPr lang="en-US" sz="4800" b="1" dirty="0"/>
              <a:t>Law as a natural experiment</a:t>
            </a:r>
          </a:p>
        </p:txBody>
      </p:sp>
      <p:sp>
        <p:nvSpPr>
          <p:cNvPr id="3" name="Content Placeholder 2">
            <a:extLst>
              <a:ext uri="{FF2B5EF4-FFF2-40B4-BE49-F238E27FC236}">
                <a16:creationId xmlns:a16="http://schemas.microsoft.com/office/drawing/2014/main" xmlns="" id="{A934D96D-E15A-4D6C-84F1-E62B07BD3C36}"/>
              </a:ext>
            </a:extLst>
          </p:cNvPr>
          <p:cNvSpPr>
            <a:spLocks noGrp="1"/>
          </p:cNvSpPr>
          <p:nvPr>
            <p:ph sz="half"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3600" dirty="0"/>
              <a:t>Opportunities</a:t>
            </a:r>
          </a:p>
        </p:txBody>
      </p:sp>
      <p:sp>
        <p:nvSpPr>
          <p:cNvPr id="4" name="Content Placeholder 3">
            <a:extLst>
              <a:ext uri="{FF2B5EF4-FFF2-40B4-BE49-F238E27FC236}">
                <a16:creationId xmlns:a16="http://schemas.microsoft.com/office/drawing/2014/main" xmlns="" id="{EA9FDE8D-1C80-4BFC-9E9C-79DD025B434E}"/>
              </a:ext>
            </a:extLst>
          </p:cNvPr>
          <p:cNvSpPr>
            <a:spLocks noGrp="1"/>
          </p:cNvSpPr>
          <p:nvPr>
            <p:ph sz="half" idx="2"/>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3600" dirty="0"/>
              <a:t>Challenges</a:t>
            </a:r>
          </a:p>
        </p:txBody>
      </p:sp>
    </p:spTree>
    <p:extLst>
      <p:ext uri="{BB962C8B-B14F-4D97-AF65-F5344CB8AC3E}">
        <p14:creationId xmlns:p14="http://schemas.microsoft.com/office/powerpoint/2010/main" val="38790237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8FFD3-A13E-4901-8221-AC010FA8673C}"/>
              </a:ext>
            </a:extLst>
          </p:cNvPr>
          <p:cNvSpPr>
            <a:spLocks noGrp="1"/>
          </p:cNvSpPr>
          <p:nvPr>
            <p:ph type="title"/>
          </p:nvPr>
        </p:nvSpPr>
        <p:spPr/>
        <p:txBody>
          <a:bodyPr>
            <a:normAutofit/>
          </a:bodyPr>
          <a:lstStyle/>
          <a:p>
            <a:pPr algn="ctr"/>
            <a:r>
              <a:rPr lang="en-US" sz="4800" dirty="0">
                <a:latin typeface="+mn-lt"/>
              </a:rPr>
              <a:t>Opportunities</a:t>
            </a:r>
          </a:p>
        </p:txBody>
      </p:sp>
      <p:sp>
        <p:nvSpPr>
          <p:cNvPr id="3" name="Content Placeholder 2">
            <a:extLst>
              <a:ext uri="{FF2B5EF4-FFF2-40B4-BE49-F238E27FC236}">
                <a16:creationId xmlns:a16="http://schemas.microsoft.com/office/drawing/2014/main" xmlns="" id="{D4CB34E9-B4EE-41B6-B4B3-1221D45E9C84}"/>
              </a:ext>
            </a:extLst>
          </p:cNvPr>
          <p:cNvSpPr>
            <a:spLocks noGrp="1"/>
          </p:cNvSpPr>
          <p:nvPr>
            <p:ph idx="1"/>
          </p:nvPr>
        </p:nvSpPr>
        <p:spPr/>
        <p:txBody>
          <a:bodyPr>
            <a:normAutofit/>
          </a:bodyPr>
          <a:lstStyle/>
          <a:p>
            <a:endParaRPr lang="en-US" sz="3600" dirty="0"/>
          </a:p>
          <a:p>
            <a:r>
              <a:rPr lang="en-US" sz="3600" dirty="0"/>
              <a:t>Jurisdictions passing the same law</a:t>
            </a:r>
          </a:p>
          <a:p>
            <a:endParaRPr lang="en-US" sz="3600" dirty="0"/>
          </a:p>
          <a:p>
            <a:endParaRPr lang="en-US" sz="3600" dirty="0"/>
          </a:p>
          <a:p>
            <a:r>
              <a:rPr lang="en-US" sz="3600" dirty="0"/>
              <a:t>Effects on health observed over time</a:t>
            </a:r>
          </a:p>
        </p:txBody>
      </p:sp>
    </p:spTree>
    <p:extLst>
      <p:ext uri="{BB962C8B-B14F-4D97-AF65-F5344CB8AC3E}">
        <p14:creationId xmlns:p14="http://schemas.microsoft.com/office/powerpoint/2010/main" val="36413846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98FFD3-A13E-4901-8221-AC010FA8673C}"/>
              </a:ext>
            </a:extLst>
          </p:cNvPr>
          <p:cNvSpPr>
            <a:spLocks noGrp="1"/>
          </p:cNvSpPr>
          <p:nvPr>
            <p:ph type="title"/>
          </p:nvPr>
        </p:nvSpPr>
        <p:spPr/>
        <p:txBody>
          <a:bodyPr>
            <a:normAutofit/>
          </a:bodyPr>
          <a:lstStyle/>
          <a:p>
            <a:pPr algn="ctr"/>
            <a:r>
              <a:rPr lang="en-US" sz="5400" dirty="0">
                <a:latin typeface="+mn-lt"/>
              </a:rPr>
              <a:t>Challenges</a:t>
            </a:r>
          </a:p>
        </p:txBody>
      </p:sp>
      <p:sp>
        <p:nvSpPr>
          <p:cNvPr id="3" name="Content Placeholder 2">
            <a:extLst>
              <a:ext uri="{FF2B5EF4-FFF2-40B4-BE49-F238E27FC236}">
                <a16:creationId xmlns:a16="http://schemas.microsoft.com/office/drawing/2014/main" xmlns="" id="{D4CB34E9-B4EE-41B6-B4B3-1221D45E9C84}"/>
              </a:ext>
            </a:extLst>
          </p:cNvPr>
          <p:cNvSpPr>
            <a:spLocks noGrp="1"/>
          </p:cNvSpPr>
          <p:nvPr>
            <p:ph idx="1"/>
          </p:nvPr>
        </p:nvSpPr>
        <p:spPr/>
        <p:txBody>
          <a:bodyPr>
            <a:normAutofit/>
          </a:bodyPr>
          <a:lstStyle/>
          <a:p>
            <a:endParaRPr lang="en-US" sz="4000" dirty="0"/>
          </a:p>
          <a:p>
            <a:r>
              <a:rPr lang="en-US" sz="4000" dirty="0"/>
              <a:t>Rarely can be used in true experimental fashion</a:t>
            </a:r>
          </a:p>
          <a:p>
            <a:endParaRPr lang="en-US" sz="4000" dirty="0"/>
          </a:p>
          <a:p>
            <a:endParaRPr lang="en-US" sz="4000" dirty="0"/>
          </a:p>
          <a:p>
            <a:r>
              <a:rPr lang="en-US" sz="4000" dirty="0"/>
              <a:t>Implementation and outcome data hard to find</a:t>
            </a:r>
          </a:p>
        </p:txBody>
      </p:sp>
    </p:spTree>
    <p:extLst>
      <p:ext uri="{BB962C8B-B14F-4D97-AF65-F5344CB8AC3E}">
        <p14:creationId xmlns:p14="http://schemas.microsoft.com/office/powerpoint/2010/main" val="3433730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7D8034-7F4F-4CF3-965B-F8B7937E94E7}"/>
              </a:ext>
            </a:extLst>
          </p:cNvPr>
          <p:cNvSpPr>
            <a:spLocks noGrp="1"/>
          </p:cNvSpPr>
          <p:nvPr>
            <p:ph type="title"/>
          </p:nvPr>
        </p:nvSpPr>
        <p:spPr/>
        <p:txBody>
          <a:bodyPr>
            <a:noAutofit/>
          </a:bodyPr>
          <a:lstStyle/>
          <a:p>
            <a:pPr algn="ctr"/>
            <a:r>
              <a:rPr lang="en-US" sz="4800" dirty="0">
                <a:latin typeface="+mn-lt"/>
              </a:rPr>
              <a:t>What do we mean by “law”?</a:t>
            </a:r>
            <a:r>
              <a:rPr lang="en-US" sz="4800" b="1" dirty="0">
                <a:latin typeface="+mn-lt"/>
              </a:rPr>
              <a:t/>
            </a:r>
            <a:br>
              <a:rPr lang="en-US" sz="4800" b="1" dirty="0">
                <a:latin typeface="+mn-lt"/>
              </a:rPr>
            </a:br>
            <a:endParaRPr lang="en-US" sz="4800" b="1" dirty="0">
              <a:latin typeface="+mn-lt"/>
            </a:endParaRPr>
          </a:p>
        </p:txBody>
      </p:sp>
      <p:sp>
        <p:nvSpPr>
          <p:cNvPr id="3" name="Content Placeholder 2">
            <a:extLst>
              <a:ext uri="{FF2B5EF4-FFF2-40B4-BE49-F238E27FC236}">
                <a16:creationId xmlns:a16="http://schemas.microsoft.com/office/drawing/2014/main" xmlns="" id="{372BB396-1610-4C1E-9BFF-D5840BBAA1E2}"/>
              </a:ext>
            </a:extLst>
          </p:cNvPr>
          <p:cNvSpPr>
            <a:spLocks noGrp="1"/>
          </p:cNvSpPr>
          <p:nvPr>
            <p:ph idx="1"/>
          </p:nvPr>
        </p:nvSpPr>
        <p:spPr/>
        <p:txBody>
          <a:bodyPr>
            <a:normAutofit/>
          </a:bodyPr>
          <a:lstStyle/>
          <a:p>
            <a:r>
              <a:rPr lang="en-US" sz="4400" b="1" dirty="0"/>
              <a:t>Laws on the books</a:t>
            </a:r>
          </a:p>
          <a:p>
            <a:endParaRPr lang="en-US" sz="4400" b="1" dirty="0"/>
          </a:p>
          <a:p>
            <a:r>
              <a:rPr lang="en-US" sz="4400" b="1" dirty="0"/>
              <a:t>Legal practices</a:t>
            </a:r>
          </a:p>
          <a:p>
            <a:endParaRPr lang="en-US" sz="4400" b="1" dirty="0"/>
          </a:p>
          <a:p>
            <a:r>
              <a:rPr lang="en-US" sz="4400" b="1" dirty="0"/>
              <a:t>Legal perceptions </a:t>
            </a:r>
          </a:p>
        </p:txBody>
      </p:sp>
    </p:spTree>
    <p:extLst>
      <p:ext uri="{BB962C8B-B14F-4D97-AF65-F5344CB8AC3E}">
        <p14:creationId xmlns:p14="http://schemas.microsoft.com/office/powerpoint/2010/main" val="54514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FAF65-1ED2-4BA2-8710-74E9432890E1}"/>
              </a:ext>
            </a:extLst>
          </p:cNvPr>
          <p:cNvSpPr>
            <a:spLocks noGrp="1"/>
          </p:cNvSpPr>
          <p:nvPr>
            <p:ph type="title"/>
          </p:nvPr>
        </p:nvSpPr>
        <p:spPr/>
        <p:txBody>
          <a:bodyPr>
            <a:noAutofit/>
          </a:bodyPr>
          <a:lstStyle/>
          <a:p>
            <a:r>
              <a:rPr lang="en-US" sz="4600" b="1" dirty="0">
                <a:latin typeface="+mn-lt"/>
                <a:cs typeface="Century Gothic"/>
              </a:rPr>
              <a:t>ChangeLab Solutions Disclaimer</a:t>
            </a:r>
            <a:br>
              <a:rPr lang="en-US" sz="4600" b="1" dirty="0">
                <a:latin typeface="+mn-lt"/>
                <a:cs typeface="Century Gothic"/>
              </a:rPr>
            </a:br>
            <a:endParaRPr lang="en-US" sz="4600" dirty="0">
              <a:latin typeface="+mn-lt"/>
            </a:endParaRPr>
          </a:p>
        </p:txBody>
      </p:sp>
      <p:sp>
        <p:nvSpPr>
          <p:cNvPr id="3" name="Content Placeholder 2">
            <a:extLst>
              <a:ext uri="{FF2B5EF4-FFF2-40B4-BE49-F238E27FC236}">
                <a16:creationId xmlns:a16="http://schemas.microsoft.com/office/drawing/2014/main" xmlns="" id="{E6AB5B7A-D364-4EEE-95B2-DE4B269E5185}"/>
              </a:ext>
            </a:extLst>
          </p:cNvPr>
          <p:cNvSpPr>
            <a:spLocks noGrp="1"/>
          </p:cNvSpPr>
          <p:nvPr>
            <p:ph idx="1"/>
          </p:nvPr>
        </p:nvSpPr>
        <p:spPr/>
        <p:txBody>
          <a:bodyPr>
            <a:noAutofit/>
          </a:bodyPr>
          <a:lstStyle/>
          <a:p>
            <a:pPr marL="0" indent="0">
              <a:buNone/>
            </a:pPr>
            <a:r>
              <a:rPr lang="en-US" sz="2600" dirty="0"/>
              <a:t>The information provided in this discussion is for informational purposes only, and does not constitute legal advice. ChangeLab Solutions does not enter into attorney-client relationships.</a:t>
            </a:r>
          </a:p>
          <a:p>
            <a:pPr marL="0" indent="0">
              <a:buNone/>
            </a:pPr>
            <a:r>
              <a:rPr lang="en-US" sz="2600" dirty="0"/>
              <a:t>	</a:t>
            </a:r>
          </a:p>
          <a:p>
            <a:pPr marL="0" indent="0">
              <a:buNone/>
            </a:pPr>
            <a:r>
              <a:rPr lang="en-US" sz="2600" dirty="0"/>
              <a:t>ChangeLab Solutions is a nonpartisan, nonprofit organization that educates and informs the public through objective, nonpartisan analysis, study, and/or research. The primary purpose of this discussion is to address legal and/or policy options to improve public health. There is no intent to reflect a view on specific legislation.</a:t>
            </a:r>
          </a:p>
          <a:p>
            <a:pPr marL="0" indent="0">
              <a:buNone/>
            </a:pPr>
            <a:endParaRPr lang="en-US" sz="2600" dirty="0"/>
          </a:p>
          <a:p>
            <a:pPr marL="0" indent="0">
              <a:buNone/>
            </a:pPr>
            <a:r>
              <a:rPr lang="en-US" sz="2600" dirty="0"/>
              <a:t>© 2017 ChangeLab Solutions </a:t>
            </a:r>
          </a:p>
          <a:p>
            <a:pPr marL="0" indent="0">
              <a:buNone/>
            </a:pPr>
            <a:endParaRPr lang="en-US" sz="2600" dirty="0"/>
          </a:p>
        </p:txBody>
      </p:sp>
    </p:spTree>
    <p:extLst>
      <p:ext uri="{BB962C8B-B14F-4D97-AF65-F5344CB8AC3E}">
        <p14:creationId xmlns:p14="http://schemas.microsoft.com/office/powerpoint/2010/main" val="389276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16E05B1-EBA7-4541-942C-A4E752CA6D9E}"/>
              </a:ext>
            </a:extLst>
          </p:cNvPr>
          <p:cNvSpPr>
            <a:spLocks noGrp="1"/>
          </p:cNvSpPr>
          <p:nvPr>
            <p:ph type="title"/>
          </p:nvPr>
        </p:nvSpPr>
        <p:spPr/>
        <p:txBody>
          <a:bodyPr/>
          <a:lstStyle/>
          <a:p>
            <a:pPr algn="ctr"/>
            <a:r>
              <a:rPr lang="en-US" b="1" dirty="0">
                <a:latin typeface="+mn-lt"/>
              </a:rPr>
              <a:t>Laws on the books</a:t>
            </a:r>
            <a:r>
              <a:rPr lang="en-US" dirty="0"/>
              <a:t/>
            </a:r>
            <a:br>
              <a:rPr lang="en-US" dirty="0"/>
            </a:br>
            <a:endParaRPr lang="en-US" dirty="0"/>
          </a:p>
        </p:txBody>
      </p:sp>
      <p:sp>
        <p:nvSpPr>
          <p:cNvPr id="8" name="Text Placeholder 7">
            <a:extLst>
              <a:ext uri="{FF2B5EF4-FFF2-40B4-BE49-F238E27FC236}">
                <a16:creationId xmlns:a16="http://schemas.microsoft.com/office/drawing/2014/main" xmlns="" id="{F681E9F8-E845-4A7F-AF47-A111666F682D}"/>
              </a:ext>
            </a:extLst>
          </p:cNvPr>
          <p:cNvSpPr>
            <a:spLocks noGrp="1"/>
          </p:cNvSpPr>
          <p:nvPr>
            <p:ph type="body" idx="1"/>
          </p:nvPr>
        </p:nvSpPr>
        <p:spPr/>
        <p:txBody>
          <a:bodyPr/>
          <a:lstStyle/>
          <a:p>
            <a:pPr algn="ctr"/>
            <a:r>
              <a:rPr lang="en-US" dirty="0">
                <a:solidFill>
                  <a:schemeClr val="tx1"/>
                </a:solidFill>
              </a:rPr>
              <a:t>What do we mean by “law”?</a:t>
            </a:r>
          </a:p>
        </p:txBody>
      </p:sp>
    </p:spTree>
    <p:extLst>
      <p:ext uri="{BB962C8B-B14F-4D97-AF65-F5344CB8AC3E}">
        <p14:creationId xmlns:p14="http://schemas.microsoft.com/office/powerpoint/2010/main" val="32073691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16E05B1-EBA7-4541-942C-A4E752CA6D9E}"/>
              </a:ext>
            </a:extLst>
          </p:cNvPr>
          <p:cNvSpPr>
            <a:spLocks noGrp="1"/>
          </p:cNvSpPr>
          <p:nvPr>
            <p:ph type="title"/>
          </p:nvPr>
        </p:nvSpPr>
        <p:spPr/>
        <p:txBody>
          <a:bodyPr/>
          <a:lstStyle/>
          <a:p>
            <a:pPr algn="ctr"/>
            <a:r>
              <a:rPr lang="en-US" sz="5400" b="1" dirty="0">
                <a:latin typeface="+mn-lt"/>
              </a:rPr>
              <a:t>Legal Practices &amp; Legal Perceptions</a:t>
            </a:r>
            <a:r>
              <a:rPr lang="en-US" dirty="0"/>
              <a:t/>
            </a:r>
            <a:br>
              <a:rPr lang="en-US" dirty="0"/>
            </a:br>
            <a:endParaRPr lang="en-US" dirty="0"/>
          </a:p>
        </p:txBody>
      </p:sp>
      <p:sp>
        <p:nvSpPr>
          <p:cNvPr id="8" name="Text Placeholder 7">
            <a:extLst>
              <a:ext uri="{FF2B5EF4-FFF2-40B4-BE49-F238E27FC236}">
                <a16:creationId xmlns:a16="http://schemas.microsoft.com/office/drawing/2014/main" xmlns="" id="{F681E9F8-E845-4A7F-AF47-A111666F682D}"/>
              </a:ext>
            </a:extLst>
          </p:cNvPr>
          <p:cNvSpPr>
            <a:spLocks noGrp="1"/>
          </p:cNvSpPr>
          <p:nvPr>
            <p:ph type="body" idx="1"/>
          </p:nvPr>
        </p:nvSpPr>
        <p:spPr/>
        <p:txBody>
          <a:bodyPr/>
          <a:lstStyle/>
          <a:p>
            <a:pPr algn="ctr"/>
            <a:r>
              <a:rPr lang="en-US" dirty="0">
                <a:solidFill>
                  <a:schemeClr val="tx1"/>
                </a:solidFill>
              </a:rPr>
              <a:t>What do we mean by “law”?</a:t>
            </a:r>
          </a:p>
        </p:txBody>
      </p:sp>
    </p:spTree>
    <p:extLst>
      <p:ext uri="{BB962C8B-B14F-4D97-AF65-F5344CB8AC3E}">
        <p14:creationId xmlns:p14="http://schemas.microsoft.com/office/powerpoint/2010/main" val="32372578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16E05B1-EBA7-4541-942C-A4E752CA6D9E}"/>
              </a:ext>
            </a:extLst>
          </p:cNvPr>
          <p:cNvSpPr>
            <a:spLocks noGrp="1"/>
          </p:cNvSpPr>
          <p:nvPr>
            <p:ph type="title"/>
          </p:nvPr>
        </p:nvSpPr>
        <p:spPr/>
        <p:txBody>
          <a:bodyPr/>
          <a:lstStyle/>
          <a:p>
            <a:pPr algn="ctr"/>
            <a:r>
              <a:rPr lang="en-US" b="1" dirty="0">
                <a:latin typeface="+mn-lt"/>
              </a:rPr>
              <a:t>Legal Practices</a:t>
            </a:r>
            <a:r>
              <a:rPr lang="en-US" dirty="0"/>
              <a:t/>
            </a:r>
            <a:br>
              <a:rPr lang="en-US" dirty="0"/>
            </a:br>
            <a:endParaRPr lang="en-US" dirty="0"/>
          </a:p>
        </p:txBody>
      </p:sp>
      <p:sp>
        <p:nvSpPr>
          <p:cNvPr id="8" name="Text Placeholder 7">
            <a:extLst>
              <a:ext uri="{FF2B5EF4-FFF2-40B4-BE49-F238E27FC236}">
                <a16:creationId xmlns:a16="http://schemas.microsoft.com/office/drawing/2014/main" xmlns="" id="{F681E9F8-E845-4A7F-AF47-A111666F682D}"/>
              </a:ext>
            </a:extLst>
          </p:cNvPr>
          <p:cNvSpPr>
            <a:spLocks noGrp="1"/>
          </p:cNvSpPr>
          <p:nvPr>
            <p:ph type="body" idx="1"/>
          </p:nvPr>
        </p:nvSpPr>
        <p:spPr/>
        <p:txBody>
          <a:bodyPr/>
          <a:lstStyle/>
          <a:p>
            <a:pPr algn="ctr"/>
            <a:r>
              <a:rPr lang="en-US" dirty="0">
                <a:solidFill>
                  <a:schemeClr val="tx1"/>
                </a:solidFill>
              </a:rPr>
              <a:t>What do we mean by “law”?</a:t>
            </a:r>
          </a:p>
        </p:txBody>
      </p:sp>
    </p:spTree>
    <p:extLst>
      <p:ext uri="{BB962C8B-B14F-4D97-AF65-F5344CB8AC3E}">
        <p14:creationId xmlns:p14="http://schemas.microsoft.com/office/powerpoint/2010/main" val="318544316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016E05B1-EBA7-4541-942C-A4E752CA6D9E}"/>
              </a:ext>
            </a:extLst>
          </p:cNvPr>
          <p:cNvSpPr>
            <a:spLocks noGrp="1"/>
          </p:cNvSpPr>
          <p:nvPr>
            <p:ph type="title"/>
          </p:nvPr>
        </p:nvSpPr>
        <p:spPr/>
        <p:txBody>
          <a:bodyPr/>
          <a:lstStyle/>
          <a:p>
            <a:pPr algn="ctr"/>
            <a:r>
              <a:rPr lang="en-US" b="1" dirty="0">
                <a:latin typeface="+mn-lt"/>
              </a:rPr>
              <a:t>Legal Perceptions</a:t>
            </a:r>
            <a:br>
              <a:rPr lang="en-US" b="1" dirty="0">
                <a:latin typeface="+mn-lt"/>
              </a:rPr>
            </a:br>
            <a:endParaRPr lang="en-US" dirty="0"/>
          </a:p>
        </p:txBody>
      </p:sp>
      <p:sp>
        <p:nvSpPr>
          <p:cNvPr id="8" name="Text Placeholder 7">
            <a:extLst>
              <a:ext uri="{FF2B5EF4-FFF2-40B4-BE49-F238E27FC236}">
                <a16:creationId xmlns:a16="http://schemas.microsoft.com/office/drawing/2014/main" xmlns="" id="{F681E9F8-E845-4A7F-AF47-A111666F682D}"/>
              </a:ext>
            </a:extLst>
          </p:cNvPr>
          <p:cNvSpPr>
            <a:spLocks noGrp="1"/>
          </p:cNvSpPr>
          <p:nvPr>
            <p:ph type="body" idx="1"/>
          </p:nvPr>
        </p:nvSpPr>
        <p:spPr/>
        <p:txBody>
          <a:bodyPr/>
          <a:lstStyle/>
          <a:p>
            <a:pPr algn="ctr"/>
            <a:r>
              <a:rPr lang="en-US" dirty="0">
                <a:solidFill>
                  <a:schemeClr val="tx1"/>
                </a:solidFill>
              </a:rPr>
              <a:t>What do we mean by “law”?</a:t>
            </a:r>
          </a:p>
        </p:txBody>
      </p:sp>
    </p:spTree>
    <p:extLst>
      <p:ext uri="{BB962C8B-B14F-4D97-AF65-F5344CB8AC3E}">
        <p14:creationId xmlns:p14="http://schemas.microsoft.com/office/powerpoint/2010/main" val="3397493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1EE3F-FB8B-45FC-8EA3-F8E33984ACFB}"/>
              </a:ext>
            </a:extLst>
          </p:cNvPr>
          <p:cNvSpPr>
            <a:spLocks noGrp="1"/>
          </p:cNvSpPr>
          <p:nvPr>
            <p:ph type="title"/>
          </p:nvPr>
        </p:nvSpPr>
        <p:spPr/>
        <p:txBody>
          <a:bodyPr>
            <a:normAutofit fontScale="90000"/>
          </a:bodyPr>
          <a:lstStyle/>
          <a:p>
            <a:r>
              <a:rPr lang="en-US" b="1" dirty="0">
                <a:latin typeface="+mn-lt"/>
              </a:rPr>
              <a:t>Multiple Choice Question</a:t>
            </a:r>
            <a:r>
              <a:rPr lang="en-US" dirty="0">
                <a:latin typeface="+mn-lt"/>
              </a:rPr>
              <a:t/>
            </a:r>
            <a:br>
              <a:rPr lang="en-US" dirty="0">
                <a:latin typeface="+mn-lt"/>
              </a:rPr>
            </a:br>
            <a:r>
              <a:rPr lang="en-US" sz="3600" dirty="0">
                <a:latin typeface="+mn-lt"/>
              </a:rPr>
              <a:t>Which of the following is/are true when it comes to studying the law? </a:t>
            </a:r>
          </a:p>
        </p:txBody>
      </p:sp>
      <p:sp>
        <p:nvSpPr>
          <p:cNvPr id="3" name="Content Placeholder 2">
            <a:extLst>
              <a:ext uri="{FF2B5EF4-FFF2-40B4-BE49-F238E27FC236}">
                <a16:creationId xmlns:a16="http://schemas.microsoft.com/office/drawing/2014/main" xmlns="" id="{74BBD268-C26C-4569-B8F7-720CBBA56115}"/>
              </a:ext>
            </a:extLst>
          </p:cNvPr>
          <p:cNvSpPr>
            <a:spLocks noGrp="1"/>
          </p:cNvSpPr>
          <p:nvPr>
            <p:ph idx="1"/>
          </p:nvPr>
        </p:nvSpPr>
        <p:spPr/>
        <p:txBody>
          <a:bodyPr>
            <a:normAutofit fontScale="85000" lnSpcReduction="20000"/>
          </a:bodyPr>
          <a:lstStyle/>
          <a:p>
            <a:pPr marL="0" indent="0">
              <a:buNone/>
            </a:pPr>
            <a:endParaRPr lang="en-US" sz="3200" b="1" dirty="0"/>
          </a:p>
          <a:p>
            <a:pPr marL="0" indent="0">
              <a:buNone/>
            </a:pPr>
            <a:r>
              <a:rPr lang="en-US" sz="3200" b="1" dirty="0"/>
              <a:t>A. </a:t>
            </a:r>
            <a:r>
              <a:rPr lang="en-US" sz="3200" dirty="0"/>
              <a:t>The effects of law can be observed over time</a:t>
            </a:r>
          </a:p>
          <a:p>
            <a:endParaRPr lang="en-US" sz="3200" dirty="0"/>
          </a:p>
          <a:p>
            <a:pPr marL="0" indent="0">
              <a:buNone/>
            </a:pPr>
            <a:r>
              <a:rPr lang="en-US" sz="3200" b="1" dirty="0"/>
              <a:t>B. </a:t>
            </a:r>
            <a:r>
              <a:rPr lang="en-US" sz="3200" dirty="0"/>
              <a:t>Law establishes cause-and-effect relationships</a:t>
            </a:r>
          </a:p>
          <a:p>
            <a:endParaRPr lang="en-US" sz="3200" dirty="0"/>
          </a:p>
          <a:p>
            <a:pPr marL="0" indent="0">
              <a:buNone/>
            </a:pPr>
            <a:r>
              <a:rPr lang="en-US" sz="3200" b="1" dirty="0"/>
              <a:t>C. </a:t>
            </a:r>
            <a:r>
              <a:rPr lang="en-US" sz="3200" dirty="0"/>
              <a:t>Implementation and outcome data can be hard to find </a:t>
            </a:r>
          </a:p>
          <a:p>
            <a:endParaRPr lang="en-US" sz="3200" dirty="0"/>
          </a:p>
          <a:p>
            <a:pPr marL="0" indent="0">
              <a:buNone/>
            </a:pPr>
            <a:r>
              <a:rPr lang="en-US" sz="3200" b="1" dirty="0"/>
              <a:t>D. </a:t>
            </a:r>
            <a:r>
              <a:rPr lang="en-US" sz="3200" dirty="0"/>
              <a:t>A and B</a:t>
            </a:r>
          </a:p>
          <a:p>
            <a:endParaRPr lang="en-US" sz="3200" dirty="0"/>
          </a:p>
          <a:p>
            <a:pPr marL="0" indent="0">
              <a:buNone/>
            </a:pPr>
            <a:r>
              <a:rPr lang="en-US" sz="3200" b="1" dirty="0"/>
              <a:t>E. </a:t>
            </a:r>
            <a:r>
              <a:rPr lang="en-US" sz="3200" dirty="0"/>
              <a:t>A and C </a:t>
            </a:r>
          </a:p>
          <a:p>
            <a:endParaRPr lang="en-US" dirty="0"/>
          </a:p>
        </p:txBody>
      </p:sp>
    </p:spTree>
    <p:extLst>
      <p:ext uri="{BB962C8B-B14F-4D97-AF65-F5344CB8AC3E}">
        <p14:creationId xmlns:p14="http://schemas.microsoft.com/office/powerpoint/2010/main" val="716875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1EE3F-FB8B-45FC-8EA3-F8E33984ACFB}"/>
              </a:ext>
            </a:extLst>
          </p:cNvPr>
          <p:cNvSpPr>
            <a:spLocks noGrp="1"/>
          </p:cNvSpPr>
          <p:nvPr>
            <p:ph type="title"/>
          </p:nvPr>
        </p:nvSpPr>
        <p:spPr/>
        <p:txBody>
          <a:bodyPr>
            <a:normAutofit fontScale="90000"/>
          </a:bodyPr>
          <a:lstStyle/>
          <a:p>
            <a:r>
              <a:rPr lang="en-US" b="1" dirty="0">
                <a:latin typeface="+mn-lt"/>
              </a:rPr>
              <a:t>Multiple Choice Answer</a:t>
            </a:r>
            <a:r>
              <a:rPr lang="en-US" dirty="0">
                <a:latin typeface="+mn-lt"/>
              </a:rPr>
              <a:t/>
            </a:r>
            <a:br>
              <a:rPr lang="en-US" dirty="0">
                <a:latin typeface="+mn-lt"/>
              </a:rPr>
            </a:br>
            <a:r>
              <a:rPr lang="en-US" sz="3600" dirty="0">
                <a:latin typeface="+mn-lt"/>
              </a:rPr>
              <a:t>Which of the following is/are true when it comes to studying the law? </a:t>
            </a:r>
          </a:p>
        </p:txBody>
      </p:sp>
      <p:sp>
        <p:nvSpPr>
          <p:cNvPr id="3" name="Content Placeholder 2">
            <a:extLst>
              <a:ext uri="{FF2B5EF4-FFF2-40B4-BE49-F238E27FC236}">
                <a16:creationId xmlns:a16="http://schemas.microsoft.com/office/drawing/2014/main" xmlns="" id="{74BBD268-C26C-4569-B8F7-720CBBA56115}"/>
              </a:ext>
            </a:extLst>
          </p:cNvPr>
          <p:cNvSpPr>
            <a:spLocks noGrp="1"/>
          </p:cNvSpPr>
          <p:nvPr>
            <p:ph idx="1"/>
          </p:nvPr>
        </p:nvSpPr>
        <p:spPr/>
        <p:txBody>
          <a:bodyPr>
            <a:normAutofit fontScale="85000" lnSpcReduction="20000"/>
          </a:bodyPr>
          <a:lstStyle/>
          <a:p>
            <a:pPr marL="0" indent="0">
              <a:buNone/>
            </a:pPr>
            <a:endParaRPr lang="en-US" sz="3200" b="1" dirty="0"/>
          </a:p>
          <a:p>
            <a:pPr marL="0" indent="0">
              <a:buNone/>
            </a:pPr>
            <a:r>
              <a:rPr lang="en-US" sz="3200" b="1" dirty="0"/>
              <a:t>A. </a:t>
            </a:r>
            <a:r>
              <a:rPr lang="en-US" sz="3200" dirty="0"/>
              <a:t>The effects of law can be observed over time</a:t>
            </a:r>
          </a:p>
          <a:p>
            <a:endParaRPr lang="en-US" sz="3200" dirty="0"/>
          </a:p>
          <a:p>
            <a:pPr marL="0" indent="0">
              <a:buNone/>
            </a:pPr>
            <a:r>
              <a:rPr lang="en-US" sz="3200" b="1" dirty="0"/>
              <a:t>B. </a:t>
            </a:r>
            <a:r>
              <a:rPr lang="en-US" sz="3200" dirty="0"/>
              <a:t>Law establishes cause-and-effect relationships</a:t>
            </a:r>
          </a:p>
          <a:p>
            <a:endParaRPr lang="en-US" sz="3200" dirty="0"/>
          </a:p>
          <a:p>
            <a:pPr marL="0" indent="0">
              <a:buNone/>
            </a:pPr>
            <a:r>
              <a:rPr lang="en-US" sz="3200" b="1" dirty="0"/>
              <a:t>C. </a:t>
            </a:r>
            <a:r>
              <a:rPr lang="en-US" sz="3200" dirty="0"/>
              <a:t>Implementation and outcome data can be hard to find </a:t>
            </a:r>
          </a:p>
          <a:p>
            <a:endParaRPr lang="en-US" sz="3200" dirty="0"/>
          </a:p>
          <a:p>
            <a:pPr marL="0" indent="0">
              <a:buNone/>
            </a:pPr>
            <a:r>
              <a:rPr lang="en-US" sz="3200" b="1" dirty="0"/>
              <a:t>D. </a:t>
            </a:r>
            <a:r>
              <a:rPr lang="en-US" sz="3200" dirty="0"/>
              <a:t>A and B</a:t>
            </a:r>
          </a:p>
          <a:p>
            <a:endParaRPr lang="en-US" sz="3200" dirty="0"/>
          </a:p>
          <a:p>
            <a:pPr marL="0" indent="0">
              <a:buNone/>
            </a:pPr>
            <a:r>
              <a:rPr lang="en-US" sz="3200" b="1" dirty="0"/>
              <a:t>E. A and C </a:t>
            </a:r>
            <a:r>
              <a:rPr lang="en-US" sz="3200" b="1" dirty="0">
                <a:sym typeface="Wingdings" panose="05000000000000000000" pitchFamily="2" charset="2"/>
              </a:rPr>
              <a:t> CORRECT ANSWER</a:t>
            </a:r>
            <a:endParaRPr lang="en-US" sz="3200" b="1" dirty="0"/>
          </a:p>
          <a:p>
            <a:endParaRPr lang="en-US" dirty="0"/>
          </a:p>
        </p:txBody>
      </p:sp>
    </p:spTree>
    <p:extLst>
      <p:ext uri="{BB962C8B-B14F-4D97-AF65-F5344CB8AC3E}">
        <p14:creationId xmlns:p14="http://schemas.microsoft.com/office/powerpoint/2010/main" val="1829128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4E5639-763A-4783-991A-C678A6CFE5A3}"/>
              </a:ext>
            </a:extLst>
          </p:cNvPr>
          <p:cNvSpPr>
            <a:spLocks noGrp="1"/>
          </p:cNvSpPr>
          <p:nvPr>
            <p:ph type="title"/>
          </p:nvPr>
        </p:nvSpPr>
        <p:spPr>
          <a:xfrm>
            <a:off x="2093571" y="2462252"/>
            <a:ext cx="8004858" cy="1325563"/>
          </a:xfrm>
        </p:spPr>
        <p:txBody>
          <a:bodyPr>
            <a:noAutofit/>
          </a:bodyPr>
          <a:lstStyle/>
          <a:p>
            <a:r>
              <a:rPr lang="en-US" sz="5200" dirty="0">
                <a:latin typeface="+mn-lt"/>
              </a:rPr>
              <a:t>What is Legal Epidemiology?</a:t>
            </a:r>
          </a:p>
        </p:txBody>
      </p:sp>
    </p:spTree>
    <p:extLst>
      <p:ext uri="{BB962C8B-B14F-4D97-AF65-F5344CB8AC3E}">
        <p14:creationId xmlns:p14="http://schemas.microsoft.com/office/powerpoint/2010/main" val="26520474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783E-CD18-40F0-940E-8138132F54FB}"/>
              </a:ext>
            </a:extLst>
          </p:cNvPr>
          <p:cNvSpPr>
            <a:spLocks noGrp="1"/>
          </p:cNvSpPr>
          <p:nvPr>
            <p:ph type="title"/>
          </p:nvPr>
        </p:nvSpPr>
        <p:spPr/>
        <p:txBody>
          <a:bodyPr>
            <a:normAutofit/>
          </a:bodyPr>
          <a:lstStyle/>
          <a:p>
            <a:r>
              <a:rPr lang="en-US" sz="5200" dirty="0">
                <a:latin typeface="+mn-lt"/>
              </a:rPr>
              <a:t>Legal Epidemiology</a:t>
            </a:r>
          </a:p>
        </p:txBody>
      </p:sp>
      <p:sp>
        <p:nvSpPr>
          <p:cNvPr id="3" name="Content Placeholder 2">
            <a:extLst>
              <a:ext uri="{FF2B5EF4-FFF2-40B4-BE49-F238E27FC236}">
                <a16:creationId xmlns:a16="http://schemas.microsoft.com/office/drawing/2014/main" xmlns="" id="{442A42F3-2A30-4A39-AFAE-6F4379536CD7}"/>
              </a:ext>
            </a:extLst>
          </p:cNvPr>
          <p:cNvSpPr>
            <a:spLocks noGrp="1"/>
          </p:cNvSpPr>
          <p:nvPr>
            <p:ph idx="1"/>
          </p:nvPr>
        </p:nvSpPr>
        <p:spPr/>
        <p:txBody>
          <a:bodyPr>
            <a:normAutofit/>
          </a:bodyPr>
          <a:lstStyle/>
          <a:p>
            <a:pPr marL="0" indent="0">
              <a:buNone/>
            </a:pPr>
            <a:endParaRPr lang="en-US" sz="4000" dirty="0"/>
          </a:p>
          <a:p>
            <a:pPr marL="0" indent="0">
              <a:buNone/>
            </a:pPr>
            <a:r>
              <a:rPr lang="en-US" sz="4000" dirty="0"/>
              <a:t>Scientific study and deployment of law as a factor in the cause, distribution, and prevention of disease and injury in a population.</a:t>
            </a:r>
          </a:p>
          <a:p>
            <a:endParaRPr lang="en-US" sz="4000" dirty="0"/>
          </a:p>
        </p:txBody>
      </p:sp>
    </p:spTree>
    <p:extLst>
      <p:ext uri="{BB962C8B-B14F-4D97-AF65-F5344CB8AC3E}">
        <p14:creationId xmlns:p14="http://schemas.microsoft.com/office/powerpoint/2010/main" val="15819790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783E-CD18-40F0-940E-8138132F54FB}"/>
              </a:ext>
            </a:extLst>
          </p:cNvPr>
          <p:cNvSpPr>
            <a:spLocks noGrp="1"/>
          </p:cNvSpPr>
          <p:nvPr>
            <p:ph type="title"/>
          </p:nvPr>
        </p:nvSpPr>
        <p:spPr/>
        <p:txBody>
          <a:bodyPr>
            <a:normAutofit/>
          </a:bodyPr>
          <a:lstStyle/>
          <a:p>
            <a:r>
              <a:rPr lang="en-US" sz="5200" dirty="0">
                <a:latin typeface="+mn-lt"/>
              </a:rPr>
              <a:t>Foundation Principles</a:t>
            </a:r>
          </a:p>
        </p:txBody>
      </p:sp>
      <p:sp>
        <p:nvSpPr>
          <p:cNvPr id="3" name="Content Placeholder 2">
            <a:extLst>
              <a:ext uri="{FF2B5EF4-FFF2-40B4-BE49-F238E27FC236}">
                <a16:creationId xmlns:a16="http://schemas.microsoft.com/office/drawing/2014/main" xmlns="" id="{442A42F3-2A30-4A39-AFAE-6F4379536CD7}"/>
              </a:ext>
            </a:extLst>
          </p:cNvPr>
          <p:cNvSpPr>
            <a:spLocks noGrp="1"/>
          </p:cNvSpPr>
          <p:nvPr>
            <p:ph idx="1"/>
          </p:nvPr>
        </p:nvSpPr>
        <p:spPr/>
        <p:txBody>
          <a:bodyPr>
            <a:normAutofit/>
          </a:bodyPr>
          <a:lstStyle/>
          <a:p>
            <a:r>
              <a:rPr lang="en-US" sz="4000" dirty="0"/>
              <a:t>Scientific</a:t>
            </a:r>
          </a:p>
          <a:p>
            <a:r>
              <a:rPr lang="en-US" sz="4000" dirty="0"/>
              <a:t>Systematic</a:t>
            </a:r>
          </a:p>
          <a:p>
            <a:r>
              <a:rPr lang="en-US" sz="4000" dirty="0"/>
              <a:t>Transparent</a:t>
            </a:r>
          </a:p>
          <a:p>
            <a:r>
              <a:rPr lang="en-US" sz="4000" dirty="0"/>
              <a:t>Replicable</a:t>
            </a:r>
          </a:p>
          <a:p>
            <a:r>
              <a:rPr lang="en-US" sz="4000" dirty="0"/>
              <a:t>Precise</a:t>
            </a:r>
          </a:p>
          <a:p>
            <a:r>
              <a:rPr lang="en-US" sz="4000" dirty="0"/>
              <a:t>Measurable</a:t>
            </a:r>
          </a:p>
          <a:p>
            <a:endParaRPr lang="en-US" sz="4000" dirty="0"/>
          </a:p>
        </p:txBody>
      </p:sp>
    </p:spTree>
    <p:extLst>
      <p:ext uri="{BB962C8B-B14F-4D97-AF65-F5344CB8AC3E}">
        <p14:creationId xmlns:p14="http://schemas.microsoft.com/office/powerpoint/2010/main" val="28775813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783E-CD18-40F0-940E-8138132F54FB}"/>
              </a:ext>
            </a:extLst>
          </p:cNvPr>
          <p:cNvSpPr>
            <a:spLocks noGrp="1"/>
          </p:cNvSpPr>
          <p:nvPr>
            <p:ph type="title"/>
          </p:nvPr>
        </p:nvSpPr>
        <p:spPr/>
        <p:txBody>
          <a:bodyPr>
            <a:normAutofit/>
          </a:bodyPr>
          <a:lstStyle/>
          <a:p>
            <a:r>
              <a:rPr lang="en-US" sz="5200" dirty="0">
                <a:latin typeface="+mn-lt"/>
              </a:rPr>
              <a:t>Legal Etiology</a:t>
            </a:r>
          </a:p>
        </p:txBody>
      </p:sp>
      <p:sp>
        <p:nvSpPr>
          <p:cNvPr id="3" name="Content Placeholder 2">
            <a:extLst>
              <a:ext uri="{FF2B5EF4-FFF2-40B4-BE49-F238E27FC236}">
                <a16:creationId xmlns:a16="http://schemas.microsoft.com/office/drawing/2014/main" xmlns="" id="{442A42F3-2A30-4A39-AFAE-6F4379536CD7}"/>
              </a:ext>
            </a:extLst>
          </p:cNvPr>
          <p:cNvSpPr>
            <a:spLocks noGrp="1"/>
          </p:cNvSpPr>
          <p:nvPr>
            <p:ph idx="1"/>
          </p:nvPr>
        </p:nvSpPr>
        <p:spPr/>
        <p:txBody>
          <a:bodyPr>
            <a:normAutofit/>
          </a:bodyPr>
          <a:lstStyle/>
          <a:p>
            <a:pPr marL="0" indent="0">
              <a:buNone/>
            </a:pPr>
            <a:endParaRPr lang="en-US" sz="4000" dirty="0"/>
          </a:p>
          <a:p>
            <a:pPr marL="0" indent="0">
              <a:buNone/>
            </a:pPr>
            <a:r>
              <a:rPr lang="en-US" sz="4000" dirty="0"/>
              <a:t>The study of laws and legal practices as causes of disease and injury.</a:t>
            </a:r>
          </a:p>
        </p:txBody>
      </p:sp>
    </p:spTree>
    <p:extLst>
      <p:ext uri="{BB962C8B-B14F-4D97-AF65-F5344CB8AC3E}">
        <p14:creationId xmlns:p14="http://schemas.microsoft.com/office/powerpoint/2010/main" val="2583146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FAF65-1ED2-4BA2-8710-74E9432890E1}"/>
              </a:ext>
            </a:extLst>
          </p:cNvPr>
          <p:cNvSpPr>
            <a:spLocks noGrp="1"/>
          </p:cNvSpPr>
          <p:nvPr>
            <p:ph type="title"/>
          </p:nvPr>
        </p:nvSpPr>
        <p:spPr/>
        <p:txBody>
          <a:bodyPr>
            <a:noAutofit/>
          </a:bodyPr>
          <a:lstStyle/>
          <a:p>
            <a:r>
              <a:rPr lang="en-US" sz="4800" b="1" dirty="0">
                <a:latin typeface="+mn-lt"/>
                <a:cs typeface="Century Gothic"/>
              </a:rPr>
              <a:t>CDC Disclaimer</a:t>
            </a:r>
          </a:p>
        </p:txBody>
      </p:sp>
      <p:sp>
        <p:nvSpPr>
          <p:cNvPr id="3" name="Content Placeholder 2">
            <a:extLst>
              <a:ext uri="{FF2B5EF4-FFF2-40B4-BE49-F238E27FC236}">
                <a16:creationId xmlns:a16="http://schemas.microsoft.com/office/drawing/2014/main" xmlns="" id="{E6AB5B7A-D364-4EEE-95B2-DE4B269E5185}"/>
              </a:ext>
            </a:extLst>
          </p:cNvPr>
          <p:cNvSpPr>
            <a:spLocks noGrp="1"/>
          </p:cNvSpPr>
          <p:nvPr>
            <p:ph idx="1"/>
          </p:nvPr>
        </p:nvSpPr>
        <p:spPr/>
        <p:txBody>
          <a:bodyPr>
            <a:noAutofit/>
          </a:bodyPr>
          <a:lstStyle/>
          <a:p>
            <a:pPr marL="0" indent="0">
              <a:buNone/>
            </a:pPr>
            <a:r>
              <a:rPr lang="en-US" dirty="0"/>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with any questions you may have regarding a legal matter.</a:t>
            </a:r>
          </a:p>
          <a:p>
            <a:pPr marL="0" indent="0">
              <a:buNone/>
            </a:pPr>
            <a:endParaRPr lang="en-US" dirty="0"/>
          </a:p>
          <a:p>
            <a:pPr marL="0" indent="0">
              <a:buNone/>
            </a:pPr>
            <a:r>
              <a:rPr lang="en-US" dirty="0"/>
              <a:t>The contents of this presentation have not been formally disseminated by the Centers for Disease Control and Prevention and should not be construed to represent any agency determination or policy.</a:t>
            </a:r>
          </a:p>
          <a:p>
            <a:pPr marL="0" indent="0">
              <a:buNone/>
            </a:pPr>
            <a:endParaRPr lang="en-US" dirty="0"/>
          </a:p>
        </p:txBody>
      </p:sp>
    </p:spTree>
    <p:extLst>
      <p:ext uri="{BB962C8B-B14F-4D97-AF65-F5344CB8AC3E}">
        <p14:creationId xmlns:p14="http://schemas.microsoft.com/office/powerpoint/2010/main" val="479986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783E-CD18-40F0-940E-8138132F54FB}"/>
              </a:ext>
            </a:extLst>
          </p:cNvPr>
          <p:cNvSpPr>
            <a:spLocks noGrp="1"/>
          </p:cNvSpPr>
          <p:nvPr>
            <p:ph type="title"/>
          </p:nvPr>
        </p:nvSpPr>
        <p:spPr/>
        <p:txBody>
          <a:bodyPr>
            <a:normAutofit/>
          </a:bodyPr>
          <a:lstStyle/>
          <a:p>
            <a:r>
              <a:rPr lang="en-US" sz="5200" dirty="0">
                <a:latin typeface="+mn-lt"/>
              </a:rPr>
              <a:t>Legal Prevention and Control</a:t>
            </a:r>
          </a:p>
        </p:txBody>
      </p:sp>
      <p:sp>
        <p:nvSpPr>
          <p:cNvPr id="3" name="Content Placeholder 2">
            <a:extLst>
              <a:ext uri="{FF2B5EF4-FFF2-40B4-BE49-F238E27FC236}">
                <a16:creationId xmlns:a16="http://schemas.microsoft.com/office/drawing/2014/main" xmlns="" id="{442A42F3-2A30-4A39-AFAE-6F4379536CD7}"/>
              </a:ext>
            </a:extLst>
          </p:cNvPr>
          <p:cNvSpPr>
            <a:spLocks noGrp="1"/>
          </p:cNvSpPr>
          <p:nvPr>
            <p:ph idx="1"/>
          </p:nvPr>
        </p:nvSpPr>
        <p:spPr/>
        <p:txBody>
          <a:bodyPr>
            <a:normAutofit/>
          </a:bodyPr>
          <a:lstStyle/>
          <a:p>
            <a:pPr marL="0" indent="0">
              <a:buNone/>
            </a:pPr>
            <a:endParaRPr lang="en-US" sz="4000" dirty="0"/>
          </a:p>
          <a:p>
            <a:pPr marL="0" indent="0">
              <a:buNone/>
            </a:pPr>
            <a:r>
              <a:rPr lang="en-US" sz="4000" dirty="0"/>
              <a:t>The study and application of laws and legal practices as interventions to prevent disease and injury.</a:t>
            </a:r>
          </a:p>
        </p:txBody>
      </p:sp>
    </p:spTree>
    <p:extLst>
      <p:ext uri="{BB962C8B-B14F-4D97-AF65-F5344CB8AC3E}">
        <p14:creationId xmlns:p14="http://schemas.microsoft.com/office/powerpoint/2010/main" val="2919379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783E-CD18-40F0-940E-8138132F54FB}"/>
              </a:ext>
            </a:extLst>
          </p:cNvPr>
          <p:cNvSpPr>
            <a:spLocks noGrp="1"/>
          </p:cNvSpPr>
          <p:nvPr>
            <p:ph type="title"/>
          </p:nvPr>
        </p:nvSpPr>
        <p:spPr/>
        <p:txBody>
          <a:bodyPr>
            <a:normAutofit/>
          </a:bodyPr>
          <a:lstStyle/>
          <a:p>
            <a:r>
              <a:rPr lang="en-US" sz="5200" dirty="0">
                <a:latin typeface="+mn-lt"/>
              </a:rPr>
              <a:t>Policy Surveillance</a:t>
            </a:r>
          </a:p>
        </p:txBody>
      </p:sp>
      <p:sp>
        <p:nvSpPr>
          <p:cNvPr id="3" name="Content Placeholder 2">
            <a:extLst>
              <a:ext uri="{FF2B5EF4-FFF2-40B4-BE49-F238E27FC236}">
                <a16:creationId xmlns:a16="http://schemas.microsoft.com/office/drawing/2014/main" xmlns="" id="{442A42F3-2A30-4A39-AFAE-6F4379536CD7}"/>
              </a:ext>
            </a:extLst>
          </p:cNvPr>
          <p:cNvSpPr>
            <a:spLocks noGrp="1"/>
          </p:cNvSpPr>
          <p:nvPr>
            <p:ph idx="1"/>
          </p:nvPr>
        </p:nvSpPr>
        <p:spPr/>
        <p:txBody>
          <a:bodyPr>
            <a:normAutofit/>
          </a:bodyPr>
          <a:lstStyle/>
          <a:p>
            <a:pPr marL="0" indent="0">
              <a:buNone/>
            </a:pPr>
            <a:endParaRPr lang="en-US" sz="4000" dirty="0"/>
          </a:p>
          <a:p>
            <a:pPr marL="0" indent="0">
              <a:buNone/>
            </a:pPr>
            <a:r>
              <a:rPr lang="en-US" sz="4000" dirty="0"/>
              <a:t>The ongoing systematic collection, analysis, and dissemination of information about laws and other policies  important to health.</a:t>
            </a:r>
          </a:p>
        </p:txBody>
      </p:sp>
    </p:spTree>
    <p:extLst>
      <p:ext uri="{BB962C8B-B14F-4D97-AF65-F5344CB8AC3E}">
        <p14:creationId xmlns:p14="http://schemas.microsoft.com/office/powerpoint/2010/main" val="31074802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783E-CD18-40F0-940E-8138132F54FB}"/>
              </a:ext>
            </a:extLst>
          </p:cNvPr>
          <p:cNvSpPr>
            <a:spLocks noGrp="1"/>
          </p:cNvSpPr>
          <p:nvPr>
            <p:ph type="title"/>
          </p:nvPr>
        </p:nvSpPr>
        <p:spPr/>
        <p:txBody>
          <a:bodyPr>
            <a:normAutofit fontScale="90000"/>
          </a:bodyPr>
          <a:lstStyle/>
          <a:p>
            <a:pPr algn="ctr"/>
            <a:r>
              <a:rPr lang="en-US" sz="5200" dirty="0">
                <a:latin typeface="+mn-lt"/>
              </a:rPr>
              <a:t>Three Basic Elements of Legal Epidemiology</a:t>
            </a:r>
          </a:p>
        </p:txBody>
      </p:sp>
      <p:sp>
        <p:nvSpPr>
          <p:cNvPr id="3" name="Content Placeholder 2">
            <a:extLst>
              <a:ext uri="{FF2B5EF4-FFF2-40B4-BE49-F238E27FC236}">
                <a16:creationId xmlns:a16="http://schemas.microsoft.com/office/drawing/2014/main" xmlns="" id="{442A42F3-2A30-4A39-AFAE-6F4379536CD7}"/>
              </a:ext>
            </a:extLst>
          </p:cNvPr>
          <p:cNvSpPr>
            <a:spLocks noGrp="1"/>
          </p:cNvSpPr>
          <p:nvPr>
            <p:ph idx="1"/>
          </p:nvPr>
        </p:nvSpPr>
        <p:spPr/>
        <p:txBody>
          <a:bodyPr>
            <a:normAutofit/>
          </a:bodyPr>
          <a:lstStyle/>
          <a:p>
            <a:endParaRPr lang="en-US" sz="4000" dirty="0"/>
          </a:p>
          <a:p>
            <a:r>
              <a:rPr lang="en-US" sz="4000" dirty="0"/>
              <a:t>Legal etiology</a:t>
            </a:r>
          </a:p>
          <a:p>
            <a:endParaRPr lang="en-US" sz="4000" dirty="0"/>
          </a:p>
          <a:p>
            <a:r>
              <a:rPr lang="en-US" sz="4000" dirty="0"/>
              <a:t>Legal prevention and control</a:t>
            </a:r>
          </a:p>
          <a:p>
            <a:endParaRPr lang="en-US" sz="4000" dirty="0"/>
          </a:p>
          <a:p>
            <a:r>
              <a:rPr lang="en-US" sz="4000" dirty="0"/>
              <a:t>Policy surveillance</a:t>
            </a:r>
          </a:p>
        </p:txBody>
      </p:sp>
    </p:spTree>
    <p:extLst>
      <p:ext uri="{BB962C8B-B14F-4D97-AF65-F5344CB8AC3E}">
        <p14:creationId xmlns:p14="http://schemas.microsoft.com/office/powerpoint/2010/main" val="3780905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01783E-CD18-40F0-940E-8138132F54FB}"/>
              </a:ext>
            </a:extLst>
          </p:cNvPr>
          <p:cNvSpPr>
            <a:spLocks noGrp="1"/>
          </p:cNvSpPr>
          <p:nvPr>
            <p:ph type="title"/>
          </p:nvPr>
        </p:nvSpPr>
        <p:spPr/>
        <p:txBody>
          <a:bodyPr>
            <a:normAutofit fontScale="90000"/>
          </a:bodyPr>
          <a:lstStyle/>
          <a:p>
            <a:pPr algn="ctr"/>
            <a:r>
              <a:rPr lang="en-US" sz="5200" dirty="0">
                <a:latin typeface="+mn-lt"/>
              </a:rPr>
              <a:t>“Law and Epidemiology” vs. </a:t>
            </a:r>
            <a:br>
              <a:rPr lang="en-US" sz="5200" dirty="0">
                <a:latin typeface="+mn-lt"/>
              </a:rPr>
            </a:br>
            <a:r>
              <a:rPr lang="en-US" sz="5200" dirty="0">
                <a:latin typeface="+mn-lt"/>
              </a:rPr>
              <a:t>“Legal Epidemiology”</a:t>
            </a:r>
          </a:p>
        </p:txBody>
      </p:sp>
      <p:sp>
        <p:nvSpPr>
          <p:cNvPr id="3" name="Content Placeholder 2">
            <a:extLst>
              <a:ext uri="{FF2B5EF4-FFF2-40B4-BE49-F238E27FC236}">
                <a16:creationId xmlns:a16="http://schemas.microsoft.com/office/drawing/2014/main" xmlns="" id="{442A42F3-2A30-4A39-AFAE-6F4379536CD7}"/>
              </a:ext>
            </a:extLst>
          </p:cNvPr>
          <p:cNvSpPr>
            <a:spLocks noGrp="1"/>
          </p:cNvSpPr>
          <p:nvPr>
            <p:ph idx="1"/>
          </p:nvPr>
        </p:nvSpPr>
        <p:spPr/>
        <p:txBody>
          <a:bodyPr>
            <a:normAutofit lnSpcReduction="10000"/>
          </a:bodyPr>
          <a:lstStyle/>
          <a:p>
            <a:r>
              <a:rPr lang="en-US" sz="4000" dirty="0"/>
              <a:t>Lawyer</a:t>
            </a:r>
          </a:p>
          <a:p>
            <a:endParaRPr lang="en-US" sz="4000" dirty="0"/>
          </a:p>
          <a:p>
            <a:r>
              <a:rPr lang="en-US" sz="4000" dirty="0"/>
              <a:t>Public Health Practitioner</a:t>
            </a:r>
          </a:p>
          <a:p>
            <a:endParaRPr lang="en-US" sz="4000" dirty="0"/>
          </a:p>
          <a:p>
            <a:r>
              <a:rPr lang="en-US" sz="4000" dirty="0"/>
              <a:t>Researcher</a:t>
            </a:r>
          </a:p>
          <a:p>
            <a:endParaRPr lang="en-US" sz="4000" dirty="0"/>
          </a:p>
          <a:p>
            <a:r>
              <a:rPr lang="en-US" sz="4000" dirty="0"/>
              <a:t>Policy Analyst</a:t>
            </a:r>
          </a:p>
        </p:txBody>
      </p:sp>
    </p:spTree>
    <p:extLst>
      <p:ext uri="{BB962C8B-B14F-4D97-AF65-F5344CB8AC3E}">
        <p14:creationId xmlns:p14="http://schemas.microsoft.com/office/powerpoint/2010/main" val="3128480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F4BC1-4B5D-414B-951B-8087CA7986A5}"/>
              </a:ext>
            </a:extLst>
          </p:cNvPr>
          <p:cNvSpPr>
            <a:spLocks noGrp="1"/>
          </p:cNvSpPr>
          <p:nvPr>
            <p:ph type="title"/>
          </p:nvPr>
        </p:nvSpPr>
        <p:spPr>
          <a:xfrm>
            <a:off x="838200" y="365125"/>
            <a:ext cx="10515600" cy="1325563"/>
          </a:xfrm>
        </p:spPr>
        <p:txBody>
          <a:bodyPr>
            <a:noAutofit/>
          </a:bodyPr>
          <a:lstStyle/>
          <a:p>
            <a:pPr algn="ctr"/>
            <a:r>
              <a:rPr lang="en-US" sz="5400" dirty="0">
                <a:latin typeface="+mn-lt"/>
              </a:rPr>
              <a:t>A Transdisciplinary Model</a:t>
            </a:r>
          </a:p>
        </p:txBody>
      </p:sp>
      <p:pic>
        <p:nvPicPr>
          <p:cNvPr id="7" name="Content Placeholder 6" descr="This Venn diagram shows the relationship between public health law practice (which includes counsel, representation, and research) and legal epidemiology (which include legal etiology, legal prevention and control, and policy surveillance).&#10;">
            <a:extLst>
              <a:ext uri="{FF2B5EF4-FFF2-40B4-BE49-F238E27FC236}">
                <a16:creationId xmlns:a16="http://schemas.microsoft.com/office/drawing/2014/main" xmlns="" id="{2F83889F-066F-4A88-B4C3-4195E98C513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51849" y="1517027"/>
            <a:ext cx="10088301" cy="5340973"/>
          </a:xfrm>
        </p:spPr>
      </p:pic>
    </p:spTree>
    <p:extLst>
      <p:ext uri="{BB962C8B-B14F-4D97-AF65-F5344CB8AC3E}">
        <p14:creationId xmlns:p14="http://schemas.microsoft.com/office/powerpoint/2010/main" val="3429940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his diagram connects five essential public health law services: access to evidence and expertise, expertise in designing legal solutions, help engaging communities and building political will, support for enforcing and defending legal solutions, and policy surveillance and evaluation.&#10;">
            <a:extLst>
              <a:ext uri="{FF2B5EF4-FFF2-40B4-BE49-F238E27FC236}">
                <a16:creationId xmlns:a16="http://schemas.microsoft.com/office/drawing/2014/main" xmlns="" id="{F9696017-9EF5-473F-B25E-AF8B3AE45CC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182257" y="198554"/>
            <a:ext cx="7849836" cy="6659446"/>
          </a:xfrm>
        </p:spPr>
      </p:pic>
      <p:sp>
        <p:nvSpPr>
          <p:cNvPr id="3" name="Title 1">
            <a:extLst>
              <a:ext uri="{FF2B5EF4-FFF2-40B4-BE49-F238E27FC236}">
                <a16:creationId xmlns:a16="http://schemas.microsoft.com/office/drawing/2014/main" xmlns="" id="{B326A545-7B65-4691-99D8-9DE9729A35E8}"/>
              </a:ext>
            </a:extLst>
          </p:cNvPr>
          <p:cNvSpPr>
            <a:spLocks noGrp="1"/>
          </p:cNvSpPr>
          <p:nvPr>
            <p:ph type="title"/>
          </p:nvPr>
        </p:nvSpPr>
        <p:spPr>
          <a:xfrm>
            <a:off x="-494674" y="814830"/>
            <a:ext cx="6355829" cy="1325563"/>
          </a:xfrm>
        </p:spPr>
        <p:txBody>
          <a:bodyPr>
            <a:noAutofit/>
          </a:bodyPr>
          <a:lstStyle/>
          <a:p>
            <a:pPr algn="ctr"/>
            <a:r>
              <a:rPr lang="en-US" sz="5400" dirty="0">
                <a:latin typeface="+mn-lt"/>
              </a:rPr>
              <a:t>The Five Essential Public Health Law Services</a:t>
            </a:r>
          </a:p>
        </p:txBody>
      </p:sp>
    </p:spTree>
    <p:extLst>
      <p:ext uri="{BB962C8B-B14F-4D97-AF65-F5344CB8AC3E}">
        <p14:creationId xmlns:p14="http://schemas.microsoft.com/office/powerpoint/2010/main" val="7985084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1EE3F-FB8B-45FC-8EA3-F8E33984ACFB}"/>
              </a:ext>
            </a:extLst>
          </p:cNvPr>
          <p:cNvSpPr>
            <a:spLocks noGrp="1"/>
          </p:cNvSpPr>
          <p:nvPr>
            <p:ph type="title"/>
          </p:nvPr>
        </p:nvSpPr>
        <p:spPr>
          <a:xfrm>
            <a:off x="838200" y="365125"/>
            <a:ext cx="10515600" cy="1325563"/>
          </a:xfrm>
        </p:spPr>
        <p:txBody>
          <a:bodyPr>
            <a:normAutofit/>
          </a:bodyPr>
          <a:lstStyle/>
          <a:p>
            <a:r>
              <a:rPr lang="en-US" b="1" dirty="0">
                <a:latin typeface="+mn-lt"/>
              </a:rPr>
              <a:t>Multiple Choice Question</a:t>
            </a:r>
            <a:r>
              <a:rPr lang="en-US" dirty="0">
                <a:latin typeface="+mn-lt"/>
              </a:rPr>
              <a:t/>
            </a:r>
            <a:br>
              <a:rPr lang="en-US" dirty="0">
                <a:latin typeface="+mn-lt"/>
              </a:rPr>
            </a:br>
            <a:r>
              <a:rPr lang="en-US" dirty="0">
                <a:latin typeface="+mn-lt"/>
              </a:rPr>
              <a:t>Legal epidemiology is which of the following:</a:t>
            </a:r>
          </a:p>
        </p:txBody>
      </p:sp>
      <p:sp>
        <p:nvSpPr>
          <p:cNvPr id="3" name="Content Placeholder 2">
            <a:extLst>
              <a:ext uri="{FF2B5EF4-FFF2-40B4-BE49-F238E27FC236}">
                <a16:creationId xmlns:a16="http://schemas.microsoft.com/office/drawing/2014/main" xmlns="" id="{74BBD268-C26C-4569-B8F7-720CBBA56115}"/>
              </a:ext>
            </a:extLst>
          </p:cNvPr>
          <p:cNvSpPr>
            <a:spLocks noGrp="1"/>
          </p:cNvSpPr>
          <p:nvPr>
            <p:ph idx="1"/>
          </p:nvPr>
        </p:nvSpPr>
        <p:spPr/>
        <p:txBody>
          <a:bodyPr>
            <a:normAutofit fontScale="85000" lnSpcReduction="20000"/>
          </a:bodyPr>
          <a:lstStyle/>
          <a:p>
            <a:pPr marL="0" indent="0">
              <a:buNone/>
            </a:pPr>
            <a:endParaRPr lang="en-US" sz="3200" b="1" dirty="0"/>
          </a:p>
          <a:p>
            <a:pPr marL="0" indent="0">
              <a:buNone/>
            </a:pPr>
            <a:r>
              <a:rPr lang="en-US" sz="3200" b="1" dirty="0"/>
              <a:t>A. </a:t>
            </a:r>
            <a:r>
              <a:rPr lang="en-US" sz="3200" dirty="0"/>
              <a:t>Scientific in its approach</a:t>
            </a:r>
          </a:p>
          <a:p>
            <a:endParaRPr lang="en-US" sz="3200" dirty="0"/>
          </a:p>
          <a:p>
            <a:pPr marL="0" indent="0">
              <a:buNone/>
            </a:pPr>
            <a:r>
              <a:rPr lang="en-US" sz="3200" b="1" dirty="0"/>
              <a:t>B. </a:t>
            </a:r>
            <a:r>
              <a:rPr lang="en-US" sz="3200" dirty="0"/>
              <a:t>Measurable</a:t>
            </a:r>
          </a:p>
          <a:p>
            <a:endParaRPr lang="en-US" sz="3200" dirty="0"/>
          </a:p>
          <a:p>
            <a:pPr marL="0" indent="0">
              <a:buNone/>
            </a:pPr>
            <a:r>
              <a:rPr lang="en-US" sz="3200" b="1" dirty="0"/>
              <a:t>C. </a:t>
            </a:r>
            <a:r>
              <a:rPr lang="en-US" sz="3200" dirty="0"/>
              <a:t>Traditional legal research </a:t>
            </a:r>
          </a:p>
          <a:p>
            <a:endParaRPr lang="en-US" sz="3200" dirty="0"/>
          </a:p>
          <a:p>
            <a:pPr marL="0" indent="0">
              <a:buNone/>
            </a:pPr>
            <a:r>
              <a:rPr lang="en-US" sz="3200" b="1" dirty="0"/>
              <a:t>D. </a:t>
            </a:r>
            <a:r>
              <a:rPr lang="en-US" sz="3200" dirty="0"/>
              <a:t>A and B</a:t>
            </a:r>
          </a:p>
          <a:p>
            <a:endParaRPr lang="en-US" sz="3200" dirty="0"/>
          </a:p>
          <a:p>
            <a:pPr marL="0" indent="0">
              <a:buNone/>
            </a:pPr>
            <a:r>
              <a:rPr lang="en-US" sz="3200" b="1" dirty="0"/>
              <a:t>E. </a:t>
            </a:r>
            <a:r>
              <a:rPr lang="en-US" sz="3200" dirty="0"/>
              <a:t>A and C </a:t>
            </a:r>
          </a:p>
          <a:p>
            <a:endParaRPr lang="en-US" dirty="0"/>
          </a:p>
        </p:txBody>
      </p:sp>
    </p:spTree>
    <p:extLst>
      <p:ext uri="{BB962C8B-B14F-4D97-AF65-F5344CB8AC3E}">
        <p14:creationId xmlns:p14="http://schemas.microsoft.com/office/powerpoint/2010/main" val="36169844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1EE3F-FB8B-45FC-8EA3-F8E33984ACFB}"/>
              </a:ext>
            </a:extLst>
          </p:cNvPr>
          <p:cNvSpPr>
            <a:spLocks noGrp="1"/>
          </p:cNvSpPr>
          <p:nvPr>
            <p:ph type="title"/>
          </p:nvPr>
        </p:nvSpPr>
        <p:spPr>
          <a:xfrm>
            <a:off x="838200" y="365125"/>
            <a:ext cx="10515600" cy="1325563"/>
          </a:xfrm>
        </p:spPr>
        <p:txBody>
          <a:bodyPr>
            <a:normAutofit/>
          </a:bodyPr>
          <a:lstStyle/>
          <a:p>
            <a:r>
              <a:rPr lang="en-US" b="1" dirty="0">
                <a:latin typeface="+mn-lt"/>
              </a:rPr>
              <a:t>Multiple Choice Answer</a:t>
            </a:r>
            <a:r>
              <a:rPr lang="en-US" dirty="0">
                <a:latin typeface="+mn-lt"/>
              </a:rPr>
              <a:t/>
            </a:r>
            <a:br>
              <a:rPr lang="en-US" dirty="0">
                <a:latin typeface="+mn-lt"/>
              </a:rPr>
            </a:br>
            <a:r>
              <a:rPr lang="en-US" dirty="0">
                <a:latin typeface="+mn-lt"/>
              </a:rPr>
              <a:t>Legal epidemiology is which of the following:</a:t>
            </a:r>
          </a:p>
        </p:txBody>
      </p:sp>
      <p:sp>
        <p:nvSpPr>
          <p:cNvPr id="3" name="Content Placeholder 2">
            <a:extLst>
              <a:ext uri="{FF2B5EF4-FFF2-40B4-BE49-F238E27FC236}">
                <a16:creationId xmlns:a16="http://schemas.microsoft.com/office/drawing/2014/main" xmlns="" id="{74BBD268-C26C-4569-B8F7-720CBBA56115}"/>
              </a:ext>
            </a:extLst>
          </p:cNvPr>
          <p:cNvSpPr>
            <a:spLocks noGrp="1"/>
          </p:cNvSpPr>
          <p:nvPr>
            <p:ph idx="1"/>
          </p:nvPr>
        </p:nvSpPr>
        <p:spPr/>
        <p:txBody>
          <a:bodyPr>
            <a:normAutofit fontScale="85000" lnSpcReduction="20000"/>
          </a:bodyPr>
          <a:lstStyle/>
          <a:p>
            <a:pPr marL="0" indent="0">
              <a:buNone/>
            </a:pPr>
            <a:endParaRPr lang="en-US" sz="3200" b="1" dirty="0"/>
          </a:p>
          <a:p>
            <a:pPr marL="0" indent="0">
              <a:buNone/>
            </a:pPr>
            <a:r>
              <a:rPr lang="en-US" sz="3200" b="1" dirty="0"/>
              <a:t>A. </a:t>
            </a:r>
            <a:r>
              <a:rPr lang="en-US" sz="3200" dirty="0"/>
              <a:t>Scientific in its approach</a:t>
            </a:r>
          </a:p>
          <a:p>
            <a:endParaRPr lang="en-US" sz="3200" dirty="0"/>
          </a:p>
          <a:p>
            <a:pPr marL="0" indent="0">
              <a:buNone/>
            </a:pPr>
            <a:r>
              <a:rPr lang="en-US" sz="3200" b="1" dirty="0"/>
              <a:t>B. </a:t>
            </a:r>
            <a:r>
              <a:rPr lang="en-US" sz="3200" dirty="0"/>
              <a:t>Measurable</a:t>
            </a:r>
          </a:p>
          <a:p>
            <a:endParaRPr lang="en-US" sz="3200" dirty="0"/>
          </a:p>
          <a:p>
            <a:pPr marL="0" indent="0">
              <a:buNone/>
            </a:pPr>
            <a:r>
              <a:rPr lang="en-US" sz="3200" b="1" dirty="0"/>
              <a:t>C. </a:t>
            </a:r>
            <a:r>
              <a:rPr lang="en-US" sz="3200" dirty="0"/>
              <a:t>Traditional legal research </a:t>
            </a:r>
          </a:p>
          <a:p>
            <a:endParaRPr lang="en-US" sz="3200" dirty="0"/>
          </a:p>
          <a:p>
            <a:pPr marL="0" indent="0">
              <a:buNone/>
            </a:pPr>
            <a:r>
              <a:rPr lang="en-US" sz="3200" b="1" dirty="0"/>
              <a:t>D. A and B </a:t>
            </a:r>
            <a:r>
              <a:rPr lang="en-US" sz="3200" b="1" dirty="0">
                <a:sym typeface="Wingdings" panose="05000000000000000000" pitchFamily="2" charset="2"/>
              </a:rPr>
              <a:t> CORRECT ANSWER</a:t>
            </a:r>
            <a:endParaRPr lang="en-US" sz="3200" b="1" dirty="0"/>
          </a:p>
          <a:p>
            <a:endParaRPr lang="en-US" sz="3200" dirty="0"/>
          </a:p>
          <a:p>
            <a:pPr marL="0" indent="0">
              <a:buNone/>
            </a:pPr>
            <a:r>
              <a:rPr lang="en-US" sz="3200" b="1" dirty="0"/>
              <a:t>E. </a:t>
            </a:r>
            <a:r>
              <a:rPr lang="en-US" sz="3200" dirty="0"/>
              <a:t>A and C </a:t>
            </a:r>
          </a:p>
          <a:p>
            <a:endParaRPr lang="en-US" dirty="0"/>
          </a:p>
        </p:txBody>
      </p:sp>
    </p:spTree>
    <p:extLst>
      <p:ext uri="{BB962C8B-B14F-4D97-AF65-F5344CB8AC3E}">
        <p14:creationId xmlns:p14="http://schemas.microsoft.com/office/powerpoint/2010/main" val="1653869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DC72E77-D177-4257-9694-F9630CFDD892}"/>
              </a:ext>
            </a:extLst>
          </p:cNvPr>
          <p:cNvSpPr>
            <a:spLocks noGrp="1"/>
          </p:cNvSpPr>
          <p:nvPr>
            <p:ph type="title"/>
          </p:nvPr>
        </p:nvSpPr>
        <p:spPr>
          <a:xfrm>
            <a:off x="838200" y="2552740"/>
            <a:ext cx="10515600" cy="1325563"/>
          </a:xfrm>
        </p:spPr>
        <p:txBody>
          <a:bodyPr>
            <a:normAutofit/>
          </a:bodyPr>
          <a:lstStyle/>
          <a:p>
            <a:pPr algn="ctr"/>
            <a:r>
              <a:rPr lang="en-US" sz="5400" dirty="0">
                <a:latin typeface="+mn-lt"/>
              </a:rPr>
              <a:t>Why use Legal Epidemiology?</a:t>
            </a:r>
          </a:p>
        </p:txBody>
      </p:sp>
    </p:spTree>
    <p:extLst>
      <p:ext uri="{BB962C8B-B14F-4D97-AF65-F5344CB8AC3E}">
        <p14:creationId xmlns:p14="http://schemas.microsoft.com/office/powerpoint/2010/main" val="2917077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Creates Results</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r>
              <a:rPr lang="en-US" sz="4400" dirty="0"/>
              <a:t>Turns law into data</a:t>
            </a:r>
          </a:p>
          <a:p>
            <a:endParaRPr lang="en-US" sz="4400" dirty="0"/>
          </a:p>
          <a:p>
            <a:r>
              <a:rPr lang="en-US" sz="4400" dirty="0"/>
              <a:t>Creates sound studies</a:t>
            </a:r>
          </a:p>
          <a:p>
            <a:endParaRPr lang="en-US" sz="4400" dirty="0"/>
          </a:p>
          <a:p>
            <a:r>
              <a:rPr lang="en-US" sz="4400" dirty="0"/>
              <a:t>Tracks trends</a:t>
            </a:r>
          </a:p>
        </p:txBody>
      </p:sp>
    </p:spTree>
    <p:extLst>
      <p:ext uri="{BB962C8B-B14F-4D97-AF65-F5344CB8AC3E}">
        <p14:creationId xmlns:p14="http://schemas.microsoft.com/office/powerpoint/2010/main" val="13559803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FAF65-1ED2-4BA2-8710-74E9432890E1}"/>
              </a:ext>
            </a:extLst>
          </p:cNvPr>
          <p:cNvSpPr>
            <a:spLocks noGrp="1"/>
          </p:cNvSpPr>
          <p:nvPr>
            <p:ph type="title"/>
          </p:nvPr>
        </p:nvSpPr>
        <p:spPr/>
        <p:txBody>
          <a:bodyPr>
            <a:noAutofit/>
          </a:bodyPr>
          <a:lstStyle/>
          <a:p>
            <a:pPr algn="ctr"/>
            <a:r>
              <a:rPr lang="en-US" sz="4800" b="1" dirty="0">
                <a:latin typeface="+mn-lt"/>
                <a:ea typeface="Century Gothic" charset="0"/>
                <a:cs typeface="Century Gothic" charset="0"/>
              </a:rPr>
              <a:t>Four Competencies</a:t>
            </a:r>
          </a:p>
        </p:txBody>
      </p:sp>
      <p:sp>
        <p:nvSpPr>
          <p:cNvPr id="3" name="Content Placeholder 2">
            <a:extLst>
              <a:ext uri="{FF2B5EF4-FFF2-40B4-BE49-F238E27FC236}">
                <a16:creationId xmlns:a16="http://schemas.microsoft.com/office/drawing/2014/main" xmlns="" id="{E6AB5B7A-D364-4EEE-95B2-DE4B269E5185}"/>
              </a:ext>
            </a:extLst>
          </p:cNvPr>
          <p:cNvSpPr>
            <a:spLocks noGrp="1"/>
          </p:cNvSpPr>
          <p:nvPr>
            <p:ph idx="1"/>
          </p:nvPr>
        </p:nvSpPr>
        <p:spPr/>
        <p:txBody>
          <a:bodyPr>
            <a:noAutofit/>
          </a:bodyPr>
          <a:lstStyle/>
          <a:p>
            <a:endParaRPr lang="en-US" dirty="0"/>
          </a:p>
          <a:p>
            <a:r>
              <a:rPr lang="en-US" dirty="0"/>
              <a:t>Articulate the importance of legal epidemiology</a:t>
            </a:r>
          </a:p>
          <a:p>
            <a:r>
              <a:rPr lang="en-US" dirty="0"/>
              <a:t>Apply its principles to research studies, funding opportunities, and policy agendas</a:t>
            </a:r>
          </a:p>
          <a:p>
            <a:r>
              <a:rPr lang="en-US" dirty="0"/>
              <a:t>Communicate findings, methodologies, and recommendations</a:t>
            </a:r>
          </a:p>
          <a:p>
            <a:r>
              <a:rPr lang="en-US" dirty="0"/>
              <a:t>Analyze findings to inform health, fiscal, administrative, legal, social, &amp; political activities</a:t>
            </a:r>
          </a:p>
          <a:p>
            <a:pPr marL="0" indent="0">
              <a:buNone/>
            </a:pPr>
            <a:endParaRPr lang="en-US" dirty="0"/>
          </a:p>
          <a:p>
            <a:pPr marL="0" indent="0">
              <a:buNone/>
            </a:pPr>
            <a:r>
              <a:rPr lang="en-US" dirty="0"/>
              <a:t>Legal Epidemiology Competency Model, Domain 1, 2018</a:t>
            </a:r>
          </a:p>
          <a:p>
            <a:pPr marL="0" indent="0">
              <a:buNone/>
            </a:pPr>
            <a:endParaRPr lang="en-US" dirty="0"/>
          </a:p>
        </p:txBody>
      </p:sp>
    </p:spTree>
    <p:extLst>
      <p:ext uri="{BB962C8B-B14F-4D97-AF65-F5344CB8AC3E}">
        <p14:creationId xmlns:p14="http://schemas.microsoft.com/office/powerpoint/2010/main" val="26110860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Advances Research</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r>
              <a:rPr lang="en-US" sz="4400" dirty="0"/>
              <a:t>Supports qualitative evaluation</a:t>
            </a:r>
          </a:p>
          <a:p>
            <a:r>
              <a:rPr lang="en-US" sz="4400" dirty="0"/>
              <a:t>Answers questions </a:t>
            </a:r>
          </a:p>
          <a:p>
            <a:r>
              <a:rPr lang="en-US" sz="4400" dirty="0"/>
              <a:t>Shows the impact and effectiveness of laws on health</a:t>
            </a:r>
          </a:p>
          <a:p>
            <a:r>
              <a:rPr lang="en-US" sz="4400" dirty="0"/>
              <a:t>Informs best practices</a:t>
            </a:r>
          </a:p>
          <a:p>
            <a:endParaRPr lang="en-US" sz="4400" dirty="0"/>
          </a:p>
        </p:txBody>
      </p:sp>
    </p:spTree>
    <p:extLst>
      <p:ext uri="{BB962C8B-B14F-4D97-AF65-F5344CB8AC3E}">
        <p14:creationId xmlns:p14="http://schemas.microsoft.com/office/powerpoint/2010/main" val="39222444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1EE3F-FB8B-45FC-8EA3-F8E33984ACFB}"/>
              </a:ext>
            </a:extLst>
          </p:cNvPr>
          <p:cNvSpPr>
            <a:spLocks noGrp="1"/>
          </p:cNvSpPr>
          <p:nvPr>
            <p:ph type="title"/>
          </p:nvPr>
        </p:nvSpPr>
        <p:spPr/>
        <p:txBody>
          <a:bodyPr>
            <a:normAutofit/>
          </a:bodyPr>
          <a:lstStyle/>
          <a:p>
            <a:r>
              <a:rPr lang="en-US" b="1" dirty="0">
                <a:latin typeface="+mn-lt"/>
              </a:rPr>
              <a:t>Multiple Choice Question</a:t>
            </a:r>
            <a:br>
              <a:rPr lang="en-US" b="1" dirty="0">
                <a:latin typeface="+mn-lt"/>
              </a:rPr>
            </a:br>
            <a:r>
              <a:rPr lang="en-US" dirty="0">
                <a:latin typeface="+mn-lt"/>
              </a:rPr>
              <a:t>Why use legal epidemiology?</a:t>
            </a:r>
          </a:p>
        </p:txBody>
      </p:sp>
      <p:sp>
        <p:nvSpPr>
          <p:cNvPr id="3" name="Content Placeholder 2">
            <a:extLst>
              <a:ext uri="{FF2B5EF4-FFF2-40B4-BE49-F238E27FC236}">
                <a16:creationId xmlns:a16="http://schemas.microsoft.com/office/drawing/2014/main" xmlns="" id="{74BBD268-C26C-4569-B8F7-720CBBA56115}"/>
              </a:ext>
            </a:extLst>
          </p:cNvPr>
          <p:cNvSpPr>
            <a:spLocks noGrp="1"/>
          </p:cNvSpPr>
          <p:nvPr>
            <p:ph idx="1"/>
          </p:nvPr>
        </p:nvSpPr>
        <p:spPr>
          <a:xfrm>
            <a:off x="838200" y="1825625"/>
            <a:ext cx="10515600" cy="4795094"/>
          </a:xfrm>
        </p:spPr>
        <p:txBody>
          <a:bodyPr>
            <a:noAutofit/>
          </a:bodyPr>
          <a:lstStyle/>
          <a:p>
            <a:pPr marL="0" indent="0">
              <a:buNone/>
            </a:pPr>
            <a:r>
              <a:rPr lang="en-US" sz="3000" b="1" dirty="0"/>
              <a:t>A. </a:t>
            </a:r>
            <a:r>
              <a:rPr lang="en-US" sz="3000" dirty="0"/>
              <a:t>Creates valid, replicable studies</a:t>
            </a:r>
          </a:p>
          <a:p>
            <a:pPr marL="0" indent="0">
              <a:buNone/>
            </a:pPr>
            <a:endParaRPr lang="en-US" sz="3000" dirty="0"/>
          </a:p>
          <a:p>
            <a:pPr marL="0" indent="0">
              <a:buNone/>
            </a:pPr>
            <a:r>
              <a:rPr lang="en-US" sz="3000" b="1" dirty="0"/>
              <a:t>B. </a:t>
            </a:r>
            <a:r>
              <a:rPr lang="en-US" sz="3000" dirty="0"/>
              <a:t>Tracks trends</a:t>
            </a:r>
          </a:p>
          <a:p>
            <a:pPr marL="0" indent="0">
              <a:buNone/>
            </a:pPr>
            <a:endParaRPr lang="en-US" sz="3000" dirty="0"/>
          </a:p>
          <a:p>
            <a:pPr marL="0" indent="0">
              <a:buNone/>
            </a:pPr>
            <a:r>
              <a:rPr lang="en-US" sz="3000" b="1" dirty="0"/>
              <a:t>C. </a:t>
            </a:r>
            <a:r>
              <a:rPr lang="en-US" sz="3000" dirty="0"/>
              <a:t>Shows the impact and effectiveness of laws on health</a:t>
            </a:r>
          </a:p>
          <a:p>
            <a:pPr marL="0" indent="0">
              <a:buNone/>
            </a:pPr>
            <a:endParaRPr lang="en-US" sz="3000" dirty="0"/>
          </a:p>
          <a:p>
            <a:pPr marL="0" indent="0">
              <a:buNone/>
            </a:pPr>
            <a:r>
              <a:rPr lang="en-US" sz="3000" b="1" dirty="0"/>
              <a:t>D. </a:t>
            </a:r>
            <a:r>
              <a:rPr lang="en-US" sz="3000" dirty="0"/>
              <a:t>A and B</a:t>
            </a:r>
          </a:p>
          <a:p>
            <a:pPr marL="0" indent="0">
              <a:buNone/>
            </a:pPr>
            <a:endParaRPr lang="en-US" sz="3000" dirty="0"/>
          </a:p>
          <a:p>
            <a:pPr marL="0" indent="0">
              <a:buNone/>
            </a:pPr>
            <a:r>
              <a:rPr lang="en-US" sz="3000" b="1" dirty="0"/>
              <a:t>E. </a:t>
            </a:r>
            <a:r>
              <a:rPr lang="en-US" sz="3000" dirty="0"/>
              <a:t>A, B, and C </a:t>
            </a:r>
          </a:p>
        </p:txBody>
      </p:sp>
    </p:spTree>
    <p:extLst>
      <p:ext uri="{BB962C8B-B14F-4D97-AF65-F5344CB8AC3E}">
        <p14:creationId xmlns:p14="http://schemas.microsoft.com/office/powerpoint/2010/main" val="20530625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A1EE3F-FB8B-45FC-8EA3-F8E33984ACFB}"/>
              </a:ext>
            </a:extLst>
          </p:cNvPr>
          <p:cNvSpPr>
            <a:spLocks noGrp="1"/>
          </p:cNvSpPr>
          <p:nvPr>
            <p:ph type="title"/>
          </p:nvPr>
        </p:nvSpPr>
        <p:spPr/>
        <p:txBody>
          <a:bodyPr>
            <a:normAutofit/>
          </a:bodyPr>
          <a:lstStyle/>
          <a:p>
            <a:r>
              <a:rPr lang="en-US" b="1" dirty="0">
                <a:latin typeface="+mn-lt"/>
              </a:rPr>
              <a:t>Multiple Choice Answer </a:t>
            </a:r>
            <a:r>
              <a:rPr lang="en-US" dirty="0">
                <a:latin typeface="+mn-lt"/>
              </a:rPr>
              <a:t/>
            </a:r>
            <a:br>
              <a:rPr lang="en-US" dirty="0">
                <a:latin typeface="+mn-lt"/>
              </a:rPr>
            </a:br>
            <a:r>
              <a:rPr lang="en-US" dirty="0">
                <a:latin typeface="+mn-lt"/>
              </a:rPr>
              <a:t>Why use legal epidemiology?</a:t>
            </a:r>
          </a:p>
        </p:txBody>
      </p:sp>
      <p:sp>
        <p:nvSpPr>
          <p:cNvPr id="3" name="Content Placeholder 2">
            <a:extLst>
              <a:ext uri="{FF2B5EF4-FFF2-40B4-BE49-F238E27FC236}">
                <a16:creationId xmlns:a16="http://schemas.microsoft.com/office/drawing/2014/main" xmlns="" id="{74BBD268-C26C-4569-B8F7-720CBBA56115}"/>
              </a:ext>
            </a:extLst>
          </p:cNvPr>
          <p:cNvSpPr>
            <a:spLocks noGrp="1"/>
          </p:cNvSpPr>
          <p:nvPr>
            <p:ph idx="1"/>
          </p:nvPr>
        </p:nvSpPr>
        <p:spPr>
          <a:xfrm>
            <a:off x="838200" y="1825625"/>
            <a:ext cx="10515600" cy="4795094"/>
          </a:xfrm>
        </p:spPr>
        <p:txBody>
          <a:bodyPr>
            <a:noAutofit/>
          </a:bodyPr>
          <a:lstStyle/>
          <a:p>
            <a:pPr marL="0" indent="0">
              <a:buNone/>
            </a:pPr>
            <a:r>
              <a:rPr lang="en-US" sz="3000" b="1" dirty="0"/>
              <a:t>A. </a:t>
            </a:r>
            <a:r>
              <a:rPr lang="en-US" sz="3000" dirty="0"/>
              <a:t>Creates valid, replicable studies</a:t>
            </a:r>
          </a:p>
          <a:p>
            <a:pPr marL="0" indent="0">
              <a:buNone/>
            </a:pPr>
            <a:endParaRPr lang="en-US" sz="3000" dirty="0"/>
          </a:p>
          <a:p>
            <a:pPr marL="0" indent="0">
              <a:buNone/>
            </a:pPr>
            <a:r>
              <a:rPr lang="en-US" sz="3000" b="1" dirty="0"/>
              <a:t>B. </a:t>
            </a:r>
            <a:r>
              <a:rPr lang="en-US" sz="3000" dirty="0"/>
              <a:t>Tracks trends</a:t>
            </a:r>
          </a:p>
          <a:p>
            <a:pPr marL="0" indent="0">
              <a:buNone/>
            </a:pPr>
            <a:endParaRPr lang="en-US" sz="3000" dirty="0"/>
          </a:p>
          <a:p>
            <a:pPr marL="0" indent="0">
              <a:buNone/>
            </a:pPr>
            <a:r>
              <a:rPr lang="en-US" sz="3000" b="1" dirty="0"/>
              <a:t>C. </a:t>
            </a:r>
            <a:r>
              <a:rPr lang="en-US" sz="3000" dirty="0"/>
              <a:t>Shows the impact and effectiveness of laws on health</a:t>
            </a:r>
          </a:p>
          <a:p>
            <a:pPr marL="0" indent="0">
              <a:buNone/>
            </a:pPr>
            <a:endParaRPr lang="en-US" sz="3000" dirty="0"/>
          </a:p>
          <a:p>
            <a:pPr marL="0" indent="0">
              <a:buNone/>
            </a:pPr>
            <a:r>
              <a:rPr lang="en-US" sz="3000" b="1" dirty="0"/>
              <a:t>D. </a:t>
            </a:r>
            <a:r>
              <a:rPr lang="en-US" sz="3000" dirty="0"/>
              <a:t>A and B</a:t>
            </a:r>
          </a:p>
          <a:p>
            <a:pPr marL="0" indent="0">
              <a:buNone/>
            </a:pPr>
            <a:endParaRPr lang="en-US" sz="3000" dirty="0"/>
          </a:p>
          <a:p>
            <a:pPr marL="0" indent="0">
              <a:buNone/>
            </a:pPr>
            <a:r>
              <a:rPr lang="en-US" sz="3000" b="1" dirty="0"/>
              <a:t>E. A, B, and C </a:t>
            </a:r>
            <a:r>
              <a:rPr lang="en-US" sz="3000" b="1" dirty="0">
                <a:sym typeface="Wingdings" panose="05000000000000000000" pitchFamily="2" charset="2"/>
              </a:rPr>
              <a:t> CORRECT ANSWER</a:t>
            </a:r>
            <a:endParaRPr lang="en-US" sz="3000" b="1" dirty="0"/>
          </a:p>
        </p:txBody>
      </p:sp>
    </p:spTree>
    <p:extLst>
      <p:ext uri="{BB962C8B-B14F-4D97-AF65-F5344CB8AC3E}">
        <p14:creationId xmlns:p14="http://schemas.microsoft.com/office/powerpoint/2010/main" val="17017834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6639F08-A50A-4177-BF57-7BEDF520A139}"/>
              </a:ext>
            </a:extLst>
          </p:cNvPr>
          <p:cNvSpPr>
            <a:spLocks noGrp="1"/>
          </p:cNvSpPr>
          <p:nvPr>
            <p:ph type="title"/>
          </p:nvPr>
        </p:nvSpPr>
        <p:spPr>
          <a:xfrm>
            <a:off x="838200" y="2583889"/>
            <a:ext cx="10515600" cy="1325563"/>
          </a:xfrm>
        </p:spPr>
        <p:txBody>
          <a:bodyPr>
            <a:normAutofit/>
          </a:bodyPr>
          <a:lstStyle/>
          <a:p>
            <a:pPr algn="ctr"/>
            <a:r>
              <a:rPr lang="en-US" sz="5400" dirty="0">
                <a:latin typeface="+mn-lt"/>
              </a:rPr>
              <a:t>Legal Epidemiology in Practice</a:t>
            </a:r>
          </a:p>
        </p:txBody>
      </p:sp>
    </p:spTree>
    <p:extLst>
      <p:ext uri="{BB962C8B-B14F-4D97-AF65-F5344CB8AC3E}">
        <p14:creationId xmlns:p14="http://schemas.microsoft.com/office/powerpoint/2010/main" val="35263438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Legal Mapping</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0" indent="0">
              <a:buNone/>
            </a:pPr>
            <a:endParaRPr lang="en-US" sz="4400" dirty="0"/>
          </a:p>
          <a:p>
            <a:pPr marL="0" indent="0">
              <a:buNone/>
            </a:pPr>
            <a:r>
              <a:rPr lang="en-US" sz="4400" dirty="0"/>
              <a:t>A process for capturing important features of laws and policies, and for identifying how they vary across jurisdictions or institutions over time.</a:t>
            </a:r>
          </a:p>
          <a:p>
            <a:pPr marL="0" indent="0">
              <a:buNone/>
            </a:pPr>
            <a:endParaRPr lang="en-US" sz="4400" dirty="0"/>
          </a:p>
        </p:txBody>
      </p:sp>
    </p:spTree>
    <p:extLst>
      <p:ext uri="{BB962C8B-B14F-4D97-AF65-F5344CB8AC3E}">
        <p14:creationId xmlns:p14="http://schemas.microsoft.com/office/powerpoint/2010/main" val="224525526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45265C8-CE66-44B2-9112-50AFFE40F0AF}"/>
              </a:ext>
            </a:extLst>
          </p:cNvPr>
          <p:cNvSpPr>
            <a:spLocks noGrp="1"/>
          </p:cNvSpPr>
          <p:nvPr>
            <p:ph type="title"/>
          </p:nvPr>
        </p:nvSpPr>
        <p:spPr/>
        <p:txBody>
          <a:bodyPr>
            <a:noAutofit/>
          </a:bodyPr>
          <a:lstStyle/>
          <a:p>
            <a:pPr algn="ctr"/>
            <a:r>
              <a:rPr lang="en-US" dirty="0">
                <a:latin typeface="+mn-lt"/>
              </a:rPr>
              <a:t>Introduction to Legal Mapping – Overview </a:t>
            </a:r>
          </a:p>
        </p:txBody>
      </p:sp>
      <p:sp>
        <p:nvSpPr>
          <p:cNvPr id="3" name="Content Placeholder 2">
            <a:extLst>
              <a:ext uri="{FF2B5EF4-FFF2-40B4-BE49-F238E27FC236}">
                <a16:creationId xmlns:a16="http://schemas.microsoft.com/office/drawing/2014/main" xmlns="" id="{846C3811-E82C-47AF-8D46-2F5E7B7B9875}"/>
              </a:ext>
            </a:extLst>
          </p:cNvPr>
          <p:cNvSpPr>
            <a:spLocks noGrp="1"/>
          </p:cNvSpPr>
          <p:nvPr>
            <p:ph sz="half" idx="1"/>
          </p:nvPr>
        </p:nvSpPr>
        <p:spPr/>
        <p:txBody>
          <a:bodyPr/>
          <a:lstStyle/>
          <a:p>
            <a:pPr marL="0" indent="0" algn="ctr">
              <a:buNone/>
            </a:pPr>
            <a:r>
              <a:rPr lang="en-US" sz="3600" b="1" dirty="0"/>
              <a:t>Legal Epidemiology</a:t>
            </a:r>
          </a:p>
          <a:p>
            <a:pPr lvl="1"/>
            <a:endParaRPr lang="en-US" sz="3600" dirty="0"/>
          </a:p>
          <a:p>
            <a:pPr lvl="1"/>
            <a:r>
              <a:rPr lang="en-US" sz="3600" dirty="0"/>
              <a:t>Policy Surveillance</a:t>
            </a:r>
          </a:p>
          <a:p>
            <a:pPr lvl="1"/>
            <a:endParaRPr lang="en-US" sz="3600" dirty="0"/>
          </a:p>
          <a:p>
            <a:pPr lvl="1"/>
            <a:r>
              <a:rPr lang="en-US" sz="3600" dirty="0"/>
              <a:t>Legal Assessment</a:t>
            </a:r>
            <a:r>
              <a:rPr lang="en-US" dirty="0"/>
              <a:t>	</a:t>
            </a:r>
          </a:p>
        </p:txBody>
      </p:sp>
      <p:sp>
        <p:nvSpPr>
          <p:cNvPr id="4" name="Content Placeholder 3">
            <a:extLst>
              <a:ext uri="{FF2B5EF4-FFF2-40B4-BE49-F238E27FC236}">
                <a16:creationId xmlns:a16="http://schemas.microsoft.com/office/drawing/2014/main" xmlns="" id="{D521434A-6AC9-4EFE-B6A5-F7D6505F68F7}"/>
              </a:ext>
            </a:extLst>
          </p:cNvPr>
          <p:cNvSpPr>
            <a:spLocks noGrp="1"/>
          </p:cNvSpPr>
          <p:nvPr>
            <p:ph sz="half" idx="2"/>
          </p:nvPr>
        </p:nvSpPr>
        <p:spPr/>
        <p:txBody>
          <a:bodyPr/>
          <a:lstStyle/>
          <a:p>
            <a:pPr marL="0" indent="0" algn="ctr">
              <a:buNone/>
            </a:pPr>
            <a:r>
              <a:rPr lang="en-US" sz="3600" b="1" dirty="0"/>
              <a:t>Public Health Law Practice</a:t>
            </a:r>
          </a:p>
          <a:p>
            <a:pPr lvl="1"/>
            <a:endParaRPr lang="en-US" sz="3600" dirty="0"/>
          </a:p>
          <a:p>
            <a:pPr lvl="1"/>
            <a:r>
              <a:rPr lang="en-US" sz="3600" dirty="0"/>
              <a:t>Legal Scan</a:t>
            </a:r>
          </a:p>
          <a:p>
            <a:pPr lvl="1"/>
            <a:endParaRPr lang="en-US" sz="3600" dirty="0"/>
          </a:p>
          <a:p>
            <a:pPr lvl="1"/>
            <a:r>
              <a:rPr lang="en-US" sz="3600" dirty="0"/>
              <a:t>Legal Profile</a:t>
            </a:r>
          </a:p>
        </p:txBody>
      </p:sp>
    </p:spTree>
    <p:extLst>
      <p:ext uri="{BB962C8B-B14F-4D97-AF65-F5344CB8AC3E}">
        <p14:creationId xmlns:p14="http://schemas.microsoft.com/office/powerpoint/2010/main" val="32579672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66FD4-4BBA-4215-8942-3C598774F754}"/>
              </a:ext>
            </a:extLst>
          </p:cNvPr>
          <p:cNvSpPr>
            <a:spLocks noGrp="1"/>
          </p:cNvSpPr>
          <p:nvPr>
            <p:ph type="title"/>
          </p:nvPr>
        </p:nvSpPr>
        <p:spPr/>
        <p:txBody>
          <a:bodyPr>
            <a:normAutofit/>
          </a:bodyPr>
          <a:lstStyle/>
          <a:p>
            <a:pPr algn="ctr"/>
            <a:r>
              <a:rPr lang="en-US" sz="5400" dirty="0">
                <a:latin typeface="+mn-lt"/>
              </a:rPr>
              <a:t>Introduction to Legal Mapping</a:t>
            </a:r>
          </a:p>
        </p:txBody>
      </p:sp>
      <p:sp>
        <p:nvSpPr>
          <p:cNvPr id="3" name="Content Placeholder 2">
            <a:extLst>
              <a:ext uri="{FF2B5EF4-FFF2-40B4-BE49-F238E27FC236}">
                <a16:creationId xmlns:a16="http://schemas.microsoft.com/office/drawing/2014/main" xmlns="" id="{21434734-1B5C-4C4A-BDD0-EFDB6EF054FE}"/>
              </a:ext>
            </a:extLst>
          </p:cNvPr>
          <p:cNvSpPr>
            <a:spLocks noGrp="1"/>
          </p:cNvSpPr>
          <p:nvPr>
            <p:ph idx="1"/>
          </p:nvPr>
        </p:nvSpPr>
        <p:spPr/>
        <p:txBody>
          <a:bodyPr/>
          <a:lstStyle/>
          <a:p>
            <a:pPr marL="0" indent="0">
              <a:buNone/>
            </a:pPr>
            <a:r>
              <a:rPr lang="en-US" sz="3600" b="1" dirty="0"/>
              <a:t>Legal Epidemiology</a:t>
            </a:r>
          </a:p>
          <a:p>
            <a:pPr lvl="1"/>
            <a:endParaRPr lang="en-US" sz="3600" dirty="0"/>
          </a:p>
          <a:p>
            <a:pPr lvl="1"/>
            <a:r>
              <a:rPr lang="en-US" sz="3600" dirty="0"/>
              <a:t>Policy Surveillance</a:t>
            </a:r>
          </a:p>
          <a:p>
            <a:pPr lvl="1"/>
            <a:endParaRPr lang="en-US" sz="3600" dirty="0"/>
          </a:p>
          <a:p>
            <a:pPr lvl="1"/>
            <a:r>
              <a:rPr lang="en-US" sz="3600" dirty="0"/>
              <a:t>Legal Assessment</a:t>
            </a:r>
            <a:r>
              <a:rPr lang="en-US" dirty="0"/>
              <a:t>	</a:t>
            </a:r>
          </a:p>
          <a:p>
            <a:endParaRPr lang="en-US" dirty="0"/>
          </a:p>
        </p:txBody>
      </p:sp>
    </p:spTree>
    <p:extLst>
      <p:ext uri="{BB962C8B-B14F-4D97-AF65-F5344CB8AC3E}">
        <p14:creationId xmlns:p14="http://schemas.microsoft.com/office/powerpoint/2010/main" val="18968161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66FD4-4BBA-4215-8942-3C598774F754}"/>
              </a:ext>
            </a:extLst>
          </p:cNvPr>
          <p:cNvSpPr>
            <a:spLocks noGrp="1"/>
          </p:cNvSpPr>
          <p:nvPr>
            <p:ph type="title"/>
          </p:nvPr>
        </p:nvSpPr>
        <p:spPr/>
        <p:txBody>
          <a:bodyPr>
            <a:normAutofit fontScale="90000"/>
          </a:bodyPr>
          <a:lstStyle/>
          <a:p>
            <a:r>
              <a:rPr lang="en-US" sz="5400" dirty="0">
                <a:latin typeface="+mn-lt"/>
              </a:rPr>
              <a:t>Introduction to Legal Mapping – Policy Surveillance </a:t>
            </a:r>
          </a:p>
        </p:txBody>
      </p:sp>
      <p:sp>
        <p:nvSpPr>
          <p:cNvPr id="3" name="Content Placeholder 2">
            <a:extLst>
              <a:ext uri="{FF2B5EF4-FFF2-40B4-BE49-F238E27FC236}">
                <a16:creationId xmlns:a16="http://schemas.microsoft.com/office/drawing/2014/main" xmlns="" id="{21434734-1B5C-4C4A-BDD0-EFDB6EF054FE}"/>
              </a:ext>
            </a:extLst>
          </p:cNvPr>
          <p:cNvSpPr>
            <a:spLocks noGrp="1"/>
          </p:cNvSpPr>
          <p:nvPr>
            <p:ph idx="1"/>
          </p:nvPr>
        </p:nvSpPr>
        <p:spPr/>
        <p:txBody>
          <a:bodyPr/>
          <a:lstStyle/>
          <a:p>
            <a:pPr marL="0" indent="0">
              <a:buNone/>
            </a:pPr>
            <a:r>
              <a:rPr lang="en-US" sz="3600" b="1" dirty="0"/>
              <a:t>Legal Epidemiology</a:t>
            </a:r>
          </a:p>
          <a:p>
            <a:pPr marL="0" indent="0">
              <a:buNone/>
            </a:pPr>
            <a:endParaRPr lang="en-US" sz="3600" b="1" dirty="0"/>
          </a:p>
          <a:p>
            <a:pPr lvl="1"/>
            <a:r>
              <a:rPr lang="en-US" sz="3600" b="1" dirty="0"/>
              <a:t>Policy Surveillance</a:t>
            </a:r>
          </a:p>
          <a:p>
            <a:pPr lvl="2"/>
            <a:r>
              <a:rPr lang="en-US" sz="3200" b="1" dirty="0"/>
              <a:t>Collects data over time</a:t>
            </a:r>
          </a:p>
          <a:p>
            <a:pPr lvl="2"/>
            <a:r>
              <a:rPr lang="en-US" sz="3200" b="1" dirty="0"/>
              <a:t>Creates longitudinal datasets</a:t>
            </a:r>
          </a:p>
          <a:p>
            <a:pPr lvl="1"/>
            <a:endParaRPr lang="en-US" sz="3600" dirty="0"/>
          </a:p>
          <a:p>
            <a:pPr lvl="1"/>
            <a:r>
              <a:rPr lang="en-US" sz="3600" dirty="0"/>
              <a:t>Legal Assessment </a:t>
            </a:r>
            <a:r>
              <a:rPr lang="en-US" dirty="0"/>
              <a:t>	</a:t>
            </a:r>
          </a:p>
          <a:p>
            <a:endParaRPr lang="en-US" dirty="0"/>
          </a:p>
        </p:txBody>
      </p:sp>
    </p:spTree>
    <p:extLst>
      <p:ext uri="{BB962C8B-B14F-4D97-AF65-F5344CB8AC3E}">
        <p14:creationId xmlns:p14="http://schemas.microsoft.com/office/powerpoint/2010/main" val="2776062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9B66FD4-4BBA-4215-8942-3C598774F754}"/>
              </a:ext>
            </a:extLst>
          </p:cNvPr>
          <p:cNvSpPr>
            <a:spLocks noGrp="1"/>
          </p:cNvSpPr>
          <p:nvPr>
            <p:ph type="title"/>
          </p:nvPr>
        </p:nvSpPr>
        <p:spPr/>
        <p:txBody>
          <a:bodyPr>
            <a:normAutofit fontScale="90000"/>
          </a:bodyPr>
          <a:lstStyle/>
          <a:p>
            <a:r>
              <a:rPr lang="en-US" sz="5400" dirty="0">
                <a:latin typeface="+mn-lt"/>
              </a:rPr>
              <a:t>Introduction to Legal Mapping – Legal Assessment</a:t>
            </a:r>
          </a:p>
        </p:txBody>
      </p:sp>
      <p:sp>
        <p:nvSpPr>
          <p:cNvPr id="3" name="Content Placeholder 2">
            <a:extLst>
              <a:ext uri="{FF2B5EF4-FFF2-40B4-BE49-F238E27FC236}">
                <a16:creationId xmlns:a16="http://schemas.microsoft.com/office/drawing/2014/main" xmlns="" id="{21434734-1B5C-4C4A-BDD0-EFDB6EF054FE}"/>
              </a:ext>
            </a:extLst>
          </p:cNvPr>
          <p:cNvSpPr>
            <a:spLocks noGrp="1"/>
          </p:cNvSpPr>
          <p:nvPr>
            <p:ph idx="1"/>
          </p:nvPr>
        </p:nvSpPr>
        <p:spPr/>
        <p:txBody>
          <a:bodyPr/>
          <a:lstStyle/>
          <a:p>
            <a:pPr marL="0" indent="0">
              <a:buNone/>
            </a:pPr>
            <a:r>
              <a:rPr lang="en-US" sz="3600" b="1" dirty="0"/>
              <a:t>Legal Epidemiology</a:t>
            </a:r>
          </a:p>
          <a:p>
            <a:pPr lvl="1"/>
            <a:endParaRPr lang="en-US" sz="3600" dirty="0"/>
          </a:p>
          <a:p>
            <a:pPr lvl="1"/>
            <a:r>
              <a:rPr lang="en-US" sz="3600" dirty="0"/>
              <a:t>Policy Surveillance</a:t>
            </a:r>
          </a:p>
          <a:p>
            <a:pPr lvl="1"/>
            <a:endParaRPr lang="en-US" sz="3600" b="1" dirty="0"/>
          </a:p>
          <a:p>
            <a:pPr lvl="1"/>
            <a:r>
              <a:rPr lang="en-US" sz="3600" b="1" dirty="0"/>
              <a:t>Legal Assessment</a:t>
            </a:r>
          </a:p>
          <a:p>
            <a:pPr lvl="2"/>
            <a:r>
              <a:rPr lang="en-US" sz="3600" b="1" dirty="0"/>
              <a:t>Collects data at one point in time</a:t>
            </a:r>
          </a:p>
          <a:p>
            <a:pPr lvl="2"/>
            <a:r>
              <a:rPr lang="en-US" sz="3600" b="1" dirty="0"/>
              <a:t>Creates cross-sectional datasets</a:t>
            </a:r>
          </a:p>
          <a:p>
            <a:pPr marL="914400" lvl="2" indent="0">
              <a:buNone/>
            </a:pPr>
            <a:endParaRPr lang="en-US" b="1" dirty="0"/>
          </a:p>
        </p:txBody>
      </p:sp>
    </p:spTree>
    <p:extLst>
      <p:ext uri="{BB962C8B-B14F-4D97-AF65-F5344CB8AC3E}">
        <p14:creationId xmlns:p14="http://schemas.microsoft.com/office/powerpoint/2010/main" val="25266020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Ready, Set, Practice</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742950" indent="-742950">
              <a:buFont typeface="+mj-lt"/>
              <a:buAutoNum type="arabicPeriod"/>
            </a:pPr>
            <a:r>
              <a:rPr lang="en-US" sz="4400" dirty="0"/>
              <a:t>Engage</a:t>
            </a:r>
          </a:p>
          <a:p>
            <a:pPr marL="742950" indent="-742950">
              <a:buFont typeface="+mj-lt"/>
              <a:buAutoNum type="arabicPeriod"/>
            </a:pPr>
            <a:r>
              <a:rPr lang="en-US" sz="4400" dirty="0"/>
              <a:t>Research</a:t>
            </a:r>
          </a:p>
          <a:p>
            <a:pPr marL="742950" indent="-742950">
              <a:buFont typeface="+mj-lt"/>
              <a:buAutoNum type="arabicPeriod"/>
            </a:pPr>
            <a:r>
              <a:rPr lang="en-US" sz="4400" dirty="0"/>
              <a:t>Study </a:t>
            </a:r>
          </a:p>
          <a:p>
            <a:pPr marL="742950" indent="-742950">
              <a:buFont typeface="+mj-lt"/>
              <a:buAutoNum type="arabicPeriod"/>
            </a:pPr>
            <a:r>
              <a:rPr lang="en-US" sz="4400" dirty="0"/>
              <a:t>Evaluate</a:t>
            </a:r>
          </a:p>
          <a:p>
            <a:pPr marL="742950" indent="-742950">
              <a:buFont typeface="+mj-lt"/>
              <a:buAutoNum type="arabicPeriod"/>
            </a:pPr>
            <a:r>
              <a:rPr lang="en-US" sz="4400" dirty="0"/>
              <a:t>Intervene</a:t>
            </a:r>
          </a:p>
          <a:p>
            <a:pPr marL="742950" indent="-742950">
              <a:buFont typeface="+mj-lt"/>
              <a:buAutoNum type="arabicPeriod"/>
            </a:pPr>
            <a:r>
              <a:rPr lang="en-US" sz="4400" dirty="0"/>
              <a:t>Stay Ahead</a:t>
            </a:r>
          </a:p>
          <a:p>
            <a:pPr marL="0" indent="0">
              <a:buNone/>
            </a:pPr>
            <a:endParaRPr lang="en-US" sz="4400" dirty="0"/>
          </a:p>
        </p:txBody>
      </p:sp>
    </p:spTree>
    <p:extLst>
      <p:ext uri="{BB962C8B-B14F-4D97-AF65-F5344CB8AC3E}">
        <p14:creationId xmlns:p14="http://schemas.microsoft.com/office/powerpoint/2010/main" val="9302430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54FAF65-1ED2-4BA2-8710-74E9432890E1}"/>
              </a:ext>
            </a:extLst>
          </p:cNvPr>
          <p:cNvSpPr>
            <a:spLocks noGrp="1"/>
          </p:cNvSpPr>
          <p:nvPr>
            <p:ph type="title"/>
          </p:nvPr>
        </p:nvSpPr>
        <p:spPr/>
        <p:txBody>
          <a:bodyPr>
            <a:noAutofit/>
          </a:bodyPr>
          <a:lstStyle/>
          <a:p>
            <a:pPr algn="ctr">
              <a:lnSpc>
                <a:spcPct val="80000"/>
              </a:lnSpc>
            </a:pPr>
            <a:r>
              <a:rPr lang="en-US" sz="4800" b="1" dirty="0">
                <a:latin typeface="+mn-lt"/>
                <a:cs typeface="Century Gothic"/>
              </a:rPr>
              <a:t>What We’ll Discuss</a:t>
            </a:r>
          </a:p>
        </p:txBody>
      </p:sp>
      <p:sp>
        <p:nvSpPr>
          <p:cNvPr id="3" name="Content Placeholder 2">
            <a:extLst>
              <a:ext uri="{FF2B5EF4-FFF2-40B4-BE49-F238E27FC236}">
                <a16:creationId xmlns:a16="http://schemas.microsoft.com/office/drawing/2014/main" xmlns="" id="{E6AB5B7A-D364-4EEE-95B2-DE4B269E5185}"/>
              </a:ext>
            </a:extLst>
          </p:cNvPr>
          <p:cNvSpPr>
            <a:spLocks noGrp="1"/>
          </p:cNvSpPr>
          <p:nvPr>
            <p:ph idx="1"/>
          </p:nvPr>
        </p:nvSpPr>
        <p:spPr/>
        <p:txBody>
          <a:bodyPr>
            <a:noAutofit/>
          </a:bodyPr>
          <a:lstStyle/>
          <a:p>
            <a:r>
              <a:rPr lang="en-US" sz="3600" dirty="0"/>
              <a:t>How does law affect health?</a:t>
            </a:r>
          </a:p>
          <a:p>
            <a:endParaRPr lang="en-US" sz="3600" dirty="0"/>
          </a:p>
          <a:p>
            <a:r>
              <a:rPr lang="en-US" sz="3600" dirty="0"/>
              <a:t>What is legal epidemiology?</a:t>
            </a:r>
          </a:p>
          <a:p>
            <a:endParaRPr lang="en-US" sz="3600" dirty="0"/>
          </a:p>
          <a:p>
            <a:r>
              <a:rPr lang="en-US" sz="3600" dirty="0"/>
              <a:t>Why use legal epidemiology?</a:t>
            </a:r>
          </a:p>
          <a:p>
            <a:endParaRPr lang="en-US" sz="3600" dirty="0"/>
          </a:p>
          <a:p>
            <a:r>
              <a:rPr lang="en-US" sz="3600" dirty="0"/>
              <a:t>How is it used in practice?</a:t>
            </a:r>
          </a:p>
          <a:p>
            <a:pPr marL="0" indent="0">
              <a:buNone/>
            </a:pPr>
            <a:endParaRPr lang="en-US" sz="3600" dirty="0"/>
          </a:p>
        </p:txBody>
      </p:sp>
    </p:spTree>
    <p:extLst>
      <p:ext uri="{BB962C8B-B14F-4D97-AF65-F5344CB8AC3E}">
        <p14:creationId xmlns:p14="http://schemas.microsoft.com/office/powerpoint/2010/main" val="2999295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1. Engage</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457200" lvl="1" indent="0">
              <a:buNone/>
            </a:pPr>
            <a:endParaRPr lang="en-US" sz="4000" dirty="0"/>
          </a:p>
          <a:p>
            <a:pPr marL="457200" lvl="1" indent="0">
              <a:buNone/>
            </a:pPr>
            <a:r>
              <a:rPr lang="en-US" sz="4000" dirty="0"/>
              <a:t>Identify a public health problem through community engagement, stakeholders, epidemiology, and behavioral science.</a:t>
            </a:r>
          </a:p>
          <a:p>
            <a:pPr lvl="1"/>
            <a:endParaRPr lang="en-US" sz="4000" dirty="0"/>
          </a:p>
        </p:txBody>
      </p:sp>
    </p:spTree>
    <p:extLst>
      <p:ext uri="{BB962C8B-B14F-4D97-AF65-F5344CB8AC3E}">
        <p14:creationId xmlns:p14="http://schemas.microsoft.com/office/powerpoint/2010/main" val="133353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2. Identify Research Needs</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457200" lvl="1" indent="0">
              <a:buNone/>
            </a:pPr>
            <a:endParaRPr lang="en-US" sz="4000" dirty="0"/>
          </a:p>
          <a:p>
            <a:pPr marL="457200" lvl="1" indent="0">
              <a:buNone/>
            </a:pPr>
            <a:r>
              <a:rPr lang="en-US" sz="4000" dirty="0"/>
              <a:t>Identify the need for evidence-based legal research to inform the process, nature, and impact of existing policies.</a:t>
            </a:r>
          </a:p>
          <a:p>
            <a:pPr lvl="1"/>
            <a:endParaRPr lang="en-US" sz="4000" dirty="0"/>
          </a:p>
        </p:txBody>
      </p:sp>
    </p:spTree>
    <p:extLst>
      <p:ext uri="{BB962C8B-B14F-4D97-AF65-F5344CB8AC3E}">
        <p14:creationId xmlns:p14="http://schemas.microsoft.com/office/powerpoint/2010/main" val="34442755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3. Study: Create Legal Data</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0" indent="0">
              <a:buNone/>
            </a:pPr>
            <a:endParaRPr lang="en-US" sz="4400" dirty="0"/>
          </a:p>
          <a:p>
            <a:pPr marL="0" indent="0">
              <a:buNone/>
            </a:pPr>
            <a:r>
              <a:rPr lang="en-US" sz="4400" dirty="0"/>
              <a:t>Complete a legal mapping study to address specific research questions and create empirical legal data.</a:t>
            </a:r>
          </a:p>
          <a:p>
            <a:pPr lvl="1"/>
            <a:endParaRPr lang="en-US" sz="4000" dirty="0"/>
          </a:p>
        </p:txBody>
      </p:sp>
    </p:spTree>
    <p:extLst>
      <p:ext uri="{BB962C8B-B14F-4D97-AF65-F5344CB8AC3E}">
        <p14:creationId xmlns:p14="http://schemas.microsoft.com/office/powerpoint/2010/main" val="22076588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4. Evaluate</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0" indent="0">
              <a:buNone/>
            </a:pPr>
            <a:endParaRPr lang="en-US" sz="4400" dirty="0"/>
          </a:p>
          <a:p>
            <a:pPr marL="0" indent="0">
              <a:buNone/>
            </a:pPr>
            <a:r>
              <a:rPr lang="en-US" sz="4400" dirty="0"/>
              <a:t>Complete a legal evaluation study to map trends and correlations between legal data and public health data.</a:t>
            </a:r>
          </a:p>
          <a:p>
            <a:pPr lvl="1"/>
            <a:endParaRPr lang="en-US" sz="4000" dirty="0"/>
          </a:p>
        </p:txBody>
      </p:sp>
    </p:spTree>
    <p:extLst>
      <p:ext uri="{BB962C8B-B14F-4D97-AF65-F5344CB8AC3E}">
        <p14:creationId xmlns:p14="http://schemas.microsoft.com/office/powerpoint/2010/main" val="30360893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5. Intervene</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0" indent="0">
              <a:buNone/>
            </a:pPr>
            <a:r>
              <a:rPr lang="en-US" sz="4400" dirty="0"/>
              <a:t>Guide policymakers to craft innovative legal interventions.</a:t>
            </a:r>
          </a:p>
          <a:p>
            <a:pPr lvl="1"/>
            <a:endParaRPr lang="en-US" sz="4000" dirty="0"/>
          </a:p>
        </p:txBody>
      </p:sp>
    </p:spTree>
    <p:extLst>
      <p:ext uri="{BB962C8B-B14F-4D97-AF65-F5344CB8AC3E}">
        <p14:creationId xmlns:p14="http://schemas.microsoft.com/office/powerpoint/2010/main" val="15255774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6. Stay Ahead</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0" indent="0">
              <a:buNone/>
            </a:pPr>
            <a:r>
              <a:rPr lang="en-US" sz="4400" dirty="0"/>
              <a:t>Think of common obstacles that occur at the end of lawmaking (enforcement, funding, implementation) to inform your entire legal epidemiology study.</a:t>
            </a:r>
          </a:p>
        </p:txBody>
      </p:sp>
    </p:spTree>
    <p:extLst>
      <p:ext uri="{BB962C8B-B14F-4D97-AF65-F5344CB8AC3E}">
        <p14:creationId xmlns:p14="http://schemas.microsoft.com/office/powerpoint/2010/main" val="39379554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Ready, Set, Practice – Your Turn!</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a:bodyPr>
          <a:lstStyle/>
          <a:p>
            <a:pPr marL="742950" indent="-742950">
              <a:buFont typeface="+mj-lt"/>
              <a:buAutoNum type="arabicPeriod"/>
            </a:pPr>
            <a:r>
              <a:rPr lang="en-US" sz="4400" dirty="0"/>
              <a:t>Engage</a:t>
            </a:r>
          </a:p>
          <a:p>
            <a:pPr marL="742950" indent="-742950">
              <a:buFont typeface="+mj-lt"/>
              <a:buAutoNum type="arabicPeriod"/>
            </a:pPr>
            <a:r>
              <a:rPr lang="en-US" sz="4400" dirty="0"/>
              <a:t>Research</a:t>
            </a:r>
          </a:p>
          <a:p>
            <a:pPr marL="742950" indent="-742950">
              <a:buFont typeface="+mj-lt"/>
              <a:buAutoNum type="arabicPeriod"/>
            </a:pPr>
            <a:r>
              <a:rPr lang="en-US" sz="4400" dirty="0"/>
              <a:t>Study </a:t>
            </a:r>
          </a:p>
          <a:p>
            <a:pPr marL="742950" indent="-742950">
              <a:buFont typeface="+mj-lt"/>
              <a:buAutoNum type="arabicPeriod"/>
            </a:pPr>
            <a:r>
              <a:rPr lang="en-US" sz="4400" dirty="0"/>
              <a:t>Evaluate</a:t>
            </a:r>
          </a:p>
          <a:p>
            <a:pPr marL="742950" indent="-742950">
              <a:buFont typeface="+mj-lt"/>
              <a:buAutoNum type="arabicPeriod"/>
            </a:pPr>
            <a:r>
              <a:rPr lang="en-US" sz="4400" dirty="0"/>
              <a:t>Intervene</a:t>
            </a:r>
          </a:p>
          <a:p>
            <a:pPr marL="742950" indent="-742950">
              <a:buFont typeface="+mj-lt"/>
              <a:buAutoNum type="arabicPeriod"/>
            </a:pPr>
            <a:r>
              <a:rPr lang="en-US" sz="4400" dirty="0"/>
              <a:t>Stay Ahead</a:t>
            </a:r>
          </a:p>
          <a:p>
            <a:pPr marL="0" indent="0">
              <a:buNone/>
            </a:pPr>
            <a:endParaRPr lang="en-US" sz="4400" dirty="0"/>
          </a:p>
        </p:txBody>
      </p:sp>
    </p:spTree>
    <p:extLst>
      <p:ext uri="{BB962C8B-B14F-4D97-AF65-F5344CB8AC3E}">
        <p14:creationId xmlns:p14="http://schemas.microsoft.com/office/powerpoint/2010/main" val="171399389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3521254-67FC-4D3D-AF19-165FF1E9F092}"/>
              </a:ext>
            </a:extLst>
          </p:cNvPr>
          <p:cNvSpPr>
            <a:spLocks noGrp="1"/>
          </p:cNvSpPr>
          <p:nvPr>
            <p:ph type="title"/>
          </p:nvPr>
        </p:nvSpPr>
        <p:spPr/>
        <p:txBody>
          <a:bodyPr>
            <a:normAutofit/>
          </a:bodyPr>
          <a:lstStyle/>
          <a:p>
            <a:r>
              <a:rPr lang="en-US" sz="5200" b="1" dirty="0">
                <a:latin typeface="+mn-lt"/>
              </a:rPr>
              <a:t>What We Discussed </a:t>
            </a:r>
          </a:p>
        </p:txBody>
      </p:sp>
      <p:sp>
        <p:nvSpPr>
          <p:cNvPr id="3" name="Content Placeholder 2">
            <a:extLst>
              <a:ext uri="{FF2B5EF4-FFF2-40B4-BE49-F238E27FC236}">
                <a16:creationId xmlns:a16="http://schemas.microsoft.com/office/drawing/2014/main" xmlns="" id="{93FA2BF9-9ACE-4CF9-9C23-7B5E1B1DAA8A}"/>
              </a:ext>
            </a:extLst>
          </p:cNvPr>
          <p:cNvSpPr>
            <a:spLocks noGrp="1"/>
          </p:cNvSpPr>
          <p:nvPr>
            <p:ph idx="1"/>
          </p:nvPr>
        </p:nvSpPr>
        <p:spPr/>
        <p:txBody>
          <a:bodyPr>
            <a:normAutofit fontScale="92500" lnSpcReduction="20000"/>
          </a:bodyPr>
          <a:lstStyle/>
          <a:p>
            <a:r>
              <a:rPr lang="en-US" sz="4400" dirty="0"/>
              <a:t>How does law affect health?</a:t>
            </a:r>
          </a:p>
          <a:p>
            <a:endParaRPr lang="en-US" sz="4400" dirty="0"/>
          </a:p>
          <a:p>
            <a:r>
              <a:rPr lang="en-US" sz="4400" dirty="0"/>
              <a:t>What is legal epidemiology?</a:t>
            </a:r>
          </a:p>
          <a:p>
            <a:endParaRPr lang="en-US" sz="4400" dirty="0"/>
          </a:p>
          <a:p>
            <a:r>
              <a:rPr lang="en-US" sz="4400" dirty="0"/>
              <a:t>Why use legal epidemiology?</a:t>
            </a:r>
          </a:p>
          <a:p>
            <a:endParaRPr lang="en-US" sz="4400" dirty="0"/>
          </a:p>
          <a:p>
            <a:r>
              <a:rPr lang="en-US" sz="4400" dirty="0"/>
              <a:t>How is it used in practice?</a:t>
            </a:r>
          </a:p>
          <a:p>
            <a:pPr marL="0" indent="0">
              <a:buNone/>
            </a:pPr>
            <a:endParaRPr lang="en-US" sz="4400" dirty="0"/>
          </a:p>
        </p:txBody>
      </p:sp>
    </p:spTree>
    <p:extLst>
      <p:ext uri="{BB962C8B-B14F-4D97-AF65-F5344CB8AC3E}">
        <p14:creationId xmlns:p14="http://schemas.microsoft.com/office/powerpoint/2010/main" val="310521658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CB8953-6CD6-4D79-8AF9-188A7F24AAE1}"/>
              </a:ext>
            </a:extLst>
          </p:cNvPr>
          <p:cNvSpPr>
            <a:spLocks noGrp="1"/>
          </p:cNvSpPr>
          <p:nvPr>
            <p:ph type="title"/>
          </p:nvPr>
        </p:nvSpPr>
        <p:spPr/>
        <p:txBody>
          <a:bodyPr>
            <a:normAutofit/>
          </a:bodyPr>
          <a:lstStyle/>
          <a:p>
            <a:r>
              <a:rPr lang="en-US" sz="5400" b="1" dirty="0">
                <a:latin typeface="+mn-lt"/>
                <a:cs typeface="Century Gothic"/>
              </a:rPr>
              <a:t>Funding</a:t>
            </a:r>
            <a:endParaRPr lang="en-US" sz="5400" dirty="0">
              <a:latin typeface="+mn-lt"/>
            </a:endParaRPr>
          </a:p>
        </p:txBody>
      </p:sp>
      <p:sp>
        <p:nvSpPr>
          <p:cNvPr id="3" name="Content Placeholder 2">
            <a:extLst>
              <a:ext uri="{FF2B5EF4-FFF2-40B4-BE49-F238E27FC236}">
                <a16:creationId xmlns:a16="http://schemas.microsoft.com/office/drawing/2014/main" xmlns="" id="{C882FE2D-8EAA-4B7B-B9E9-9088294FD61E}"/>
              </a:ext>
            </a:extLst>
          </p:cNvPr>
          <p:cNvSpPr>
            <a:spLocks noGrp="1"/>
          </p:cNvSpPr>
          <p:nvPr>
            <p:ph idx="1"/>
          </p:nvPr>
        </p:nvSpPr>
        <p:spPr/>
        <p:txBody>
          <a:bodyPr>
            <a:noAutofit/>
          </a:bodyPr>
          <a:lstStyle/>
          <a:p>
            <a:pPr marL="0" indent="0">
              <a:buNone/>
            </a:pPr>
            <a:r>
              <a:rPr lang="en-US" dirty="0"/>
              <a:t>Funding for this activity was made possible (in part) by CDC. The views expressed in activity materials or publications and by speakers and moderators do not necessarily reflect the official policies of the Department of Health and Human Services, nor does the mention of trade names, commercial practices, or organizations imply endorsement by the US government. </a:t>
            </a:r>
          </a:p>
          <a:p>
            <a:pPr marL="0" indent="0">
              <a:buNone/>
            </a:pPr>
            <a:endParaRPr lang="en-US" dirty="0"/>
          </a:p>
          <a:p>
            <a:pPr marL="0" indent="0">
              <a:buNone/>
            </a:pPr>
            <a:r>
              <a:rPr lang="en-US" dirty="0"/>
              <a:t>Written materials for this activity were supported by the Cooperative Agreement Numbers NU38OT000141 &amp; NU38OT000307 from CDC’s Office for State, Tribal, Local and Territorial Support.</a:t>
            </a:r>
          </a:p>
          <a:p>
            <a:endParaRPr lang="en-US" dirty="0"/>
          </a:p>
          <a:p>
            <a:endParaRPr lang="en-US" dirty="0"/>
          </a:p>
        </p:txBody>
      </p:sp>
    </p:spTree>
    <p:extLst>
      <p:ext uri="{BB962C8B-B14F-4D97-AF65-F5344CB8AC3E}">
        <p14:creationId xmlns:p14="http://schemas.microsoft.com/office/powerpoint/2010/main" val="207107128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772AA2-9746-47BD-BD93-35C1446DA8CE}"/>
              </a:ext>
            </a:extLst>
          </p:cNvPr>
          <p:cNvSpPr>
            <a:spLocks noGrp="1"/>
          </p:cNvSpPr>
          <p:nvPr>
            <p:ph type="title"/>
          </p:nvPr>
        </p:nvSpPr>
        <p:spPr>
          <a:xfrm>
            <a:off x="838200" y="2309672"/>
            <a:ext cx="10515600" cy="1325563"/>
          </a:xfrm>
        </p:spPr>
        <p:txBody>
          <a:bodyPr>
            <a:normAutofit fontScale="90000"/>
          </a:bodyPr>
          <a:lstStyle/>
          <a:p>
            <a:pPr algn="ctr"/>
            <a:r>
              <a:rPr lang="en-US" sz="5400" dirty="0">
                <a:latin typeface="+mn-lt"/>
              </a:rPr>
              <a:t>Introduction to Legal Epidemiology</a:t>
            </a:r>
            <a:br>
              <a:rPr lang="en-US" sz="5400" dirty="0">
                <a:latin typeface="+mn-lt"/>
              </a:rPr>
            </a:br>
            <a:r>
              <a:rPr lang="en-US" sz="5400" dirty="0">
                <a:latin typeface="+mn-lt"/>
              </a:rPr>
              <a:t/>
            </a:r>
            <a:br>
              <a:rPr lang="en-US" sz="5400" dirty="0">
                <a:latin typeface="+mn-lt"/>
              </a:rPr>
            </a:br>
            <a:r>
              <a:rPr lang="en-US" sz="5400" dirty="0">
                <a:latin typeface="+mn-lt"/>
              </a:rPr>
              <a:t>Questions?</a:t>
            </a:r>
          </a:p>
        </p:txBody>
      </p:sp>
    </p:spTree>
    <p:extLst>
      <p:ext uri="{BB962C8B-B14F-4D97-AF65-F5344CB8AC3E}">
        <p14:creationId xmlns:p14="http://schemas.microsoft.com/office/powerpoint/2010/main" val="8714102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5B93249-BD7F-431C-9838-DD6FF763209B}"/>
              </a:ext>
            </a:extLst>
          </p:cNvPr>
          <p:cNvSpPr>
            <a:spLocks noGrp="1"/>
          </p:cNvSpPr>
          <p:nvPr>
            <p:ph type="title"/>
          </p:nvPr>
        </p:nvSpPr>
        <p:spPr>
          <a:xfrm>
            <a:off x="838200" y="2766218"/>
            <a:ext cx="10515600" cy="1325563"/>
          </a:xfrm>
        </p:spPr>
        <p:txBody>
          <a:bodyPr>
            <a:noAutofit/>
          </a:bodyPr>
          <a:lstStyle/>
          <a:p>
            <a:pPr algn="ctr"/>
            <a:r>
              <a:rPr lang="en-US" sz="4600" dirty="0">
                <a:latin typeface="+mn-lt"/>
              </a:rPr>
              <a:t>How Does Law Affect Health?</a:t>
            </a:r>
          </a:p>
        </p:txBody>
      </p:sp>
    </p:spTree>
    <p:extLst>
      <p:ext uri="{BB962C8B-B14F-4D97-AF65-F5344CB8AC3E}">
        <p14:creationId xmlns:p14="http://schemas.microsoft.com/office/powerpoint/2010/main" val="1704228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C6F5-30CD-43A6-A70C-2E67C091FF78}"/>
              </a:ext>
            </a:extLst>
          </p:cNvPr>
          <p:cNvSpPr>
            <a:spLocks noGrp="1"/>
          </p:cNvSpPr>
          <p:nvPr>
            <p:ph type="title"/>
          </p:nvPr>
        </p:nvSpPr>
        <p:spPr/>
        <p:txBody>
          <a:bodyPr>
            <a:noAutofit/>
          </a:bodyPr>
          <a:lstStyle/>
          <a:p>
            <a:pPr algn="ctr"/>
            <a:r>
              <a:rPr lang="en-US" sz="4800" dirty="0">
                <a:latin typeface="+mn-lt"/>
              </a:rPr>
              <a:t>Health Impact Pyramid Overview</a:t>
            </a:r>
            <a:br>
              <a:rPr lang="en-US" sz="4800" dirty="0">
                <a:latin typeface="+mn-lt"/>
              </a:rPr>
            </a:br>
            <a:endParaRPr lang="en-US" sz="4800" dirty="0">
              <a:latin typeface="+mn-lt"/>
            </a:endParaRPr>
          </a:p>
        </p:txBody>
      </p:sp>
      <p:pic>
        <p:nvPicPr>
          <p:cNvPr id="5" name="Content Placeholder 4" descr="The Health Impact Pyramid is wide at the bottom and narrows to a point at the top. It is divided into tiers numbered from 1 at the bottom to 5 at the top that represent health impact factors. Factors at the bottom have the greatest impact and factors at the top have the least impact. Tier 1 at the bottom consists of socioeconomic factors such as poverty, education, housing, and inequality. Above this is Tier 2, changes to context to make default decisions healthy for individuals: fluoridation, 0 gram trans-fat, iodization, smoke-free laws, and tobacco taxes. Tier 3 in the middle of the pyramid has long-lasting protective interventions such as immunizations, brief interventions, cessation treatments, and colonoscopies. Tier 4 consists of clinical interventions: prescriptions for high blood pressure, high cholesterol, and diabetes. Tier 5 at the top includes counseling and education to support healthy eating and physical activity.&#10;">
            <a:extLst>
              <a:ext uri="{FF2B5EF4-FFF2-40B4-BE49-F238E27FC236}">
                <a16:creationId xmlns:a16="http://schemas.microsoft.com/office/drawing/2014/main" xmlns="" id="{76601158-98CF-49D2-AA5E-9693E1B394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6305" y="1027906"/>
            <a:ext cx="9843282" cy="5728977"/>
          </a:xfrm>
        </p:spPr>
      </p:pic>
    </p:spTree>
    <p:extLst>
      <p:ext uri="{BB962C8B-B14F-4D97-AF65-F5344CB8AC3E}">
        <p14:creationId xmlns:p14="http://schemas.microsoft.com/office/powerpoint/2010/main" val="16679854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C6F5-30CD-43A6-A70C-2E67C091FF78}"/>
              </a:ext>
            </a:extLst>
          </p:cNvPr>
          <p:cNvSpPr>
            <a:spLocks noGrp="1"/>
          </p:cNvSpPr>
          <p:nvPr>
            <p:ph type="title"/>
          </p:nvPr>
        </p:nvSpPr>
        <p:spPr/>
        <p:txBody>
          <a:bodyPr>
            <a:noAutofit/>
          </a:bodyPr>
          <a:lstStyle/>
          <a:p>
            <a:pPr algn="ctr"/>
            <a:r>
              <a:rPr lang="en-US" sz="4800" dirty="0">
                <a:latin typeface="+mn-lt"/>
              </a:rPr>
              <a:t>Socioeconomic Factors</a:t>
            </a:r>
            <a:r>
              <a:rPr lang="en-US" dirty="0">
                <a:latin typeface="+mn-lt"/>
              </a:rPr>
              <a:t/>
            </a:r>
            <a:br>
              <a:rPr lang="en-US" dirty="0">
                <a:latin typeface="+mn-lt"/>
              </a:rPr>
            </a:br>
            <a:endParaRPr lang="en-US" dirty="0">
              <a:latin typeface="+mn-lt"/>
            </a:endParaRPr>
          </a:p>
        </p:txBody>
      </p:sp>
      <p:pic>
        <p:nvPicPr>
          <p:cNvPr id="5" name="Content Placeholder 4" descr="Tier 1 at the bottom of the Health Impact Pyramid: socioeconomic factors such as poverty, education, housing, and inequality.">
            <a:extLst>
              <a:ext uri="{FF2B5EF4-FFF2-40B4-BE49-F238E27FC236}">
                <a16:creationId xmlns:a16="http://schemas.microsoft.com/office/drawing/2014/main" xmlns="" id="{76601158-98CF-49D2-AA5E-9693E1B394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1670" y="1027906"/>
            <a:ext cx="9512552" cy="5728977"/>
          </a:xfrm>
        </p:spPr>
      </p:pic>
    </p:spTree>
    <p:extLst>
      <p:ext uri="{BB962C8B-B14F-4D97-AF65-F5344CB8AC3E}">
        <p14:creationId xmlns:p14="http://schemas.microsoft.com/office/powerpoint/2010/main" val="233521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18C6F5-30CD-43A6-A70C-2E67C091FF78}"/>
              </a:ext>
            </a:extLst>
          </p:cNvPr>
          <p:cNvSpPr>
            <a:spLocks noGrp="1"/>
          </p:cNvSpPr>
          <p:nvPr>
            <p:ph type="title"/>
          </p:nvPr>
        </p:nvSpPr>
        <p:spPr/>
        <p:txBody>
          <a:bodyPr>
            <a:noAutofit/>
          </a:bodyPr>
          <a:lstStyle/>
          <a:p>
            <a:pPr algn="ctr"/>
            <a:r>
              <a:rPr lang="en-US" dirty="0">
                <a:latin typeface="+mn-lt"/>
              </a:rPr>
              <a:t>Changing the Context to Make Individuals’ Default Decisions Healthy</a:t>
            </a:r>
            <a:br>
              <a:rPr lang="en-US" dirty="0">
                <a:latin typeface="+mn-lt"/>
              </a:rPr>
            </a:br>
            <a:endParaRPr lang="en-US" dirty="0">
              <a:latin typeface="+mn-lt"/>
            </a:endParaRPr>
          </a:p>
        </p:txBody>
      </p:sp>
      <p:pic>
        <p:nvPicPr>
          <p:cNvPr id="5" name="Content Placeholder 4" descr="Tier 2 near the bottom of the Health Impact Pyramid: changes to context to make default decisions healthy for individuals: fluoridation, 0 gram trans-fat, iodization, smoke-free laws, and tobacco taxes. ">
            <a:extLst>
              <a:ext uri="{FF2B5EF4-FFF2-40B4-BE49-F238E27FC236}">
                <a16:creationId xmlns:a16="http://schemas.microsoft.com/office/drawing/2014/main" xmlns="" id="{76601158-98CF-49D2-AA5E-9693E1B3942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1670" y="1469934"/>
            <a:ext cx="8975617" cy="5153193"/>
          </a:xfrm>
        </p:spPr>
      </p:pic>
    </p:spTree>
    <p:extLst>
      <p:ext uri="{BB962C8B-B14F-4D97-AF65-F5344CB8AC3E}">
        <p14:creationId xmlns:p14="http://schemas.microsoft.com/office/powerpoint/2010/main" val="423311609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13446</TotalTime>
  <Words>1130</Words>
  <Application>Microsoft Macintosh PowerPoint</Application>
  <PresentationFormat>Widescreen</PresentationFormat>
  <Paragraphs>324</Paragraphs>
  <Slides>59</Slides>
  <Notes>59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Arial</vt:lpstr>
      <vt:lpstr>Calibri</vt:lpstr>
      <vt:lpstr>Calibri Light</vt:lpstr>
      <vt:lpstr>Century Gothic</vt:lpstr>
      <vt:lpstr>Wingdings</vt:lpstr>
      <vt:lpstr>Office Theme</vt:lpstr>
      <vt:lpstr>Introduction to Legal Epidemiology</vt:lpstr>
      <vt:lpstr>ChangeLab Solutions Disclaimer </vt:lpstr>
      <vt:lpstr>CDC Disclaimer</vt:lpstr>
      <vt:lpstr>Four Competencies</vt:lpstr>
      <vt:lpstr>What We’ll Discuss</vt:lpstr>
      <vt:lpstr>How Does Law Affect Health?</vt:lpstr>
      <vt:lpstr>Health Impact Pyramid Overview </vt:lpstr>
      <vt:lpstr>Socioeconomic Factors </vt:lpstr>
      <vt:lpstr>Changing the Context to Make Individuals’ Default Decisions Healthy </vt:lpstr>
      <vt:lpstr>Top Three Tiers: Long-Lasting Protective Interventions, Clinical Interventions, and Counseling and Education </vt:lpstr>
      <vt:lpstr>Long-Lasting Protective Interventions </vt:lpstr>
      <vt:lpstr>Clinical Interventions </vt:lpstr>
      <vt:lpstr>Counseling &amp; Education </vt:lpstr>
      <vt:lpstr>Law as a factor that affects health</vt:lpstr>
      <vt:lpstr>Law as a factor that affects health  Exit 189 v. Exit 132 </vt:lpstr>
      <vt:lpstr>Law as a natural experiment</vt:lpstr>
      <vt:lpstr>Opportunities</vt:lpstr>
      <vt:lpstr>Challenges</vt:lpstr>
      <vt:lpstr>What do we mean by “law”? </vt:lpstr>
      <vt:lpstr>Laws on the books </vt:lpstr>
      <vt:lpstr>Legal Practices &amp; Legal Perceptions </vt:lpstr>
      <vt:lpstr>Legal Practices </vt:lpstr>
      <vt:lpstr>Legal Perceptions </vt:lpstr>
      <vt:lpstr>Multiple Choice Question Which of the following is/are true when it comes to studying the law? </vt:lpstr>
      <vt:lpstr>Multiple Choice Answer Which of the following is/are true when it comes to studying the law? </vt:lpstr>
      <vt:lpstr>What is Legal Epidemiology?</vt:lpstr>
      <vt:lpstr>Legal Epidemiology</vt:lpstr>
      <vt:lpstr>Foundation Principles</vt:lpstr>
      <vt:lpstr>Legal Etiology</vt:lpstr>
      <vt:lpstr>Legal Prevention and Control</vt:lpstr>
      <vt:lpstr>Policy Surveillance</vt:lpstr>
      <vt:lpstr>Three Basic Elements of Legal Epidemiology</vt:lpstr>
      <vt:lpstr>“Law and Epidemiology” vs.  “Legal Epidemiology”</vt:lpstr>
      <vt:lpstr>A Transdisciplinary Model</vt:lpstr>
      <vt:lpstr>The Five Essential Public Health Law Services</vt:lpstr>
      <vt:lpstr>Multiple Choice Question Legal epidemiology is which of the following:</vt:lpstr>
      <vt:lpstr>Multiple Choice Answer Legal epidemiology is which of the following:</vt:lpstr>
      <vt:lpstr>Why use Legal Epidemiology?</vt:lpstr>
      <vt:lpstr>Creates Results</vt:lpstr>
      <vt:lpstr>Advances Research</vt:lpstr>
      <vt:lpstr>Multiple Choice Question Why use legal epidemiology?</vt:lpstr>
      <vt:lpstr>Multiple Choice Answer  Why use legal epidemiology?</vt:lpstr>
      <vt:lpstr>Legal Epidemiology in Practice</vt:lpstr>
      <vt:lpstr>Legal Mapping</vt:lpstr>
      <vt:lpstr>Introduction to Legal Mapping – Overview </vt:lpstr>
      <vt:lpstr>Introduction to Legal Mapping</vt:lpstr>
      <vt:lpstr>Introduction to Legal Mapping – Policy Surveillance </vt:lpstr>
      <vt:lpstr>Introduction to Legal Mapping – Legal Assessment</vt:lpstr>
      <vt:lpstr>Ready, Set, Practice</vt:lpstr>
      <vt:lpstr>1. Engage</vt:lpstr>
      <vt:lpstr>2. Identify Research Needs</vt:lpstr>
      <vt:lpstr>3. Study: Create Legal Data</vt:lpstr>
      <vt:lpstr>4. Evaluate</vt:lpstr>
      <vt:lpstr>5. Intervene</vt:lpstr>
      <vt:lpstr>6. Stay Ahead</vt:lpstr>
      <vt:lpstr>Ready, Set, Practice – Your Turn!</vt:lpstr>
      <vt:lpstr>What We Discussed </vt:lpstr>
      <vt:lpstr>Funding</vt:lpstr>
      <vt:lpstr>Introduction to Legal Epidemiology  Questions?</vt:lpstr>
    </vt:vector>
  </TitlesOfParts>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Legal Epidemiology</dc:title>
  <dc:creator>Yesenia Ortega</dc:creator>
  <cp:lastModifiedBy>Leah Roderman</cp:lastModifiedBy>
  <cp:revision>52</cp:revision>
  <dcterms:created xsi:type="dcterms:W3CDTF">2019-10-04T12:43:10Z</dcterms:created>
  <dcterms:modified xsi:type="dcterms:W3CDTF">2020-07-31T23:07:58Z</dcterms:modified>
</cp:coreProperties>
</file>