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67" r:id="rId2"/>
    <p:sldId id="488" r:id="rId3"/>
    <p:sldId id="473" r:id="rId4"/>
    <p:sldId id="319" r:id="rId5"/>
    <p:sldId id="475" r:id="rId6"/>
    <p:sldId id="444" r:id="rId7"/>
    <p:sldId id="502" r:id="rId8"/>
    <p:sldId id="445" r:id="rId9"/>
    <p:sldId id="493" r:id="rId10"/>
    <p:sldId id="494" r:id="rId11"/>
    <p:sldId id="470" r:id="rId12"/>
    <p:sldId id="522" r:id="rId13"/>
    <p:sldId id="272" r:id="rId14"/>
    <p:sldId id="293" r:id="rId15"/>
    <p:sldId id="503" r:id="rId16"/>
    <p:sldId id="504" r:id="rId17"/>
    <p:sldId id="505" r:id="rId18"/>
    <p:sldId id="506" r:id="rId19"/>
    <p:sldId id="523" r:id="rId20"/>
    <p:sldId id="507" r:id="rId21"/>
    <p:sldId id="509" r:id="rId22"/>
    <p:sldId id="511" r:id="rId23"/>
    <p:sldId id="479" r:id="rId24"/>
    <p:sldId id="512" r:id="rId25"/>
    <p:sldId id="513" r:id="rId26"/>
    <p:sldId id="514" r:id="rId27"/>
    <p:sldId id="496" r:id="rId28"/>
    <p:sldId id="515" r:id="rId29"/>
    <p:sldId id="516" r:id="rId30"/>
    <p:sldId id="517" r:id="rId31"/>
    <p:sldId id="508" r:id="rId32"/>
    <p:sldId id="497" r:id="rId33"/>
    <p:sldId id="483" r:id="rId34"/>
    <p:sldId id="499" r:id="rId35"/>
    <p:sldId id="518" r:id="rId36"/>
    <p:sldId id="258" r:id="rId37"/>
    <p:sldId id="519" r:id="rId38"/>
    <p:sldId id="257" r:id="rId39"/>
    <p:sldId id="520" r:id="rId40"/>
    <p:sldId id="521" r:id="rId41"/>
    <p:sldId id="492" r:id="rId42"/>
    <p:sldId id="501" r:id="rId43"/>
    <p:sldId id="500" r:id="rId44"/>
    <p:sldId id="48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Uno (Tigris)" initials="CU(" lastIdx="17" clrIdx="0">
    <p:extLst>
      <p:ext uri="{19B8F6BF-5375-455C-9EA6-DF929625EA0E}">
        <p15:presenceInfo xmlns:p15="http://schemas.microsoft.com/office/powerpoint/2012/main" userId="S-1-5-21-3249866925-2929163265-1819928408-2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9AA"/>
    <a:srgbClr val="91C84C"/>
    <a:srgbClr val="22AAE5"/>
    <a:srgbClr val="2B25B5"/>
    <a:srgbClr val="7B3873"/>
    <a:srgbClr val="376499"/>
    <a:srgbClr val="378B80"/>
    <a:srgbClr val="773570"/>
    <a:srgbClr val="491D47"/>
    <a:srgbClr val="2C98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72" autoAdjust="0"/>
    <p:restoredTop sz="54261" autoAdjust="0"/>
  </p:normalViewPr>
  <p:slideViewPr>
    <p:cSldViewPr snapToGrid="0" snapToObjects="1">
      <p:cViewPr varScale="1">
        <p:scale>
          <a:sx n="47" d="100"/>
          <a:sy n="47" d="100"/>
        </p:scale>
        <p:origin x="917" y="38"/>
      </p:cViewPr>
      <p:guideLst/>
    </p:cSldViewPr>
  </p:slideViewPr>
  <p:notesTextViewPr>
    <p:cViewPr>
      <p:scale>
        <a:sx n="110" d="100"/>
        <a:sy n="11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7T22:43:11.859"/>
    </inkml:context>
    <inkml:brush xml:id="br0">
      <inkml:brushProperty name="width" value="0.05" units="cm"/>
      <inkml:brushProperty name="height" value="0.05" units="cm"/>
      <inkml:brushProperty name="color" value="#E71224"/>
      <inkml:brushProperty name="ignorePressure" value="1"/>
    </inkml:brush>
  </inkml:definitions>
  <inkml:trace contextRef="#ctx0" brushRef="#br0">4014 319,'-18'-1,"0"-2,0 0,0-1,0-1,-15-6,-15-4,-155-51,26 7,-1 14,-1 9,-151-11,65 28,-200 15,295 5,-295 12,307 0,-145 32,257-36,-97 18,1 6,-93 37,193-53,1 1,1 1,-30 21,50-27,1 0,0 2,1 0,1 1,0 0,1 2,1 0,0 1,11-12,0-1,0 1,0 0,1 0,0 0,0 0,1 1,0-1,0 1,1-1,0 1,0 0,1-1,0 1,0 0,1 0,0-1,2 7,0-4,0 1,1-1,0-1,1 1,0 0,1-1,0 0,0-1,1 1,0-1,0-1,1 1,2 0,18 14,1-1,2-2,-1-1,2-1,0-2,1-1,1-1,0-2,31 5,52 7,2-5,31-3,-127-12,357 31,19-17,380-23,-481-9,180-37,-88-11,-224 29,53-22,-218 55,20-4,-1-2,1 0,-1-1,-1-1,0-1,3-2,-19 10,0-1,1 1,-1-1,0 1,0-1,0 0,0 0,-1 0,1 0,-1-1,0 1,0-1,0 1,0-1,-1 0,0 0,1 0,-1 1,-1-1,1 0,0-1,-1 1,0 0,0 0,0 0,-1 0,1 0,-1 0,0 0,0 0,0 0,-1 1,1-1,-1 0,-1-1,-4-8,-1 1,-1 0,0 1,0 0,-1 0,-1 1,1 0,-2 1,1 0,-1 1,-1 0,1 1,-1 0,-7-2,-30-12,-1 3,-1 1,-12 0,-179-39,233 54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6062B8-D73C-8543-B724-DD7824607C30}" type="datetimeFigureOut">
              <a:rPr lang="en-US" smtClean="0"/>
              <a:t>6/18/2020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B69DD-63E0-3245-B611-599196AA0D37}" type="slidenum">
              <a:rPr lang="en-US" smtClean="0"/>
              <a:t>‹#›</a:t>
            </a:fld>
            <a:endParaRPr lang="en-US" dirty="0"/>
          </a:p>
        </p:txBody>
      </p:sp>
    </p:spTree>
    <p:extLst>
      <p:ext uri="{BB962C8B-B14F-4D97-AF65-F5344CB8AC3E}">
        <p14:creationId xmlns:p14="http://schemas.microsoft.com/office/powerpoint/2010/main" val="13974131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pgbuffalo.org/news-and-events/news/article:05-19-2020-12-00am-diving-into-the-data-covid-19-cases-and-other-local-dat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strike="noStrike" kern="1200" dirty="0">
                <a:solidFill>
                  <a:schemeClr val="tx1"/>
                </a:solidFill>
                <a:effectLst/>
                <a:latin typeface="+mn-lt"/>
                <a:ea typeface="+mn-ea"/>
                <a:cs typeface="+mn-cs"/>
              </a:rPr>
              <a:t>[NBW] </a:t>
            </a:r>
            <a:r>
              <a:rPr lang="en-US" strike="noStrike" dirty="0"/>
              <a:t>Welcome, thank you for joining us today. This is “Food Procurement for a More Just Food System.” My name is Nessia Berner Wong, and I’m a Senior Policy Analyst with ChangeLab Solutions. </a:t>
            </a:r>
          </a:p>
          <a:p>
            <a:endParaRPr lang="en-US" strike="noStrike" dirty="0"/>
          </a:p>
          <a:p>
            <a:r>
              <a:rPr lang="en-US" strike="noStrike" dirty="0"/>
              <a:t>Before getting started, I want to go over a few housekeeping notes for participants:</a:t>
            </a:r>
          </a:p>
          <a:p>
            <a:endParaRPr lang="en-US" strike="noStrike" dirty="0"/>
          </a:p>
          <a:p>
            <a:pPr marL="171450" indent="-171450">
              <a:buFont typeface="Arial" panose="020B0604020202020204" pitchFamily="34" charset="0"/>
              <a:buChar char="•"/>
            </a:pPr>
            <a:r>
              <a:rPr lang="en-US" strike="noStrike" dirty="0"/>
              <a:t>On the left-hand side of your screen is a Q&amp;A box. If you are having any technical difficulties during the webinar, send a question through this box and we’ll try to help you out.</a:t>
            </a:r>
          </a:p>
          <a:p>
            <a:pPr marL="171450" indent="-171450">
              <a:buFont typeface="Arial" panose="020B0604020202020204" pitchFamily="34" charset="0"/>
              <a:buChar char="•"/>
            </a:pPr>
            <a:r>
              <a:rPr lang="en-US" strike="noStrike" dirty="0"/>
              <a:t>If time permits, we are also planning on answering a few of your questions at the end of the webinar.</a:t>
            </a:r>
          </a:p>
          <a:p>
            <a:pPr marL="171450" indent="-171450">
              <a:buFont typeface="Arial" panose="020B0604020202020204" pitchFamily="34" charset="0"/>
              <a:buChar char="•"/>
            </a:pPr>
            <a:r>
              <a:rPr lang="en-US" strike="noStrike" dirty="0"/>
              <a:t>Throughout the webinar, you can submit questions for presenters in the Q&amp;A box. If your question is for a specific presenter, please remember to identify them in your question.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strike="noStrike" dirty="0"/>
              <a:t>[If we don’t get to the Q&amp;A before noon, we will stay on a little longer to answer a few questions, and you’re welcome to stay with us). </a:t>
            </a:r>
            <a:endParaRPr lang="en-US" strike="noStrike" dirty="0"/>
          </a:p>
          <a:p>
            <a:pPr marL="171450" indent="-171450">
              <a:buFont typeface="Arial" panose="020B0604020202020204" pitchFamily="34" charset="0"/>
              <a:buChar char="•"/>
            </a:pPr>
            <a:r>
              <a:rPr lang="en-US" strike="noStrike" dirty="0"/>
              <a:t>And finally, The webinar will be recorded and sent out to all webinar registrants. </a:t>
            </a:r>
          </a:p>
          <a:p>
            <a:pPr marL="171450" indent="-171450">
              <a:buFont typeface="Arial" panose="020B0604020202020204" pitchFamily="34" charset="0"/>
              <a:buChar char="•"/>
            </a:pPr>
            <a:endParaRPr lang="en-US" strike="noStrike" dirty="0"/>
          </a:p>
          <a:p>
            <a:pPr marL="0" indent="0">
              <a:buFont typeface="Arial" panose="020B0604020202020204" pitchFamily="34" charset="0"/>
              <a:buNone/>
            </a:pPr>
            <a:r>
              <a:rPr lang="en-US" strike="noStrike" dirty="0"/>
              <a:t>That’s 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C6D7501-D26A-EB4B-94F8-D58E1DA98229}" type="slidenum">
              <a:rPr lang="en-US" smtClean="0"/>
              <a:t>1</a:t>
            </a:fld>
            <a:endParaRPr lang="en-US" dirty="0"/>
          </a:p>
        </p:txBody>
      </p:sp>
    </p:spTree>
    <p:extLst>
      <p:ext uri="{BB962C8B-B14F-4D97-AF65-F5344CB8AC3E}">
        <p14:creationId xmlns:p14="http://schemas.microsoft.com/office/powerpoint/2010/main" val="339754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[NBW]</a:t>
            </a:r>
          </a:p>
          <a:p>
            <a:pPr lvl="0"/>
            <a:endParaRPr lang="en-US" sz="1200" b="1" u="none" kern="1200" dirty="0">
              <a:solidFill>
                <a:schemeClr val="tx1"/>
              </a:solidFill>
              <a:effectLst/>
              <a:latin typeface="+mn-lt"/>
              <a:ea typeface="+mn-ea"/>
              <a:cs typeface="+mn-cs"/>
            </a:endParaRPr>
          </a:p>
          <a:p>
            <a:pPr lvl="0"/>
            <a:r>
              <a:rPr lang="en-US" sz="1200" b="0" u="none" kern="1200" dirty="0">
                <a:solidFill>
                  <a:schemeClr val="tx1"/>
                </a:solidFill>
                <a:effectLst/>
                <a:latin typeface="+mn-lt"/>
                <a:ea typeface="+mn-ea"/>
                <a:cs typeface="+mn-cs"/>
              </a:rPr>
              <a:t>Elizabeth, Jessica, and Allison are going to go deeper into two of the good food values – local economies and diversity in business. In the most simple sense, leveraging institutional dollars for local economies </a:t>
            </a:r>
            <a:r>
              <a:rPr lang="en-US" dirty="0"/>
              <a:t>can keep dollars circulating in a region so that they can stabilize and grow local economies; and s</a:t>
            </a:r>
            <a:r>
              <a:rPr lang="en-US" sz="1200" b="0" dirty="0">
                <a:solidFill>
                  <a:schemeClr val="tx1"/>
                </a:solidFill>
              </a:rPr>
              <a:t>upplier diversity programs help counteract disparities in access to opportunity for diverse businesses, including ones that are owned by women, people of color, veterans, and people with disabilities.</a:t>
            </a:r>
          </a:p>
          <a:p>
            <a:pPr lvl="0"/>
            <a:endParaRPr lang="en-US" sz="1200" b="0" u="sng" dirty="0">
              <a:solidFill>
                <a:schemeClr val="tx1"/>
              </a:solidFill>
            </a:endParaRPr>
          </a:p>
          <a:p>
            <a:pPr lvl="0"/>
            <a:r>
              <a:rPr lang="en-US" sz="1200" b="0" u="none" dirty="0">
                <a:solidFill>
                  <a:schemeClr val="tx1"/>
                </a:solidFill>
              </a:rPr>
              <a:t>There is a lot more to both of these values, so I’m going to pass it off to Elizabeth first to take us further into diversity in business, Jessica will follow-up with local economies, and Allison will take us into both of these values in action.</a:t>
            </a:r>
            <a:endParaRPr lang="en-US" b="0" u="none" dirty="0"/>
          </a:p>
        </p:txBody>
      </p:sp>
      <p:sp>
        <p:nvSpPr>
          <p:cNvPr id="4" name="Slide Number Placeholder 3"/>
          <p:cNvSpPr>
            <a:spLocks noGrp="1"/>
          </p:cNvSpPr>
          <p:nvPr>
            <p:ph type="sldNum" sz="quarter" idx="5"/>
          </p:nvPr>
        </p:nvSpPr>
        <p:spPr/>
        <p:txBody>
          <a:bodyPr/>
          <a:lstStyle/>
          <a:p>
            <a:fld id="{2EAB69DD-63E0-3245-B611-599196AA0D37}" type="slidenum">
              <a:rPr lang="en-US" smtClean="0"/>
              <a:t>10</a:t>
            </a:fld>
            <a:endParaRPr lang="en-US" dirty="0"/>
          </a:p>
        </p:txBody>
      </p:sp>
    </p:spTree>
    <p:extLst>
      <p:ext uri="{BB962C8B-B14F-4D97-AF65-F5344CB8AC3E}">
        <p14:creationId xmlns:p14="http://schemas.microsoft.com/office/powerpoint/2010/main" val="234577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AB69DD-63E0-3245-B611-599196AA0D37}" type="slidenum">
              <a:rPr lang="en-US" smtClean="0"/>
              <a:t>11</a:t>
            </a:fld>
            <a:endParaRPr lang="en-US" dirty="0"/>
          </a:p>
        </p:txBody>
      </p:sp>
    </p:spTree>
    <p:extLst>
      <p:ext uri="{BB962C8B-B14F-4D97-AF65-F5344CB8AC3E}">
        <p14:creationId xmlns:p14="http://schemas.microsoft.com/office/powerpoint/2010/main" val="1885979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6B905-E283-42A1-B51D-97E6F0DA7D7F}" type="slidenum">
              <a:rPr lang="en-US" smtClean="0"/>
              <a:t>13</a:t>
            </a:fld>
            <a:endParaRPr lang="en-US" dirty="0"/>
          </a:p>
        </p:txBody>
      </p:sp>
    </p:spTree>
    <p:extLst>
      <p:ext uri="{BB962C8B-B14F-4D97-AF65-F5344CB8AC3E}">
        <p14:creationId xmlns:p14="http://schemas.microsoft.com/office/powerpoint/2010/main" val="1314777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Potential just for local govt: TYPES OF</a:t>
            </a:r>
            <a:r>
              <a:rPr lang="en-US" baseline="0" dirty="0">
                <a:solidFill>
                  <a:srgbClr val="FF0000"/>
                </a:solidFill>
              </a:rPr>
              <a:t> GOODS/SERVICES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AED84776-5E19-4596-B004-441E99CE0A5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26056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B69DD-63E0-3245-B611-599196AA0D37}" type="slidenum">
              <a:rPr lang="en-US" smtClean="0"/>
              <a:t>20</a:t>
            </a:fld>
            <a:endParaRPr lang="en-US" dirty="0"/>
          </a:p>
        </p:txBody>
      </p:sp>
    </p:spTree>
    <p:extLst>
      <p:ext uri="{BB962C8B-B14F-4D97-AF65-F5344CB8AC3E}">
        <p14:creationId xmlns:p14="http://schemas.microsoft.com/office/powerpoint/2010/main" val="221889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B69DD-63E0-3245-B611-599196AA0D37}" type="slidenum">
              <a:rPr lang="en-US" smtClean="0"/>
              <a:t>21</a:t>
            </a:fld>
            <a:endParaRPr lang="en-US" dirty="0"/>
          </a:p>
        </p:txBody>
      </p:sp>
    </p:spTree>
    <p:extLst>
      <p:ext uri="{BB962C8B-B14F-4D97-AF65-F5344CB8AC3E}">
        <p14:creationId xmlns:p14="http://schemas.microsoft.com/office/powerpoint/2010/main" val="267907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u="none" dirty="0"/>
              <a:t>[JG]</a:t>
            </a:r>
          </a:p>
          <a:p>
            <a:pPr rtl="0"/>
            <a:r>
              <a:rPr lang="en-US" sz="1200" b="0" i="0" u="none" strike="noStrike" kern="1200" dirty="0">
                <a:solidFill>
                  <a:schemeClr val="tx1"/>
                </a:solidFill>
                <a:effectLst/>
                <a:latin typeface="+mn-lt"/>
                <a:ea typeface="+mn-ea"/>
                <a:cs typeface="+mn-cs"/>
              </a:rPr>
              <a:t>Speaker 3 (Jess, PPG) [10 minutes]</a:t>
            </a:r>
            <a:endParaRPr lang="en-US" b="1" dirty="0">
              <a:effectLst/>
            </a:endParaRPr>
          </a:p>
          <a:p>
            <a:pPr rtl="0"/>
            <a:r>
              <a:rPr lang="en-US" sz="1200" b="0" i="0" u="none" strike="noStrike" kern="1200" dirty="0">
                <a:solidFill>
                  <a:schemeClr val="tx1"/>
                </a:solidFill>
                <a:effectLst/>
                <a:latin typeface="+mn-lt"/>
                <a:ea typeface="+mn-ea"/>
                <a:cs typeface="+mn-cs"/>
              </a:rPr>
              <a:t>Local economies</a:t>
            </a:r>
            <a:endParaRPr lang="en-US" b="0" dirty="0">
              <a:effectLst/>
            </a:endParaRPr>
          </a:p>
          <a:p>
            <a:pPr rtl="0" fontAlgn="base"/>
            <a:r>
              <a:rPr lang="en-US" sz="1200" b="0" i="0" u="none" strike="noStrike" kern="1200" dirty="0">
                <a:solidFill>
                  <a:schemeClr val="tx1"/>
                </a:solidFill>
                <a:effectLst/>
                <a:latin typeface="+mn-lt"/>
                <a:ea typeface="+mn-ea"/>
                <a:cs typeface="+mn-cs"/>
              </a:rPr>
              <a:t>Overview of GFPP work</a:t>
            </a:r>
          </a:p>
          <a:p>
            <a:pPr rtl="0" fontAlgn="base"/>
            <a:r>
              <a:rPr lang="en-US" sz="1200" b="0" i="0" u="none" strike="noStrike" kern="1200" dirty="0">
                <a:solidFill>
                  <a:schemeClr val="tx1"/>
                </a:solidFill>
                <a:effectLst/>
                <a:latin typeface="+mn-lt"/>
                <a:ea typeface="+mn-ea"/>
                <a:cs typeface="+mn-cs"/>
              </a:rPr>
              <a:t>Why local economies are important</a:t>
            </a:r>
          </a:p>
          <a:p>
            <a:pPr rtl="0" fontAlgn="base"/>
            <a:r>
              <a:rPr lang="en-US" sz="1200" b="0" i="0" u="none" strike="noStrike" kern="1200" dirty="0">
                <a:solidFill>
                  <a:schemeClr val="tx1"/>
                </a:solidFill>
                <a:effectLst/>
                <a:latin typeface="+mn-lt"/>
                <a:ea typeface="+mn-ea"/>
                <a:cs typeface="+mn-cs"/>
              </a:rPr>
              <a:t>How local economies are supported by procurement policies</a:t>
            </a:r>
          </a:p>
          <a:p>
            <a:pPr rtl="0" fontAlgn="base"/>
            <a:r>
              <a:rPr lang="en-US" sz="1200" b="0" i="0" u="none" strike="noStrike" kern="1200" dirty="0">
                <a:solidFill>
                  <a:schemeClr val="tx1"/>
                </a:solidFill>
                <a:effectLst/>
                <a:latin typeface="+mn-lt"/>
                <a:ea typeface="+mn-ea"/>
                <a:cs typeface="+mn-cs"/>
              </a:rPr>
              <a:t>Procurement policy in practice</a:t>
            </a:r>
          </a:p>
          <a:p>
            <a:pPr lvl="1" rtl="0" fontAlgn="base"/>
            <a:r>
              <a:rPr lang="en-US" sz="1200" b="0" i="0" u="none" strike="noStrike" kern="1200" dirty="0">
                <a:solidFill>
                  <a:schemeClr val="tx1"/>
                </a:solidFill>
                <a:effectLst/>
                <a:latin typeface="+mn-lt"/>
                <a:ea typeface="+mn-ea"/>
                <a:cs typeface="+mn-cs"/>
              </a:rPr>
              <a:t>GFPP</a:t>
            </a:r>
          </a:p>
          <a:p>
            <a:pPr lvl="1" rtl="0" fontAlgn="base"/>
            <a:r>
              <a:rPr lang="en-US" sz="1200" b="0" i="0" u="none" strike="noStrike" kern="1200" dirty="0">
                <a:solidFill>
                  <a:schemeClr val="tx1"/>
                </a:solidFill>
                <a:effectLst/>
                <a:latin typeface="+mn-lt"/>
                <a:ea typeface="+mn-ea"/>
                <a:cs typeface="+mn-cs"/>
              </a:rPr>
              <a:t>How centering local economies in procurement policies supports COVID-19 response</a:t>
            </a:r>
          </a:p>
          <a:p>
            <a:pPr lvl="1" rtl="0" fontAlgn="base"/>
            <a:r>
              <a:rPr lang="en-US" sz="1200" b="0" i="0" u="none" strike="noStrike" kern="1200" dirty="0">
                <a:solidFill>
                  <a:schemeClr val="tx1"/>
                </a:solidFill>
                <a:effectLst/>
                <a:latin typeface="+mn-lt"/>
                <a:ea typeface="+mn-ea"/>
                <a:cs typeface="+mn-cs"/>
              </a:rPr>
              <a:t>Anything 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u="none"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COVID-19 has highlighted the very real ways the need for a resilient local food system.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Our FS was disrupted and food wasn’t traveling in the same way that it was beforehand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dirty="0">
                <a:solidFill>
                  <a:schemeClr val="tx1"/>
                </a:solidFill>
                <a:effectLst/>
                <a:latin typeface="+mn-lt"/>
                <a:ea typeface="+mn-ea"/>
                <a:cs typeface="+mn-cs"/>
              </a:rPr>
              <a:t>Consumers weren’t buying as much from restaurants which in turn weren’t buying as much from suppliers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dirty="0">
                <a:solidFill>
                  <a:schemeClr val="tx1"/>
                </a:solidFill>
                <a:effectLst/>
                <a:latin typeface="+mn-lt"/>
                <a:ea typeface="+mn-ea"/>
                <a:cs typeface="+mn-cs"/>
              </a:rPr>
              <a:t>Surpluses of food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dirty="0">
                <a:solidFill>
                  <a:schemeClr val="tx1"/>
                </a:solidFill>
                <a:effectLst/>
                <a:latin typeface="+mn-lt"/>
                <a:ea typeface="+mn-ea"/>
                <a:cs typeface="+mn-cs"/>
              </a:rPr>
              <a:t>Find examples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dirty="0">
                <a:solidFill>
                  <a:schemeClr val="tx1"/>
                </a:solidFill>
                <a:effectLst/>
                <a:latin typeface="+mn-lt"/>
                <a:ea typeface="+mn-ea"/>
                <a:cs typeface="+mn-cs"/>
              </a:rPr>
              <a:t>Local food has been filling in some of these gaps and can be rerouted to consumers via other avenues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dirty="0">
                <a:solidFill>
                  <a:schemeClr val="tx1"/>
                </a:solidFill>
                <a:effectLst/>
                <a:latin typeface="+mn-lt"/>
                <a:ea typeface="+mn-ea"/>
                <a:cs typeface="+mn-cs"/>
              </a:rPr>
              <a:t>Seeing </a:t>
            </a:r>
          </a:p>
        </p:txBody>
      </p:sp>
      <p:sp>
        <p:nvSpPr>
          <p:cNvPr id="4" name="Slide Number Placeholder 3"/>
          <p:cNvSpPr>
            <a:spLocks noGrp="1"/>
          </p:cNvSpPr>
          <p:nvPr>
            <p:ph type="sldNum" sz="quarter" idx="10"/>
          </p:nvPr>
        </p:nvSpPr>
        <p:spPr/>
        <p:txBody>
          <a:bodyPr/>
          <a:lstStyle/>
          <a:p>
            <a:fld id="{2EAB69DD-63E0-3245-B611-599196AA0D37}" type="slidenum">
              <a:rPr lang="en-US" smtClean="0"/>
              <a:t>23</a:t>
            </a:fld>
            <a:endParaRPr lang="en-US" dirty="0"/>
          </a:p>
        </p:txBody>
      </p:sp>
    </p:spTree>
    <p:extLst>
      <p:ext uri="{BB962C8B-B14F-4D97-AF65-F5344CB8AC3E}">
        <p14:creationId xmlns:p14="http://schemas.microsoft.com/office/powerpoint/2010/main" val="106671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[JG]</a:t>
            </a:r>
          </a:p>
          <a:p>
            <a:endParaRPr lang="en-US" b="1" u="none" dirty="0"/>
          </a:p>
          <a:p>
            <a:r>
              <a:rPr lang="en-US" dirty="0"/>
              <a:t>Source: Partnership for the Public Good (2020). “Mapping COVID-19 Cases and Other Local Data.” Retrieved from: </a:t>
            </a:r>
            <a:r>
              <a:rPr lang="en-US" dirty="0">
                <a:hlinkClick r:id="rId3"/>
              </a:rPr>
              <a:t>https://ppgbuffalo.org/news-and-events/news/article:05-19-2020-12-00am-diving-into-the-data-covid-19-cases-and-other-local-data/</a:t>
            </a:r>
            <a:r>
              <a:rPr lang="en-US" dirty="0"/>
              <a:t>. </a:t>
            </a:r>
          </a:p>
          <a:p>
            <a:br>
              <a:rPr lang="en-US" dirty="0"/>
            </a:br>
            <a:endParaRPr lang="en-US" dirty="0"/>
          </a:p>
        </p:txBody>
      </p:sp>
      <p:sp>
        <p:nvSpPr>
          <p:cNvPr id="4" name="Slide Number Placeholder 3"/>
          <p:cNvSpPr>
            <a:spLocks noGrp="1"/>
          </p:cNvSpPr>
          <p:nvPr>
            <p:ph type="sldNum" sz="quarter" idx="5"/>
          </p:nvPr>
        </p:nvSpPr>
        <p:spPr/>
        <p:txBody>
          <a:bodyPr/>
          <a:lstStyle/>
          <a:p>
            <a:fld id="{2EAB69DD-63E0-3245-B611-599196AA0D37}" type="slidenum">
              <a:rPr lang="en-US" smtClean="0"/>
              <a:t>27</a:t>
            </a:fld>
            <a:endParaRPr lang="en-US" dirty="0"/>
          </a:p>
        </p:txBody>
      </p:sp>
    </p:spTree>
    <p:extLst>
      <p:ext uri="{BB962C8B-B14F-4D97-AF65-F5344CB8AC3E}">
        <p14:creationId xmlns:p14="http://schemas.microsoft.com/office/powerpoint/2010/main" val="716901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B69DD-63E0-3245-B611-599196AA0D37}" type="slidenum">
              <a:rPr lang="en-US" smtClean="0"/>
              <a:t>30</a:t>
            </a:fld>
            <a:endParaRPr lang="en-US" dirty="0"/>
          </a:p>
        </p:txBody>
      </p:sp>
    </p:spTree>
    <p:extLst>
      <p:ext uri="{BB962C8B-B14F-4D97-AF65-F5344CB8AC3E}">
        <p14:creationId xmlns:p14="http://schemas.microsoft.com/office/powerpoint/2010/main" val="506512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[JG]</a:t>
            </a:r>
            <a:endParaRPr lang="en-US" dirty="0"/>
          </a:p>
        </p:txBody>
      </p:sp>
      <p:sp>
        <p:nvSpPr>
          <p:cNvPr id="4" name="Slide Number Placeholder 3"/>
          <p:cNvSpPr>
            <a:spLocks noGrp="1"/>
          </p:cNvSpPr>
          <p:nvPr>
            <p:ph type="sldNum" sz="quarter" idx="5"/>
          </p:nvPr>
        </p:nvSpPr>
        <p:spPr/>
        <p:txBody>
          <a:bodyPr/>
          <a:lstStyle/>
          <a:p>
            <a:fld id="{2EAB69DD-63E0-3245-B611-599196AA0D37}" type="slidenum">
              <a:rPr lang="en-US" smtClean="0"/>
              <a:t>32</a:t>
            </a:fld>
            <a:endParaRPr lang="en-US" dirty="0"/>
          </a:p>
        </p:txBody>
      </p:sp>
    </p:spTree>
    <p:extLst>
      <p:ext uri="{BB962C8B-B14F-4D97-AF65-F5344CB8AC3E}">
        <p14:creationId xmlns:p14="http://schemas.microsoft.com/office/powerpoint/2010/main" val="206084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[NBW] </a:t>
            </a:r>
            <a:r>
              <a:rPr lang="en-US" sz="1200" b="0" u="none" kern="1200" dirty="0">
                <a:solidFill>
                  <a:schemeClr val="tx1"/>
                </a:solidFill>
                <a:effectLst/>
                <a:latin typeface="+mn-lt"/>
                <a:ea typeface="+mn-ea"/>
                <a:cs typeface="+mn-cs"/>
              </a:rPr>
              <a:t>A quick introduction to ChangeLab, if you’re not already familiar with 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ChangeLab is national law and policy organization that’s located in Oakland, California. We work to advance equitable laws and policies to ensure healthy lives for all and prioritize communities whose residents are at highest risk for poor health.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EAB69DD-63E0-3245-B611-599196AA0D37}" type="slidenum">
              <a:rPr lang="en-US" smtClean="0"/>
              <a:t>2</a:t>
            </a:fld>
            <a:endParaRPr lang="en-US" dirty="0"/>
          </a:p>
        </p:txBody>
      </p:sp>
    </p:spTree>
    <p:extLst>
      <p:ext uri="{BB962C8B-B14F-4D97-AF65-F5344CB8AC3E}">
        <p14:creationId xmlns:p14="http://schemas.microsoft.com/office/powerpoint/2010/main" val="922467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a:t>
            </a:r>
          </a:p>
        </p:txBody>
      </p:sp>
      <p:sp>
        <p:nvSpPr>
          <p:cNvPr id="4" name="Slide Number Placeholder 3"/>
          <p:cNvSpPr>
            <a:spLocks noGrp="1"/>
          </p:cNvSpPr>
          <p:nvPr>
            <p:ph type="sldNum" sz="quarter" idx="5"/>
          </p:nvPr>
        </p:nvSpPr>
        <p:spPr/>
        <p:txBody>
          <a:bodyPr/>
          <a:lstStyle/>
          <a:p>
            <a:fld id="{2EAB69DD-63E0-3245-B611-599196AA0D37}" type="slidenum">
              <a:rPr lang="en-US" smtClean="0"/>
              <a:t>33</a:t>
            </a:fld>
            <a:endParaRPr lang="en-US" dirty="0"/>
          </a:p>
        </p:txBody>
      </p:sp>
    </p:spTree>
    <p:extLst>
      <p:ext uri="{BB962C8B-B14F-4D97-AF65-F5344CB8AC3E}">
        <p14:creationId xmlns:p14="http://schemas.microsoft.com/office/powerpoint/2010/main" val="253728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[NBW] </a:t>
            </a:r>
            <a:r>
              <a:rPr lang="en-US" b="0" dirty="0"/>
              <a:t>What are actions you can take? Who are the decision makers? Where do I find more information?</a:t>
            </a:r>
            <a:endParaRPr lang="en-US" b="1" dirty="0"/>
          </a:p>
        </p:txBody>
      </p:sp>
      <p:sp>
        <p:nvSpPr>
          <p:cNvPr id="4" name="Slide Number Placeholder 3"/>
          <p:cNvSpPr>
            <a:spLocks noGrp="1"/>
          </p:cNvSpPr>
          <p:nvPr>
            <p:ph type="sldNum" sz="quarter" idx="5"/>
          </p:nvPr>
        </p:nvSpPr>
        <p:spPr/>
        <p:txBody>
          <a:bodyPr/>
          <a:lstStyle/>
          <a:p>
            <a:fld id="{2EAB69DD-63E0-3245-B611-599196AA0D37}" type="slidenum">
              <a:rPr lang="en-US" smtClean="0"/>
              <a:t>41</a:t>
            </a:fld>
            <a:endParaRPr lang="en-US" dirty="0"/>
          </a:p>
        </p:txBody>
      </p:sp>
    </p:spTree>
    <p:extLst>
      <p:ext uri="{BB962C8B-B14F-4D97-AF65-F5344CB8AC3E}">
        <p14:creationId xmlns:p14="http://schemas.microsoft.com/office/powerpoint/2010/main" val="2051323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few resources from the organizations featured on this webinar and others.</a:t>
            </a:r>
          </a:p>
          <a:p>
            <a:endParaRPr lang="en-US" dirty="0"/>
          </a:p>
          <a:p>
            <a:r>
              <a:rPr lang="en-US" dirty="0"/>
              <a:t>The Center for Good Food Purchasing is a great source of resources and information on the Good Food Purchasing Program</a:t>
            </a:r>
          </a:p>
          <a:p>
            <a:r>
              <a:rPr lang="en-US" dirty="0"/>
              <a:t>Living </a:t>
            </a:r>
            <a:r>
              <a:rPr lang="en-US" dirty="0" err="1"/>
              <a:t>Citie’s</a:t>
            </a:r>
            <a:r>
              <a:rPr lang="en-US" dirty="0"/>
              <a:t> City Accelerator </a:t>
            </a:r>
          </a:p>
          <a:p>
            <a:r>
              <a:rPr lang="en-US" dirty="0"/>
              <a:t>Urban Fruits &amp; Veggies</a:t>
            </a:r>
          </a:p>
          <a:p>
            <a:r>
              <a:rPr lang="en-US" dirty="0"/>
              <a:t>PPG’s Buffalo Commons</a:t>
            </a:r>
          </a:p>
          <a:p>
            <a:r>
              <a:rPr lang="en-US" dirty="0"/>
              <a:t>And finally the Movement for Black Lives’ policy platform, which we can use as a guide to centering a vision for black power, freedom, &amp; justice in our policy work. </a:t>
            </a:r>
          </a:p>
        </p:txBody>
      </p:sp>
      <p:sp>
        <p:nvSpPr>
          <p:cNvPr id="4" name="Slide Number Placeholder 3"/>
          <p:cNvSpPr>
            <a:spLocks noGrp="1"/>
          </p:cNvSpPr>
          <p:nvPr>
            <p:ph type="sldNum" sz="quarter" idx="5"/>
          </p:nvPr>
        </p:nvSpPr>
        <p:spPr/>
        <p:txBody>
          <a:bodyPr/>
          <a:lstStyle/>
          <a:p>
            <a:fld id="{2EAB69DD-63E0-3245-B611-599196AA0D37}" type="slidenum">
              <a:rPr lang="en-US" smtClean="0"/>
              <a:t>42</a:t>
            </a:fld>
            <a:endParaRPr lang="en-US" dirty="0"/>
          </a:p>
        </p:txBody>
      </p:sp>
    </p:spTree>
    <p:extLst>
      <p:ext uri="{BB962C8B-B14F-4D97-AF65-F5344CB8AC3E}">
        <p14:creationId xmlns:p14="http://schemas.microsoft.com/office/powerpoint/2010/main" val="3191414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PARTNER RESOURCES]</a:t>
            </a:r>
          </a:p>
        </p:txBody>
      </p:sp>
      <p:sp>
        <p:nvSpPr>
          <p:cNvPr id="4" name="Slide Number Placeholder 3"/>
          <p:cNvSpPr>
            <a:spLocks noGrp="1"/>
          </p:cNvSpPr>
          <p:nvPr>
            <p:ph type="sldNum" sz="quarter" idx="5"/>
          </p:nvPr>
        </p:nvSpPr>
        <p:spPr/>
        <p:txBody>
          <a:bodyPr/>
          <a:lstStyle/>
          <a:p>
            <a:fld id="{2EAB69DD-63E0-3245-B611-599196AA0D37}" type="slidenum">
              <a:rPr lang="en-US" smtClean="0"/>
              <a:t>43</a:t>
            </a:fld>
            <a:endParaRPr lang="en-US" dirty="0"/>
          </a:p>
        </p:txBody>
      </p:sp>
    </p:spTree>
    <p:extLst>
      <p:ext uri="{BB962C8B-B14F-4D97-AF65-F5344CB8AC3E}">
        <p14:creationId xmlns:p14="http://schemas.microsoft.com/office/powerpoint/2010/main" val="254858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[CLS – NBW]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may submit your questions via the Q&amp;A box on the left side of your screen.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Feel free to get in touch and share your questions or comments with us. </a:t>
            </a:r>
            <a:r>
              <a:rPr lang="en-US" sz="1200" kern="1200" baseline="0" dirty="0">
                <a:solidFill>
                  <a:srgbClr val="FFFF00"/>
                </a:solidFill>
                <a:effectLst/>
                <a:latin typeface="+mn-lt"/>
                <a:ea typeface="+mn-ea"/>
                <a:cs typeface="+mn-cs"/>
              </a:rPr>
              <a:t>As soon as this webinar ends, you’ll be directed to a very quick follow up survey – please take just two of three minutes to share your feedback with us and help shape this conversation.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And the recording for this webinar will be available soon – you’ll receive a follow up email. </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Thank you so much to everyone for joining us!</a:t>
            </a:r>
          </a:p>
        </p:txBody>
      </p:sp>
      <p:sp>
        <p:nvSpPr>
          <p:cNvPr id="4" name="Slide Number Placeholder 3"/>
          <p:cNvSpPr>
            <a:spLocks noGrp="1"/>
          </p:cNvSpPr>
          <p:nvPr>
            <p:ph type="sldNum" sz="quarter" idx="10"/>
          </p:nvPr>
        </p:nvSpPr>
        <p:spPr/>
        <p:txBody>
          <a:bodyPr/>
          <a:lstStyle/>
          <a:p>
            <a:fld id="{2EAB69DD-63E0-3245-B611-599196AA0D37}" type="slidenum">
              <a:rPr lang="en-US" smtClean="0"/>
              <a:t>44</a:t>
            </a:fld>
            <a:endParaRPr lang="en-US" dirty="0"/>
          </a:p>
        </p:txBody>
      </p:sp>
    </p:spTree>
    <p:extLst>
      <p:ext uri="{BB962C8B-B14F-4D97-AF65-F5344CB8AC3E}">
        <p14:creationId xmlns:p14="http://schemas.microsoft.com/office/powerpoint/2010/main" val="117866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[NBW] </a:t>
            </a:r>
            <a:r>
              <a:rPr lang="en-US" dirty="0">
                <a:effectLst/>
              </a:rPr>
              <a:t>We are very excited to have a wonderful group of people with us today to speak about food procurement. I’ll have each speaker introduce themselves and their organization.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*Everyone introduces themselves (your name, who you are (2 sentences max), and a bit about your organization (2 sentences max)</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Nessia, Senior Policy Analyst at ChangeLab, working on food systems policy including procurement. My background is in food security, public health, and federal nutrition programs.</a:t>
            </a:r>
          </a:p>
        </p:txBody>
      </p:sp>
      <p:sp>
        <p:nvSpPr>
          <p:cNvPr id="4" name="Slide Number Placeholder 3"/>
          <p:cNvSpPr>
            <a:spLocks noGrp="1"/>
          </p:cNvSpPr>
          <p:nvPr>
            <p:ph type="sldNum" sz="quarter" idx="10"/>
          </p:nvPr>
        </p:nvSpPr>
        <p:spPr/>
        <p:txBody>
          <a:bodyPr/>
          <a:lstStyle/>
          <a:p>
            <a:fld id="{2EAB69DD-63E0-3245-B611-599196AA0D37}" type="slidenum">
              <a:rPr lang="en-US" smtClean="0"/>
              <a:t>3</a:t>
            </a:fld>
            <a:endParaRPr lang="en-US" dirty="0"/>
          </a:p>
        </p:txBody>
      </p:sp>
    </p:spTree>
    <p:extLst>
      <p:ext uri="{BB962C8B-B14F-4D97-AF65-F5344CB8AC3E}">
        <p14:creationId xmlns:p14="http://schemas.microsoft.com/office/powerpoint/2010/main" val="313043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[NBW]</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Everyone introduces themselves (your name, who you are (2 sentences max), and a bit about your organization (2 sentences max)</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EAB69DD-63E0-3245-B611-599196AA0D37}" type="slidenum">
              <a:rPr lang="en-US" smtClean="0"/>
              <a:t>4</a:t>
            </a:fld>
            <a:endParaRPr lang="en-US" dirty="0"/>
          </a:p>
        </p:txBody>
      </p:sp>
    </p:spTree>
    <p:extLst>
      <p:ext uri="{BB962C8B-B14F-4D97-AF65-F5344CB8AC3E}">
        <p14:creationId xmlns:p14="http://schemas.microsoft.com/office/powerpoint/2010/main" val="1576066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[NBW] </a:t>
            </a:r>
            <a:r>
              <a:rPr lang="en-US" sz="1200" b="0" u="none" kern="1200" dirty="0">
                <a:solidFill>
                  <a:schemeClr val="tx1"/>
                </a:solidFill>
                <a:effectLst/>
                <a:latin typeface="+mn-lt"/>
                <a:ea typeface="+mn-ea"/>
                <a:cs typeface="+mn-cs"/>
              </a:rPr>
              <a:t>Here’s a brief look at what we’ll cover today:</a:t>
            </a:r>
          </a:p>
          <a:p>
            <a:pPr lvl="0"/>
            <a:endParaRPr lang="en-US" sz="1200" b="0" u="non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u="none" kern="1200" dirty="0">
                <a:solidFill>
                  <a:schemeClr val="tx1"/>
                </a:solidFill>
                <a:effectLst/>
                <a:latin typeface="+mn-lt"/>
                <a:ea typeface="+mn-ea"/>
                <a:cs typeface="+mn-cs"/>
              </a:rPr>
              <a:t>First we’ll look at food systems and a good food approach, </a:t>
            </a:r>
          </a:p>
          <a:p>
            <a:pPr marL="171450" lvl="0" indent="-171450">
              <a:buFont typeface="Arial" panose="020B0604020202020204" pitchFamily="34" charset="0"/>
              <a:buChar char="•"/>
            </a:pPr>
            <a:r>
              <a:rPr lang="en-US" sz="1200" b="0" u="none" kern="1200" dirty="0">
                <a:solidFill>
                  <a:schemeClr val="tx1"/>
                </a:solidFill>
                <a:effectLst/>
                <a:latin typeface="+mn-lt"/>
                <a:ea typeface="+mn-ea"/>
                <a:cs typeface="+mn-cs"/>
              </a:rPr>
              <a:t>Then at how procurement fits into that and the connection between procurement and health equity</a:t>
            </a:r>
          </a:p>
          <a:p>
            <a:pPr marL="171450" lvl="0" indent="-171450">
              <a:buFont typeface="Arial" panose="020B0604020202020204" pitchFamily="34" charset="0"/>
              <a:buChar char="•"/>
            </a:pPr>
            <a:r>
              <a:rPr lang="en-US" sz="1200" b="0" u="none" kern="1200" dirty="0">
                <a:solidFill>
                  <a:schemeClr val="tx1"/>
                </a:solidFill>
                <a:effectLst/>
                <a:latin typeface="+mn-lt"/>
                <a:ea typeface="+mn-ea"/>
                <a:cs typeface="+mn-cs"/>
              </a:rPr>
              <a:t>Next our speakers will dive into the good food values of local economies and a diverse workforce.</a:t>
            </a:r>
          </a:p>
          <a:p>
            <a:pPr marL="171450" lvl="0" indent="-171450">
              <a:buFont typeface="Arial" panose="020B0604020202020204" pitchFamily="34" charset="0"/>
              <a:buChar char="•"/>
            </a:pPr>
            <a:r>
              <a:rPr lang="en-US" sz="1200" b="0" u="none" kern="1200" dirty="0">
                <a:solidFill>
                  <a:schemeClr val="tx1"/>
                </a:solidFill>
                <a:effectLst/>
                <a:latin typeface="+mn-lt"/>
                <a:ea typeface="+mn-ea"/>
                <a:cs typeface="+mn-cs"/>
              </a:rPr>
              <a:t>And finally we’ll share some resources and answer your questions.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AB69DD-63E0-3245-B611-599196AA0D37}" type="slidenum">
              <a:rPr lang="en-US" smtClean="0"/>
              <a:t>5</a:t>
            </a:fld>
            <a:endParaRPr lang="en-US" dirty="0"/>
          </a:p>
        </p:txBody>
      </p:sp>
    </p:spTree>
    <p:extLst>
      <p:ext uri="{BB962C8B-B14F-4D97-AF65-F5344CB8AC3E}">
        <p14:creationId xmlns:p14="http://schemas.microsoft.com/office/powerpoint/2010/main" val="175638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[NBW] </a:t>
            </a:r>
          </a:p>
          <a:p>
            <a:pPr lvl="0"/>
            <a:r>
              <a:rPr lang="en-US" sz="1200" b="0" u="none" kern="1200" dirty="0">
                <a:solidFill>
                  <a:schemeClr val="tx1"/>
                </a:solidFill>
                <a:effectLst/>
                <a:latin typeface="+mn-lt"/>
                <a:ea typeface="+mn-ea"/>
                <a:cs typeface="+mn-cs"/>
              </a:rPr>
              <a:t>And now to our just food system. </a:t>
            </a:r>
          </a:p>
          <a:p>
            <a:r>
              <a:rPr lang="en-US" sz="1200" kern="1200" dirty="0">
                <a:solidFill>
                  <a:schemeClr val="tx1"/>
                </a:solidFill>
                <a:effectLst/>
                <a:latin typeface="+mn-lt"/>
                <a:ea typeface="+mn-ea"/>
                <a:cs typeface="+mn-cs"/>
              </a:rPr>
              <a:t>I can’t talk about food systems and certainly not about building a more just food system without honoring and acknowledging the communities across the nation that are protesting the recent murders of George Floyd, </a:t>
            </a:r>
            <a:r>
              <a:rPr lang="en-US" sz="1200" kern="1200" dirty="0" err="1">
                <a:solidFill>
                  <a:schemeClr val="tx1"/>
                </a:solidFill>
                <a:effectLst/>
                <a:latin typeface="+mn-lt"/>
                <a:ea typeface="+mn-ea"/>
                <a:cs typeface="+mn-cs"/>
              </a:rPr>
              <a:t>Ahmaud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Arbery</a:t>
            </a:r>
            <a:r>
              <a:rPr lang="en-US" sz="1200" kern="1200" dirty="0">
                <a:solidFill>
                  <a:schemeClr val="tx1"/>
                </a:solidFill>
                <a:effectLst/>
                <a:latin typeface="+mn-lt"/>
                <a:ea typeface="+mn-ea"/>
                <a:cs typeface="+mn-cs"/>
              </a:rPr>
              <a:t>, Breonna Taylor, and sadly, countless others. The structural violence against Black people that protesters across the country are responding to is the result of a long history of laws and policies that discriminate and disenfranchise. These </a:t>
            </a:r>
            <a:r>
              <a:rPr lang="en-US" sz="1200" b="0" i="0" kern="1200" dirty="0">
                <a:solidFill>
                  <a:schemeClr val="tx1"/>
                </a:solidFill>
                <a:effectLst/>
                <a:latin typeface="+mn-lt"/>
                <a:ea typeface="+mn-ea"/>
                <a:cs typeface="+mn-cs"/>
              </a:rPr>
              <a:t>laws and policies, that have perpetuated a legacy of slavery, white supremacy, segregation, and disenfranchisement,</a:t>
            </a:r>
            <a:r>
              <a:rPr lang="en-US" sz="1200" kern="1200" dirty="0">
                <a:solidFill>
                  <a:schemeClr val="tx1"/>
                </a:solidFill>
                <a:effectLst/>
                <a:latin typeface="+mn-lt"/>
                <a:ea typeface="+mn-ea"/>
                <a:cs typeface="+mn-cs"/>
              </a:rPr>
              <a:t> are the </a:t>
            </a:r>
            <a:r>
              <a:rPr lang="en-US" sz="1200" b="0" i="0" kern="1200" dirty="0">
                <a:solidFill>
                  <a:schemeClr val="tx1"/>
                </a:solidFill>
                <a:effectLst/>
                <a:latin typeface="+mn-lt"/>
                <a:ea typeface="+mn-ea"/>
                <a:cs typeface="+mn-cs"/>
              </a:rPr>
              <a:t>most powerful risk factors in health. They are the same risk factors driving racial disparities in health and economic outcomes in the midst of the COVID-19 pandemic. Health equity cannot be achieved until we address this anti-blackness that results from insidious discriminatory systems, structures, and practices not just of the policing and criminal justice system, but in schools, healthcare, housing, and food systems.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Policies across the food system, including in procurement, can be leveraged in this effort. </a:t>
            </a:r>
            <a:r>
              <a:rPr lang="en-US" sz="1200" b="0" i="0" kern="1200" dirty="0">
                <a:solidFill>
                  <a:schemeClr val="tx1"/>
                </a:solidFill>
                <a:effectLst/>
                <a:latin typeface="+mn-lt"/>
                <a:ea typeface="+mn-ea"/>
                <a:cs typeface="+mn-cs"/>
              </a:rPr>
              <a:t>Policymakers and governments and funders and advocacy organizations and educators all play a critical role in the decisions that shape our communities and can push back at the fundamental drivers of health inequity.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AB69DD-63E0-3245-B611-599196AA0D37}" type="slidenum">
              <a:rPr lang="en-US" smtClean="0"/>
              <a:t>6</a:t>
            </a:fld>
            <a:endParaRPr lang="en-US" dirty="0"/>
          </a:p>
        </p:txBody>
      </p:sp>
    </p:spTree>
    <p:extLst>
      <p:ext uri="{BB962C8B-B14F-4D97-AF65-F5344CB8AC3E}">
        <p14:creationId xmlns:p14="http://schemas.microsoft.com/office/powerpoint/2010/main" val="2885981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[NBW]</a:t>
            </a:r>
            <a:r>
              <a:rPr lang="en-US" sz="1200" b="0" i="0" u="none" kern="1200" dirty="0">
                <a:solidFill>
                  <a:schemeClr val="tx1"/>
                </a:solidFill>
                <a:effectLst/>
                <a:latin typeface="+mn-lt"/>
                <a:ea typeface="+mn-ea"/>
                <a:cs typeface="+mn-cs"/>
              </a:rPr>
              <a:t> With that context, th</a:t>
            </a:r>
            <a:r>
              <a:rPr lang="en-US" sz="1200" b="0" i="0" kern="1200" dirty="0">
                <a:solidFill>
                  <a:schemeClr val="tx1"/>
                </a:solidFill>
                <a:effectLst/>
                <a:latin typeface="+mn-lt"/>
                <a:ea typeface="+mn-ea"/>
                <a:cs typeface="+mn-cs"/>
              </a:rPr>
              <a:t>e food system provides a unique opportunity to shape the health, environment, social, and economic outcomes of communities. The food system is broad reaching, one of the largest industries in terms of employment, and a key ingredient in reversing the fundamental drivers of inequities.  Each component of the food system – production, processing, distribution, consumption, and disposal – influences those outcomes. This, though, does not occur in a vacuum. The way that we approach food systems, the values that we place at the core of our approach, drive the activities across the food system supply chain. A food system that values local economies, values diversity in business, a valued workforce, nutrition, environmental sustainability, and animal welfare, can help to shape a communities or a region’s outcomes.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AB69DD-63E0-3245-B611-599196AA0D37}" type="slidenum">
              <a:rPr lang="en-US" smtClean="0"/>
              <a:t>7</a:t>
            </a:fld>
            <a:endParaRPr lang="en-US" dirty="0"/>
          </a:p>
        </p:txBody>
      </p:sp>
    </p:spTree>
    <p:extLst>
      <p:ext uri="{BB962C8B-B14F-4D97-AF65-F5344CB8AC3E}">
        <p14:creationId xmlns:p14="http://schemas.microsoft.com/office/powerpoint/2010/main" val="210025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[NBW]</a:t>
            </a:r>
          </a:p>
          <a:p>
            <a:pPr defTabSz="931774">
              <a:defRPr/>
            </a:pPr>
            <a:r>
              <a:rPr lang="en-US" dirty="0"/>
              <a:t>Let’s draw out the specific connection between procurement and health equity. </a:t>
            </a:r>
          </a:p>
          <a:p>
            <a:pPr defTabSz="931774">
              <a:defRPr/>
            </a:pPr>
            <a:r>
              <a:rPr lang="en-US" dirty="0"/>
              <a:t>A definition we use for health equity, from the National Academies of Sciences, is the “the state in which everyone has the opportunity to attain full health potential and no one is disadvantaged from achieving this potential because of social position or any other socially defined circumstance.” And per everything I’ve said up until this point, I’d add, “because of systemic racism such as anti-blackness.”</a:t>
            </a:r>
          </a:p>
          <a:p>
            <a:pPr defTabSz="931774">
              <a:defRPr/>
            </a:pPr>
            <a:endParaRPr lang="en-US" dirty="0"/>
          </a:p>
          <a:p>
            <a:pPr defTabSz="931774">
              <a:defRPr/>
            </a:pPr>
            <a:r>
              <a:rPr lang="en-US" dirty="0"/>
              <a:t>The foundation of this concept and the concept of health disparities is the understanding that differences in health experienced by these populations are unjust, avoidable, and don’t result from genetics or biology but from systematic discrimination and social exclusion.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defTabSz="465887">
              <a:defRPr/>
            </a:pPr>
            <a:r>
              <a:rPr lang="en-US" u="none" dirty="0"/>
              <a:t>In</a:t>
            </a:r>
            <a:r>
              <a:rPr lang="en-US" u="none" baseline="0" dirty="0"/>
              <a:t> the context of food procurement – addressing health equity requires a </a:t>
            </a:r>
            <a:r>
              <a:rPr lang="en-US" u="none" dirty="0"/>
              <a:t>reframing</a:t>
            </a:r>
            <a:r>
              <a:rPr lang="en-US" u="none" baseline="0" dirty="0"/>
              <a:t> of</a:t>
            </a:r>
            <a:r>
              <a:rPr lang="en-US" u="none" dirty="0"/>
              <a:t> institutional purchasing that intersects with health in</a:t>
            </a:r>
            <a:r>
              <a:rPr lang="en-US" u="none" baseline="0" dirty="0"/>
              <a:t> ways that go beyond nutrition and healthy food access.  </a:t>
            </a:r>
          </a:p>
          <a:p>
            <a:pPr defTabSz="465887">
              <a:defRPr/>
            </a:pPr>
            <a:endParaRPr lang="en-US" u="none" baseline="0" dirty="0"/>
          </a:p>
          <a:p>
            <a:pPr defTabSz="465887">
              <a:defRPr/>
            </a:pPr>
            <a:r>
              <a:rPr lang="en-US" u="none" dirty="0"/>
              <a:t>To</a:t>
            </a:r>
            <a:r>
              <a:rPr lang="en-US" u="none" baseline="0" dirty="0"/>
              <a:t> use it as a tool for achieving health equity and justice in food systems</a:t>
            </a:r>
            <a:r>
              <a:rPr lang="en-US" u="none" dirty="0"/>
              <a:t>, we need to see</a:t>
            </a:r>
            <a:r>
              <a:rPr lang="en-US" u="none" baseline="0" dirty="0"/>
              <a:t> </a:t>
            </a:r>
            <a:r>
              <a:rPr lang="en-US" u="none" dirty="0"/>
              <a:t>procurement as a strategy for creating good</a:t>
            </a:r>
            <a:r>
              <a:rPr lang="en-US" u="none" baseline="0" dirty="0"/>
              <a:t> jobs, </a:t>
            </a:r>
            <a:r>
              <a:rPr lang="en-US" u="none" dirty="0"/>
              <a:t>economic development, racial equity, and environmental sustainability.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AB69DD-63E0-3245-B611-599196AA0D37}" type="slidenum">
              <a:rPr lang="en-US" smtClean="0"/>
              <a:t>8</a:t>
            </a:fld>
            <a:endParaRPr lang="en-US" dirty="0"/>
          </a:p>
        </p:txBody>
      </p:sp>
    </p:spTree>
    <p:extLst>
      <p:ext uri="{BB962C8B-B14F-4D97-AF65-F5344CB8AC3E}">
        <p14:creationId xmlns:p14="http://schemas.microsoft.com/office/powerpoint/2010/main" val="208411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[NBW] </a:t>
            </a:r>
            <a:r>
              <a:rPr lang="en-US" sz="1200" b="0" u="none" kern="1200" dirty="0">
                <a:solidFill>
                  <a:schemeClr val="tx1"/>
                </a:solidFill>
                <a:effectLst/>
                <a:latin typeface="+mn-lt"/>
                <a:ea typeface="+mn-ea"/>
                <a:cs typeface="+mn-cs"/>
              </a:rPr>
              <a:t>This is an infographic we developed with the center for good food purchasing (who is an organization leading the charge to shift institutions towards a values-based purchasing model) to demonstrate this </a:t>
            </a:r>
            <a:r>
              <a:rPr lang="en-US" dirty="0"/>
              <a:t>framework for how equitable food procurement, as one activity occurring within food systems, can contribute to a more just food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might be a little late here, but I want to clarify what we’re talking about when we say procurement. Procurement is the process of finding, contracting</a:t>
            </a:r>
            <a:r>
              <a:rPr lang="en-US" baseline="0" dirty="0"/>
              <a:t> for, </a:t>
            </a:r>
            <a:r>
              <a:rPr lang="en-US" dirty="0"/>
              <a:t>and acquiring goods</a:t>
            </a:r>
            <a:r>
              <a:rPr lang="en-US" baseline="0" dirty="0"/>
              <a:t> or</a:t>
            </a:r>
            <a:r>
              <a:rPr lang="en-US" dirty="0"/>
              <a:t> services. Local government agencies, school districts, and other large institutions like hospitals and universities are often some of the largest food purchasers in a community. They are also an important source of food for community members – Americans eat more than a third of their calories outside of the home. With this purchasing power, and the standards and criteria (driven by good food values) that they use to find and select their food supplies, they can move structural drivers of inequity like structural discrimination, income inequality, and disparities in opportunity.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u="none" kern="1200" dirty="0">
                <a:solidFill>
                  <a:schemeClr val="tx1"/>
                </a:solidFill>
                <a:effectLst/>
                <a:latin typeface="+mn-lt"/>
                <a:ea typeface="+mn-ea"/>
                <a:cs typeface="+mn-cs"/>
              </a:rPr>
              <a:t>So to go back to the idea of using good food values in procurement to drive food system activities, here are a few examples: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u="non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Valued workforce - </a:t>
            </a:r>
            <a:r>
              <a:rPr lang="en-US" dirty="0"/>
              <a:t>One out of every 7 workers in the US works along the food chain, yet a lot of these jobs come with low pay, poor working conditions, and no benefits. Procurement policies can help to demand better conditions for these workers.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Environmental sustainability - If US public schools reduced their meat purchases by 30%, they could reduce their carbon footprints by 700 million kilograms at no extra cost. </a:t>
            </a:r>
            <a:endParaRPr lang="en-US" sz="1200" b="0" u="non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Health and nutrition - </a:t>
            </a:r>
            <a:r>
              <a:rPr lang="en-US" dirty="0"/>
              <a:t>consider who typically eats food served by governments and institutions.  Most often this food is served to people from groups already at increased risk for – or overburdened with diet-related diseases like hypertension and obesity. Examples here include low-income seniors, children from food insecure households, and people living in institutional settings such as correctional facilities and psychiatric hospitals. Valuing health and nutrition can shape the food environment.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AB69DD-63E0-3245-B611-599196AA0D37}" type="slidenum">
              <a:rPr lang="en-US" smtClean="0"/>
              <a:t>9</a:t>
            </a:fld>
            <a:endParaRPr lang="en-US" dirty="0"/>
          </a:p>
        </p:txBody>
      </p:sp>
    </p:spTree>
    <p:extLst>
      <p:ext uri="{BB962C8B-B14F-4D97-AF65-F5344CB8AC3E}">
        <p14:creationId xmlns:p14="http://schemas.microsoft.com/office/powerpoint/2010/main" val="263572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B1105-4A41-E64D-B0CB-A8A42F1E3B1E}" type="datetimeFigureOut">
              <a:rPr lang="en-US" smtClean="0"/>
              <a:t>6/18/2020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165640-98A1-2F47-A9CF-CFB60C131BAE}" type="slidenum">
              <a:rPr lang="en-US" smtClean="0"/>
              <a:t>‹#›</a:t>
            </a:fld>
            <a:endParaRPr lang="en-US" dirty="0"/>
          </a:p>
        </p:txBody>
      </p:sp>
    </p:spTree>
    <p:extLst>
      <p:ext uri="{BB962C8B-B14F-4D97-AF65-F5344CB8AC3E}">
        <p14:creationId xmlns:p14="http://schemas.microsoft.com/office/powerpoint/2010/main" val="377872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descr="Asset 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1872" t="2070" r="4187" b="5638"/>
          <a:stretch/>
        </p:blipFill>
        <p:spPr>
          <a:xfrm>
            <a:off x="-24046" y="144073"/>
            <a:ext cx="9168046" cy="6569850"/>
          </a:xfrm>
          <a:prstGeom prst="rect">
            <a:avLst/>
          </a:prstGeom>
        </p:spPr>
      </p:pic>
      <p:sp>
        <p:nvSpPr>
          <p:cNvPr id="7" name="Rectangle 6"/>
          <p:cNvSpPr/>
          <p:nvPr userDrawn="1"/>
        </p:nvSpPr>
        <p:spPr>
          <a:xfrm>
            <a:off x="-1" y="-2"/>
            <a:ext cx="9144001" cy="144075"/>
          </a:xfrm>
          <a:prstGeom prst="rect">
            <a:avLst/>
          </a:prstGeom>
          <a:solidFill>
            <a:srgbClr val="25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13923"/>
            <a:ext cx="9144001" cy="144075"/>
          </a:xfrm>
          <a:prstGeom prst="rect">
            <a:avLst/>
          </a:prstGeom>
          <a:solidFill>
            <a:srgbClr val="25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10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descr="Asset 9.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0" y="144073"/>
            <a:ext cx="9143999" cy="6569850"/>
          </a:xfrm>
          <a:prstGeom prst="rect">
            <a:avLst/>
          </a:prstGeom>
        </p:spPr>
      </p:pic>
      <p:sp>
        <p:nvSpPr>
          <p:cNvPr id="7" name="Rectangle 6"/>
          <p:cNvSpPr/>
          <p:nvPr userDrawn="1"/>
        </p:nvSpPr>
        <p:spPr>
          <a:xfrm>
            <a:off x="-1" y="-2"/>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13923"/>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73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descr="Asset 19.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58002"/>
          </a:xfrm>
          <a:prstGeom prst="rect">
            <a:avLst/>
          </a:prstGeom>
        </p:spPr>
      </p:pic>
      <p:sp>
        <p:nvSpPr>
          <p:cNvPr id="7" name="Rectangle 6"/>
          <p:cNvSpPr/>
          <p:nvPr userDrawn="1"/>
        </p:nvSpPr>
        <p:spPr>
          <a:xfrm>
            <a:off x="-1" y="-2"/>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13923"/>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3694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9"/>
          <p:cNvSpPr/>
          <p:nvPr userDrawn="1"/>
        </p:nvSpPr>
        <p:spPr>
          <a:xfrm>
            <a:off x="-24047" y="0"/>
            <a:ext cx="4560455" cy="6858000"/>
          </a:xfrm>
          <a:prstGeom prst="rect">
            <a:avLst/>
          </a:prstGeom>
          <a:gradFill flip="none" rotWithShape="1">
            <a:gsLst>
              <a:gs pos="0">
                <a:srgbClr val="1A649E"/>
              </a:gs>
              <a:gs pos="98000">
                <a:srgbClr val="682C81"/>
              </a:gs>
            </a:gsLst>
            <a:lin ang="19260000" scaled="0"/>
            <a:tileRect/>
          </a:gradFill>
          <a:ln>
            <a:noFill/>
          </a:ln>
          <a:effectLst>
            <a:innerShdw blurRad="762000">
              <a:prstClr val="black">
                <a:alpha val="25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dirty="0"/>
          </a:p>
        </p:txBody>
      </p:sp>
      <p:pic>
        <p:nvPicPr>
          <p:cNvPr id="11" name="Picture 10" descr="Asset 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7615" y="0"/>
            <a:ext cx="4584023" cy="6857999"/>
          </a:xfrm>
          <a:prstGeom prst="rect">
            <a:avLst/>
          </a:prstGeom>
        </p:spPr>
      </p:pic>
      <p:sp>
        <p:nvSpPr>
          <p:cNvPr id="8" name="Text Placeholder 2"/>
          <p:cNvSpPr>
            <a:spLocks noGrp="1"/>
          </p:cNvSpPr>
          <p:nvPr>
            <p:ph type="body" sz="quarter" idx="10" hasCustomPrompt="1"/>
          </p:nvPr>
        </p:nvSpPr>
        <p:spPr>
          <a:xfrm>
            <a:off x="717155" y="3104164"/>
            <a:ext cx="3048000" cy="1368024"/>
          </a:xfrm>
          <a:prstGeom prst="rect">
            <a:avLst/>
          </a:prstGeom>
        </p:spPr>
        <p:txBody>
          <a:bodyPr/>
          <a:lstStyle>
            <a:lvl1pPr marL="0" indent="0" algn="ctr">
              <a:buNone/>
              <a:defRPr sz="4800" b="1">
                <a:solidFill>
                  <a:schemeClr val="bg1"/>
                </a:solidFill>
              </a:defRPr>
            </a:lvl1pPr>
          </a:lstStyle>
          <a:p>
            <a:pPr lvl="0"/>
            <a:r>
              <a:rPr lang="en-US" dirty="0"/>
              <a:t>Icon Header</a:t>
            </a:r>
          </a:p>
        </p:txBody>
      </p:sp>
      <p:sp>
        <p:nvSpPr>
          <p:cNvPr id="9" name="Text Placeholder 2"/>
          <p:cNvSpPr>
            <a:spLocks noGrp="1"/>
          </p:cNvSpPr>
          <p:nvPr>
            <p:ph type="body" sz="quarter" idx="11" hasCustomPrompt="1"/>
          </p:nvPr>
        </p:nvSpPr>
        <p:spPr>
          <a:xfrm>
            <a:off x="699269" y="4730766"/>
            <a:ext cx="3065886" cy="1149150"/>
          </a:xfrm>
          <a:prstGeom prst="rect">
            <a:avLst/>
          </a:prstGeom>
        </p:spPr>
        <p:txBody>
          <a:bodyPr/>
          <a:lstStyle>
            <a:lvl1pPr marL="0" indent="0" algn="ctr">
              <a:buNone/>
              <a:defRPr sz="2800" b="0">
                <a:solidFill>
                  <a:schemeClr val="bg1"/>
                </a:solidFill>
              </a:defRPr>
            </a:lvl1pPr>
          </a:lstStyle>
          <a:p>
            <a:pPr lvl="0"/>
            <a:r>
              <a:rPr lang="en-US" dirty="0"/>
              <a:t>Click to insert text</a:t>
            </a:r>
          </a:p>
        </p:txBody>
      </p:sp>
    </p:spTree>
    <p:extLst>
      <p:ext uri="{BB962C8B-B14F-4D97-AF65-F5344CB8AC3E}">
        <p14:creationId xmlns:p14="http://schemas.microsoft.com/office/powerpoint/2010/main" val="3037094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9" descr="Asset 19.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15" y="0"/>
            <a:ext cx="4584023" cy="6858000"/>
          </a:xfrm>
          <a:prstGeom prst="rect">
            <a:avLst/>
          </a:prstGeom>
        </p:spPr>
      </p:pic>
      <p:sp>
        <p:nvSpPr>
          <p:cNvPr id="8" name="Text Placeholder 2"/>
          <p:cNvSpPr>
            <a:spLocks noGrp="1"/>
          </p:cNvSpPr>
          <p:nvPr>
            <p:ph type="body" sz="quarter" idx="10" hasCustomPrompt="1"/>
          </p:nvPr>
        </p:nvSpPr>
        <p:spPr>
          <a:xfrm>
            <a:off x="717155" y="3104164"/>
            <a:ext cx="3048000" cy="1368024"/>
          </a:xfrm>
          <a:prstGeom prst="rect">
            <a:avLst/>
          </a:prstGeom>
        </p:spPr>
        <p:txBody>
          <a:bodyPr/>
          <a:lstStyle>
            <a:lvl1pPr marL="0" indent="0" algn="ctr">
              <a:buNone/>
              <a:defRPr sz="4800" b="1">
                <a:solidFill>
                  <a:schemeClr val="bg1"/>
                </a:solidFill>
              </a:defRPr>
            </a:lvl1pPr>
          </a:lstStyle>
          <a:p>
            <a:pPr lvl="0"/>
            <a:r>
              <a:rPr lang="en-US" dirty="0"/>
              <a:t>Icon Header</a:t>
            </a:r>
          </a:p>
        </p:txBody>
      </p:sp>
      <p:sp>
        <p:nvSpPr>
          <p:cNvPr id="9" name="Text Placeholder 2"/>
          <p:cNvSpPr>
            <a:spLocks noGrp="1"/>
          </p:cNvSpPr>
          <p:nvPr>
            <p:ph type="body" sz="quarter" idx="11" hasCustomPrompt="1"/>
          </p:nvPr>
        </p:nvSpPr>
        <p:spPr>
          <a:xfrm>
            <a:off x="699269" y="4730766"/>
            <a:ext cx="3065886" cy="1149150"/>
          </a:xfrm>
          <a:prstGeom prst="rect">
            <a:avLst/>
          </a:prstGeom>
        </p:spPr>
        <p:txBody>
          <a:bodyPr/>
          <a:lstStyle>
            <a:lvl1pPr marL="0" indent="0" algn="ctr">
              <a:buNone/>
              <a:defRPr sz="2800" b="0">
                <a:solidFill>
                  <a:schemeClr val="bg1"/>
                </a:solidFill>
              </a:defRPr>
            </a:lvl1pPr>
          </a:lstStyle>
          <a:p>
            <a:pPr lvl="0"/>
            <a:r>
              <a:rPr lang="en-US" dirty="0"/>
              <a:t>Click to insert text</a:t>
            </a:r>
          </a:p>
        </p:txBody>
      </p:sp>
    </p:spTree>
    <p:extLst>
      <p:ext uri="{BB962C8B-B14F-4D97-AF65-F5344CB8AC3E}">
        <p14:creationId xmlns:p14="http://schemas.microsoft.com/office/powerpoint/2010/main" val="188202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descr="Asset 9.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1" y="0"/>
            <a:ext cx="4536409" cy="6858000"/>
          </a:xfrm>
          <a:prstGeom prst="rect">
            <a:avLst/>
          </a:prstGeom>
        </p:spPr>
      </p:pic>
      <p:sp>
        <p:nvSpPr>
          <p:cNvPr id="7" name="Text Placeholder 2"/>
          <p:cNvSpPr>
            <a:spLocks noGrp="1"/>
          </p:cNvSpPr>
          <p:nvPr>
            <p:ph type="body" sz="quarter" idx="10" hasCustomPrompt="1"/>
          </p:nvPr>
        </p:nvSpPr>
        <p:spPr>
          <a:xfrm>
            <a:off x="717155" y="3104164"/>
            <a:ext cx="3048000" cy="1368024"/>
          </a:xfrm>
          <a:prstGeom prst="rect">
            <a:avLst/>
          </a:prstGeom>
        </p:spPr>
        <p:txBody>
          <a:bodyPr/>
          <a:lstStyle>
            <a:lvl1pPr marL="0" indent="0" algn="ctr">
              <a:buNone/>
              <a:defRPr sz="4800" b="1">
                <a:solidFill>
                  <a:schemeClr val="bg1"/>
                </a:solidFill>
              </a:defRPr>
            </a:lvl1pPr>
          </a:lstStyle>
          <a:p>
            <a:pPr lvl="0"/>
            <a:r>
              <a:rPr lang="en-US" dirty="0"/>
              <a:t>Icon Header</a:t>
            </a:r>
          </a:p>
        </p:txBody>
      </p:sp>
      <p:sp>
        <p:nvSpPr>
          <p:cNvPr id="8" name="Text Placeholder 2"/>
          <p:cNvSpPr>
            <a:spLocks noGrp="1"/>
          </p:cNvSpPr>
          <p:nvPr>
            <p:ph type="body" sz="quarter" idx="11" hasCustomPrompt="1"/>
          </p:nvPr>
        </p:nvSpPr>
        <p:spPr>
          <a:xfrm>
            <a:off x="699269" y="4730766"/>
            <a:ext cx="3065886" cy="1149150"/>
          </a:xfrm>
          <a:prstGeom prst="rect">
            <a:avLst/>
          </a:prstGeom>
        </p:spPr>
        <p:txBody>
          <a:bodyPr/>
          <a:lstStyle>
            <a:lvl1pPr marL="0" indent="0" algn="ctr">
              <a:buNone/>
              <a:defRPr sz="2800" b="0">
                <a:solidFill>
                  <a:schemeClr val="bg1"/>
                </a:solidFill>
              </a:defRPr>
            </a:lvl1pPr>
          </a:lstStyle>
          <a:p>
            <a:pPr lvl="0"/>
            <a:r>
              <a:rPr lang="en-US" dirty="0"/>
              <a:t>Click to insert text</a:t>
            </a:r>
          </a:p>
        </p:txBody>
      </p:sp>
    </p:spTree>
    <p:extLst>
      <p:ext uri="{BB962C8B-B14F-4D97-AF65-F5344CB8AC3E}">
        <p14:creationId xmlns:p14="http://schemas.microsoft.com/office/powerpoint/2010/main" val="1172277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Asset 8.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47615" y="0"/>
            <a:ext cx="4584023" cy="6857999"/>
          </a:xfrm>
          <a:prstGeom prst="rect">
            <a:avLst/>
          </a:prstGeom>
        </p:spPr>
      </p:pic>
      <p:sp>
        <p:nvSpPr>
          <p:cNvPr id="7" name="Text Placeholder 2"/>
          <p:cNvSpPr>
            <a:spLocks noGrp="1"/>
          </p:cNvSpPr>
          <p:nvPr>
            <p:ph type="body" sz="quarter" idx="10" hasCustomPrompt="1"/>
          </p:nvPr>
        </p:nvSpPr>
        <p:spPr>
          <a:xfrm>
            <a:off x="717155" y="3104164"/>
            <a:ext cx="3048000" cy="1368024"/>
          </a:xfrm>
          <a:prstGeom prst="rect">
            <a:avLst/>
          </a:prstGeom>
        </p:spPr>
        <p:txBody>
          <a:bodyPr/>
          <a:lstStyle>
            <a:lvl1pPr marL="0" indent="0" algn="ctr">
              <a:buNone/>
              <a:defRPr sz="4800" b="1">
                <a:solidFill>
                  <a:schemeClr val="bg1"/>
                </a:solidFill>
              </a:defRPr>
            </a:lvl1pPr>
          </a:lstStyle>
          <a:p>
            <a:pPr lvl="0"/>
            <a:r>
              <a:rPr lang="en-US" dirty="0"/>
              <a:t>Icon Header</a:t>
            </a:r>
          </a:p>
        </p:txBody>
      </p:sp>
      <p:sp>
        <p:nvSpPr>
          <p:cNvPr id="8" name="Text Placeholder 2"/>
          <p:cNvSpPr>
            <a:spLocks noGrp="1"/>
          </p:cNvSpPr>
          <p:nvPr>
            <p:ph type="body" sz="quarter" idx="11" hasCustomPrompt="1"/>
          </p:nvPr>
        </p:nvSpPr>
        <p:spPr>
          <a:xfrm>
            <a:off x="699269" y="4730766"/>
            <a:ext cx="3065886" cy="1149150"/>
          </a:xfrm>
          <a:prstGeom prst="rect">
            <a:avLst/>
          </a:prstGeom>
        </p:spPr>
        <p:txBody>
          <a:bodyPr/>
          <a:lstStyle>
            <a:lvl1pPr marL="0" indent="0" algn="ctr">
              <a:buNone/>
              <a:defRPr sz="2800" b="0">
                <a:solidFill>
                  <a:schemeClr val="bg1"/>
                </a:solidFill>
              </a:defRPr>
            </a:lvl1pPr>
          </a:lstStyle>
          <a:p>
            <a:pPr lvl="0"/>
            <a:r>
              <a:rPr lang="en-US" dirty="0"/>
              <a:t>Click to insert text</a:t>
            </a:r>
          </a:p>
        </p:txBody>
      </p:sp>
    </p:spTree>
    <p:extLst>
      <p:ext uri="{BB962C8B-B14F-4D97-AF65-F5344CB8AC3E}">
        <p14:creationId xmlns:p14="http://schemas.microsoft.com/office/powerpoint/2010/main" val="3450845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7" name="Rectangle 26"/>
          <p:cNvSpPr/>
          <p:nvPr userDrawn="1"/>
        </p:nvSpPr>
        <p:spPr>
          <a:xfrm>
            <a:off x="-1" y="0"/>
            <a:ext cx="9144001" cy="144075"/>
          </a:xfrm>
          <a:prstGeom prst="rect">
            <a:avLst/>
          </a:prstGeom>
          <a:solidFill>
            <a:srgbClr val="25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 y="6703343"/>
            <a:ext cx="9144001" cy="144075"/>
          </a:xfrm>
          <a:prstGeom prst="rect">
            <a:avLst/>
          </a:prstGeom>
          <a:solidFill>
            <a:srgbClr val="25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956" y="277989"/>
            <a:ext cx="4432043" cy="1226388"/>
          </a:xfrm>
          <a:prstGeom prst="rect">
            <a:avLst/>
          </a:prstGeom>
        </p:spPr>
      </p:pic>
      <p:sp>
        <p:nvSpPr>
          <p:cNvPr id="32" name="Text Placeholder 2"/>
          <p:cNvSpPr>
            <a:spLocks noGrp="1"/>
          </p:cNvSpPr>
          <p:nvPr>
            <p:ph type="body" sz="quarter" idx="10" hasCustomPrompt="1"/>
          </p:nvPr>
        </p:nvSpPr>
        <p:spPr>
          <a:xfrm>
            <a:off x="2814956" y="2958460"/>
            <a:ext cx="5719444" cy="988220"/>
          </a:xfrm>
          <a:prstGeom prst="rect">
            <a:avLst/>
          </a:prstGeom>
        </p:spPr>
        <p:txBody>
          <a:bodyPr/>
          <a:lstStyle>
            <a:lvl1pPr marL="0" indent="0">
              <a:buNone/>
              <a:defRPr sz="7200" b="1">
                <a:solidFill>
                  <a:srgbClr val="2576B2"/>
                </a:solidFill>
              </a:defRPr>
            </a:lvl1pPr>
          </a:lstStyle>
          <a:p>
            <a:pPr lvl="0"/>
            <a:r>
              <a:rPr lang="en-US" dirty="0"/>
              <a:t>Title</a:t>
            </a:r>
          </a:p>
        </p:txBody>
      </p:sp>
      <p:sp>
        <p:nvSpPr>
          <p:cNvPr id="33" name="Text Placeholder 2"/>
          <p:cNvSpPr>
            <a:spLocks noGrp="1"/>
          </p:cNvSpPr>
          <p:nvPr>
            <p:ph type="body" sz="quarter" idx="11" hasCustomPrompt="1"/>
          </p:nvPr>
        </p:nvSpPr>
        <p:spPr>
          <a:xfrm>
            <a:off x="2814956" y="4145830"/>
            <a:ext cx="5719444" cy="711200"/>
          </a:xfrm>
          <a:prstGeom prst="rect">
            <a:avLst/>
          </a:prstGeom>
        </p:spPr>
        <p:txBody>
          <a:bodyPr/>
          <a:lstStyle>
            <a:lvl1pPr marL="0" indent="0">
              <a:buNone/>
              <a:defRPr sz="4000" b="0">
                <a:solidFill>
                  <a:srgbClr val="91C74C"/>
                </a:solidFill>
                <a:latin typeface="Segoe Script" charset="0"/>
                <a:ea typeface="Segoe Script" charset="0"/>
                <a:cs typeface="Segoe Script" charset="0"/>
              </a:defRPr>
            </a:lvl1pPr>
          </a:lstStyle>
          <a:p>
            <a:pPr lvl="0"/>
            <a:r>
              <a:rPr lang="en-US" dirty="0"/>
              <a:t>Subhead</a:t>
            </a:r>
          </a:p>
        </p:txBody>
      </p:sp>
      <p:sp>
        <p:nvSpPr>
          <p:cNvPr id="11" name="Hexagon 10"/>
          <p:cNvSpPr/>
          <p:nvPr userDrawn="1"/>
        </p:nvSpPr>
        <p:spPr>
          <a:xfrm rot="16200000">
            <a:off x="1082735" y="4497597"/>
            <a:ext cx="1383573" cy="1217267"/>
          </a:xfrm>
          <a:prstGeom prst="hexagon">
            <a:avLst/>
          </a:prstGeom>
          <a:solidFill>
            <a:srgbClr val="91C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Hexagon 11"/>
          <p:cNvSpPr/>
          <p:nvPr userDrawn="1"/>
        </p:nvSpPr>
        <p:spPr>
          <a:xfrm rot="16200000">
            <a:off x="388949" y="3318508"/>
            <a:ext cx="1383573" cy="1217267"/>
          </a:xfrm>
          <a:prstGeom prst="hexagon">
            <a:avLst/>
          </a:prstGeom>
          <a:solidFill>
            <a:srgbClr val="2576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Hexagon 12"/>
          <p:cNvSpPr/>
          <p:nvPr userDrawn="1"/>
        </p:nvSpPr>
        <p:spPr>
          <a:xfrm rot="16200000">
            <a:off x="1075198" y="2149766"/>
            <a:ext cx="1383573" cy="1217267"/>
          </a:xfrm>
          <a:prstGeom prst="hexagon">
            <a:avLst/>
          </a:prstGeom>
          <a:solidFill>
            <a:srgbClr val="FDB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1477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96CF-8C44-468D-8452-E0334A98D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000CF-BF72-4FBE-A7BC-3EA345350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7E57C-045D-4079-B074-0C3719A74FA1}"/>
              </a:ext>
            </a:extLst>
          </p:cNvPr>
          <p:cNvSpPr>
            <a:spLocks noGrp="1"/>
          </p:cNvSpPr>
          <p:nvPr>
            <p:ph type="dt" sz="half" idx="10"/>
          </p:nvPr>
        </p:nvSpPr>
        <p:spPr/>
        <p:txBody>
          <a:bodyPr/>
          <a:lstStyle/>
          <a:p>
            <a:fld id="{EAA46936-860E-4CC6-AC89-6FC2D052D094}" type="datetimeFigureOut">
              <a:rPr lang="en-US" smtClean="0"/>
              <a:t>6/18/2020</a:t>
            </a:fld>
            <a:endParaRPr lang="en-US"/>
          </a:p>
        </p:txBody>
      </p:sp>
      <p:sp>
        <p:nvSpPr>
          <p:cNvPr id="5" name="Footer Placeholder 4">
            <a:extLst>
              <a:ext uri="{FF2B5EF4-FFF2-40B4-BE49-F238E27FC236}">
                <a16:creationId xmlns:a16="http://schemas.microsoft.com/office/drawing/2014/main" id="{3D08A263-36AA-47D6-90AA-2994E3828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851DB-56BC-44C1-9360-00207CF012D2}"/>
              </a:ext>
            </a:extLst>
          </p:cNvPr>
          <p:cNvSpPr>
            <a:spLocks noGrp="1"/>
          </p:cNvSpPr>
          <p:nvPr>
            <p:ph type="sldNum" sz="quarter" idx="12"/>
          </p:nvPr>
        </p:nvSpPr>
        <p:spPr/>
        <p:txBody>
          <a:bodyPr/>
          <a:lstStyle/>
          <a:p>
            <a:fld id="{6CB68A93-8ADF-4373-87C9-2BEBFE9CA140}" type="slidenum">
              <a:rPr lang="en-US" smtClean="0"/>
              <a:t>‹#›</a:t>
            </a:fld>
            <a:endParaRPr lang="en-US"/>
          </a:p>
        </p:txBody>
      </p:sp>
    </p:spTree>
    <p:extLst>
      <p:ext uri="{BB962C8B-B14F-4D97-AF65-F5344CB8AC3E}">
        <p14:creationId xmlns:p14="http://schemas.microsoft.com/office/powerpoint/2010/main" val="83209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4" name="Rectangle 3"/>
          <p:cNvSpPr/>
          <p:nvPr userDrawn="1"/>
        </p:nvSpPr>
        <p:spPr>
          <a:xfrm>
            <a:off x="-1" y="3380227"/>
            <a:ext cx="9144001" cy="144075"/>
          </a:xfrm>
          <a:prstGeom prst="rect">
            <a:avLst/>
          </a:prstGeom>
          <a:solidFill>
            <a:srgbClr val="91C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sset 9.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1" y="3524302"/>
            <a:ext cx="9144000" cy="3333698"/>
          </a:xfrm>
          <a:prstGeom prst="rect">
            <a:avLst/>
          </a:prstGeom>
        </p:spPr>
      </p:pic>
    </p:spTree>
    <p:extLst>
      <p:ext uri="{BB962C8B-B14F-4D97-AF65-F5344CB8AC3E}">
        <p14:creationId xmlns:p14="http://schemas.microsoft.com/office/powerpoint/2010/main" val="354336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descr="Asset 19.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24302"/>
            <a:ext cx="9144000" cy="3333698"/>
          </a:xfrm>
          <a:prstGeom prst="rect">
            <a:avLst/>
          </a:prstGeom>
        </p:spPr>
      </p:pic>
      <p:sp>
        <p:nvSpPr>
          <p:cNvPr id="6" name="Rectangle 5"/>
          <p:cNvSpPr/>
          <p:nvPr userDrawn="1"/>
        </p:nvSpPr>
        <p:spPr>
          <a:xfrm>
            <a:off x="-1" y="3380227"/>
            <a:ext cx="9144001" cy="144075"/>
          </a:xfrm>
          <a:prstGeom prst="rect">
            <a:avLst/>
          </a:prstGeom>
          <a:solidFill>
            <a:srgbClr val="91C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66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descr="Asset 8.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2" y="3380227"/>
            <a:ext cx="9144002" cy="3477773"/>
          </a:xfrm>
          <a:prstGeom prst="rect">
            <a:avLst/>
          </a:prstGeom>
        </p:spPr>
      </p:pic>
      <p:sp>
        <p:nvSpPr>
          <p:cNvPr id="7" name="Rectangle 6"/>
          <p:cNvSpPr/>
          <p:nvPr userDrawn="1"/>
        </p:nvSpPr>
        <p:spPr>
          <a:xfrm>
            <a:off x="-1" y="3380227"/>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947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Picture 7" descr="Asset 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9691" t="26180" r="2772" b="24983"/>
          <a:stretch/>
        </p:blipFill>
        <p:spPr>
          <a:xfrm>
            <a:off x="-24046" y="3524302"/>
            <a:ext cx="9168046" cy="3333698"/>
          </a:xfrm>
          <a:prstGeom prst="rect">
            <a:avLst/>
          </a:prstGeom>
        </p:spPr>
      </p:pic>
      <p:sp>
        <p:nvSpPr>
          <p:cNvPr id="7" name="Rectangle 6"/>
          <p:cNvSpPr/>
          <p:nvPr userDrawn="1"/>
        </p:nvSpPr>
        <p:spPr>
          <a:xfrm>
            <a:off x="-1" y="3380227"/>
            <a:ext cx="9144001" cy="144075"/>
          </a:xfrm>
          <a:prstGeom prst="rect">
            <a:avLst/>
          </a:prstGeom>
          <a:solidFill>
            <a:srgbClr val="91C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617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24046" y="0"/>
            <a:ext cx="9168046" cy="6858000"/>
          </a:xfrm>
          <a:prstGeom prst="rect">
            <a:avLst/>
          </a:prstGeom>
          <a:gradFill flip="none" rotWithShape="1">
            <a:gsLst>
              <a:gs pos="0">
                <a:srgbClr val="1A649E"/>
              </a:gs>
              <a:gs pos="98000">
                <a:srgbClr val="682C81"/>
              </a:gs>
            </a:gsLst>
            <a:lin ang="19260000" scaled="0"/>
            <a:tileRect/>
          </a:gradFill>
          <a:ln>
            <a:noFill/>
          </a:ln>
          <a:effectLst>
            <a:innerShdw blurRad="762000">
              <a:prstClr val="black">
                <a:alpha val="25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dirty="0"/>
          </a:p>
        </p:txBody>
      </p:sp>
      <p:pic>
        <p:nvPicPr>
          <p:cNvPr id="13" name="Picture 12" descr="Asset 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1872" t="2070" r="4187" b="5638"/>
          <a:stretch/>
        </p:blipFill>
        <p:spPr>
          <a:xfrm>
            <a:off x="-24046" y="144073"/>
            <a:ext cx="9168046" cy="6569850"/>
          </a:xfrm>
          <a:prstGeom prst="rect">
            <a:avLst/>
          </a:prstGeom>
        </p:spPr>
      </p:pic>
      <p:sp>
        <p:nvSpPr>
          <p:cNvPr id="7" name="Rectangle 6"/>
          <p:cNvSpPr/>
          <p:nvPr userDrawn="1"/>
        </p:nvSpPr>
        <p:spPr>
          <a:xfrm>
            <a:off x="-1" y="-2"/>
            <a:ext cx="9144001" cy="144075"/>
          </a:xfrm>
          <a:prstGeom prst="rect">
            <a:avLst/>
          </a:prstGeom>
          <a:solidFill>
            <a:srgbClr val="25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13923"/>
            <a:ext cx="9144001" cy="144075"/>
          </a:xfrm>
          <a:prstGeom prst="rect">
            <a:avLst/>
          </a:prstGeom>
          <a:solidFill>
            <a:srgbClr val="25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p:cNvSpPr>
            <a:spLocks noGrp="1"/>
          </p:cNvSpPr>
          <p:nvPr>
            <p:ph type="body" sz="quarter" idx="10" hasCustomPrompt="1"/>
          </p:nvPr>
        </p:nvSpPr>
        <p:spPr>
          <a:xfrm>
            <a:off x="4470400" y="2489192"/>
            <a:ext cx="3911600" cy="965204"/>
          </a:xfrm>
          <a:prstGeom prst="rect">
            <a:avLst/>
          </a:prstGeom>
        </p:spPr>
        <p:txBody>
          <a:bodyPr/>
          <a:lstStyle>
            <a:lvl1pPr marL="0" indent="0">
              <a:buNone/>
              <a:defRPr sz="5400" b="1">
                <a:solidFill>
                  <a:schemeClr val="bg1"/>
                </a:solidFill>
              </a:defRPr>
            </a:lvl1pPr>
          </a:lstStyle>
          <a:p>
            <a:pPr lvl="0"/>
            <a:r>
              <a:rPr lang="en-US" dirty="0"/>
              <a:t>Headline</a:t>
            </a:r>
          </a:p>
        </p:txBody>
      </p:sp>
      <p:sp>
        <p:nvSpPr>
          <p:cNvPr id="17" name="Text Placeholder 2"/>
          <p:cNvSpPr>
            <a:spLocks noGrp="1"/>
          </p:cNvSpPr>
          <p:nvPr>
            <p:ph type="body" sz="quarter" idx="11" hasCustomPrompt="1"/>
          </p:nvPr>
        </p:nvSpPr>
        <p:spPr>
          <a:xfrm>
            <a:off x="4470400" y="3454396"/>
            <a:ext cx="3911600" cy="965204"/>
          </a:xfrm>
          <a:prstGeom prst="rect">
            <a:avLst/>
          </a:prstGeom>
        </p:spPr>
        <p:txBody>
          <a:bodyPr/>
          <a:lstStyle>
            <a:lvl1pPr marL="0" indent="0">
              <a:buNone/>
              <a:defRPr sz="4000" b="0">
                <a:solidFill>
                  <a:schemeClr val="bg1"/>
                </a:solidFill>
                <a:latin typeface="Segoe Script" charset="0"/>
                <a:ea typeface="Segoe Script" charset="0"/>
                <a:cs typeface="Segoe Script" charset="0"/>
              </a:defRPr>
            </a:lvl1pPr>
          </a:lstStyle>
          <a:p>
            <a:pPr lvl="0"/>
            <a:r>
              <a:rPr lang="en-US" dirty="0"/>
              <a:t>Subhead</a:t>
            </a:r>
          </a:p>
        </p:txBody>
      </p:sp>
      <p:sp>
        <p:nvSpPr>
          <p:cNvPr id="18" name="Hexagon 17"/>
          <p:cNvSpPr/>
          <p:nvPr userDrawn="1"/>
        </p:nvSpPr>
        <p:spPr>
          <a:xfrm rot="16200000">
            <a:off x="295105" y="1677716"/>
            <a:ext cx="4063938" cy="3575452"/>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6701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3" name="Picture 12" descr="Asset 9.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0" y="144073"/>
            <a:ext cx="9143999" cy="6569850"/>
          </a:xfrm>
          <a:prstGeom prst="rect">
            <a:avLst/>
          </a:prstGeom>
        </p:spPr>
      </p:pic>
      <p:sp>
        <p:nvSpPr>
          <p:cNvPr id="10" name="Rectangle 9"/>
          <p:cNvSpPr/>
          <p:nvPr userDrawn="1"/>
        </p:nvSpPr>
        <p:spPr>
          <a:xfrm>
            <a:off x="-1" y="-2"/>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1" y="6713923"/>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sz="quarter" idx="10" hasCustomPrompt="1"/>
          </p:nvPr>
        </p:nvSpPr>
        <p:spPr>
          <a:xfrm>
            <a:off x="4470400" y="2489192"/>
            <a:ext cx="3911600" cy="965204"/>
          </a:xfrm>
          <a:prstGeom prst="rect">
            <a:avLst/>
          </a:prstGeom>
        </p:spPr>
        <p:txBody>
          <a:bodyPr/>
          <a:lstStyle>
            <a:lvl1pPr marL="0" indent="0">
              <a:buNone/>
              <a:defRPr sz="5400" b="1">
                <a:solidFill>
                  <a:schemeClr val="bg1"/>
                </a:solidFill>
              </a:defRPr>
            </a:lvl1pPr>
          </a:lstStyle>
          <a:p>
            <a:pPr lvl="0"/>
            <a:r>
              <a:rPr lang="en-US" dirty="0"/>
              <a:t>Headline</a:t>
            </a:r>
          </a:p>
        </p:txBody>
      </p:sp>
      <p:sp>
        <p:nvSpPr>
          <p:cNvPr id="15" name="Text Placeholder 2"/>
          <p:cNvSpPr>
            <a:spLocks noGrp="1"/>
          </p:cNvSpPr>
          <p:nvPr>
            <p:ph type="body" sz="quarter" idx="11" hasCustomPrompt="1"/>
          </p:nvPr>
        </p:nvSpPr>
        <p:spPr>
          <a:xfrm>
            <a:off x="4470400" y="3454396"/>
            <a:ext cx="3911600" cy="965204"/>
          </a:xfrm>
          <a:prstGeom prst="rect">
            <a:avLst/>
          </a:prstGeom>
        </p:spPr>
        <p:txBody>
          <a:bodyPr/>
          <a:lstStyle>
            <a:lvl1pPr marL="0" indent="0">
              <a:buNone/>
              <a:defRPr sz="4000" b="0">
                <a:solidFill>
                  <a:schemeClr val="bg1"/>
                </a:solidFill>
                <a:latin typeface="Segoe Script" charset="0"/>
                <a:ea typeface="Segoe Script" charset="0"/>
                <a:cs typeface="Segoe Script" charset="0"/>
              </a:defRPr>
            </a:lvl1pPr>
          </a:lstStyle>
          <a:p>
            <a:pPr lvl="0"/>
            <a:r>
              <a:rPr lang="en-US" dirty="0"/>
              <a:t>Subhead</a:t>
            </a:r>
          </a:p>
        </p:txBody>
      </p:sp>
      <p:sp>
        <p:nvSpPr>
          <p:cNvPr id="16" name="Hexagon 15"/>
          <p:cNvSpPr/>
          <p:nvPr userDrawn="1"/>
        </p:nvSpPr>
        <p:spPr>
          <a:xfrm rot="16200000">
            <a:off x="295105" y="1677716"/>
            <a:ext cx="4063938" cy="3575452"/>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618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2" name="Picture 11" descr="Asset 19.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58002"/>
          </a:xfrm>
          <a:prstGeom prst="rect">
            <a:avLst/>
          </a:prstGeom>
        </p:spPr>
      </p:pic>
      <p:sp>
        <p:nvSpPr>
          <p:cNvPr id="7" name="Rectangle 6"/>
          <p:cNvSpPr/>
          <p:nvPr userDrawn="1"/>
        </p:nvSpPr>
        <p:spPr>
          <a:xfrm>
            <a:off x="-1" y="-2"/>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13923"/>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p:cNvSpPr>
            <a:spLocks noGrp="1"/>
          </p:cNvSpPr>
          <p:nvPr>
            <p:ph type="body" sz="quarter" idx="10" hasCustomPrompt="1"/>
          </p:nvPr>
        </p:nvSpPr>
        <p:spPr>
          <a:xfrm>
            <a:off x="4470400" y="2489192"/>
            <a:ext cx="3911600" cy="965204"/>
          </a:xfrm>
          <a:prstGeom prst="rect">
            <a:avLst/>
          </a:prstGeom>
        </p:spPr>
        <p:txBody>
          <a:bodyPr/>
          <a:lstStyle>
            <a:lvl1pPr marL="0" indent="0">
              <a:buNone/>
              <a:defRPr sz="5400" b="1">
                <a:solidFill>
                  <a:schemeClr val="bg1"/>
                </a:solidFill>
              </a:defRPr>
            </a:lvl1pPr>
          </a:lstStyle>
          <a:p>
            <a:pPr lvl="0"/>
            <a:r>
              <a:rPr lang="en-US" dirty="0"/>
              <a:t>Headline</a:t>
            </a:r>
          </a:p>
        </p:txBody>
      </p:sp>
      <p:sp>
        <p:nvSpPr>
          <p:cNvPr id="10" name="Text Placeholder 2"/>
          <p:cNvSpPr>
            <a:spLocks noGrp="1"/>
          </p:cNvSpPr>
          <p:nvPr>
            <p:ph type="body" sz="quarter" idx="11" hasCustomPrompt="1"/>
          </p:nvPr>
        </p:nvSpPr>
        <p:spPr>
          <a:xfrm>
            <a:off x="4470400" y="3454396"/>
            <a:ext cx="3911600" cy="965204"/>
          </a:xfrm>
          <a:prstGeom prst="rect">
            <a:avLst/>
          </a:prstGeom>
        </p:spPr>
        <p:txBody>
          <a:bodyPr/>
          <a:lstStyle>
            <a:lvl1pPr marL="0" indent="0">
              <a:buNone/>
              <a:defRPr sz="4000" b="0">
                <a:solidFill>
                  <a:schemeClr val="bg1"/>
                </a:solidFill>
                <a:latin typeface="Segoe Script" charset="0"/>
                <a:ea typeface="Segoe Script" charset="0"/>
                <a:cs typeface="Segoe Script" charset="0"/>
              </a:defRPr>
            </a:lvl1pPr>
          </a:lstStyle>
          <a:p>
            <a:pPr lvl="0"/>
            <a:r>
              <a:rPr lang="en-US" dirty="0"/>
              <a:t>Subhead</a:t>
            </a:r>
          </a:p>
        </p:txBody>
      </p:sp>
      <p:sp>
        <p:nvSpPr>
          <p:cNvPr id="11" name="Hexagon 10"/>
          <p:cNvSpPr/>
          <p:nvPr userDrawn="1"/>
        </p:nvSpPr>
        <p:spPr>
          <a:xfrm rot="16200000">
            <a:off x="295105" y="1677716"/>
            <a:ext cx="4063938" cy="3575452"/>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5393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sset 8.png"/>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2" y="76197"/>
            <a:ext cx="9144002" cy="6713925"/>
          </a:xfrm>
          <a:prstGeom prst="rect">
            <a:avLst/>
          </a:prstGeom>
        </p:spPr>
      </p:pic>
      <p:sp>
        <p:nvSpPr>
          <p:cNvPr id="7" name="Rectangle 6"/>
          <p:cNvSpPr/>
          <p:nvPr userDrawn="1"/>
        </p:nvSpPr>
        <p:spPr>
          <a:xfrm>
            <a:off x="-1" y="-2"/>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13923"/>
            <a:ext cx="9144001" cy="144075"/>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532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B1105-4A41-E64D-B0CB-A8A42F1E3B1E}" type="datetimeFigureOut">
              <a:rPr lang="en-US" smtClean="0"/>
              <a:t>6/18/2020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65640-98A1-2F47-A9CF-CFB60C131BAE}" type="slidenum">
              <a:rPr lang="en-US" smtClean="0"/>
              <a:t>‹#›</a:t>
            </a:fld>
            <a:endParaRPr lang="en-US" dirty="0"/>
          </a:p>
        </p:txBody>
      </p:sp>
    </p:spTree>
    <p:extLst>
      <p:ext uri="{BB962C8B-B14F-4D97-AF65-F5344CB8AC3E}">
        <p14:creationId xmlns:p14="http://schemas.microsoft.com/office/powerpoint/2010/main" val="1671754246"/>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7" r:id="rId3"/>
    <p:sldLayoutId id="2147483675" r:id="rId4"/>
    <p:sldLayoutId id="2147483670" r:id="rId5"/>
    <p:sldLayoutId id="2147483664" r:id="rId6"/>
    <p:sldLayoutId id="2147483672" r:id="rId7"/>
    <p:sldLayoutId id="2147483674" r:id="rId8"/>
    <p:sldLayoutId id="2147483677" r:id="rId9"/>
    <p:sldLayoutId id="2147483678" r:id="rId10"/>
    <p:sldLayoutId id="2147483679" r:id="rId11"/>
    <p:sldLayoutId id="2147483676" r:id="rId12"/>
    <p:sldLayoutId id="2147483666" r:id="rId13"/>
    <p:sldLayoutId id="2147483668" r:id="rId14"/>
    <p:sldLayoutId id="2147483673" r:id="rId15"/>
    <p:sldLayoutId id="2147483669" r:id="rId16"/>
    <p:sldLayoutId id="2147483671" r:id="rId17"/>
    <p:sldLayoutId id="2147483680"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verning.com/cityaccelerator/" TargetMode="External"/><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9.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6.jpe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hyperlink" Target="https://www.governing.com/cityaccelerator/" TargetMode="External"/><Relationship Id="rId9" Type="http://schemas.openxmlformats.org/officeDocument/2006/relationships/customXml" Target="../ink/ink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646928" y="2444812"/>
            <a:ext cx="6064586" cy="786668"/>
          </a:xfrm>
        </p:spPr>
        <p:txBody>
          <a:bodyPr>
            <a:noAutofit/>
          </a:bodyPr>
          <a:lstStyle/>
          <a:p>
            <a:r>
              <a:rPr lang="en-US" sz="3600" b="0" dirty="0"/>
              <a:t>Food Procurement for a</a:t>
            </a:r>
          </a:p>
        </p:txBody>
      </p:sp>
      <p:sp>
        <p:nvSpPr>
          <p:cNvPr id="12" name="Text Placeholder 11"/>
          <p:cNvSpPr>
            <a:spLocks noGrp="1"/>
          </p:cNvSpPr>
          <p:nvPr>
            <p:ph type="body" sz="quarter" idx="11"/>
          </p:nvPr>
        </p:nvSpPr>
        <p:spPr>
          <a:xfrm>
            <a:off x="2646927" y="3120108"/>
            <a:ext cx="6064586" cy="1884334"/>
          </a:xfrm>
        </p:spPr>
        <p:txBody>
          <a:bodyPr>
            <a:normAutofit/>
          </a:bodyPr>
          <a:lstStyle/>
          <a:p>
            <a:r>
              <a:rPr lang="en-US" sz="3600" dirty="0">
                <a:latin typeface="+mn-lt"/>
                <a:cs typeface="Arial"/>
              </a:rPr>
              <a:t>for a</a:t>
            </a:r>
            <a:r>
              <a:rPr lang="en-US" sz="3600" b="1" dirty="0">
                <a:latin typeface="+mn-lt"/>
                <a:cs typeface="Arial"/>
              </a:rPr>
              <a:t> More Just Food System</a:t>
            </a:r>
          </a:p>
        </p:txBody>
      </p:sp>
      <p:sp>
        <p:nvSpPr>
          <p:cNvPr id="4" name="Text Placeholder 11"/>
          <p:cNvSpPr txBox="1">
            <a:spLocks/>
          </p:cNvSpPr>
          <p:nvPr/>
        </p:nvSpPr>
        <p:spPr>
          <a:xfrm>
            <a:off x="4680812" y="4497278"/>
            <a:ext cx="1996817" cy="378817"/>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sz="4000" b="0" kern="1200">
                <a:solidFill>
                  <a:srgbClr val="91C74C"/>
                </a:solidFill>
                <a:latin typeface="Segoe Script" charset="0"/>
                <a:ea typeface="Segoe Script" charset="0"/>
                <a:cs typeface="Segoe Script"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70000"/>
              </a:lnSpc>
            </a:pPr>
            <a:r>
              <a:rPr lang="en-US" sz="2200" dirty="0">
                <a:solidFill>
                  <a:schemeClr val="bg1">
                    <a:lumMod val="50000"/>
                  </a:schemeClr>
                </a:solidFill>
                <a:latin typeface="+mn-lt"/>
                <a:cs typeface="Arial"/>
              </a:rPr>
              <a:t>June 18, 2020</a:t>
            </a:r>
          </a:p>
        </p:txBody>
      </p:sp>
      <p:sp>
        <p:nvSpPr>
          <p:cNvPr id="7" name="TextBox 6"/>
          <p:cNvSpPr txBox="1"/>
          <p:nvPr/>
        </p:nvSpPr>
        <p:spPr>
          <a:xfrm>
            <a:off x="3162224" y="6156291"/>
            <a:ext cx="5981776" cy="338554"/>
          </a:xfrm>
          <a:prstGeom prst="rect">
            <a:avLst/>
          </a:prstGeom>
          <a:noFill/>
        </p:spPr>
        <p:txBody>
          <a:bodyPr wrap="square" rtlCol="0">
            <a:spAutoFit/>
          </a:bodyPr>
          <a:lstStyle/>
          <a:p>
            <a:pPr algn="r"/>
            <a:r>
              <a:rPr lang="en-US" sz="1600" dirty="0">
                <a:solidFill>
                  <a:schemeClr val="bg1">
                    <a:lumMod val="50000"/>
                  </a:schemeClr>
                </a:solidFill>
              </a:rPr>
              <a:t>For technical support, submit a question via the Q&amp;A box</a:t>
            </a:r>
            <a:endParaRPr lang="en-US" sz="1600" dirty="0">
              <a:solidFill>
                <a:schemeClr val="bg1">
                  <a:lumMod val="50000"/>
                </a:schemeClr>
              </a:solidFill>
              <a:highlight>
                <a:srgbClr val="FFFF00"/>
              </a:highlight>
            </a:endParaRPr>
          </a:p>
        </p:txBody>
      </p:sp>
    </p:spTree>
    <p:extLst>
      <p:ext uri="{BB962C8B-B14F-4D97-AF65-F5344CB8AC3E}">
        <p14:creationId xmlns:p14="http://schemas.microsoft.com/office/powerpoint/2010/main" val="268725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63F4D-5A3C-456C-B522-2D30B765519F}"/>
              </a:ext>
            </a:extLst>
          </p:cNvPr>
          <p:cNvPicPr>
            <a:picLocks noChangeAspect="1"/>
          </p:cNvPicPr>
          <p:nvPr/>
        </p:nvPicPr>
        <p:blipFill rotWithShape="1">
          <a:blip r:embed="rId3">
            <a:alphaModFix amt="35000"/>
          </a:blip>
          <a:srcRect l="33996" t="19542" r="44443" b="11270"/>
          <a:stretch/>
        </p:blipFill>
        <p:spPr>
          <a:xfrm>
            <a:off x="2790934" y="1017814"/>
            <a:ext cx="3562132" cy="4822371"/>
          </a:xfrm>
          <a:prstGeom prst="rect">
            <a:avLst/>
          </a:prstGeom>
        </p:spPr>
      </p:pic>
      <p:grpSp>
        <p:nvGrpSpPr>
          <p:cNvPr id="5" name="Group 4">
            <a:extLst>
              <a:ext uri="{FF2B5EF4-FFF2-40B4-BE49-F238E27FC236}">
                <a16:creationId xmlns:a16="http://schemas.microsoft.com/office/drawing/2014/main" id="{3B93B4B7-484C-480D-81A1-67B3AFCA64A1}"/>
              </a:ext>
            </a:extLst>
          </p:cNvPr>
          <p:cNvGrpSpPr/>
          <p:nvPr/>
        </p:nvGrpSpPr>
        <p:grpSpPr>
          <a:xfrm>
            <a:off x="4656777" y="1410180"/>
            <a:ext cx="3446129" cy="3494661"/>
            <a:chOff x="5103295" y="1593630"/>
            <a:chExt cx="3446129" cy="3494661"/>
          </a:xfrm>
        </p:grpSpPr>
        <p:sp>
          <p:nvSpPr>
            <p:cNvPr id="3" name="Oval 2">
              <a:extLst>
                <a:ext uri="{FF2B5EF4-FFF2-40B4-BE49-F238E27FC236}">
                  <a16:creationId xmlns:a16="http://schemas.microsoft.com/office/drawing/2014/main" id="{468FCD6F-8496-48C7-A847-1D88653B3877}"/>
                </a:ext>
              </a:extLst>
            </p:cNvPr>
            <p:cNvSpPr/>
            <p:nvPr/>
          </p:nvSpPr>
          <p:spPr>
            <a:xfrm rot="17604577">
              <a:off x="5079029" y="1617896"/>
              <a:ext cx="3494661" cy="3446129"/>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B5C9B2F-A299-42D5-818B-501908B87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497" y="2070098"/>
              <a:ext cx="2541723" cy="2541723"/>
            </a:xfrm>
            <a:prstGeom prst="rect">
              <a:avLst/>
            </a:prstGeom>
          </p:spPr>
        </p:pic>
      </p:grpSp>
      <p:grpSp>
        <p:nvGrpSpPr>
          <p:cNvPr id="8" name="Group 7">
            <a:extLst>
              <a:ext uri="{FF2B5EF4-FFF2-40B4-BE49-F238E27FC236}">
                <a16:creationId xmlns:a16="http://schemas.microsoft.com/office/drawing/2014/main" id="{5F282FA0-2AFF-4538-B00B-F88AACAEBA63}"/>
              </a:ext>
            </a:extLst>
          </p:cNvPr>
          <p:cNvGrpSpPr/>
          <p:nvPr/>
        </p:nvGrpSpPr>
        <p:grpSpPr>
          <a:xfrm>
            <a:off x="675699" y="1430339"/>
            <a:ext cx="3498925" cy="3494661"/>
            <a:chOff x="5145482" y="1573472"/>
            <a:chExt cx="3498925" cy="3494661"/>
          </a:xfrm>
        </p:grpSpPr>
        <p:sp>
          <p:nvSpPr>
            <p:cNvPr id="6" name="Oval 5">
              <a:extLst>
                <a:ext uri="{FF2B5EF4-FFF2-40B4-BE49-F238E27FC236}">
                  <a16:creationId xmlns:a16="http://schemas.microsoft.com/office/drawing/2014/main" id="{B31822CB-915F-4871-ACA8-6074590CEC06}"/>
                </a:ext>
              </a:extLst>
            </p:cNvPr>
            <p:cNvSpPr/>
            <p:nvPr/>
          </p:nvSpPr>
          <p:spPr>
            <a:xfrm rot="17604577">
              <a:off x="5121216" y="1597738"/>
              <a:ext cx="3494661" cy="3446129"/>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A8608E6-6049-44FE-B848-681474364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877" y="2205734"/>
              <a:ext cx="3133530" cy="2189821"/>
            </a:xfrm>
            <a:prstGeom prst="rect">
              <a:avLst/>
            </a:prstGeom>
          </p:spPr>
        </p:pic>
      </p:grpSp>
    </p:spTree>
    <p:extLst>
      <p:ext uri="{BB962C8B-B14F-4D97-AF65-F5344CB8AC3E}">
        <p14:creationId xmlns:p14="http://schemas.microsoft.com/office/powerpoint/2010/main" val="174886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8" y="3840698"/>
            <a:ext cx="9144000" cy="11529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Arial"/>
              <a:buNone/>
            </a:pPr>
            <a:r>
              <a:rPr lang="en-US" sz="4400" b="1" dirty="0">
                <a:solidFill>
                  <a:srgbClr val="FFFFFF"/>
                </a:solidFill>
              </a:rPr>
              <a:t>Diversity in Business: </a:t>
            </a:r>
          </a:p>
          <a:p>
            <a:pPr marL="0" indent="0" algn="ctr">
              <a:lnSpc>
                <a:spcPct val="90000"/>
              </a:lnSpc>
              <a:buFont typeface="Arial"/>
              <a:buNone/>
            </a:pPr>
            <a:r>
              <a:rPr lang="en-US" sz="4400" b="1" dirty="0">
                <a:solidFill>
                  <a:srgbClr val="FFFFFF"/>
                </a:solidFill>
              </a:rPr>
              <a:t>Racial Equity &amp; Inclusion</a:t>
            </a:r>
          </a:p>
        </p:txBody>
      </p:sp>
      <p:sp>
        <p:nvSpPr>
          <p:cNvPr id="8" name="Text Placeholder 2">
            <a:extLst>
              <a:ext uri="{FF2B5EF4-FFF2-40B4-BE49-F238E27FC236}">
                <a16:creationId xmlns:a16="http://schemas.microsoft.com/office/drawing/2014/main" id="{3B7501D6-55CB-4DF6-833E-CBEDEDE587DF}"/>
              </a:ext>
            </a:extLst>
          </p:cNvPr>
          <p:cNvSpPr txBox="1">
            <a:spLocks/>
          </p:cNvSpPr>
          <p:nvPr/>
        </p:nvSpPr>
        <p:spPr>
          <a:xfrm>
            <a:off x="719016" y="5313511"/>
            <a:ext cx="7705966" cy="8019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dirty="0">
                <a:solidFill>
                  <a:prstClr val="white"/>
                </a:solidFill>
                <a:latin typeface="+mj-lt"/>
              </a:rPr>
              <a:t>Elizabeth Reynoso</a:t>
            </a:r>
          </a:p>
          <a:p>
            <a:pPr marL="0" lvl="0" indent="0" algn="ctr">
              <a:buNone/>
            </a:pPr>
            <a:r>
              <a:rPr lang="en-US" sz="2800" dirty="0">
                <a:solidFill>
                  <a:prstClr val="white"/>
                </a:solidFill>
                <a:latin typeface="+mj-lt"/>
              </a:rPr>
              <a:t>Living Cities</a:t>
            </a:r>
          </a:p>
        </p:txBody>
      </p:sp>
      <p:grpSp>
        <p:nvGrpSpPr>
          <p:cNvPr id="5" name="Group 4">
            <a:extLst>
              <a:ext uri="{FF2B5EF4-FFF2-40B4-BE49-F238E27FC236}">
                <a16:creationId xmlns:a16="http://schemas.microsoft.com/office/drawing/2014/main" id="{3097A20E-9499-459F-97EC-7C1219B3AAA1}"/>
              </a:ext>
            </a:extLst>
          </p:cNvPr>
          <p:cNvGrpSpPr>
            <a:grpSpLocks noChangeAspect="1"/>
          </p:cNvGrpSpPr>
          <p:nvPr/>
        </p:nvGrpSpPr>
        <p:grpSpPr>
          <a:xfrm>
            <a:off x="3064863" y="128016"/>
            <a:ext cx="3014272" cy="3056722"/>
            <a:chOff x="5103295" y="1593630"/>
            <a:chExt cx="3446129" cy="3494661"/>
          </a:xfrm>
        </p:grpSpPr>
        <p:sp>
          <p:nvSpPr>
            <p:cNvPr id="6" name="Oval 5">
              <a:extLst>
                <a:ext uri="{FF2B5EF4-FFF2-40B4-BE49-F238E27FC236}">
                  <a16:creationId xmlns:a16="http://schemas.microsoft.com/office/drawing/2014/main" id="{ECD07B9D-F1A7-4C8E-9A77-88C2FF905868}"/>
                </a:ext>
              </a:extLst>
            </p:cNvPr>
            <p:cNvSpPr/>
            <p:nvPr/>
          </p:nvSpPr>
          <p:spPr>
            <a:xfrm rot="17604577">
              <a:off x="5079029" y="1617896"/>
              <a:ext cx="3494661" cy="3446129"/>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151537A-4271-45AA-A727-8D3431CDB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497" y="2070098"/>
              <a:ext cx="2541723" cy="2541723"/>
            </a:xfrm>
            <a:prstGeom prst="rect">
              <a:avLst/>
            </a:prstGeom>
          </p:spPr>
        </p:pic>
      </p:grpSp>
    </p:spTree>
    <p:extLst>
      <p:ext uri="{BB962C8B-B14F-4D97-AF65-F5344CB8AC3E}">
        <p14:creationId xmlns:p14="http://schemas.microsoft.com/office/powerpoint/2010/main" val="33079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451C7-D50F-434A-9C60-051C69C21404}"/>
              </a:ext>
            </a:extLst>
          </p:cNvPr>
          <p:cNvPicPr>
            <a:picLocks noChangeAspect="1"/>
          </p:cNvPicPr>
          <p:nvPr/>
        </p:nvPicPr>
        <p:blipFill>
          <a:blip r:embed="rId2"/>
          <a:stretch>
            <a:fillRect/>
          </a:stretch>
        </p:blipFill>
        <p:spPr>
          <a:xfrm>
            <a:off x="1783471" y="911427"/>
            <a:ext cx="6157107" cy="5035145"/>
          </a:xfrm>
          <a:prstGeom prst="rect">
            <a:avLst/>
          </a:prstGeom>
        </p:spPr>
      </p:pic>
    </p:spTree>
    <p:extLst>
      <p:ext uri="{BB962C8B-B14F-4D97-AF65-F5344CB8AC3E}">
        <p14:creationId xmlns:p14="http://schemas.microsoft.com/office/powerpoint/2010/main" val="355125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1231910" y="906362"/>
            <a:ext cx="6680181" cy="415498"/>
          </a:xfrm>
          <a:prstGeom prst="rect">
            <a:avLst/>
          </a:prstGeom>
          <a:noFill/>
        </p:spPr>
        <p:txBody>
          <a:bodyPr wrap="square" rtlCol="0">
            <a:spAutoFit/>
          </a:bodyPr>
          <a:lstStyle/>
          <a:p>
            <a:pPr algn="ctr"/>
            <a:r>
              <a:rPr lang="en-US" sz="2100" b="1" dirty="0">
                <a:solidFill>
                  <a:schemeClr val="tx2"/>
                </a:solidFill>
                <a:latin typeface="Raleway" panose="020B0503030101060003" pitchFamily="34" charset="0"/>
                <a:ea typeface="Open Sans" panose="020B0606030504020204" pitchFamily="34" charset="0"/>
                <a:cs typeface="Open Sans" panose="020B0606030504020204" pitchFamily="34" charset="0"/>
              </a:rPr>
              <a:t>Disparities in Procurement: The Historical Context</a:t>
            </a:r>
            <a:endParaRPr lang="id-ID" sz="2100" b="1" dirty="0">
              <a:solidFill>
                <a:schemeClr val="tx2"/>
              </a:solidFill>
              <a:latin typeface="Raleway" panose="020B0503030101060003"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C2CDEE4D-86DC-439D-A49F-9E9DDF28D16D}"/>
              </a:ext>
            </a:extLst>
          </p:cNvPr>
          <p:cNvGrpSpPr>
            <a:grpSpLocks noChangeAspect="1"/>
          </p:cNvGrpSpPr>
          <p:nvPr/>
        </p:nvGrpSpPr>
        <p:grpSpPr>
          <a:xfrm>
            <a:off x="972843" y="1785257"/>
            <a:ext cx="7927494" cy="4245429"/>
            <a:chOff x="1963812" y="2134106"/>
            <a:chExt cx="5616939" cy="3008052"/>
          </a:xfrm>
        </p:grpSpPr>
        <p:grpSp>
          <p:nvGrpSpPr>
            <p:cNvPr id="2" name="Group 1">
              <a:extLst>
                <a:ext uri="{FF2B5EF4-FFF2-40B4-BE49-F238E27FC236}">
                  <a16:creationId xmlns:a16="http://schemas.microsoft.com/office/drawing/2014/main" id="{1E99E171-D850-445F-B102-A36DA3B8BF51}"/>
                </a:ext>
              </a:extLst>
            </p:cNvPr>
            <p:cNvGrpSpPr/>
            <p:nvPr/>
          </p:nvGrpSpPr>
          <p:grpSpPr>
            <a:xfrm>
              <a:off x="1963812" y="2134106"/>
              <a:ext cx="5616939" cy="2958056"/>
              <a:chOff x="1963812" y="2134106"/>
              <a:chExt cx="5616939" cy="2958056"/>
            </a:xfrm>
          </p:grpSpPr>
          <p:grpSp>
            <p:nvGrpSpPr>
              <p:cNvPr id="6" name="Group 5"/>
              <p:cNvGrpSpPr/>
              <p:nvPr/>
            </p:nvGrpSpPr>
            <p:grpSpPr>
              <a:xfrm>
                <a:off x="1963812" y="2134106"/>
                <a:ext cx="1464385" cy="2942470"/>
                <a:chOff x="211048" y="1126964"/>
                <a:chExt cx="2603351" cy="5231057"/>
              </a:xfrm>
            </p:grpSpPr>
            <p:sp>
              <p:nvSpPr>
                <p:cNvPr id="11" name="Chevron 10"/>
                <p:cNvSpPr/>
                <p:nvPr/>
              </p:nvSpPr>
              <p:spPr>
                <a:xfrm>
                  <a:off x="211048" y="2060415"/>
                  <a:ext cx="2603351" cy="2033195"/>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Myriad pro"/>
                  </a:endParaRPr>
                </a:p>
              </p:txBody>
            </p:sp>
            <p:sp>
              <p:nvSpPr>
                <p:cNvPr id="15" name="Rectangle 14"/>
                <p:cNvSpPr/>
                <p:nvPr/>
              </p:nvSpPr>
              <p:spPr>
                <a:xfrm>
                  <a:off x="211048" y="1126964"/>
                  <a:ext cx="1584819" cy="9334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latin typeface="Myriad pro"/>
                  </a:endParaRPr>
                </a:p>
              </p:txBody>
            </p:sp>
            <p:sp>
              <p:nvSpPr>
                <p:cNvPr id="20" name="Rectangle 19"/>
                <p:cNvSpPr/>
                <p:nvPr/>
              </p:nvSpPr>
              <p:spPr>
                <a:xfrm>
                  <a:off x="211048" y="4093610"/>
                  <a:ext cx="1584819" cy="226441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latin typeface="Myriad pro"/>
                  </a:endParaRPr>
                </a:p>
              </p:txBody>
            </p:sp>
          </p:grpSp>
          <p:grpSp>
            <p:nvGrpSpPr>
              <p:cNvPr id="5" name="Group 4"/>
              <p:cNvGrpSpPr/>
              <p:nvPr/>
            </p:nvGrpSpPr>
            <p:grpSpPr>
              <a:xfrm>
                <a:off x="3316216" y="2134106"/>
                <a:ext cx="1464385" cy="2942470"/>
                <a:chOff x="2510791" y="1126964"/>
                <a:chExt cx="2603351" cy="5231057"/>
              </a:xfrm>
            </p:grpSpPr>
            <p:sp>
              <p:nvSpPr>
                <p:cNvPr id="29" name="Chevron 28"/>
                <p:cNvSpPr/>
                <p:nvPr/>
              </p:nvSpPr>
              <p:spPr>
                <a:xfrm>
                  <a:off x="2510791" y="2060415"/>
                  <a:ext cx="2603351" cy="2033195"/>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latin typeface="Myriad pro"/>
                  </a:endParaRPr>
                </a:p>
              </p:txBody>
            </p:sp>
            <p:sp>
              <p:nvSpPr>
                <p:cNvPr id="30" name="Rectangle 29"/>
                <p:cNvSpPr/>
                <p:nvPr/>
              </p:nvSpPr>
              <p:spPr>
                <a:xfrm>
                  <a:off x="2510791" y="1126964"/>
                  <a:ext cx="1584819" cy="9334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ln w="0"/>
                    <a:solidFill>
                      <a:schemeClr val="tx1"/>
                    </a:solidFill>
                    <a:effectLst>
                      <a:outerShdw blurRad="38100" dist="19050" dir="2700000" algn="tl" rotWithShape="0">
                        <a:schemeClr val="dk1">
                          <a:alpha val="40000"/>
                        </a:schemeClr>
                      </a:outerShdw>
                    </a:effectLst>
                    <a:latin typeface="Myriad pro"/>
                  </a:endParaRPr>
                </a:p>
              </p:txBody>
            </p:sp>
            <p:sp>
              <p:nvSpPr>
                <p:cNvPr id="31" name="Rectangle 30"/>
                <p:cNvSpPr/>
                <p:nvPr/>
              </p:nvSpPr>
              <p:spPr>
                <a:xfrm>
                  <a:off x="2510791" y="4093610"/>
                  <a:ext cx="1584819" cy="226441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a:ln w="0"/>
                    <a:solidFill>
                      <a:schemeClr val="tx1"/>
                    </a:solidFill>
                    <a:effectLst>
                      <a:outerShdw blurRad="38100" dist="19050" dir="2700000" algn="tl" rotWithShape="0">
                        <a:schemeClr val="dk1">
                          <a:alpha val="40000"/>
                        </a:schemeClr>
                      </a:outerShdw>
                    </a:effectLst>
                    <a:latin typeface="Myriad pro"/>
                  </a:endParaRPr>
                </a:p>
              </p:txBody>
            </p:sp>
          </p:grpSp>
          <p:grpSp>
            <p:nvGrpSpPr>
              <p:cNvPr id="4" name="Group 3"/>
              <p:cNvGrpSpPr/>
              <p:nvPr/>
            </p:nvGrpSpPr>
            <p:grpSpPr>
              <a:xfrm>
                <a:off x="4765038" y="2149692"/>
                <a:ext cx="1464385" cy="2942470"/>
                <a:chOff x="4817413" y="1126964"/>
                <a:chExt cx="2603351" cy="5231057"/>
              </a:xfrm>
            </p:grpSpPr>
            <p:sp>
              <p:nvSpPr>
                <p:cNvPr id="33" name="Chevron 32"/>
                <p:cNvSpPr/>
                <p:nvPr/>
              </p:nvSpPr>
              <p:spPr>
                <a:xfrm>
                  <a:off x="4817413" y="2060415"/>
                  <a:ext cx="2603351" cy="203319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Myriad pro"/>
                  </a:endParaRPr>
                </a:p>
              </p:txBody>
            </p:sp>
            <p:sp>
              <p:nvSpPr>
                <p:cNvPr id="34" name="Rectangle 33"/>
                <p:cNvSpPr/>
                <p:nvPr/>
              </p:nvSpPr>
              <p:spPr>
                <a:xfrm>
                  <a:off x="4817413" y="1126964"/>
                  <a:ext cx="1584819" cy="933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latin typeface="Myriad pro"/>
                  </a:endParaRPr>
                </a:p>
              </p:txBody>
            </p:sp>
            <p:sp>
              <p:nvSpPr>
                <p:cNvPr id="35" name="Rectangle 34"/>
                <p:cNvSpPr/>
                <p:nvPr/>
              </p:nvSpPr>
              <p:spPr>
                <a:xfrm>
                  <a:off x="4817413" y="4093610"/>
                  <a:ext cx="1584819" cy="226441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latin typeface="Myriad pro"/>
                  </a:endParaRPr>
                </a:p>
              </p:txBody>
            </p:sp>
          </p:grpSp>
          <p:grpSp>
            <p:nvGrpSpPr>
              <p:cNvPr id="3" name="Group 2"/>
              <p:cNvGrpSpPr/>
              <p:nvPr/>
            </p:nvGrpSpPr>
            <p:grpSpPr>
              <a:xfrm>
                <a:off x="6116366" y="2134106"/>
                <a:ext cx="1464385" cy="2942470"/>
                <a:chOff x="7112630" y="1126964"/>
                <a:chExt cx="2603351" cy="5231057"/>
              </a:xfrm>
            </p:grpSpPr>
            <p:sp>
              <p:nvSpPr>
                <p:cNvPr id="37" name="Chevron 36"/>
                <p:cNvSpPr/>
                <p:nvPr/>
              </p:nvSpPr>
              <p:spPr>
                <a:xfrm>
                  <a:off x="7112630" y="2060415"/>
                  <a:ext cx="2603351" cy="203319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Myriad pro"/>
                  </a:endParaRPr>
                </a:p>
              </p:txBody>
            </p:sp>
            <p:sp>
              <p:nvSpPr>
                <p:cNvPr id="38" name="Rectangle 37"/>
                <p:cNvSpPr/>
                <p:nvPr/>
              </p:nvSpPr>
              <p:spPr>
                <a:xfrm>
                  <a:off x="7112630" y="1126964"/>
                  <a:ext cx="1584819" cy="9334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latin typeface="Myriad pro"/>
                  </a:endParaRPr>
                </a:p>
              </p:txBody>
            </p:sp>
            <p:sp>
              <p:nvSpPr>
                <p:cNvPr id="39" name="Rectangle 38"/>
                <p:cNvSpPr/>
                <p:nvPr/>
              </p:nvSpPr>
              <p:spPr>
                <a:xfrm>
                  <a:off x="7112630" y="4093610"/>
                  <a:ext cx="1584819" cy="22644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dirty="0">
                    <a:latin typeface="Myriad pro"/>
                  </a:endParaRPr>
                </a:p>
              </p:txBody>
            </p:sp>
          </p:grpSp>
        </p:grpSp>
        <p:sp>
          <p:nvSpPr>
            <p:cNvPr id="54" name="Rectangle 53"/>
            <p:cNvSpPr/>
            <p:nvPr/>
          </p:nvSpPr>
          <p:spPr>
            <a:xfrm>
              <a:off x="3783847" y="2968629"/>
              <a:ext cx="936947" cy="429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Myriad pro"/>
                </a:rPr>
                <a:t>1865-1950s</a:t>
              </a:r>
              <a:endParaRPr lang="id-ID" sz="1050" dirty="0">
                <a:solidFill>
                  <a:schemeClr val="bg1"/>
                </a:solidFill>
                <a:latin typeface="Myriad pro"/>
              </a:endParaRPr>
            </a:p>
          </p:txBody>
        </p:sp>
        <p:sp>
          <p:nvSpPr>
            <p:cNvPr id="55" name="Rectangle 54"/>
            <p:cNvSpPr/>
            <p:nvPr/>
          </p:nvSpPr>
          <p:spPr>
            <a:xfrm>
              <a:off x="5227039" y="3031751"/>
              <a:ext cx="936947" cy="429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Myriad pro"/>
                </a:rPr>
                <a:t>1960s – 1990s</a:t>
              </a:r>
              <a:endParaRPr lang="id-ID" sz="1050" dirty="0">
                <a:solidFill>
                  <a:schemeClr val="bg1"/>
                </a:solidFill>
                <a:latin typeface="Myriad pro"/>
              </a:endParaRPr>
            </a:p>
          </p:txBody>
        </p:sp>
        <p:sp>
          <p:nvSpPr>
            <p:cNvPr id="57" name="Rectangle 56"/>
            <p:cNvSpPr/>
            <p:nvPr/>
          </p:nvSpPr>
          <p:spPr>
            <a:xfrm>
              <a:off x="6641120" y="2936680"/>
              <a:ext cx="936947" cy="52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Myriad pro"/>
                </a:rPr>
                <a:t>2000s-&gt;</a:t>
              </a:r>
              <a:endParaRPr lang="id-ID" sz="1050" dirty="0">
                <a:solidFill>
                  <a:schemeClr val="bg1"/>
                </a:solidFill>
                <a:latin typeface="Myriad pro"/>
              </a:endParaRPr>
            </a:p>
          </p:txBody>
        </p:sp>
        <p:sp>
          <p:nvSpPr>
            <p:cNvPr id="58" name="Rectangle 57"/>
            <p:cNvSpPr/>
            <p:nvPr/>
          </p:nvSpPr>
          <p:spPr>
            <a:xfrm>
              <a:off x="1965179" y="3856835"/>
              <a:ext cx="888726" cy="1165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en-US" sz="900" dirty="0">
                  <a:solidFill>
                    <a:schemeClr val="bg1"/>
                  </a:solidFill>
                  <a:latin typeface="Myriad pro"/>
                </a:rPr>
                <a:t>African Americans denied rights of citizenship </a:t>
              </a:r>
            </a:p>
            <a:p>
              <a:pPr marL="128588" indent="-128588">
                <a:buFont typeface="Arial" panose="020B0604020202020204" pitchFamily="34" charset="0"/>
                <a:buChar char="•"/>
              </a:pPr>
              <a:r>
                <a:rPr lang="en-US" sz="900" dirty="0">
                  <a:solidFill>
                    <a:schemeClr val="bg1"/>
                  </a:solidFill>
                  <a:latin typeface="Myriad pro"/>
                </a:rPr>
                <a:t>Slaves legally regarded as property </a:t>
              </a:r>
            </a:p>
            <a:p>
              <a:pPr marL="128588" indent="-128588">
                <a:buFont typeface="Arial" panose="020B0604020202020204" pitchFamily="34" charset="0"/>
                <a:buChar char="•"/>
              </a:pPr>
              <a:r>
                <a:rPr lang="en-US" sz="900" dirty="0">
                  <a:solidFill>
                    <a:schemeClr val="bg1"/>
                  </a:solidFill>
                  <a:latin typeface="Myriad pro"/>
                </a:rPr>
                <a:t>Wealth accumulation impossible for slaves</a:t>
              </a:r>
              <a:endParaRPr lang="id-ID" sz="900" dirty="0">
                <a:solidFill>
                  <a:schemeClr val="bg1"/>
                </a:solidFill>
                <a:latin typeface="Myriad pro"/>
              </a:endParaRPr>
            </a:p>
          </p:txBody>
        </p:sp>
        <p:sp>
          <p:nvSpPr>
            <p:cNvPr id="59" name="Rectangle 58"/>
            <p:cNvSpPr/>
            <p:nvPr/>
          </p:nvSpPr>
          <p:spPr>
            <a:xfrm>
              <a:off x="3316214" y="3815043"/>
              <a:ext cx="944712" cy="1207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35" indent="-160735">
                <a:buFont typeface="Arial" panose="020B0604020202020204" pitchFamily="34" charset="0"/>
                <a:buChar char="•"/>
              </a:pPr>
              <a:r>
                <a:rPr lang="en-US" sz="900" dirty="0">
                  <a:solidFill>
                    <a:schemeClr val="bg1"/>
                  </a:solidFill>
                  <a:latin typeface="Myriad pro"/>
                </a:rPr>
                <a:t>Jim Crow laws abridged rights of citizenship </a:t>
              </a:r>
            </a:p>
            <a:p>
              <a:pPr marL="160735" indent="-160735">
                <a:buFont typeface="Arial" panose="020B0604020202020204" pitchFamily="34" charset="0"/>
                <a:buChar char="•"/>
              </a:pPr>
              <a:r>
                <a:rPr lang="en-US" sz="900" dirty="0">
                  <a:solidFill>
                    <a:schemeClr val="bg1"/>
                  </a:solidFill>
                  <a:latin typeface="Myriad pro"/>
                </a:rPr>
                <a:t>Redlining, segregated schools, voter suppression</a:t>
              </a:r>
            </a:p>
            <a:p>
              <a:pPr marL="160735" indent="-160735">
                <a:buFont typeface="Arial" panose="020B0604020202020204" pitchFamily="34" charset="0"/>
                <a:buChar char="•"/>
              </a:pPr>
              <a:r>
                <a:rPr lang="en-US" sz="900" dirty="0">
                  <a:solidFill>
                    <a:schemeClr val="bg1"/>
                  </a:solidFill>
                  <a:latin typeface="Myriad pro"/>
                </a:rPr>
                <a:t>Black wealth accumulation actively suppressed</a:t>
              </a:r>
            </a:p>
          </p:txBody>
        </p:sp>
        <p:sp>
          <p:nvSpPr>
            <p:cNvPr id="60" name="Rectangle 59"/>
            <p:cNvSpPr/>
            <p:nvPr/>
          </p:nvSpPr>
          <p:spPr>
            <a:xfrm>
              <a:off x="4720793" y="3856836"/>
              <a:ext cx="1005746" cy="128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35" indent="-160735">
                <a:buFont typeface="Arial" panose="020B0604020202020204" pitchFamily="34" charset="0"/>
                <a:buChar char="•"/>
              </a:pPr>
              <a:r>
                <a:rPr lang="en-US" sz="900" dirty="0">
                  <a:solidFill>
                    <a:schemeClr val="bg1"/>
                  </a:solidFill>
                  <a:latin typeface="Myriad pro"/>
                </a:rPr>
                <a:t>Voting Rights &amp; Fair Housing Acts; affirmative action; small business funding</a:t>
              </a:r>
            </a:p>
            <a:p>
              <a:pPr marL="160735" indent="-160735">
                <a:buFont typeface="Arial" panose="020B0604020202020204" pitchFamily="34" charset="0"/>
                <a:buChar char="•"/>
              </a:pPr>
              <a:r>
                <a:rPr lang="en-US" sz="900" dirty="0">
                  <a:solidFill>
                    <a:schemeClr val="bg1"/>
                  </a:solidFill>
                  <a:latin typeface="Myriad pro"/>
                </a:rPr>
                <a:t>70s: minority contracting pioneers </a:t>
              </a:r>
            </a:p>
            <a:p>
              <a:pPr marL="160735" indent="-160735">
                <a:buFont typeface="Arial" panose="020B0604020202020204" pitchFamily="34" charset="0"/>
                <a:buChar char="•"/>
              </a:pPr>
              <a:r>
                <a:rPr lang="en-US" sz="900" dirty="0">
                  <a:solidFill>
                    <a:schemeClr val="bg1"/>
                  </a:solidFill>
                  <a:latin typeface="Myriad pro"/>
                </a:rPr>
                <a:t>Croson/</a:t>
              </a:r>
              <a:r>
                <a:rPr lang="en-US" sz="900" dirty="0" err="1">
                  <a:solidFill>
                    <a:schemeClr val="bg1"/>
                  </a:solidFill>
                  <a:latin typeface="Myriad pro"/>
                </a:rPr>
                <a:t>Aderand</a:t>
              </a:r>
              <a:r>
                <a:rPr lang="en-US" sz="900" dirty="0">
                  <a:solidFill>
                    <a:schemeClr val="bg1"/>
                  </a:solidFill>
                  <a:latin typeface="Myriad pro"/>
                </a:rPr>
                <a:t> cases</a:t>
              </a:r>
            </a:p>
            <a:p>
              <a:endParaRPr lang="id-ID" sz="900" dirty="0">
                <a:solidFill>
                  <a:schemeClr val="tx2"/>
                </a:solidFill>
                <a:latin typeface="Myriad pro"/>
              </a:endParaRPr>
            </a:p>
          </p:txBody>
        </p:sp>
        <p:sp>
          <p:nvSpPr>
            <p:cNvPr id="61" name="Rectangle 60"/>
            <p:cNvSpPr/>
            <p:nvPr/>
          </p:nvSpPr>
          <p:spPr>
            <a:xfrm>
              <a:off x="6116366" y="4052852"/>
              <a:ext cx="890093" cy="678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35" indent="-160735">
                <a:buFont typeface="Arial" panose="020B0604020202020204" pitchFamily="34" charset="0"/>
                <a:buChar char="•"/>
              </a:pPr>
              <a:r>
                <a:rPr lang="en-US" sz="900" dirty="0">
                  <a:solidFill>
                    <a:schemeClr val="bg1"/>
                  </a:solidFill>
                  <a:latin typeface="Myriad pro"/>
                </a:rPr>
                <a:t>Growth of MBE inclusion programs</a:t>
              </a:r>
            </a:p>
            <a:p>
              <a:pPr marL="160735" indent="-160735">
                <a:buFont typeface="Arial" panose="020B0604020202020204" pitchFamily="34" charset="0"/>
                <a:buChar char="•"/>
              </a:pPr>
              <a:r>
                <a:rPr lang="en-US" sz="900" dirty="0">
                  <a:solidFill>
                    <a:schemeClr val="bg1"/>
                  </a:solidFill>
                  <a:latin typeface="Myriad pro"/>
                </a:rPr>
                <a:t>Innovation to reduce barriers, change culture</a:t>
              </a:r>
              <a:endParaRPr lang="id-ID" sz="900" dirty="0">
                <a:solidFill>
                  <a:schemeClr val="bg1"/>
                </a:solidFill>
                <a:latin typeface="Myriad pro"/>
              </a:endParaRPr>
            </a:p>
          </p:txBody>
        </p:sp>
        <p:sp>
          <p:nvSpPr>
            <p:cNvPr id="71" name="Rectangle 70"/>
            <p:cNvSpPr/>
            <p:nvPr/>
          </p:nvSpPr>
          <p:spPr>
            <a:xfrm>
              <a:off x="1963813" y="2222897"/>
              <a:ext cx="890093" cy="33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Raleway" panose="020B0503030101060003" pitchFamily="34" charset="0"/>
                </a:rPr>
                <a:t>Slavery</a:t>
              </a:r>
              <a:endParaRPr lang="id-ID" sz="1500" b="1" dirty="0">
                <a:solidFill>
                  <a:schemeClr val="bg1"/>
                </a:solidFill>
                <a:latin typeface="Raleway" panose="020B0503030101060003" pitchFamily="34" charset="0"/>
              </a:endParaRPr>
            </a:p>
          </p:txBody>
        </p:sp>
        <p:sp>
          <p:nvSpPr>
            <p:cNvPr id="72" name="Rectangle 71"/>
            <p:cNvSpPr/>
            <p:nvPr/>
          </p:nvSpPr>
          <p:spPr>
            <a:xfrm>
              <a:off x="3316216" y="2232012"/>
              <a:ext cx="890093" cy="33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latin typeface="Raleway" panose="020B0503030101060003" pitchFamily="34" charset="0"/>
                </a:rPr>
                <a:t>Jim Crow</a:t>
              </a:r>
              <a:endParaRPr lang="id-ID" sz="1350" b="1" dirty="0">
                <a:solidFill>
                  <a:schemeClr val="bg1"/>
                </a:solidFill>
                <a:latin typeface="Raleway" panose="020B0503030101060003" pitchFamily="34" charset="0"/>
              </a:endParaRPr>
            </a:p>
          </p:txBody>
        </p:sp>
        <p:sp>
          <p:nvSpPr>
            <p:cNvPr id="73" name="Rectangle 72"/>
            <p:cNvSpPr/>
            <p:nvPr/>
          </p:nvSpPr>
          <p:spPr>
            <a:xfrm>
              <a:off x="4720795" y="2238240"/>
              <a:ext cx="890093" cy="33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Raleway" panose="020B0503030101060003" pitchFamily="34" charset="0"/>
                </a:rPr>
                <a:t>Foundations of Equitable Procurement</a:t>
              </a:r>
              <a:endParaRPr lang="id-ID" sz="900" b="1" dirty="0">
                <a:solidFill>
                  <a:schemeClr val="bg1"/>
                </a:solidFill>
                <a:latin typeface="Raleway" panose="020B0503030101060003" pitchFamily="34" charset="0"/>
              </a:endParaRPr>
            </a:p>
          </p:txBody>
        </p:sp>
        <p:sp>
          <p:nvSpPr>
            <p:cNvPr id="75" name="Rectangle 74"/>
            <p:cNvSpPr/>
            <p:nvPr/>
          </p:nvSpPr>
          <p:spPr>
            <a:xfrm>
              <a:off x="6124006" y="2257518"/>
              <a:ext cx="890093" cy="33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solidFill>
                    <a:schemeClr val="bg1"/>
                  </a:solidFill>
                  <a:latin typeface="Raleway" panose="020B0503030101060003" pitchFamily="34" charset="0"/>
                </a:rPr>
                <a:t>Growth &amp; Innovation in Equitable Procurement</a:t>
              </a:r>
              <a:endParaRPr lang="id-ID" sz="825" b="1" dirty="0">
                <a:solidFill>
                  <a:schemeClr val="bg1"/>
                </a:solidFill>
                <a:latin typeface="Raleway" panose="020B0503030101060003" pitchFamily="34" charset="0"/>
              </a:endParaRPr>
            </a:p>
          </p:txBody>
        </p:sp>
        <p:sp>
          <p:nvSpPr>
            <p:cNvPr id="7" name="TextBox 6"/>
            <p:cNvSpPr txBox="1"/>
            <p:nvPr/>
          </p:nvSpPr>
          <p:spPr>
            <a:xfrm>
              <a:off x="2565458" y="3092508"/>
              <a:ext cx="750756" cy="253916"/>
            </a:xfrm>
            <a:prstGeom prst="rect">
              <a:avLst/>
            </a:prstGeom>
            <a:noFill/>
          </p:spPr>
          <p:txBody>
            <a:bodyPr wrap="square" rtlCol="0">
              <a:spAutoFit/>
            </a:bodyPr>
            <a:lstStyle/>
            <a:p>
              <a:r>
                <a:rPr lang="en-US" sz="1050" dirty="0">
                  <a:solidFill>
                    <a:schemeClr val="bg1"/>
                  </a:solidFill>
                  <a:latin typeface="Myriad pro"/>
                </a:rPr>
                <a:t>pre-1865</a:t>
              </a:r>
            </a:p>
          </p:txBody>
        </p:sp>
      </p:grpSp>
    </p:spTree>
    <p:extLst>
      <p:ext uri="{BB962C8B-B14F-4D97-AF65-F5344CB8AC3E}">
        <p14:creationId xmlns:p14="http://schemas.microsoft.com/office/powerpoint/2010/main" val="99322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13849" y="2615066"/>
            <a:ext cx="2424940" cy="2102167"/>
            <a:chOff x="2055193" y="2370800"/>
            <a:chExt cx="3590935" cy="3112961"/>
          </a:xfrm>
          <a:solidFill>
            <a:schemeClr val="tx1"/>
          </a:solidFill>
        </p:grpSpPr>
        <p:sp>
          <p:nvSpPr>
            <p:cNvPr id="3" name="Freeform 5"/>
            <p:cNvSpPr>
              <a:spLocks noEditPoints="1"/>
            </p:cNvSpPr>
            <p:nvPr/>
          </p:nvSpPr>
          <p:spPr bwMode="auto">
            <a:xfrm flipH="1">
              <a:off x="4579874" y="4834206"/>
              <a:ext cx="643429" cy="649555"/>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12 h 44"/>
                <a:gd name="T12" fmla="*/ 12 w 44"/>
                <a:gd name="T13" fmla="*/ 22 h 44"/>
                <a:gd name="T14" fmla="*/ 22 w 44"/>
                <a:gd name="T15" fmla="*/ 32 h 44"/>
                <a:gd name="T16" fmla="*/ 32 w 44"/>
                <a:gd name="T17" fmla="*/ 22 h 44"/>
                <a:gd name="T18" fmla="*/ 22 w 44"/>
                <a:gd name="T1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12"/>
                  </a:moveTo>
                  <a:cubicBezTo>
                    <a:pt x="16" y="12"/>
                    <a:pt x="12" y="16"/>
                    <a:pt x="12" y="22"/>
                  </a:cubicBezTo>
                  <a:cubicBezTo>
                    <a:pt x="12" y="28"/>
                    <a:pt x="16" y="32"/>
                    <a:pt x="22" y="32"/>
                  </a:cubicBezTo>
                  <a:cubicBezTo>
                    <a:pt x="28" y="32"/>
                    <a:pt x="32" y="28"/>
                    <a:pt x="32" y="22"/>
                  </a:cubicBezTo>
                  <a:cubicBezTo>
                    <a:pt x="32" y="16"/>
                    <a:pt x="28" y="12"/>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solidFill>
                  <a:prstClr val="black"/>
                </a:solidFill>
                <a:latin typeface="Myriad pro"/>
              </a:endParaRPr>
            </a:p>
          </p:txBody>
        </p:sp>
        <p:sp>
          <p:nvSpPr>
            <p:cNvPr id="4" name="Freeform 6"/>
            <p:cNvSpPr>
              <a:spLocks noEditPoints="1"/>
            </p:cNvSpPr>
            <p:nvPr/>
          </p:nvSpPr>
          <p:spPr bwMode="auto">
            <a:xfrm flipH="1">
              <a:off x="2992756" y="4834206"/>
              <a:ext cx="649555" cy="649555"/>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12 h 44"/>
                <a:gd name="T12" fmla="*/ 12 w 44"/>
                <a:gd name="T13" fmla="*/ 22 h 44"/>
                <a:gd name="T14" fmla="*/ 22 w 44"/>
                <a:gd name="T15" fmla="*/ 32 h 44"/>
                <a:gd name="T16" fmla="*/ 32 w 44"/>
                <a:gd name="T17" fmla="*/ 22 h 44"/>
                <a:gd name="T18" fmla="*/ 22 w 44"/>
                <a:gd name="T1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12"/>
                  </a:moveTo>
                  <a:cubicBezTo>
                    <a:pt x="16" y="12"/>
                    <a:pt x="12" y="16"/>
                    <a:pt x="12" y="22"/>
                  </a:cubicBezTo>
                  <a:cubicBezTo>
                    <a:pt x="12" y="28"/>
                    <a:pt x="16" y="32"/>
                    <a:pt x="22" y="32"/>
                  </a:cubicBezTo>
                  <a:cubicBezTo>
                    <a:pt x="28" y="32"/>
                    <a:pt x="32" y="28"/>
                    <a:pt x="32" y="22"/>
                  </a:cubicBezTo>
                  <a:cubicBezTo>
                    <a:pt x="32" y="16"/>
                    <a:pt x="28" y="12"/>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solidFill>
                  <a:prstClr val="black"/>
                </a:solidFill>
                <a:latin typeface="Myriad pro"/>
              </a:endParaRPr>
            </a:p>
          </p:txBody>
        </p:sp>
        <p:sp>
          <p:nvSpPr>
            <p:cNvPr id="5" name="Freeform 7"/>
            <p:cNvSpPr>
              <a:spLocks/>
            </p:cNvSpPr>
            <p:nvPr/>
          </p:nvSpPr>
          <p:spPr bwMode="auto">
            <a:xfrm flipH="1">
              <a:off x="2055193" y="2370800"/>
              <a:ext cx="2929124" cy="2641116"/>
            </a:xfrm>
            <a:custGeom>
              <a:avLst/>
              <a:gdLst>
                <a:gd name="T0" fmla="*/ 118 w 200"/>
                <a:gd name="T1" fmla="*/ 180 h 180"/>
                <a:gd name="T2" fmla="*/ 6 w 200"/>
                <a:gd name="T3" fmla="*/ 180 h 180"/>
                <a:gd name="T4" fmla="*/ 0 w 200"/>
                <a:gd name="T5" fmla="*/ 174 h 180"/>
                <a:gd name="T6" fmla="*/ 6 w 200"/>
                <a:gd name="T7" fmla="*/ 168 h 180"/>
                <a:gd name="T8" fmla="*/ 113 w 200"/>
                <a:gd name="T9" fmla="*/ 168 h 180"/>
                <a:gd name="T10" fmla="*/ 153 w 200"/>
                <a:gd name="T11" fmla="*/ 5 h 180"/>
                <a:gd name="T12" fmla="*/ 159 w 200"/>
                <a:gd name="T13" fmla="*/ 0 h 180"/>
                <a:gd name="T14" fmla="*/ 194 w 200"/>
                <a:gd name="T15" fmla="*/ 0 h 180"/>
                <a:gd name="T16" fmla="*/ 200 w 200"/>
                <a:gd name="T17" fmla="*/ 6 h 180"/>
                <a:gd name="T18" fmla="*/ 194 w 200"/>
                <a:gd name="T19" fmla="*/ 12 h 180"/>
                <a:gd name="T20" fmla="*/ 163 w 200"/>
                <a:gd name="T21" fmla="*/ 12 h 180"/>
                <a:gd name="T22" fmla="*/ 124 w 200"/>
                <a:gd name="T23" fmla="*/ 175 h 180"/>
                <a:gd name="T24" fmla="*/ 118 w 200"/>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80">
                  <a:moveTo>
                    <a:pt x="118" y="180"/>
                  </a:moveTo>
                  <a:cubicBezTo>
                    <a:pt x="6" y="180"/>
                    <a:pt x="6" y="180"/>
                    <a:pt x="6" y="180"/>
                  </a:cubicBezTo>
                  <a:cubicBezTo>
                    <a:pt x="3" y="180"/>
                    <a:pt x="0" y="177"/>
                    <a:pt x="0" y="174"/>
                  </a:cubicBezTo>
                  <a:cubicBezTo>
                    <a:pt x="0" y="171"/>
                    <a:pt x="3" y="168"/>
                    <a:pt x="6" y="168"/>
                  </a:cubicBezTo>
                  <a:cubicBezTo>
                    <a:pt x="113" y="168"/>
                    <a:pt x="113" y="168"/>
                    <a:pt x="113" y="168"/>
                  </a:cubicBezTo>
                  <a:cubicBezTo>
                    <a:pt x="153" y="5"/>
                    <a:pt x="153" y="5"/>
                    <a:pt x="153" y="5"/>
                  </a:cubicBezTo>
                  <a:cubicBezTo>
                    <a:pt x="154" y="2"/>
                    <a:pt x="156" y="0"/>
                    <a:pt x="159" y="0"/>
                  </a:cubicBezTo>
                  <a:cubicBezTo>
                    <a:pt x="194" y="0"/>
                    <a:pt x="194" y="0"/>
                    <a:pt x="194" y="0"/>
                  </a:cubicBezTo>
                  <a:cubicBezTo>
                    <a:pt x="197" y="0"/>
                    <a:pt x="200" y="3"/>
                    <a:pt x="200" y="6"/>
                  </a:cubicBezTo>
                  <a:cubicBezTo>
                    <a:pt x="200" y="9"/>
                    <a:pt x="197" y="12"/>
                    <a:pt x="194" y="12"/>
                  </a:cubicBezTo>
                  <a:cubicBezTo>
                    <a:pt x="163" y="12"/>
                    <a:pt x="163" y="12"/>
                    <a:pt x="163" y="12"/>
                  </a:cubicBezTo>
                  <a:cubicBezTo>
                    <a:pt x="124" y="175"/>
                    <a:pt x="124" y="175"/>
                    <a:pt x="124" y="175"/>
                  </a:cubicBezTo>
                  <a:cubicBezTo>
                    <a:pt x="123" y="178"/>
                    <a:pt x="121" y="180"/>
                    <a:pt x="11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solidFill>
                  <a:prstClr val="black"/>
                </a:solidFill>
                <a:latin typeface="Myriad pro"/>
              </a:endParaRPr>
            </a:p>
          </p:txBody>
        </p:sp>
        <p:sp>
          <p:nvSpPr>
            <p:cNvPr id="6" name="Freeform 9"/>
            <p:cNvSpPr>
              <a:spLocks/>
            </p:cNvSpPr>
            <p:nvPr/>
          </p:nvSpPr>
          <p:spPr bwMode="auto">
            <a:xfrm flipH="1">
              <a:off x="3109188" y="3179680"/>
              <a:ext cx="2536940" cy="1599378"/>
            </a:xfrm>
            <a:custGeom>
              <a:avLst/>
              <a:gdLst>
                <a:gd name="T0" fmla="*/ 167 w 173"/>
                <a:gd name="T1" fmla="*/ 109 h 109"/>
                <a:gd name="T2" fmla="*/ 37 w 173"/>
                <a:gd name="T3" fmla="*/ 109 h 109"/>
                <a:gd name="T4" fmla="*/ 32 w 173"/>
                <a:gd name="T5" fmla="*/ 105 h 109"/>
                <a:gd name="T6" fmla="*/ 1 w 173"/>
                <a:gd name="T7" fmla="*/ 9 h 109"/>
                <a:gd name="T8" fmla="*/ 5 w 173"/>
                <a:gd name="T9" fmla="*/ 1 h 109"/>
                <a:gd name="T10" fmla="*/ 13 w 173"/>
                <a:gd name="T11" fmla="*/ 5 h 109"/>
                <a:gd name="T12" fmla="*/ 42 w 173"/>
                <a:gd name="T13" fmla="*/ 97 h 109"/>
                <a:gd name="T14" fmla="*/ 167 w 173"/>
                <a:gd name="T15" fmla="*/ 97 h 109"/>
                <a:gd name="T16" fmla="*/ 173 w 173"/>
                <a:gd name="T17" fmla="*/ 103 h 109"/>
                <a:gd name="T18" fmla="*/ 167 w 173"/>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09">
                  <a:moveTo>
                    <a:pt x="167" y="109"/>
                  </a:moveTo>
                  <a:cubicBezTo>
                    <a:pt x="37" y="109"/>
                    <a:pt x="37" y="109"/>
                    <a:pt x="37" y="109"/>
                  </a:cubicBezTo>
                  <a:cubicBezTo>
                    <a:pt x="35" y="109"/>
                    <a:pt x="32" y="107"/>
                    <a:pt x="32" y="105"/>
                  </a:cubicBezTo>
                  <a:cubicBezTo>
                    <a:pt x="1" y="9"/>
                    <a:pt x="1" y="9"/>
                    <a:pt x="1" y="9"/>
                  </a:cubicBezTo>
                  <a:cubicBezTo>
                    <a:pt x="0" y="6"/>
                    <a:pt x="2" y="2"/>
                    <a:pt x="5" y="1"/>
                  </a:cubicBezTo>
                  <a:cubicBezTo>
                    <a:pt x="8" y="0"/>
                    <a:pt x="12" y="2"/>
                    <a:pt x="13" y="5"/>
                  </a:cubicBezTo>
                  <a:cubicBezTo>
                    <a:pt x="42" y="97"/>
                    <a:pt x="42" y="97"/>
                    <a:pt x="42" y="97"/>
                  </a:cubicBezTo>
                  <a:cubicBezTo>
                    <a:pt x="167" y="97"/>
                    <a:pt x="167" y="97"/>
                    <a:pt x="167" y="97"/>
                  </a:cubicBezTo>
                  <a:cubicBezTo>
                    <a:pt x="170" y="97"/>
                    <a:pt x="173" y="100"/>
                    <a:pt x="173" y="103"/>
                  </a:cubicBezTo>
                  <a:cubicBezTo>
                    <a:pt x="173" y="106"/>
                    <a:pt x="170" y="109"/>
                    <a:pt x="167"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solidFill>
                  <a:prstClr val="black"/>
                </a:solidFill>
                <a:latin typeface="Myriad pro"/>
              </a:endParaRPr>
            </a:p>
          </p:txBody>
        </p:sp>
      </p:grpSp>
      <p:sp>
        <p:nvSpPr>
          <p:cNvPr id="30" name="TextBox 29"/>
          <p:cNvSpPr txBox="1"/>
          <p:nvPr/>
        </p:nvSpPr>
        <p:spPr>
          <a:xfrm>
            <a:off x="5860996" y="3158766"/>
            <a:ext cx="2941959" cy="646331"/>
          </a:xfrm>
          <a:prstGeom prst="rect">
            <a:avLst/>
          </a:prstGeom>
          <a:noFill/>
        </p:spPr>
        <p:txBody>
          <a:bodyPr wrap="none" rtlCol="0">
            <a:spAutoFit/>
          </a:bodyPr>
          <a:lstStyle/>
          <a:p>
            <a:r>
              <a:rPr lang="en-US" b="1" dirty="0">
                <a:solidFill>
                  <a:srgbClr val="FFC000"/>
                </a:solidFill>
                <a:latin typeface="Myriad pro"/>
              </a:rPr>
              <a:t>Fleet/Vehicle Purchase &amp; </a:t>
            </a:r>
          </a:p>
          <a:p>
            <a:r>
              <a:rPr lang="en-US" b="1" dirty="0">
                <a:solidFill>
                  <a:srgbClr val="FFC000"/>
                </a:solidFill>
                <a:latin typeface="Myriad pro"/>
              </a:rPr>
              <a:t>Repairs</a:t>
            </a:r>
            <a:endParaRPr lang="id-ID" b="1" dirty="0">
              <a:solidFill>
                <a:srgbClr val="FFC000"/>
              </a:solidFill>
              <a:latin typeface="Myriad pro"/>
            </a:endParaRPr>
          </a:p>
        </p:txBody>
      </p:sp>
      <p:cxnSp>
        <p:nvCxnSpPr>
          <p:cNvPr id="34" name="Straight Arrow Connector 33"/>
          <p:cNvCxnSpPr/>
          <p:nvPr/>
        </p:nvCxnSpPr>
        <p:spPr>
          <a:xfrm>
            <a:off x="5220085" y="3262640"/>
            <a:ext cx="637406" cy="0"/>
          </a:xfrm>
          <a:prstGeom prst="straightConnector1">
            <a:avLst/>
          </a:prstGeom>
          <a:ln w="25400">
            <a:solidFill>
              <a:schemeClr val="accent4"/>
            </a:solidFill>
            <a:tailEnd type="diamond"/>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flipV="1">
            <a:off x="5091870" y="4065733"/>
            <a:ext cx="561777" cy="89863"/>
            <a:chOff x="7514051" y="2395864"/>
            <a:chExt cx="1127293" cy="333473"/>
          </a:xfrm>
        </p:grpSpPr>
        <p:cxnSp>
          <p:nvCxnSpPr>
            <p:cNvPr id="36" name="Straight Connector 35"/>
            <p:cNvCxnSpPr/>
            <p:nvPr/>
          </p:nvCxnSpPr>
          <p:spPr>
            <a:xfrm flipV="1">
              <a:off x="7514051" y="2395864"/>
              <a:ext cx="333473" cy="33347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839898" y="2395864"/>
              <a:ext cx="801446" cy="0"/>
            </a:xfrm>
            <a:prstGeom prst="straightConnector1">
              <a:avLst/>
            </a:prstGeom>
            <a:ln w="25400">
              <a:solidFill>
                <a:schemeClr val="accent1"/>
              </a:solidFill>
              <a:tailEnd type="diamond"/>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656237" y="4033601"/>
            <a:ext cx="3329758" cy="646331"/>
          </a:xfrm>
          <a:prstGeom prst="rect">
            <a:avLst/>
          </a:prstGeom>
          <a:noFill/>
        </p:spPr>
        <p:txBody>
          <a:bodyPr wrap="none" rtlCol="0">
            <a:spAutoFit/>
          </a:bodyPr>
          <a:lstStyle/>
          <a:p>
            <a:r>
              <a:rPr lang="en-US" b="1" dirty="0">
                <a:solidFill>
                  <a:schemeClr val="accent3">
                    <a:lumMod val="40000"/>
                    <a:lumOff val="60000"/>
                  </a:schemeClr>
                </a:solidFill>
                <a:latin typeface="Myriad pro"/>
              </a:rPr>
              <a:t>Construction, Engineering &amp; </a:t>
            </a:r>
          </a:p>
          <a:p>
            <a:r>
              <a:rPr lang="en-US" b="1" dirty="0">
                <a:solidFill>
                  <a:schemeClr val="accent3">
                    <a:lumMod val="40000"/>
                    <a:lumOff val="60000"/>
                  </a:schemeClr>
                </a:solidFill>
                <a:latin typeface="Myriad pro"/>
              </a:rPr>
              <a:t>Operations</a:t>
            </a:r>
            <a:endParaRPr lang="id-ID" b="1" dirty="0">
              <a:solidFill>
                <a:schemeClr val="accent3">
                  <a:lumMod val="40000"/>
                  <a:lumOff val="60000"/>
                </a:schemeClr>
              </a:solidFill>
              <a:latin typeface="Myriad pro"/>
            </a:endParaRPr>
          </a:p>
        </p:txBody>
      </p:sp>
      <p:grpSp>
        <p:nvGrpSpPr>
          <p:cNvPr id="40" name="Group 39"/>
          <p:cNvGrpSpPr/>
          <p:nvPr/>
        </p:nvGrpSpPr>
        <p:grpSpPr>
          <a:xfrm>
            <a:off x="4610004" y="2393077"/>
            <a:ext cx="1339757" cy="248480"/>
            <a:chOff x="7514051" y="2395864"/>
            <a:chExt cx="1130783" cy="333473"/>
          </a:xfrm>
        </p:grpSpPr>
        <p:cxnSp>
          <p:nvCxnSpPr>
            <p:cNvPr id="41" name="Straight Connector 40"/>
            <p:cNvCxnSpPr/>
            <p:nvPr/>
          </p:nvCxnSpPr>
          <p:spPr>
            <a:xfrm flipV="1">
              <a:off x="7514051" y="2395864"/>
              <a:ext cx="333473" cy="333473"/>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843388" y="2398028"/>
              <a:ext cx="801446" cy="0"/>
            </a:xfrm>
            <a:prstGeom prst="straightConnector1">
              <a:avLst/>
            </a:prstGeom>
            <a:ln w="25400">
              <a:solidFill>
                <a:schemeClr val="accent5"/>
              </a:solidFill>
              <a:tailEnd type="diamond"/>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5999764" y="2006931"/>
            <a:ext cx="2641621" cy="692497"/>
          </a:xfrm>
          <a:prstGeom prst="rect">
            <a:avLst/>
          </a:prstGeom>
          <a:noFill/>
        </p:spPr>
        <p:txBody>
          <a:bodyPr wrap="none" rtlCol="0">
            <a:spAutoFit/>
          </a:bodyPr>
          <a:lstStyle/>
          <a:p>
            <a:r>
              <a:rPr lang="en-US" sz="2100" b="1" dirty="0">
                <a:solidFill>
                  <a:schemeClr val="accent4">
                    <a:lumMod val="60000"/>
                    <a:lumOff val="40000"/>
                  </a:schemeClr>
                </a:solidFill>
                <a:latin typeface="Myriad pro"/>
              </a:rPr>
              <a:t>General Services &amp; </a:t>
            </a:r>
          </a:p>
          <a:p>
            <a:r>
              <a:rPr lang="en-US" b="1" dirty="0">
                <a:solidFill>
                  <a:schemeClr val="accent4">
                    <a:lumMod val="60000"/>
                    <a:lumOff val="40000"/>
                  </a:schemeClr>
                </a:solidFill>
                <a:latin typeface="Myriad pro"/>
              </a:rPr>
              <a:t>Repairs</a:t>
            </a:r>
            <a:endParaRPr lang="id-ID" b="1" dirty="0">
              <a:solidFill>
                <a:schemeClr val="accent4">
                  <a:lumMod val="60000"/>
                  <a:lumOff val="40000"/>
                </a:schemeClr>
              </a:solidFill>
              <a:latin typeface="Myriad pro"/>
            </a:endParaRPr>
          </a:p>
        </p:txBody>
      </p:sp>
      <p:grpSp>
        <p:nvGrpSpPr>
          <p:cNvPr id="46" name="Group 45"/>
          <p:cNvGrpSpPr/>
          <p:nvPr/>
        </p:nvGrpSpPr>
        <p:grpSpPr>
          <a:xfrm flipH="1">
            <a:off x="3095948" y="2833384"/>
            <a:ext cx="724000" cy="276097"/>
            <a:chOff x="7514051" y="2395864"/>
            <a:chExt cx="733424" cy="333473"/>
          </a:xfrm>
        </p:grpSpPr>
        <p:cxnSp>
          <p:nvCxnSpPr>
            <p:cNvPr id="47" name="Straight Connector 46"/>
            <p:cNvCxnSpPr/>
            <p:nvPr/>
          </p:nvCxnSpPr>
          <p:spPr>
            <a:xfrm flipV="1">
              <a:off x="7514051" y="2395864"/>
              <a:ext cx="333473" cy="33347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845326" y="2395865"/>
              <a:ext cx="402149" cy="0"/>
            </a:xfrm>
            <a:prstGeom prst="straightConnector1">
              <a:avLst/>
            </a:prstGeom>
            <a:ln w="25400">
              <a:solidFill>
                <a:schemeClr val="accent6"/>
              </a:solidFill>
              <a:tailEnd type="diamond"/>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989203" y="2735323"/>
            <a:ext cx="2109873" cy="369332"/>
          </a:xfrm>
          <a:prstGeom prst="rect">
            <a:avLst/>
          </a:prstGeom>
          <a:noFill/>
        </p:spPr>
        <p:txBody>
          <a:bodyPr wrap="none" rtlCol="0">
            <a:spAutoFit/>
          </a:bodyPr>
          <a:lstStyle/>
          <a:p>
            <a:pPr algn="r"/>
            <a:r>
              <a:rPr lang="en-US" b="1" dirty="0">
                <a:latin typeface="Myriad pro"/>
              </a:rPr>
              <a:t>Goods &amp; Supplies</a:t>
            </a:r>
            <a:endParaRPr lang="id-ID" b="1" dirty="0">
              <a:latin typeface="Myriad pro"/>
            </a:endParaRPr>
          </a:p>
        </p:txBody>
      </p:sp>
      <p:grpSp>
        <p:nvGrpSpPr>
          <p:cNvPr id="51" name="Group 50"/>
          <p:cNvGrpSpPr/>
          <p:nvPr/>
        </p:nvGrpSpPr>
        <p:grpSpPr>
          <a:xfrm flipH="1" flipV="1">
            <a:off x="3194963" y="3826847"/>
            <a:ext cx="808228" cy="282137"/>
            <a:chOff x="7514051" y="2395864"/>
            <a:chExt cx="733424" cy="333473"/>
          </a:xfrm>
        </p:grpSpPr>
        <p:cxnSp>
          <p:nvCxnSpPr>
            <p:cNvPr id="52" name="Straight Connector 51"/>
            <p:cNvCxnSpPr/>
            <p:nvPr/>
          </p:nvCxnSpPr>
          <p:spPr>
            <a:xfrm flipV="1">
              <a:off x="7514051" y="2395864"/>
              <a:ext cx="333473" cy="33347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845326" y="2395865"/>
              <a:ext cx="402149" cy="0"/>
            </a:xfrm>
            <a:prstGeom prst="straightConnector1">
              <a:avLst/>
            </a:prstGeom>
            <a:ln w="25400">
              <a:solidFill>
                <a:schemeClr val="accent2"/>
              </a:solidFill>
              <a:tailEnd type="diamond"/>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94313" y="3924160"/>
            <a:ext cx="3120599" cy="646331"/>
          </a:xfrm>
          <a:prstGeom prst="rect">
            <a:avLst/>
          </a:prstGeom>
          <a:noFill/>
        </p:spPr>
        <p:txBody>
          <a:bodyPr wrap="none" rtlCol="0">
            <a:spAutoFit/>
          </a:bodyPr>
          <a:lstStyle/>
          <a:p>
            <a:pPr algn="r"/>
            <a:r>
              <a:rPr lang="en-US" b="1" dirty="0">
                <a:solidFill>
                  <a:srgbClr val="ED7D31"/>
                </a:solidFill>
                <a:latin typeface="Myriad pro"/>
              </a:rPr>
              <a:t>Information Technology &amp; </a:t>
            </a:r>
          </a:p>
          <a:p>
            <a:pPr algn="r"/>
            <a:r>
              <a:rPr lang="en-US" b="1" dirty="0">
                <a:solidFill>
                  <a:srgbClr val="ED7D31"/>
                </a:solidFill>
                <a:latin typeface="Myriad pro"/>
              </a:rPr>
              <a:t>Professional Services</a:t>
            </a:r>
            <a:endParaRPr lang="id-ID" b="1" dirty="0">
              <a:solidFill>
                <a:srgbClr val="ED7D31"/>
              </a:solidFill>
              <a:latin typeface="Myriad pro"/>
            </a:endParaRPr>
          </a:p>
        </p:txBody>
      </p:sp>
      <p:pic>
        <p:nvPicPr>
          <p:cNvPr id="31" name="Graphic 30" descr="Internet">
            <a:extLst>
              <a:ext uri="{FF2B5EF4-FFF2-40B4-BE49-F238E27FC236}">
                <a16:creationId xmlns:a16="http://schemas.microsoft.com/office/drawing/2014/main" id="{540BFB03-1593-4D52-B950-66D901EF97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97300">
            <a:off x="3820959" y="3386254"/>
            <a:ext cx="832661" cy="722057"/>
          </a:xfrm>
          <a:prstGeom prst="rect">
            <a:avLst/>
          </a:prstGeom>
        </p:spPr>
      </p:pic>
      <p:pic>
        <p:nvPicPr>
          <p:cNvPr id="33" name="Graphic 32" descr="Car">
            <a:extLst>
              <a:ext uri="{FF2B5EF4-FFF2-40B4-BE49-F238E27FC236}">
                <a16:creationId xmlns:a16="http://schemas.microsoft.com/office/drawing/2014/main" id="{77BB5D72-6117-4127-BA02-09A31BB847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62285">
            <a:off x="4520746" y="2811262"/>
            <a:ext cx="902756" cy="902756"/>
          </a:xfrm>
          <a:prstGeom prst="rect">
            <a:avLst/>
          </a:prstGeom>
        </p:spPr>
      </p:pic>
      <p:pic>
        <p:nvPicPr>
          <p:cNvPr id="43" name="Graphic 42" descr="Crane">
            <a:extLst>
              <a:ext uri="{FF2B5EF4-FFF2-40B4-BE49-F238E27FC236}">
                <a16:creationId xmlns:a16="http://schemas.microsoft.com/office/drawing/2014/main" id="{5C1D0879-F4D7-4665-9354-5814EF0383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6539">
            <a:off x="4515898" y="3510796"/>
            <a:ext cx="714812" cy="714812"/>
          </a:xfrm>
          <a:prstGeom prst="rect">
            <a:avLst/>
          </a:prstGeom>
        </p:spPr>
      </p:pic>
      <p:grpSp>
        <p:nvGrpSpPr>
          <p:cNvPr id="58" name="Graphic 55" descr="Box">
            <a:extLst>
              <a:ext uri="{FF2B5EF4-FFF2-40B4-BE49-F238E27FC236}">
                <a16:creationId xmlns:a16="http://schemas.microsoft.com/office/drawing/2014/main" id="{C131FAA4-A9B4-496D-8520-D756606BDCDC}"/>
              </a:ext>
            </a:extLst>
          </p:cNvPr>
          <p:cNvGrpSpPr/>
          <p:nvPr/>
        </p:nvGrpSpPr>
        <p:grpSpPr>
          <a:xfrm rot="1559730">
            <a:off x="3666272" y="2784881"/>
            <a:ext cx="857235" cy="825006"/>
            <a:chOff x="1680519" y="4944591"/>
            <a:chExt cx="914400" cy="914400"/>
          </a:xfrm>
          <a:solidFill>
            <a:srgbClr val="70AD47"/>
          </a:solidFill>
        </p:grpSpPr>
        <p:sp>
          <p:nvSpPr>
            <p:cNvPr id="59" name="Freeform: Shape 58">
              <a:extLst>
                <a:ext uri="{FF2B5EF4-FFF2-40B4-BE49-F238E27FC236}">
                  <a16:creationId xmlns:a16="http://schemas.microsoft.com/office/drawing/2014/main" id="{80A23CA8-246E-49FE-9475-B549E74AF913}"/>
                </a:ext>
              </a:extLst>
            </p:cNvPr>
            <p:cNvSpPr/>
            <p:nvPr/>
          </p:nvSpPr>
          <p:spPr>
            <a:xfrm>
              <a:off x="1816250" y="5123185"/>
              <a:ext cx="466725" cy="285750"/>
            </a:xfrm>
            <a:custGeom>
              <a:avLst/>
              <a:gdLst>
                <a:gd name="connsiteX0" fmla="*/ 150019 w 466725"/>
                <a:gd name="connsiteY0" fmla="*/ 7144 h 285750"/>
                <a:gd name="connsiteX1" fmla="*/ 7144 w 466725"/>
                <a:gd name="connsiteY1" fmla="*/ 93821 h 285750"/>
                <a:gd name="connsiteX2" fmla="*/ 321469 w 466725"/>
                <a:gd name="connsiteY2" fmla="*/ 284321 h 285750"/>
                <a:gd name="connsiteX3" fmla="*/ 464344 w 466725"/>
                <a:gd name="connsiteY3" fmla="*/ 197644 h 285750"/>
              </a:gdLst>
              <a:ahLst/>
              <a:cxnLst>
                <a:cxn ang="0">
                  <a:pos x="connsiteX0" y="connsiteY0"/>
                </a:cxn>
                <a:cxn ang="0">
                  <a:pos x="connsiteX1" y="connsiteY1"/>
                </a:cxn>
                <a:cxn ang="0">
                  <a:pos x="connsiteX2" y="connsiteY2"/>
                </a:cxn>
                <a:cxn ang="0">
                  <a:pos x="connsiteX3" y="connsiteY3"/>
                </a:cxn>
              </a:cxnLst>
              <a:rect l="l" t="t" r="r" b="b"/>
              <a:pathLst>
                <a:path w="466725" h="285750">
                  <a:moveTo>
                    <a:pt x="150019" y="7144"/>
                  </a:moveTo>
                  <a:lnTo>
                    <a:pt x="7144" y="93821"/>
                  </a:lnTo>
                  <a:lnTo>
                    <a:pt x="321469" y="284321"/>
                  </a:lnTo>
                  <a:lnTo>
                    <a:pt x="464344" y="197644"/>
                  </a:lnTo>
                  <a:close/>
                </a:path>
              </a:pathLst>
            </a:custGeom>
            <a:grpFill/>
            <a:ln w="9525" cap="flat">
              <a:noFill/>
              <a:prstDash val="solid"/>
              <a:miter/>
            </a:ln>
          </p:spPr>
          <p:txBody>
            <a:bodyPr rtlCol="0" anchor="ctr"/>
            <a:lstStyle/>
            <a:p>
              <a:endParaRPr lang="en-US" sz="1350"/>
            </a:p>
          </p:txBody>
        </p:sp>
        <p:sp>
          <p:nvSpPr>
            <p:cNvPr id="60" name="Freeform: Shape 59">
              <a:extLst>
                <a:ext uri="{FF2B5EF4-FFF2-40B4-BE49-F238E27FC236}">
                  <a16:creationId xmlns:a16="http://schemas.microsoft.com/office/drawing/2014/main" id="{79349591-54C7-4943-8142-2FABF9291257}"/>
                </a:ext>
              </a:extLst>
            </p:cNvPr>
            <p:cNvSpPr/>
            <p:nvPr/>
          </p:nvSpPr>
          <p:spPr>
            <a:xfrm>
              <a:off x="1995320" y="5019362"/>
              <a:ext cx="457200" cy="285750"/>
            </a:xfrm>
            <a:custGeom>
              <a:avLst/>
              <a:gdLst>
                <a:gd name="connsiteX0" fmla="*/ 456724 w 457200"/>
                <a:gd name="connsiteY0" fmla="*/ 197644 h 285750"/>
                <a:gd name="connsiteX1" fmla="*/ 142399 w 457200"/>
                <a:gd name="connsiteY1" fmla="*/ 7144 h 285750"/>
                <a:gd name="connsiteX2" fmla="*/ 7144 w 457200"/>
                <a:gd name="connsiteY2" fmla="*/ 89059 h 285750"/>
                <a:gd name="connsiteX3" fmla="*/ 321469 w 457200"/>
                <a:gd name="connsiteY3" fmla="*/ 279559 h 285750"/>
              </a:gdLst>
              <a:ahLst/>
              <a:cxnLst>
                <a:cxn ang="0">
                  <a:pos x="connsiteX0" y="connsiteY0"/>
                </a:cxn>
                <a:cxn ang="0">
                  <a:pos x="connsiteX1" y="connsiteY1"/>
                </a:cxn>
                <a:cxn ang="0">
                  <a:pos x="connsiteX2" y="connsiteY2"/>
                </a:cxn>
                <a:cxn ang="0">
                  <a:pos x="connsiteX3" y="connsiteY3"/>
                </a:cxn>
              </a:cxnLst>
              <a:rect l="l" t="t" r="r" b="b"/>
              <a:pathLst>
                <a:path w="457200" h="285750">
                  <a:moveTo>
                    <a:pt x="456724" y="197644"/>
                  </a:moveTo>
                  <a:lnTo>
                    <a:pt x="142399" y="7144"/>
                  </a:lnTo>
                  <a:lnTo>
                    <a:pt x="7144" y="89059"/>
                  </a:lnTo>
                  <a:lnTo>
                    <a:pt x="321469" y="279559"/>
                  </a:lnTo>
                  <a:close/>
                </a:path>
              </a:pathLst>
            </a:custGeom>
            <a:grpFill/>
            <a:ln w="9525" cap="flat">
              <a:noFill/>
              <a:prstDash val="solid"/>
              <a:miter/>
            </a:ln>
          </p:spPr>
          <p:txBody>
            <a:bodyPr rtlCol="0" anchor="ctr"/>
            <a:lstStyle/>
            <a:p>
              <a:endParaRPr lang="en-US" sz="1350"/>
            </a:p>
          </p:txBody>
        </p:sp>
        <p:sp>
          <p:nvSpPr>
            <p:cNvPr id="61" name="Freeform: Shape 60">
              <a:extLst>
                <a:ext uri="{FF2B5EF4-FFF2-40B4-BE49-F238E27FC236}">
                  <a16:creationId xmlns:a16="http://schemas.microsoft.com/office/drawing/2014/main" id="{82CBCA4E-746E-4805-9FC0-D25208CAED67}"/>
                </a:ext>
              </a:extLst>
            </p:cNvPr>
            <p:cNvSpPr/>
            <p:nvPr/>
          </p:nvSpPr>
          <p:spPr>
            <a:xfrm>
              <a:off x="1816250" y="5254630"/>
              <a:ext cx="304800" cy="523875"/>
            </a:xfrm>
            <a:custGeom>
              <a:avLst/>
              <a:gdLst>
                <a:gd name="connsiteX0" fmla="*/ 7144 w 304800"/>
                <a:gd name="connsiteY0" fmla="*/ 38576 h 523875"/>
                <a:gd name="connsiteX1" fmla="*/ 7144 w 304800"/>
                <a:gd name="connsiteY1" fmla="*/ 343376 h 523875"/>
                <a:gd name="connsiteX2" fmla="*/ 302419 w 304800"/>
                <a:gd name="connsiteY2" fmla="*/ 522446 h 523875"/>
                <a:gd name="connsiteX3" fmla="*/ 302419 w 304800"/>
                <a:gd name="connsiteY3" fmla="*/ 186214 h 523875"/>
                <a:gd name="connsiteX4" fmla="*/ 7144 w 304800"/>
                <a:gd name="connsiteY4" fmla="*/ 7144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523875">
                  <a:moveTo>
                    <a:pt x="7144" y="38576"/>
                  </a:moveTo>
                  <a:lnTo>
                    <a:pt x="7144" y="343376"/>
                  </a:lnTo>
                  <a:lnTo>
                    <a:pt x="302419" y="522446"/>
                  </a:lnTo>
                  <a:lnTo>
                    <a:pt x="302419" y="186214"/>
                  </a:lnTo>
                  <a:lnTo>
                    <a:pt x="7144" y="7144"/>
                  </a:lnTo>
                  <a:close/>
                </a:path>
              </a:pathLst>
            </a:custGeom>
            <a:grpFill/>
            <a:ln w="9525" cap="flat">
              <a:noFill/>
              <a:prstDash val="solid"/>
              <a:miter/>
            </a:ln>
          </p:spPr>
          <p:txBody>
            <a:bodyPr rtlCol="0" anchor="ctr"/>
            <a:lstStyle/>
            <a:p>
              <a:endParaRPr lang="en-US" sz="1350"/>
            </a:p>
          </p:txBody>
        </p:sp>
        <p:sp>
          <p:nvSpPr>
            <p:cNvPr id="62" name="Freeform: Shape 61">
              <a:extLst>
                <a:ext uri="{FF2B5EF4-FFF2-40B4-BE49-F238E27FC236}">
                  <a16:creationId xmlns:a16="http://schemas.microsoft.com/office/drawing/2014/main" id="{9CF6E862-EE5D-4A4D-88F4-CA77C7AC9C38}"/>
                </a:ext>
              </a:extLst>
            </p:cNvPr>
            <p:cNvSpPr/>
            <p:nvPr/>
          </p:nvSpPr>
          <p:spPr>
            <a:xfrm>
              <a:off x="2149625" y="5254630"/>
              <a:ext cx="304800" cy="523875"/>
            </a:xfrm>
            <a:custGeom>
              <a:avLst/>
              <a:gdLst>
                <a:gd name="connsiteX0" fmla="*/ 111919 w 304800"/>
                <a:gd name="connsiteY0" fmla="*/ 238601 h 523875"/>
                <a:gd name="connsiteX1" fmla="*/ 45244 w 304800"/>
                <a:gd name="connsiteY1" fmla="*/ 276701 h 523875"/>
                <a:gd name="connsiteX2" fmla="*/ 45244 w 304800"/>
                <a:gd name="connsiteY2" fmla="*/ 210026 h 523875"/>
                <a:gd name="connsiteX3" fmla="*/ 111919 w 304800"/>
                <a:gd name="connsiteY3" fmla="*/ 171926 h 523875"/>
                <a:gd name="connsiteX4" fmla="*/ 111919 w 304800"/>
                <a:gd name="connsiteY4" fmla="*/ 238601 h 523875"/>
                <a:gd name="connsiteX5" fmla="*/ 7144 w 304800"/>
                <a:gd name="connsiteY5" fmla="*/ 186214 h 523875"/>
                <a:gd name="connsiteX6" fmla="*/ 7144 w 304800"/>
                <a:gd name="connsiteY6" fmla="*/ 522446 h 523875"/>
                <a:gd name="connsiteX7" fmla="*/ 302419 w 304800"/>
                <a:gd name="connsiteY7" fmla="*/ 343376 h 523875"/>
                <a:gd name="connsiteX8" fmla="*/ 302419 w 304800"/>
                <a:gd name="connsiteY8" fmla="*/ 7144 h 523875"/>
                <a:gd name="connsiteX9" fmla="*/ 7144 w 304800"/>
                <a:gd name="connsiteY9" fmla="*/ 18621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523875">
                  <a:moveTo>
                    <a:pt x="111919" y="238601"/>
                  </a:moveTo>
                  <a:lnTo>
                    <a:pt x="45244" y="276701"/>
                  </a:lnTo>
                  <a:lnTo>
                    <a:pt x="45244" y="210026"/>
                  </a:lnTo>
                  <a:lnTo>
                    <a:pt x="111919" y="171926"/>
                  </a:lnTo>
                  <a:lnTo>
                    <a:pt x="111919" y="238601"/>
                  </a:lnTo>
                  <a:close/>
                  <a:moveTo>
                    <a:pt x="7144" y="186214"/>
                  </a:moveTo>
                  <a:lnTo>
                    <a:pt x="7144" y="522446"/>
                  </a:lnTo>
                  <a:lnTo>
                    <a:pt x="302419" y="343376"/>
                  </a:lnTo>
                  <a:lnTo>
                    <a:pt x="302419" y="7144"/>
                  </a:lnTo>
                  <a:lnTo>
                    <a:pt x="7144" y="186214"/>
                  </a:lnTo>
                  <a:close/>
                </a:path>
              </a:pathLst>
            </a:custGeom>
            <a:grpFill/>
            <a:ln w="9525" cap="flat">
              <a:noFill/>
              <a:prstDash val="solid"/>
              <a:miter/>
            </a:ln>
          </p:spPr>
          <p:txBody>
            <a:bodyPr rtlCol="0" anchor="ctr"/>
            <a:lstStyle/>
            <a:p>
              <a:endParaRPr lang="en-US" sz="1350"/>
            </a:p>
          </p:txBody>
        </p:sp>
      </p:grpSp>
      <p:pic>
        <p:nvPicPr>
          <p:cNvPr id="64" name="Graphic 63" descr="Tools">
            <a:extLst>
              <a:ext uri="{FF2B5EF4-FFF2-40B4-BE49-F238E27FC236}">
                <a16:creationId xmlns:a16="http://schemas.microsoft.com/office/drawing/2014/main" id="{B65CC9C0-5D7F-4C3A-8211-FD89F05A3C8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097916">
            <a:off x="4325173" y="2491187"/>
            <a:ext cx="651252" cy="651252"/>
          </a:xfrm>
          <a:prstGeom prst="rect">
            <a:avLst/>
          </a:prstGeom>
        </p:spPr>
      </p:pic>
      <p:sp>
        <p:nvSpPr>
          <p:cNvPr id="7" name="Rectangle 6">
            <a:extLst>
              <a:ext uri="{FF2B5EF4-FFF2-40B4-BE49-F238E27FC236}">
                <a16:creationId xmlns:a16="http://schemas.microsoft.com/office/drawing/2014/main" id="{9F8CCA0C-7A92-49E5-B544-28C033B6ED67}"/>
              </a:ext>
            </a:extLst>
          </p:cNvPr>
          <p:cNvSpPr/>
          <p:nvPr/>
        </p:nvSpPr>
        <p:spPr>
          <a:xfrm>
            <a:off x="812611" y="744158"/>
            <a:ext cx="7397550" cy="830997"/>
          </a:xfrm>
          <a:prstGeom prst="rect">
            <a:avLst/>
          </a:prstGeom>
        </p:spPr>
        <p:txBody>
          <a:bodyPr wrap="square">
            <a:spAutoFit/>
          </a:bodyPr>
          <a:lstStyle/>
          <a:p>
            <a:pPr algn="ctr"/>
            <a:r>
              <a:rPr lang="en-US" sz="2400" b="1" dirty="0"/>
              <a:t>Local governments spend $1.5 trillion a year </a:t>
            </a:r>
          </a:p>
          <a:p>
            <a:pPr algn="ctr"/>
            <a:r>
              <a:rPr lang="en-US" sz="2400" b="1" dirty="0"/>
              <a:t>on goods, services, and construction</a:t>
            </a:r>
          </a:p>
        </p:txBody>
      </p:sp>
    </p:spTree>
    <p:extLst>
      <p:ext uri="{BB962C8B-B14F-4D97-AF65-F5344CB8AC3E}">
        <p14:creationId xmlns:p14="http://schemas.microsoft.com/office/powerpoint/2010/main" val="71545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750"/>
                                        <p:tgtEl>
                                          <p:spTgt spid="40"/>
                                        </p:tgtEl>
                                      </p:cBhvr>
                                    </p:animEffect>
                                  </p:childTnLst>
                                </p:cTn>
                              </p:par>
                              <p:par>
                                <p:cTn id="13" presetID="2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75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750"/>
                                        <p:tgtEl>
                                          <p:spTgt spid="35"/>
                                        </p:tgtEl>
                                      </p:cBhvr>
                                    </p:animEffect>
                                  </p:childTnLst>
                                </p:cTn>
                              </p:par>
                              <p:par>
                                <p:cTn id="19" presetID="22" presetClass="entr" presetSubtype="2"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750"/>
                                        <p:tgtEl>
                                          <p:spTgt spid="51"/>
                                        </p:tgtEl>
                                      </p:cBhvr>
                                    </p:animEffect>
                                  </p:childTnLst>
                                </p:cTn>
                              </p:par>
                              <p:par>
                                <p:cTn id="22" presetID="22" presetClass="entr" presetSubtype="2"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right)">
                                      <p:cBhvr>
                                        <p:cTn id="24" dur="750"/>
                                        <p:tgtEl>
                                          <p:spTgt spid="46"/>
                                        </p:tgtEl>
                                      </p:cBhvr>
                                    </p:animEffect>
                                  </p:childTnLst>
                                </p:cTn>
                              </p:par>
                            </p:childTnLst>
                          </p:cTn>
                        </p:par>
                        <p:par>
                          <p:cTn id="25" fill="hold">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750" fill="hold"/>
                                        <p:tgtEl>
                                          <p:spTgt spid="44"/>
                                        </p:tgtEl>
                                        <p:attrNameLst>
                                          <p:attrName>ppt_x</p:attrName>
                                        </p:attrNameLst>
                                      </p:cBhvr>
                                      <p:tavLst>
                                        <p:tav tm="0">
                                          <p:val>
                                            <p:strVal val="1+#ppt_w/2"/>
                                          </p:val>
                                        </p:tav>
                                        <p:tav tm="100000">
                                          <p:val>
                                            <p:strVal val="#ppt_x"/>
                                          </p:val>
                                        </p:tav>
                                      </p:tavLst>
                                    </p:anim>
                                    <p:anim calcmode="lin" valueType="num">
                                      <p:cBhvr additive="base">
                                        <p:cTn id="29" dur="75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750" fill="hold"/>
                                        <p:tgtEl>
                                          <p:spTgt spid="38"/>
                                        </p:tgtEl>
                                        <p:attrNameLst>
                                          <p:attrName>ppt_x</p:attrName>
                                        </p:attrNameLst>
                                      </p:cBhvr>
                                      <p:tavLst>
                                        <p:tav tm="0">
                                          <p:val>
                                            <p:strVal val="1+#ppt_w/2"/>
                                          </p:val>
                                        </p:tav>
                                        <p:tav tm="100000">
                                          <p:val>
                                            <p:strVal val="#ppt_x"/>
                                          </p:val>
                                        </p:tav>
                                      </p:tavLst>
                                    </p:anim>
                                    <p:anim calcmode="lin" valueType="num">
                                      <p:cBhvr additive="base">
                                        <p:cTn id="37" dur="750" fill="hold"/>
                                        <p:tgtEl>
                                          <p:spTgt spid="3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750" fill="hold"/>
                                        <p:tgtEl>
                                          <p:spTgt spid="49"/>
                                        </p:tgtEl>
                                        <p:attrNameLst>
                                          <p:attrName>ppt_x</p:attrName>
                                        </p:attrNameLst>
                                      </p:cBhvr>
                                      <p:tavLst>
                                        <p:tav tm="0">
                                          <p:val>
                                            <p:strVal val="0-#ppt_w/2"/>
                                          </p:val>
                                        </p:tav>
                                        <p:tav tm="100000">
                                          <p:val>
                                            <p:strVal val="#ppt_x"/>
                                          </p:val>
                                        </p:tav>
                                      </p:tavLst>
                                    </p:anim>
                                    <p:anim calcmode="lin" valueType="num">
                                      <p:cBhvr additive="base">
                                        <p:cTn id="41" dur="750" fill="hold"/>
                                        <p:tgtEl>
                                          <p:spTgt spid="49"/>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750" fill="hold"/>
                                        <p:tgtEl>
                                          <p:spTgt spid="54"/>
                                        </p:tgtEl>
                                        <p:attrNameLst>
                                          <p:attrName>ppt_x</p:attrName>
                                        </p:attrNameLst>
                                      </p:cBhvr>
                                      <p:tavLst>
                                        <p:tav tm="0">
                                          <p:val>
                                            <p:strVal val="0-#ppt_w/2"/>
                                          </p:val>
                                        </p:tav>
                                        <p:tav tm="100000">
                                          <p:val>
                                            <p:strVal val="#ppt_x"/>
                                          </p:val>
                                        </p:tav>
                                      </p:tavLst>
                                    </p:anim>
                                    <p:anim calcmode="lin" valueType="num">
                                      <p:cBhvr additive="base">
                                        <p:cTn id="45" dur="75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8" grpId="0"/>
      <p:bldP spid="44" grpId="0"/>
      <p:bldP spid="49"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8B3C1-B1A9-45EF-8E96-F9F6D44BFB45}"/>
              </a:ext>
            </a:extLst>
          </p:cNvPr>
          <p:cNvSpPr/>
          <p:nvPr/>
        </p:nvSpPr>
        <p:spPr>
          <a:xfrm>
            <a:off x="406400" y="2605980"/>
            <a:ext cx="3637280" cy="1569660"/>
          </a:xfrm>
          <a:prstGeom prst="rect">
            <a:avLst/>
          </a:prstGeom>
        </p:spPr>
        <p:txBody>
          <a:bodyPr wrap="square">
            <a:spAutoFit/>
          </a:bodyPr>
          <a:lstStyle/>
          <a:p>
            <a:r>
              <a:rPr lang="en-US" sz="3200" b="1" dirty="0">
                <a:solidFill>
                  <a:schemeClr val="bg1"/>
                </a:solidFill>
              </a:rPr>
              <a:t>THE CASE FOR EQUITABLE PROCUREMENT</a:t>
            </a:r>
          </a:p>
        </p:txBody>
      </p:sp>
      <p:sp>
        <p:nvSpPr>
          <p:cNvPr id="5" name="TextBox 4">
            <a:extLst>
              <a:ext uri="{FF2B5EF4-FFF2-40B4-BE49-F238E27FC236}">
                <a16:creationId xmlns:a16="http://schemas.microsoft.com/office/drawing/2014/main" id="{A1847EE4-9865-4670-895A-4A3E1A5D3E11}"/>
              </a:ext>
            </a:extLst>
          </p:cNvPr>
          <p:cNvSpPr txBox="1"/>
          <p:nvPr/>
        </p:nvSpPr>
        <p:spPr>
          <a:xfrm>
            <a:off x="4815840" y="1342420"/>
            <a:ext cx="3921760" cy="4524315"/>
          </a:xfrm>
          <a:prstGeom prst="rect">
            <a:avLst/>
          </a:prstGeom>
          <a:noFill/>
        </p:spPr>
        <p:txBody>
          <a:bodyPr wrap="square" rtlCol="0">
            <a:spAutoFit/>
          </a:bodyPr>
          <a:lstStyle/>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r>
              <a:rPr lang="en-US" dirty="0"/>
              <a:t>Growing businesses that employ residents</a:t>
            </a:r>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r>
              <a:rPr lang="en-US" dirty="0"/>
              <a:t>Local  supply chain development</a:t>
            </a:r>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r>
              <a:rPr lang="en-US" dirty="0"/>
              <a:t>Diverse vendors disrupting industries</a:t>
            </a:r>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r>
              <a:rPr lang="en-US" dirty="0"/>
              <a:t>Close the racial wealth income and gap</a:t>
            </a:r>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r>
              <a:rPr lang="en-US" dirty="0"/>
              <a:t>Support community wellness</a:t>
            </a:r>
          </a:p>
          <a:p>
            <a:endParaRPr lang="en-US" dirty="0"/>
          </a:p>
          <a:p>
            <a:endParaRPr lang="en-US" dirty="0"/>
          </a:p>
        </p:txBody>
      </p:sp>
    </p:spTree>
    <p:extLst>
      <p:ext uri="{BB962C8B-B14F-4D97-AF65-F5344CB8AC3E}">
        <p14:creationId xmlns:p14="http://schemas.microsoft.com/office/powerpoint/2010/main" val="9622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65E9E-703B-421E-93CC-76513BF265F5}"/>
              </a:ext>
            </a:extLst>
          </p:cNvPr>
          <p:cNvSpPr txBox="1"/>
          <p:nvPr/>
        </p:nvSpPr>
        <p:spPr>
          <a:xfrm>
            <a:off x="967291" y="507265"/>
            <a:ext cx="6976559" cy="584775"/>
          </a:xfrm>
          <a:prstGeom prst="rect">
            <a:avLst/>
          </a:prstGeom>
          <a:noFill/>
        </p:spPr>
        <p:txBody>
          <a:bodyPr wrap="square" rtlCol="0">
            <a:spAutoFit/>
          </a:bodyPr>
          <a:lstStyle/>
          <a:p>
            <a:r>
              <a:rPr lang="en-US" sz="3200" b="1" dirty="0">
                <a:solidFill>
                  <a:schemeClr val="bg1"/>
                </a:solidFill>
              </a:rPr>
              <a:t>PROCUREMENT DURING COVID</a:t>
            </a:r>
          </a:p>
        </p:txBody>
      </p:sp>
      <p:pic>
        <p:nvPicPr>
          <p:cNvPr id="3" name="Picture 2">
            <a:extLst>
              <a:ext uri="{FF2B5EF4-FFF2-40B4-BE49-F238E27FC236}">
                <a16:creationId xmlns:a16="http://schemas.microsoft.com/office/drawing/2014/main" id="{11A78DD4-EA79-4C5A-8B90-92EA2ED5711C}"/>
              </a:ext>
            </a:extLst>
          </p:cNvPr>
          <p:cNvPicPr>
            <a:picLocks noChangeAspect="1"/>
          </p:cNvPicPr>
          <p:nvPr/>
        </p:nvPicPr>
        <p:blipFill>
          <a:blip r:embed="rId2"/>
          <a:stretch>
            <a:fillRect/>
          </a:stretch>
        </p:blipFill>
        <p:spPr>
          <a:xfrm>
            <a:off x="203723" y="2354301"/>
            <a:ext cx="2222813" cy="1711565"/>
          </a:xfrm>
          <a:prstGeom prst="rect">
            <a:avLst/>
          </a:prstGeom>
        </p:spPr>
      </p:pic>
      <p:pic>
        <p:nvPicPr>
          <p:cNvPr id="4" name="Picture 3">
            <a:extLst>
              <a:ext uri="{FF2B5EF4-FFF2-40B4-BE49-F238E27FC236}">
                <a16:creationId xmlns:a16="http://schemas.microsoft.com/office/drawing/2014/main" id="{036F74B5-A056-45A0-B464-37D1645BFB98}"/>
              </a:ext>
            </a:extLst>
          </p:cNvPr>
          <p:cNvPicPr>
            <a:picLocks noChangeAspect="1"/>
          </p:cNvPicPr>
          <p:nvPr/>
        </p:nvPicPr>
        <p:blipFill>
          <a:blip r:embed="rId3"/>
          <a:stretch>
            <a:fillRect/>
          </a:stretch>
        </p:blipFill>
        <p:spPr>
          <a:xfrm>
            <a:off x="2669314" y="2388561"/>
            <a:ext cx="1811368" cy="1644491"/>
          </a:xfrm>
          <a:prstGeom prst="rect">
            <a:avLst/>
          </a:prstGeom>
        </p:spPr>
      </p:pic>
      <p:pic>
        <p:nvPicPr>
          <p:cNvPr id="5" name="Picture 4">
            <a:extLst>
              <a:ext uri="{FF2B5EF4-FFF2-40B4-BE49-F238E27FC236}">
                <a16:creationId xmlns:a16="http://schemas.microsoft.com/office/drawing/2014/main" id="{460BED73-9797-481F-9CDA-D508106D5F49}"/>
              </a:ext>
            </a:extLst>
          </p:cNvPr>
          <p:cNvPicPr>
            <a:picLocks noChangeAspect="1"/>
          </p:cNvPicPr>
          <p:nvPr/>
        </p:nvPicPr>
        <p:blipFill>
          <a:blip r:embed="rId4"/>
          <a:stretch>
            <a:fillRect/>
          </a:stretch>
        </p:blipFill>
        <p:spPr>
          <a:xfrm>
            <a:off x="4816202" y="2500594"/>
            <a:ext cx="1920240" cy="1435379"/>
          </a:xfrm>
          <a:prstGeom prst="rect">
            <a:avLst/>
          </a:prstGeom>
        </p:spPr>
      </p:pic>
      <p:pic>
        <p:nvPicPr>
          <p:cNvPr id="6" name="Picture 5">
            <a:extLst>
              <a:ext uri="{FF2B5EF4-FFF2-40B4-BE49-F238E27FC236}">
                <a16:creationId xmlns:a16="http://schemas.microsoft.com/office/drawing/2014/main" id="{BA0C44C9-556D-4FCC-AEB4-25800076BFF1}"/>
              </a:ext>
            </a:extLst>
          </p:cNvPr>
          <p:cNvPicPr>
            <a:picLocks noChangeAspect="1"/>
          </p:cNvPicPr>
          <p:nvPr/>
        </p:nvPicPr>
        <p:blipFill>
          <a:blip r:embed="rId5"/>
          <a:stretch>
            <a:fillRect/>
          </a:stretch>
        </p:blipFill>
        <p:spPr>
          <a:xfrm>
            <a:off x="6979220" y="2477989"/>
            <a:ext cx="1578712" cy="1648703"/>
          </a:xfrm>
          <a:prstGeom prst="rect">
            <a:avLst/>
          </a:prstGeom>
        </p:spPr>
      </p:pic>
    </p:spTree>
    <p:extLst>
      <p:ext uri="{BB962C8B-B14F-4D97-AF65-F5344CB8AC3E}">
        <p14:creationId xmlns:p14="http://schemas.microsoft.com/office/powerpoint/2010/main" val="327451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B8F75-CD47-448A-8011-5155E6DEB01B}"/>
              </a:ext>
            </a:extLst>
          </p:cNvPr>
          <p:cNvPicPr>
            <a:picLocks noChangeAspect="1"/>
          </p:cNvPicPr>
          <p:nvPr/>
        </p:nvPicPr>
        <p:blipFill>
          <a:blip r:embed="rId2"/>
          <a:stretch>
            <a:fillRect/>
          </a:stretch>
        </p:blipFill>
        <p:spPr>
          <a:xfrm>
            <a:off x="508000" y="1442720"/>
            <a:ext cx="3677920" cy="4257040"/>
          </a:xfrm>
          <a:prstGeom prst="rect">
            <a:avLst/>
          </a:prstGeom>
        </p:spPr>
      </p:pic>
      <p:sp>
        <p:nvSpPr>
          <p:cNvPr id="5" name="Content Placeholder 2">
            <a:extLst>
              <a:ext uri="{FF2B5EF4-FFF2-40B4-BE49-F238E27FC236}">
                <a16:creationId xmlns:a16="http://schemas.microsoft.com/office/drawing/2014/main" id="{13CF9BFA-9E72-4875-9469-735F369F3EBE}"/>
              </a:ext>
            </a:extLst>
          </p:cNvPr>
          <p:cNvSpPr txBox="1">
            <a:spLocks/>
          </p:cNvSpPr>
          <p:nvPr/>
        </p:nvSpPr>
        <p:spPr>
          <a:xfrm>
            <a:off x="4242841" y="1544320"/>
            <a:ext cx="4673600" cy="4257040"/>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228600" lvl="1"/>
            <a:r>
              <a:rPr lang="en-US" sz="1500" b="1" u="sng" dirty="0">
                <a:solidFill>
                  <a:schemeClr val="bg1"/>
                </a:solidFill>
              </a:rPr>
              <a:t>Why?</a:t>
            </a:r>
          </a:p>
          <a:p>
            <a:pPr marL="0">
              <a:spcAft>
                <a:spcPts val="1200"/>
              </a:spcAft>
            </a:pPr>
            <a:r>
              <a:rPr lang="en-US" sz="1700" dirty="0">
                <a:solidFill>
                  <a:schemeClr val="bg1"/>
                </a:solidFill>
              </a:rPr>
              <a:t>Determination of what firms are available and capable of performing the scope of work. </a:t>
            </a:r>
          </a:p>
          <a:p>
            <a:pPr marL="0"/>
            <a:r>
              <a:rPr lang="en-US" sz="1700" b="1" u="sng" dirty="0">
                <a:solidFill>
                  <a:schemeClr val="bg1"/>
                </a:solidFill>
              </a:rPr>
              <a:t>How?</a:t>
            </a:r>
          </a:p>
          <a:p>
            <a:pPr marL="0"/>
            <a:r>
              <a:rPr lang="en-US" sz="1700" dirty="0">
                <a:solidFill>
                  <a:schemeClr val="bg1"/>
                </a:solidFill>
              </a:rPr>
              <a:t>1. Analyze existing laws and policies and their impact on procurement</a:t>
            </a:r>
          </a:p>
          <a:p>
            <a:pPr marL="0"/>
            <a:r>
              <a:rPr lang="en-US" sz="1700" dirty="0">
                <a:solidFill>
                  <a:schemeClr val="bg1"/>
                </a:solidFill>
              </a:rPr>
              <a:t>2. Conduct an availability analysis or disparity study:  </a:t>
            </a:r>
          </a:p>
          <a:p>
            <a:pPr lvl="1"/>
            <a:r>
              <a:rPr lang="en-US" sz="1700" dirty="0">
                <a:solidFill>
                  <a:schemeClr val="bg1"/>
                </a:solidFill>
              </a:rPr>
              <a:t>A legal review of purchasing policies and practices</a:t>
            </a:r>
          </a:p>
          <a:p>
            <a:pPr lvl="1"/>
            <a:r>
              <a:rPr lang="en-US" sz="1700" dirty="0">
                <a:solidFill>
                  <a:schemeClr val="bg1"/>
                </a:solidFill>
              </a:rPr>
              <a:t>Interviews with the appropriate procurement staff  </a:t>
            </a:r>
          </a:p>
          <a:p>
            <a:pPr lvl="1"/>
            <a:r>
              <a:rPr lang="en-US" sz="1700" dirty="0">
                <a:solidFill>
                  <a:schemeClr val="bg1"/>
                </a:solidFill>
              </a:rPr>
              <a:t>Interviews with the local contracting community</a:t>
            </a:r>
          </a:p>
        </p:txBody>
      </p:sp>
      <p:sp>
        <p:nvSpPr>
          <p:cNvPr id="6" name="Title 1">
            <a:extLst>
              <a:ext uri="{FF2B5EF4-FFF2-40B4-BE49-F238E27FC236}">
                <a16:creationId xmlns:a16="http://schemas.microsoft.com/office/drawing/2014/main" id="{C6031871-668B-41A4-A99D-3E74EBE68D93}"/>
              </a:ext>
            </a:extLst>
          </p:cNvPr>
          <p:cNvSpPr txBox="1">
            <a:spLocks/>
          </p:cNvSpPr>
          <p:nvPr/>
        </p:nvSpPr>
        <p:spPr>
          <a:xfrm>
            <a:off x="227559" y="48260"/>
            <a:ext cx="9784080"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spcAft>
                <a:spcPts val="600"/>
              </a:spcAft>
            </a:pPr>
            <a:r>
              <a:rPr lang="en-US" sz="2800" b="1" dirty="0"/>
              <a:t>Assessment of Local Vendors of COLOR (MBE): Availability &amp; Capacity</a:t>
            </a:r>
          </a:p>
        </p:txBody>
      </p:sp>
    </p:spTree>
    <p:extLst>
      <p:ext uri="{BB962C8B-B14F-4D97-AF65-F5344CB8AC3E}">
        <p14:creationId xmlns:p14="http://schemas.microsoft.com/office/powerpoint/2010/main" val="854379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A54D6-0D68-4C81-A501-2A4DD7F12972}"/>
              </a:ext>
            </a:extLst>
          </p:cNvPr>
          <p:cNvPicPr>
            <a:picLocks noChangeAspect="1"/>
          </p:cNvPicPr>
          <p:nvPr/>
        </p:nvPicPr>
        <p:blipFill rotWithShape="1">
          <a:blip r:embed="rId2"/>
          <a:srcRect r="9234" b="1"/>
          <a:stretch/>
        </p:blipFill>
        <p:spPr>
          <a:xfrm>
            <a:off x="127983" y="1171788"/>
            <a:ext cx="4342417" cy="5035972"/>
          </a:xfrm>
          <a:prstGeom prst="rect">
            <a:avLst/>
          </a:prstGeom>
        </p:spPr>
      </p:pic>
      <p:sp>
        <p:nvSpPr>
          <p:cNvPr id="5" name="Content Placeholder 2">
            <a:extLst>
              <a:ext uri="{FF2B5EF4-FFF2-40B4-BE49-F238E27FC236}">
                <a16:creationId xmlns:a16="http://schemas.microsoft.com/office/drawing/2014/main" id="{2C7A1268-230D-4B43-A201-A65F8C8B1B48}"/>
              </a:ext>
            </a:extLst>
          </p:cNvPr>
          <p:cNvSpPr txBox="1">
            <a:spLocks/>
          </p:cNvSpPr>
          <p:nvPr/>
        </p:nvSpPr>
        <p:spPr>
          <a:xfrm>
            <a:off x="4572000" y="1107440"/>
            <a:ext cx="4342417" cy="575056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a:r>
              <a:rPr lang="en-US" sz="2000" b="1" u="sng" dirty="0">
                <a:solidFill>
                  <a:schemeClr val="bg1"/>
                </a:solidFill>
              </a:rPr>
              <a:t>Why?</a:t>
            </a:r>
          </a:p>
          <a:p>
            <a:pPr marL="0">
              <a:spcAft>
                <a:spcPts val="1200"/>
              </a:spcAft>
            </a:pPr>
            <a:r>
              <a:rPr lang="en-US" sz="2000" dirty="0">
                <a:solidFill>
                  <a:schemeClr val="bg1"/>
                </a:solidFill>
              </a:rPr>
              <a:t>Identification and engagement of MBEs with the desire, knowledge and financial capability to provide services.</a:t>
            </a:r>
          </a:p>
          <a:p>
            <a:pPr marL="0"/>
            <a:r>
              <a:rPr lang="en-US" sz="2000" b="1" u="sng" dirty="0">
                <a:solidFill>
                  <a:schemeClr val="bg1"/>
                </a:solidFill>
              </a:rPr>
              <a:t>How?</a:t>
            </a:r>
          </a:p>
          <a:p>
            <a:pPr marL="0">
              <a:spcBef>
                <a:spcPts val="600"/>
              </a:spcBef>
            </a:pPr>
            <a:r>
              <a:rPr lang="en-US" sz="2000" dirty="0">
                <a:solidFill>
                  <a:schemeClr val="bg1"/>
                </a:solidFill>
              </a:rPr>
              <a:t>Outreach from municipality to  vendors and vendors to potential partners/subcontractors.</a:t>
            </a:r>
          </a:p>
          <a:p>
            <a:pPr marL="457200"/>
            <a:r>
              <a:rPr lang="en-US" sz="2000" dirty="0">
                <a:solidFill>
                  <a:schemeClr val="bg1"/>
                </a:solidFill>
              </a:rPr>
              <a:t>Conduct contract forecasting and stakeholder engagement</a:t>
            </a:r>
          </a:p>
          <a:p>
            <a:pPr marL="457200"/>
            <a:r>
              <a:rPr lang="en-US" sz="2000" dirty="0">
                <a:solidFill>
                  <a:schemeClr val="bg1"/>
                </a:solidFill>
              </a:rPr>
              <a:t>Communicate opportunities to its MBE business community, including organizations and businesses</a:t>
            </a:r>
          </a:p>
          <a:p>
            <a:pPr marL="457200"/>
            <a:endParaRPr lang="en-US" sz="2000" dirty="0">
              <a:solidFill>
                <a:schemeClr val="bg1"/>
              </a:solidFill>
            </a:endParaRPr>
          </a:p>
        </p:txBody>
      </p:sp>
      <p:sp>
        <p:nvSpPr>
          <p:cNvPr id="6" name="Rectangle 5">
            <a:extLst>
              <a:ext uri="{FF2B5EF4-FFF2-40B4-BE49-F238E27FC236}">
                <a16:creationId xmlns:a16="http://schemas.microsoft.com/office/drawing/2014/main" id="{7AF76C78-25BC-47CA-A11E-993D47B6C726}"/>
              </a:ext>
            </a:extLst>
          </p:cNvPr>
          <p:cNvSpPr/>
          <p:nvPr/>
        </p:nvSpPr>
        <p:spPr>
          <a:xfrm>
            <a:off x="312594" y="475267"/>
            <a:ext cx="2654126" cy="584775"/>
          </a:xfrm>
          <a:prstGeom prst="rect">
            <a:avLst/>
          </a:prstGeom>
        </p:spPr>
        <p:txBody>
          <a:bodyPr wrap="square">
            <a:spAutoFit/>
          </a:bodyPr>
          <a:lstStyle/>
          <a:p>
            <a:pPr>
              <a:spcAft>
                <a:spcPts val="600"/>
              </a:spcAft>
            </a:pPr>
            <a:r>
              <a:rPr lang="en-US" sz="3200" b="1" dirty="0">
                <a:solidFill>
                  <a:schemeClr val="bg1"/>
                </a:solidFill>
              </a:rPr>
              <a:t>OUTREACH</a:t>
            </a:r>
          </a:p>
        </p:txBody>
      </p:sp>
    </p:spTree>
    <p:extLst>
      <p:ext uri="{BB962C8B-B14F-4D97-AF65-F5344CB8AC3E}">
        <p14:creationId xmlns:p14="http://schemas.microsoft.com/office/powerpoint/2010/main" val="3511337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0CBA7F5-DE5C-4A99-802D-ED3183411DB8}"/>
              </a:ext>
            </a:extLst>
          </p:cNvPr>
          <p:cNvSpPr txBox="1">
            <a:spLocks/>
          </p:cNvSpPr>
          <p:nvPr/>
        </p:nvSpPr>
        <p:spPr>
          <a:xfrm>
            <a:off x="4734560" y="1584960"/>
            <a:ext cx="3779520" cy="4632960"/>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a:r>
              <a:rPr lang="en-US" sz="1700" b="1" u="sng" dirty="0">
                <a:solidFill>
                  <a:schemeClr val="bg1"/>
                </a:solidFill>
              </a:rPr>
              <a:t>Why?</a:t>
            </a:r>
            <a:endParaRPr lang="en-US" sz="1700" dirty="0">
              <a:solidFill>
                <a:schemeClr val="bg1"/>
              </a:solidFill>
            </a:endParaRPr>
          </a:p>
          <a:p>
            <a:pPr marL="0"/>
            <a:r>
              <a:rPr lang="en-US" sz="1700" dirty="0">
                <a:solidFill>
                  <a:schemeClr val="bg1"/>
                </a:solidFill>
              </a:rPr>
              <a:t>Verification of the race or ethnicity of firms to avoid fraudulent behavior in their diverse contracting programs  (“Fronts” and “Pass-Throughs”)</a:t>
            </a:r>
          </a:p>
          <a:p>
            <a:pPr marL="0"/>
            <a:r>
              <a:rPr lang="en-US" sz="1700" dirty="0">
                <a:solidFill>
                  <a:schemeClr val="bg1"/>
                </a:solidFill>
              </a:rPr>
              <a:t>Provides documentation to support determination of capacity, including the level of technical competence, capacity, financial capability, training needs and business acumen for each prospective MBE firm. </a:t>
            </a:r>
          </a:p>
          <a:p>
            <a:pPr marL="0"/>
            <a:r>
              <a:rPr lang="en-US" sz="1700" b="1" u="sng" dirty="0">
                <a:solidFill>
                  <a:schemeClr val="bg1"/>
                </a:solidFill>
              </a:rPr>
              <a:t>How?</a:t>
            </a:r>
            <a:endParaRPr lang="en-US" sz="1700" dirty="0">
              <a:solidFill>
                <a:schemeClr val="bg1"/>
              </a:solidFill>
            </a:endParaRPr>
          </a:p>
          <a:p>
            <a:pPr marL="0"/>
            <a:r>
              <a:rPr lang="en-US" sz="1700" dirty="0">
                <a:solidFill>
                  <a:schemeClr val="bg1"/>
                </a:solidFill>
              </a:rPr>
              <a:t>Strong processes include:</a:t>
            </a:r>
          </a:p>
          <a:p>
            <a:pPr marL="457200">
              <a:spcBef>
                <a:spcPts val="0"/>
              </a:spcBef>
              <a:spcAft>
                <a:spcPts val="0"/>
              </a:spcAft>
            </a:pPr>
            <a:r>
              <a:rPr lang="en-US" sz="1700" dirty="0">
                <a:solidFill>
                  <a:schemeClr val="bg1"/>
                </a:solidFill>
              </a:rPr>
              <a:t>Thorough documentation</a:t>
            </a:r>
          </a:p>
          <a:p>
            <a:pPr marL="457200">
              <a:spcBef>
                <a:spcPts val="0"/>
              </a:spcBef>
              <a:spcAft>
                <a:spcPts val="0"/>
              </a:spcAft>
            </a:pPr>
            <a:r>
              <a:rPr lang="en-US" sz="1700" dirty="0">
                <a:solidFill>
                  <a:schemeClr val="bg1"/>
                </a:solidFill>
              </a:rPr>
              <a:t>Desk audits</a:t>
            </a:r>
          </a:p>
          <a:p>
            <a:pPr marL="457200">
              <a:spcBef>
                <a:spcPts val="0"/>
              </a:spcBef>
              <a:spcAft>
                <a:spcPts val="0"/>
              </a:spcAft>
            </a:pPr>
            <a:r>
              <a:rPr lang="en-US" sz="1700" dirty="0">
                <a:solidFill>
                  <a:schemeClr val="bg1"/>
                </a:solidFill>
              </a:rPr>
              <a:t>Site visits</a:t>
            </a:r>
          </a:p>
          <a:p>
            <a:pPr marL="457200">
              <a:spcBef>
                <a:spcPts val="0"/>
              </a:spcBef>
              <a:spcAft>
                <a:spcPts val="0"/>
              </a:spcAft>
            </a:pPr>
            <a:r>
              <a:rPr lang="en-US" sz="1700" dirty="0">
                <a:solidFill>
                  <a:schemeClr val="bg1"/>
                </a:solidFill>
              </a:rPr>
              <a:t>Review of “Commercially Useful Function”  </a:t>
            </a:r>
          </a:p>
        </p:txBody>
      </p:sp>
      <p:pic>
        <p:nvPicPr>
          <p:cNvPr id="5" name="Picture 4">
            <a:extLst>
              <a:ext uri="{FF2B5EF4-FFF2-40B4-BE49-F238E27FC236}">
                <a16:creationId xmlns:a16="http://schemas.microsoft.com/office/drawing/2014/main" id="{EE16DDC8-2FD5-4624-B213-7C7175A37DAE}"/>
              </a:ext>
            </a:extLst>
          </p:cNvPr>
          <p:cNvPicPr>
            <a:picLocks noChangeAspect="1"/>
          </p:cNvPicPr>
          <p:nvPr/>
        </p:nvPicPr>
        <p:blipFill>
          <a:blip r:embed="rId2"/>
          <a:stretch>
            <a:fillRect/>
          </a:stretch>
        </p:blipFill>
        <p:spPr>
          <a:xfrm>
            <a:off x="353830" y="1422400"/>
            <a:ext cx="3779520" cy="4124959"/>
          </a:xfrm>
          <a:prstGeom prst="rect">
            <a:avLst/>
          </a:prstGeom>
        </p:spPr>
      </p:pic>
      <p:sp>
        <p:nvSpPr>
          <p:cNvPr id="6" name="Rectangle 5">
            <a:extLst>
              <a:ext uri="{FF2B5EF4-FFF2-40B4-BE49-F238E27FC236}">
                <a16:creationId xmlns:a16="http://schemas.microsoft.com/office/drawing/2014/main" id="{78AF23C4-B761-42BF-8C54-835FA365F83F}"/>
              </a:ext>
            </a:extLst>
          </p:cNvPr>
          <p:cNvSpPr/>
          <p:nvPr/>
        </p:nvSpPr>
        <p:spPr>
          <a:xfrm>
            <a:off x="304933" y="541774"/>
            <a:ext cx="6123792" cy="523220"/>
          </a:xfrm>
          <a:prstGeom prst="rect">
            <a:avLst/>
          </a:prstGeom>
        </p:spPr>
        <p:txBody>
          <a:bodyPr wrap="none">
            <a:spAutoFit/>
          </a:bodyPr>
          <a:lstStyle/>
          <a:p>
            <a:pPr>
              <a:spcAft>
                <a:spcPts val="600"/>
              </a:spcAft>
            </a:pPr>
            <a:r>
              <a:rPr lang="en-US" sz="2800" b="1" dirty="0">
                <a:solidFill>
                  <a:schemeClr val="bg1"/>
                </a:solidFill>
              </a:rPr>
              <a:t>CERTIFICATION AND VERIFICATION</a:t>
            </a:r>
          </a:p>
        </p:txBody>
      </p:sp>
    </p:spTree>
    <p:extLst>
      <p:ext uri="{BB962C8B-B14F-4D97-AF65-F5344CB8AC3E}">
        <p14:creationId xmlns:p14="http://schemas.microsoft.com/office/powerpoint/2010/main" val="394054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2C0D4-F2BA-4E9A-959A-48EED623116E}"/>
              </a:ext>
            </a:extLst>
          </p:cNvPr>
          <p:cNvSpPr txBox="1"/>
          <p:nvPr/>
        </p:nvSpPr>
        <p:spPr>
          <a:xfrm>
            <a:off x="-1142999" y="612845"/>
            <a:ext cx="9144000" cy="769441"/>
          </a:xfrm>
          <a:prstGeom prst="rect">
            <a:avLst/>
          </a:prstGeom>
          <a:noFill/>
        </p:spPr>
        <p:txBody>
          <a:bodyPr wrap="square" rtlCol="0">
            <a:spAutoFit/>
          </a:bodyPr>
          <a:lstStyle/>
          <a:p>
            <a:pPr algn="ctr"/>
            <a:r>
              <a:rPr lang="en-US" sz="4400" b="1" dirty="0">
                <a:solidFill>
                  <a:schemeClr val="bg1"/>
                </a:solidFill>
              </a:rPr>
              <a:t>Who we are</a:t>
            </a:r>
          </a:p>
        </p:txBody>
      </p:sp>
      <p:sp>
        <p:nvSpPr>
          <p:cNvPr id="4" name="TextBox 3">
            <a:extLst>
              <a:ext uri="{FF2B5EF4-FFF2-40B4-BE49-F238E27FC236}">
                <a16:creationId xmlns:a16="http://schemas.microsoft.com/office/drawing/2014/main" id="{2F51F824-5A57-4168-9D28-5F1BEACD6445}"/>
              </a:ext>
            </a:extLst>
          </p:cNvPr>
          <p:cNvSpPr txBox="1"/>
          <p:nvPr/>
        </p:nvSpPr>
        <p:spPr>
          <a:xfrm>
            <a:off x="300318" y="1782395"/>
            <a:ext cx="8843682" cy="3693319"/>
          </a:xfrm>
          <a:prstGeom prst="rect">
            <a:avLst/>
          </a:prstGeom>
          <a:noFill/>
        </p:spPr>
        <p:txBody>
          <a:bodyPr wrap="square" rtlCol="0">
            <a:spAutoFit/>
          </a:bodyPr>
          <a:lstStyle/>
          <a:p>
            <a:r>
              <a:rPr lang="en-US" sz="2600" dirty="0">
                <a:solidFill>
                  <a:schemeClr val="bg1"/>
                </a:solidFill>
              </a:rPr>
              <a:t>ChangeLab Solutions is a national organization that advances equitable laws and policies to ensure healthy lives for all. We prioritize communities whose residents are at highest risk for poor health. </a:t>
            </a:r>
          </a:p>
          <a:p>
            <a:endParaRPr lang="en-US" sz="2600" dirty="0">
              <a:solidFill>
                <a:schemeClr val="bg1"/>
              </a:solidFill>
            </a:endParaRPr>
          </a:p>
          <a:p>
            <a:r>
              <a:rPr lang="en-US" sz="2600" dirty="0">
                <a:solidFill>
                  <a:schemeClr val="bg1"/>
                </a:solidFill>
              </a:rPr>
              <a:t>Our multidisciplinary team of lawyers, planners, policy analysts, and other professionals works with state and local governments, advocacy organizations, and anchor institutions to create thriving communities. </a:t>
            </a:r>
          </a:p>
        </p:txBody>
      </p:sp>
      <p:pic>
        <p:nvPicPr>
          <p:cNvPr id="18" name="Picture 17" descr="A close up of a logo&#10;&#10;Description automatically generated">
            <a:extLst>
              <a:ext uri="{FF2B5EF4-FFF2-40B4-BE49-F238E27FC236}">
                <a16:creationId xmlns:a16="http://schemas.microsoft.com/office/drawing/2014/main" id="{B06B8A2D-80C6-40D3-A32C-F1B114ACD248}"/>
              </a:ext>
            </a:extLst>
          </p:cNvPr>
          <p:cNvPicPr>
            <a:picLocks noChangeAspect="1"/>
          </p:cNvPicPr>
          <p:nvPr/>
        </p:nvPicPr>
        <p:blipFill>
          <a:blip r:embed="rId3"/>
          <a:stretch>
            <a:fillRect/>
          </a:stretch>
        </p:blipFill>
        <p:spPr>
          <a:xfrm>
            <a:off x="300318" y="413670"/>
            <a:ext cx="1272980" cy="1167790"/>
          </a:xfrm>
          <a:prstGeom prst="rect">
            <a:avLst/>
          </a:prstGeom>
        </p:spPr>
      </p:pic>
    </p:spTree>
    <p:extLst>
      <p:ext uri="{BB962C8B-B14F-4D97-AF65-F5344CB8AC3E}">
        <p14:creationId xmlns:p14="http://schemas.microsoft.com/office/powerpoint/2010/main" val="77627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4DA330-B627-4927-8ADB-905E30857D7C}"/>
              </a:ext>
            </a:extLst>
          </p:cNvPr>
          <p:cNvSpPr txBox="1"/>
          <p:nvPr/>
        </p:nvSpPr>
        <p:spPr>
          <a:xfrm>
            <a:off x="406400" y="371914"/>
            <a:ext cx="8540453" cy="4308872"/>
          </a:xfrm>
          <a:prstGeom prst="rect">
            <a:avLst/>
          </a:prstGeom>
          <a:noFill/>
        </p:spPr>
        <p:txBody>
          <a:bodyPr wrap="square" rtlCol="0">
            <a:spAutoFit/>
          </a:bodyPr>
          <a:lstStyle/>
          <a:p>
            <a:endParaRPr lang="en-US" sz="2000" b="1" u="sng" dirty="0">
              <a:solidFill>
                <a:schemeClr val="bg1"/>
              </a:solidFill>
            </a:endParaRPr>
          </a:p>
          <a:p>
            <a:r>
              <a:rPr lang="en-US" sz="4000" b="1" dirty="0">
                <a:solidFill>
                  <a:schemeClr val="bg1"/>
                </a:solidFill>
              </a:rPr>
              <a:t>PROCUREMENT</a:t>
            </a:r>
          </a:p>
          <a:p>
            <a:br>
              <a:rPr lang="en-US" sz="2000" b="1" u="sng" dirty="0">
                <a:solidFill>
                  <a:schemeClr val="bg1"/>
                </a:solidFill>
              </a:rPr>
            </a:br>
            <a:r>
              <a:rPr lang="en-US" sz="2000" b="1" u="sng" dirty="0">
                <a:solidFill>
                  <a:schemeClr val="bg1"/>
                </a:solidFill>
              </a:rPr>
              <a:t>Why?</a:t>
            </a:r>
            <a:endParaRPr lang="en-US" sz="2000" dirty="0">
              <a:solidFill>
                <a:schemeClr val="bg1"/>
              </a:solidFill>
            </a:endParaRPr>
          </a:p>
          <a:p>
            <a:r>
              <a:rPr lang="en-US" sz="2000" dirty="0">
                <a:solidFill>
                  <a:schemeClr val="bg1"/>
                </a:solidFill>
              </a:rPr>
              <a:t>Development of carefully considered bid packages that support maximum opportunities for MBE participation.</a:t>
            </a:r>
          </a:p>
          <a:p>
            <a:endParaRPr lang="en-US" sz="1500" dirty="0">
              <a:solidFill>
                <a:schemeClr val="bg1"/>
              </a:solidFill>
            </a:endParaRPr>
          </a:p>
          <a:p>
            <a:r>
              <a:rPr lang="en-US" sz="2400" b="1" dirty="0">
                <a:solidFill>
                  <a:schemeClr val="bg1"/>
                </a:solidFill>
              </a:rPr>
              <a:t>PRE-BID			      	           BID PROCESS</a:t>
            </a:r>
          </a:p>
          <a:p>
            <a:endParaRPr lang="en-US" sz="1500" dirty="0">
              <a:solidFill>
                <a:schemeClr val="bg1"/>
              </a:solidFill>
            </a:endParaRPr>
          </a:p>
          <a:p>
            <a:r>
              <a:rPr lang="en-US" sz="2000" b="1" u="sng" dirty="0">
                <a:solidFill>
                  <a:schemeClr val="bg1"/>
                </a:solidFill>
              </a:rPr>
              <a:t>How?</a:t>
            </a:r>
            <a:r>
              <a:rPr lang="en-US" sz="2000" b="1" dirty="0">
                <a:solidFill>
                  <a:schemeClr val="bg1"/>
                </a:solidFill>
              </a:rPr>
              <a:t>				     		             </a:t>
            </a:r>
            <a:r>
              <a:rPr lang="en-US" sz="2000" b="1" u="sng" dirty="0">
                <a:solidFill>
                  <a:schemeClr val="bg1"/>
                </a:solidFill>
              </a:rPr>
              <a:t>How?</a:t>
            </a:r>
          </a:p>
          <a:p>
            <a:endParaRPr lang="en-US" sz="2000" b="1" u="sng" dirty="0">
              <a:solidFill>
                <a:schemeClr val="bg1"/>
              </a:solidFill>
            </a:endParaRPr>
          </a:p>
          <a:p>
            <a:endParaRPr lang="en-US" sz="2000" dirty="0">
              <a:solidFill>
                <a:schemeClr val="bg1"/>
              </a:solidFill>
            </a:endParaRPr>
          </a:p>
          <a:p>
            <a:endParaRPr lang="en-US" sz="2000" dirty="0"/>
          </a:p>
        </p:txBody>
      </p:sp>
      <p:sp>
        <p:nvSpPr>
          <p:cNvPr id="3" name="Content Placeholder 6">
            <a:extLst>
              <a:ext uri="{FF2B5EF4-FFF2-40B4-BE49-F238E27FC236}">
                <a16:creationId xmlns:a16="http://schemas.microsoft.com/office/drawing/2014/main" id="{E869783E-4CFA-492E-9AE5-3706AAFDEBE2}"/>
              </a:ext>
            </a:extLst>
          </p:cNvPr>
          <p:cNvSpPr txBox="1">
            <a:spLocks/>
          </p:cNvSpPr>
          <p:nvPr/>
        </p:nvSpPr>
        <p:spPr>
          <a:xfrm>
            <a:off x="123090" y="3841587"/>
            <a:ext cx="3737710" cy="3438443"/>
          </a:xfrm>
          <a:prstGeom prst="rect">
            <a:avLst/>
          </a:prstGeom>
        </p:spPr>
        <p:txBody>
          <a:bodyPr>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685800" lvl="1" indent="-457200">
              <a:buFont typeface="+mj-lt"/>
              <a:buAutoNum type="arabicPeriod"/>
            </a:pPr>
            <a:r>
              <a:rPr lang="en-US" sz="1900" dirty="0">
                <a:solidFill>
                  <a:schemeClr val="bg1"/>
                </a:solidFill>
              </a:rPr>
              <a:t>Breaking apart large contracts/bid packages</a:t>
            </a:r>
          </a:p>
          <a:p>
            <a:pPr marL="685800" lvl="1" indent="-457200">
              <a:buFont typeface="+mj-lt"/>
              <a:buAutoNum type="arabicPeriod"/>
            </a:pPr>
            <a:r>
              <a:rPr lang="en-US" sz="1900" dirty="0">
                <a:solidFill>
                  <a:schemeClr val="bg1"/>
                </a:solidFill>
              </a:rPr>
              <a:t>Solicitations and language clearly communicating MBE goals</a:t>
            </a:r>
          </a:p>
          <a:p>
            <a:pPr marL="685800" lvl="1" indent="-457200">
              <a:buFont typeface="+mj-lt"/>
              <a:buAutoNum type="arabicPeriod"/>
            </a:pPr>
            <a:r>
              <a:rPr lang="en-US" sz="1900" dirty="0">
                <a:solidFill>
                  <a:schemeClr val="bg1"/>
                </a:solidFill>
              </a:rPr>
              <a:t>Updates on status and timing of bid package release (ongoing outreach)</a:t>
            </a:r>
          </a:p>
        </p:txBody>
      </p:sp>
      <p:sp>
        <p:nvSpPr>
          <p:cNvPr id="5" name="Content Placeholder 10">
            <a:extLst>
              <a:ext uri="{FF2B5EF4-FFF2-40B4-BE49-F238E27FC236}">
                <a16:creationId xmlns:a16="http://schemas.microsoft.com/office/drawing/2014/main" id="{FBF51974-34A5-4C44-A35F-E70EDC8CDDE8}"/>
              </a:ext>
            </a:extLst>
          </p:cNvPr>
          <p:cNvSpPr txBox="1">
            <a:spLocks/>
          </p:cNvSpPr>
          <p:nvPr/>
        </p:nvSpPr>
        <p:spPr>
          <a:xfrm>
            <a:off x="4572000" y="3777728"/>
            <a:ext cx="4448910" cy="356616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1900" dirty="0">
                <a:solidFill>
                  <a:schemeClr val="bg1"/>
                </a:solidFill>
              </a:rPr>
              <a:t>Use of MBE utilization plans</a:t>
            </a:r>
          </a:p>
          <a:p>
            <a:pPr marL="457200" indent="-457200">
              <a:buFont typeface="+mj-lt"/>
              <a:buAutoNum type="arabicPeriod"/>
            </a:pPr>
            <a:r>
              <a:rPr lang="en-US" sz="1900" dirty="0">
                <a:solidFill>
                  <a:schemeClr val="bg1"/>
                </a:solidFill>
              </a:rPr>
              <a:t>Submission of MBE subcontractor documents with the bid submission (to avoid bid shopping)</a:t>
            </a:r>
          </a:p>
          <a:p>
            <a:pPr marL="457200" indent="-457200">
              <a:buFont typeface="+mj-lt"/>
              <a:buAutoNum type="arabicPeriod"/>
            </a:pPr>
            <a:r>
              <a:rPr lang="en-US" sz="1900" dirty="0">
                <a:solidFill>
                  <a:schemeClr val="bg1"/>
                </a:solidFill>
              </a:rPr>
              <a:t>Bid incentives</a:t>
            </a:r>
          </a:p>
          <a:p>
            <a:pPr marL="457200" indent="-457200">
              <a:buFont typeface="+mj-lt"/>
              <a:buAutoNum type="arabicPeriod"/>
            </a:pPr>
            <a:r>
              <a:rPr lang="en-US" sz="1900" dirty="0">
                <a:solidFill>
                  <a:schemeClr val="bg1"/>
                </a:solidFill>
              </a:rPr>
              <a:t>Scoring MBE participation</a:t>
            </a:r>
          </a:p>
          <a:p>
            <a:pPr marL="457200" indent="-457200">
              <a:buFont typeface="+mj-lt"/>
              <a:buAutoNum type="arabicPeriod"/>
            </a:pPr>
            <a:endParaRPr lang="en-US" dirty="0"/>
          </a:p>
        </p:txBody>
      </p:sp>
    </p:spTree>
    <p:extLst>
      <p:ext uri="{BB962C8B-B14F-4D97-AF65-F5344CB8AC3E}">
        <p14:creationId xmlns:p14="http://schemas.microsoft.com/office/powerpoint/2010/main" val="276263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E97018A-67C9-4312-8983-99BDDD398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7934"/>
            <a:ext cx="4874120" cy="3762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8C7DB6A2-B15D-43CA-BFFA-388E3E5DA9FD}"/>
              </a:ext>
            </a:extLst>
          </p:cNvPr>
          <p:cNvGrpSpPr/>
          <p:nvPr/>
        </p:nvGrpSpPr>
        <p:grpSpPr>
          <a:xfrm>
            <a:off x="4874120" y="1866901"/>
            <a:ext cx="4199084" cy="3443164"/>
            <a:chOff x="6226626" y="791048"/>
            <a:chExt cx="5965374" cy="3114117"/>
          </a:xfrm>
        </p:grpSpPr>
        <p:pic>
          <p:nvPicPr>
            <p:cNvPr id="4" name="Picture 4">
              <a:extLst>
                <a:ext uri="{FF2B5EF4-FFF2-40B4-BE49-F238E27FC236}">
                  <a16:creationId xmlns:a16="http://schemas.microsoft.com/office/drawing/2014/main" id="{CCC09A85-7CBE-4D69-B06A-AD989BCD8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057"/>
            <a:stretch/>
          </p:blipFill>
          <p:spPr bwMode="auto">
            <a:xfrm>
              <a:off x="6226626" y="791048"/>
              <a:ext cx="5965373" cy="69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a:extLst>
                <a:ext uri="{FF2B5EF4-FFF2-40B4-BE49-F238E27FC236}">
                  <a16:creationId xmlns:a16="http://schemas.microsoft.com/office/drawing/2014/main" id="{11914BF7-AA4A-445C-857F-30B1F582E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626" y="1485900"/>
              <a:ext cx="5965374" cy="2419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a:extLst>
              <a:ext uri="{FF2B5EF4-FFF2-40B4-BE49-F238E27FC236}">
                <a16:creationId xmlns:a16="http://schemas.microsoft.com/office/drawing/2014/main" id="{DA48C038-C39E-4FB6-B9A3-EBF0E8A42A68}"/>
              </a:ext>
            </a:extLst>
          </p:cNvPr>
          <p:cNvSpPr txBox="1"/>
          <p:nvPr/>
        </p:nvSpPr>
        <p:spPr>
          <a:xfrm>
            <a:off x="228600" y="326622"/>
            <a:ext cx="6953250" cy="707886"/>
          </a:xfrm>
          <a:prstGeom prst="rect">
            <a:avLst/>
          </a:prstGeom>
          <a:noFill/>
        </p:spPr>
        <p:txBody>
          <a:bodyPr wrap="square" rtlCol="0">
            <a:spAutoFit/>
          </a:bodyPr>
          <a:lstStyle/>
          <a:p>
            <a:r>
              <a:rPr lang="en-US" sz="4000" b="1" dirty="0">
                <a:solidFill>
                  <a:schemeClr val="bg1"/>
                </a:solidFill>
              </a:rPr>
              <a:t>PROCUREMENT TOOLS</a:t>
            </a:r>
          </a:p>
        </p:txBody>
      </p:sp>
    </p:spTree>
    <p:extLst>
      <p:ext uri="{BB962C8B-B14F-4D97-AF65-F5344CB8AC3E}">
        <p14:creationId xmlns:p14="http://schemas.microsoft.com/office/powerpoint/2010/main" val="320182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25FB0A-636D-45B7-8A4A-EBAF611A605E}"/>
              </a:ext>
            </a:extLst>
          </p:cNvPr>
          <p:cNvPicPr>
            <a:picLocks noChangeAspect="1"/>
          </p:cNvPicPr>
          <p:nvPr/>
        </p:nvPicPr>
        <p:blipFill>
          <a:blip r:embed="rId2"/>
          <a:stretch>
            <a:fillRect/>
          </a:stretch>
        </p:blipFill>
        <p:spPr>
          <a:xfrm>
            <a:off x="842962" y="112264"/>
            <a:ext cx="7458075" cy="3145286"/>
          </a:xfrm>
          <a:prstGeom prst="rect">
            <a:avLst/>
          </a:prstGeom>
        </p:spPr>
      </p:pic>
      <p:sp>
        <p:nvSpPr>
          <p:cNvPr id="3" name="TextBox 2">
            <a:extLst>
              <a:ext uri="{FF2B5EF4-FFF2-40B4-BE49-F238E27FC236}">
                <a16:creationId xmlns:a16="http://schemas.microsoft.com/office/drawing/2014/main" id="{11E90847-A01E-4B0C-AE61-8EA7EA6A54C5}"/>
              </a:ext>
            </a:extLst>
          </p:cNvPr>
          <p:cNvSpPr txBox="1"/>
          <p:nvPr/>
        </p:nvSpPr>
        <p:spPr>
          <a:xfrm>
            <a:off x="247650" y="3981450"/>
            <a:ext cx="5925722" cy="461665"/>
          </a:xfrm>
          <a:prstGeom prst="rect">
            <a:avLst/>
          </a:prstGeom>
          <a:noFill/>
        </p:spPr>
        <p:txBody>
          <a:bodyPr wrap="square" rtlCol="0">
            <a:spAutoFit/>
          </a:bodyPr>
          <a:lstStyle/>
          <a:p>
            <a:r>
              <a:rPr lang="en-US" sz="2400" b="1" dirty="0">
                <a:solidFill>
                  <a:schemeClr val="bg1"/>
                </a:solidFill>
              </a:rPr>
              <a:t>MORE RESOURCES AND STORIES</a:t>
            </a:r>
          </a:p>
        </p:txBody>
      </p:sp>
      <p:sp>
        <p:nvSpPr>
          <p:cNvPr id="4" name="Rectangle 3">
            <a:extLst>
              <a:ext uri="{FF2B5EF4-FFF2-40B4-BE49-F238E27FC236}">
                <a16:creationId xmlns:a16="http://schemas.microsoft.com/office/drawing/2014/main" id="{CB1D950D-651B-481F-BEE5-F975EC13B807}"/>
              </a:ext>
            </a:extLst>
          </p:cNvPr>
          <p:cNvSpPr/>
          <p:nvPr/>
        </p:nvSpPr>
        <p:spPr>
          <a:xfrm>
            <a:off x="485046" y="4481215"/>
            <a:ext cx="4572000" cy="307777"/>
          </a:xfrm>
          <a:prstGeom prst="rect">
            <a:avLst/>
          </a:prstGeom>
        </p:spPr>
        <p:txBody>
          <a:bodyPr>
            <a:spAutoFit/>
          </a:bodyPr>
          <a:lstStyle/>
          <a:p>
            <a:r>
              <a:rPr lang="en-US" sz="1400" dirty="0">
                <a:solidFill>
                  <a:schemeClr val="bg1"/>
                </a:solidFill>
                <a:hlinkClick r:id="rId3">
                  <a:extLst>
                    <a:ext uri="{A12FA001-AC4F-418D-AE19-62706E023703}">
                      <ahyp:hlinkClr xmlns:ahyp="http://schemas.microsoft.com/office/drawing/2018/hyperlinkcolor" val="tx"/>
                    </a:ext>
                  </a:extLst>
                </a:hlinkClick>
              </a:rPr>
              <a:t>https://www.governing.com/cityaccelerator/</a:t>
            </a:r>
            <a:endParaRPr lang="en-US" sz="1400" dirty="0">
              <a:solidFill>
                <a:schemeClr val="bg1"/>
              </a:solidFill>
            </a:endParaRPr>
          </a:p>
        </p:txBody>
      </p:sp>
      <p:pic>
        <p:nvPicPr>
          <p:cNvPr id="5" name="Picture 4">
            <a:extLst>
              <a:ext uri="{FF2B5EF4-FFF2-40B4-BE49-F238E27FC236}">
                <a16:creationId xmlns:a16="http://schemas.microsoft.com/office/drawing/2014/main" id="{85B88441-32AD-4FB8-A942-811258CA00DC}"/>
              </a:ext>
            </a:extLst>
          </p:cNvPr>
          <p:cNvPicPr>
            <a:picLocks noChangeAspect="1"/>
          </p:cNvPicPr>
          <p:nvPr/>
        </p:nvPicPr>
        <p:blipFill>
          <a:blip r:embed="rId4"/>
          <a:stretch>
            <a:fillRect/>
          </a:stretch>
        </p:blipFill>
        <p:spPr>
          <a:xfrm>
            <a:off x="5584511" y="3652094"/>
            <a:ext cx="2466849" cy="3145286"/>
          </a:xfrm>
          <a:prstGeom prst="rect">
            <a:avLst/>
          </a:prstGeom>
        </p:spPr>
      </p:pic>
      <p:sp>
        <p:nvSpPr>
          <p:cNvPr id="6" name="TextBox 5">
            <a:extLst>
              <a:ext uri="{FF2B5EF4-FFF2-40B4-BE49-F238E27FC236}">
                <a16:creationId xmlns:a16="http://schemas.microsoft.com/office/drawing/2014/main" id="{0A5E1392-AE4D-414D-9D23-75BD2A34E1A5}"/>
              </a:ext>
            </a:extLst>
          </p:cNvPr>
          <p:cNvSpPr txBox="1"/>
          <p:nvPr/>
        </p:nvSpPr>
        <p:spPr>
          <a:xfrm>
            <a:off x="0" y="4819849"/>
            <a:ext cx="4726745" cy="369332"/>
          </a:xfrm>
          <a:prstGeom prst="rect">
            <a:avLst/>
          </a:prstGeom>
          <a:noFill/>
        </p:spPr>
        <p:txBody>
          <a:bodyPr wrap="square" rtlCol="0">
            <a:spAutoFit/>
          </a:bodyPr>
          <a:lstStyle/>
          <a:p>
            <a:r>
              <a:rPr lang="en-US" b="1" kern="0" dirty="0">
                <a:solidFill>
                  <a:schemeClr val="bg1"/>
                </a:solidFill>
                <a:latin typeface="+mj-lt"/>
              </a:rPr>
              <a:t>	@</a:t>
            </a:r>
            <a:r>
              <a:rPr lang="en-US" b="1" kern="0" dirty="0" err="1">
                <a:solidFill>
                  <a:schemeClr val="bg1"/>
                </a:solidFill>
                <a:latin typeface="+mj-lt"/>
              </a:rPr>
              <a:t>Living_Cities</a:t>
            </a:r>
            <a:r>
              <a:rPr lang="en-US" b="1" kern="0" dirty="0">
                <a:solidFill>
                  <a:schemeClr val="bg1"/>
                </a:solidFill>
                <a:latin typeface="+mj-lt"/>
              </a:rPr>
              <a:t>  #</a:t>
            </a:r>
            <a:r>
              <a:rPr lang="en-US" b="1" kern="0" dirty="0" err="1">
                <a:solidFill>
                  <a:schemeClr val="bg1"/>
                </a:solidFill>
                <a:latin typeface="+mj-lt"/>
              </a:rPr>
              <a:t>CityAccelerator</a:t>
            </a:r>
            <a:endParaRPr lang="en-US" b="1" kern="0" dirty="0">
              <a:solidFill>
                <a:schemeClr val="bg1"/>
              </a:solidFill>
              <a:latin typeface="+mj-lt"/>
            </a:endParaRPr>
          </a:p>
        </p:txBody>
      </p:sp>
    </p:spTree>
    <p:extLst>
      <p:ext uri="{BB962C8B-B14F-4D97-AF65-F5344CB8AC3E}">
        <p14:creationId xmlns:p14="http://schemas.microsoft.com/office/powerpoint/2010/main" val="858236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0" y="4104537"/>
            <a:ext cx="9144000" cy="19255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4400" b="1" dirty="0">
                <a:solidFill>
                  <a:schemeClr val="tx1">
                    <a:lumMod val="65000"/>
                    <a:lumOff val="35000"/>
                  </a:schemeClr>
                </a:solidFill>
              </a:rPr>
              <a:t>Local Economies</a:t>
            </a:r>
          </a:p>
          <a:p>
            <a:pPr marL="0" indent="0" algn="ctr">
              <a:lnSpc>
                <a:spcPct val="90000"/>
              </a:lnSpc>
              <a:buNone/>
            </a:pPr>
            <a:endParaRPr lang="en-US" sz="4400" dirty="0">
              <a:solidFill>
                <a:schemeClr val="tx1">
                  <a:lumMod val="65000"/>
                  <a:lumOff val="35000"/>
                </a:schemeClr>
              </a:solidFill>
            </a:endParaRPr>
          </a:p>
        </p:txBody>
      </p:sp>
      <p:sp>
        <p:nvSpPr>
          <p:cNvPr id="5" name="Text Placeholder 2">
            <a:extLst>
              <a:ext uri="{FF2B5EF4-FFF2-40B4-BE49-F238E27FC236}">
                <a16:creationId xmlns:a16="http://schemas.microsoft.com/office/drawing/2014/main" id="{119D8F89-8B1D-4FFA-BE65-377F2D7904BE}"/>
              </a:ext>
            </a:extLst>
          </p:cNvPr>
          <p:cNvSpPr txBox="1">
            <a:spLocks/>
          </p:cNvSpPr>
          <p:nvPr/>
        </p:nvSpPr>
        <p:spPr>
          <a:xfrm>
            <a:off x="719016" y="5349014"/>
            <a:ext cx="7705966" cy="8019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dirty="0">
                <a:solidFill>
                  <a:schemeClr val="tx1">
                    <a:lumMod val="65000"/>
                    <a:lumOff val="35000"/>
                  </a:schemeClr>
                </a:solidFill>
              </a:rPr>
              <a:t>Jessica Gilbert</a:t>
            </a:r>
          </a:p>
          <a:p>
            <a:pPr marL="0" lvl="0" indent="0" algn="ctr">
              <a:buNone/>
            </a:pPr>
            <a:r>
              <a:rPr lang="en-US" sz="2800" dirty="0">
                <a:solidFill>
                  <a:schemeClr val="tx1">
                    <a:lumMod val="65000"/>
                    <a:lumOff val="35000"/>
                  </a:schemeClr>
                </a:solidFill>
              </a:rPr>
              <a:t>Partnership for the Public Good</a:t>
            </a:r>
          </a:p>
        </p:txBody>
      </p:sp>
      <p:sp>
        <p:nvSpPr>
          <p:cNvPr id="2" name="Rectangle 1">
            <a:extLst>
              <a:ext uri="{FF2B5EF4-FFF2-40B4-BE49-F238E27FC236}">
                <a16:creationId xmlns:a16="http://schemas.microsoft.com/office/drawing/2014/main" id="{5AC82C43-7365-4C33-AE63-57574C89E04B}"/>
              </a:ext>
            </a:extLst>
          </p:cNvPr>
          <p:cNvSpPr/>
          <p:nvPr/>
        </p:nvSpPr>
        <p:spPr>
          <a:xfrm>
            <a:off x="2164976" y="2702859"/>
            <a:ext cx="1842248" cy="26854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36B47409-1450-1B4F-8ACE-0D7421DBE422}"/>
              </a:ext>
            </a:extLst>
          </p:cNvPr>
          <p:cNvPicPr>
            <a:picLocks noChangeAspect="1"/>
          </p:cNvPicPr>
          <p:nvPr/>
        </p:nvPicPr>
        <p:blipFill>
          <a:blip r:embed="rId3"/>
          <a:stretch>
            <a:fillRect/>
          </a:stretch>
        </p:blipFill>
        <p:spPr>
          <a:xfrm>
            <a:off x="2651760" y="0"/>
            <a:ext cx="3840480" cy="3429000"/>
          </a:xfrm>
          <a:prstGeom prst="rect">
            <a:avLst/>
          </a:prstGeom>
        </p:spPr>
      </p:pic>
    </p:spTree>
    <p:extLst>
      <p:ext uri="{BB962C8B-B14F-4D97-AF65-F5344CB8AC3E}">
        <p14:creationId xmlns:p14="http://schemas.microsoft.com/office/powerpoint/2010/main" val="3542344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5A14F-AC25-3F4F-A6C7-2550606F4FC1}"/>
              </a:ext>
            </a:extLst>
          </p:cNvPr>
          <p:cNvSpPr>
            <a:spLocks noGrp="1"/>
          </p:cNvSpPr>
          <p:nvPr>
            <p:ph type="body" sz="quarter" idx="4294967295"/>
          </p:nvPr>
        </p:nvSpPr>
        <p:spPr>
          <a:xfrm>
            <a:off x="0" y="3608388"/>
            <a:ext cx="8778875" cy="3249612"/>
          </a:xfrm>
        </p:spPr>
        <p:txBody>
          <a:bodyPr>
            <a:normAutofit fontScale="92500" lnSpcReduction="10000"/>
          </a:bodyPr>
          <a:lstStyle/>
          <a:p>
            <a:pPr marL="0" indent="0" algn="ctr">
              <a:spcAft>
                <a:spcPts val="1200"/>
              </a:spcAft>
              <a:buNone/>
            </a:pPr>
            <a:r>
              <a:rPr lang="en-US" sz="2800" dirty="0">
                <a:solidFill>
                  <a:schemeClr val="tx1">
                    <a:lumMod val="65000"/>
                    <a:lumOff val="35000"/>
                  </a:schemeClr>
                </a:solidFill>
              </a:rPr>
              <a:t>Every year, public institutions across the US spend billions on food purchases. </a:t>
            </a:r>
            <a:endParaRPr lang="en-US" sz="2800" b="0" dirty="0">
              <a:solidFill>
                <a:schemeClr val="tx1">
                  <a:lumMod val="65000"/>
                  <a:lumOff val="35000"/>
                </a:schemeClr>
              </a:solidFill>
            </a:endParaRPr>
          </a:p>
          <a:p>
            <a:pPr marL="0" indent="0" algn="ctr">
              <a:spcAft>
                <a:spcPts val="1200"/>
              </a:spcAft>
              <a:buNone/>
            </a:pPr>
            <a:r>
              <a:rPr lang="en-US" sz="2800" b="0" dirty="0">
                <a:solidFill>
                  <a:schemeClr val="tx1">
                    <a:lumMod val="65000"/>
                    <a:lumOff val="35000"/>
                  </a:schemeClr>
                </a:solidFill>
              </a:rPr>
              <a:t>The GFPP helps these institutions to leverage their </a:t>
            </a:r>
            <a:r>
              <a:rPr lang="en-US" sz="2800" b="1" dirty="0">
                <a:solidFill>
                  <a:schemeClr val="tx1">
                    <a:lumMod val="65000"/>
                    <a:lumOff val="35000"/>
                  </a:schemeClr>
                </a:solidFill>
              </a:rPr>
              <a:t>institutional procurement power</a:t>
            </a:r>
            <a:r>
              <a:rPr lang="en-US" sz="2800" b="0" dirty="0">
                <a:solidFill>
                  <a:schemeClr val="tx1">
                    <a:lumMod val="65000"/>
                    <a:lumOff val="35000"/>
                  </a:schemeClr>
                </a:solidFill>
              </a:rPr>
              <a:t> to promote </a:t>
            </a:r>
            <a:r>
              <a:rPr lang="en-US" sz="2800" b="0" i="1" dirty="0">
                <a:solidFill>
                  <a:schemeClr val="tx1">
                    <a:lumMod val="65000"/>
                    <a:lumOff val="35000"/>
                  </a:schemeClr>
                </a:solidFill>
              </a:rPr>
              <a:t>values-based procurement </a:t>
            </a:r>
            <a:r>
              <a:rPr lang="en-US" sz="2800" b="0" dirty="0">
                <a:solidFill>
                  <a:schemeClr val="tx1">
                    <a:lumMod val="65000"/>
                    <a:lumOff val="35000"/>
                  </a:schemeClr>
                </a:solidFill>
              </a:rPr>
              <a:t>that prioritizes: </a:t>
            </a:r>
          </a:p>
          <a:p>
            <a:pPr marL="0" indent="0" algn="ctr">
              <a:spcAft>
                <a:spcPts val="1200"/>
              </a:spcAft>
              <a:buNone/>
            </a:pPr>
            <a:r>
              <a:rPr lang="en-US" sz="2800" dirty="0">
                <a:solidFill>
                  <a:schemeClr val="tx1">
                    <a:lumMod val="65000"/>
                    <a:lumOff val="35000"/>
                  </a:schemeClr>
                </a:solidFill>
              </a:rPr>
              <a:t>N</a:t>
            </a:r>
            <a:r>
              <a:rPr lang="en-US" sz="2800" b="0" dirty="0">
                <a:solidFill>
                  <a:schemeClr val="tx1">
                    <a:lumMod val="65000"/>
                    <a:lumOff val="35000"/>
                  </a:schemeClr>
                </a:solidFill>
              </a:rPr>
              <a:t>utrition ● Local economies </a:t>
            </a:r>
            <a:r>
              <a:rPr lang="en-US" sz="2800" dirty="0">
                <a:solidFill>
                  <a:schemeClr val="tx1">
                    <a:lumMod val="65000"/>
                    <a:lumOff val="35000"/>
                  </a:schemeClr>
                </a:solidFill>
              </a:rPr>
              <a:t>●</a:t>
            </a:r>
            <a:r>
              <a:rPr lang="en-US" sz="2800" b="0" dirty="0">
                <a:solidFill>
                  <a:schemeClr val="tx1">
                    <a:lumMod val="65000"/>
                    <a:lumOff val="35000"/>
                  </a:schemeClr>
                </a:solidFill>
              </a:rPr>
              <a:t> Valued workforces Animal welfare </a:t>
            </a:r>
            <a:r>
              <a:rPr lang="en-US" sz="2800" dirty="0">
                <a:solidFill>
                  <a:schemeClr val="tx1">
                    <a:lumMod val="65000"/>
                    <a:lumOff val="35000"/>
                  </a:schemeClr>
                </a:solidFill>
              </a:rPr>
              <a:t>●</a:t>
            </a:r>
            <a:r>
              <a:rPr lang="en-US" sz="2800" b="0" dirty="0">
                <a:solidFill>
                  <a:schemeClr val="tx1">
                    <a:lumMod val="65000"/>
                    <a:lumOff val="35000"/>
                  </a:schemeClr>
                </a:solidFill>
              </a:rPr>
              <a:t> Environmental sustainability</a:t>
            </a:r>
          </a:p>
        </p:txBody>
      </p:sp>
      <p:pic>
        <p:nvPicPr>
          <p:cNvPr id="5" name="Picture 4">
            <a:extLst>
              <a:ext uri="{FF2B5EF4-FFF2-40B4-BE49-F238E27FC236}">
                <a16:creationId xmlns:a16="http://schemas.microsoft.com/office/drawing/2014/main" id="{FA0CDBB1-6367-9648-9168-72D5B0D37AC5}"/>
              </a:ext>
            </a:extLst>
          </p:cNvPr>
          <p:cNvPicPr>
            <a:picLocks noChangeAspect="1"/>
          </p:cNvPicPr>
          <p:nvPr/>
        </p:nvPicPr>
        <p:blipFill rotWithShape="1">
          <a:blip r:embed="rId2"/>
          <a:srcRect t="20243" b="25505"/>
          <a:stretch/>
        </p:blipFill>
        <p:spPr>
          <a:xfrm>
            <a:off x="832309" y="236673"/>
            <a:ext cx="7479382" cy="2891112"/>
          </a:xfrm>
          <a:prstGeom prst="rect">
            <a:avLst/>
          </a:prstGeom>
        </p:spPr>
      </p:pic>
    </p:spTree>
    <p:extLst>
      <p:ext uri="{BB962C8B-B14F-4D97-AF65-F5344CB8AC3E}">
        <p14:creationId xmlns:p14="http://schemas.microsoft.com/office/powerpoint/2010/main" val="3462269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772706-FAEA-BA49-A9EF-1D713624AA29}"/>
              </a:ext>
            </a:extLst>
          </p:cNvPr>
          <p:cNvSpPr txBox="1"/>
          <p:nvPr/>
        </p:nvSpPr>
        <p:spPr>
          <a:xfrm>
            <a:off x="1257300" y="548640"/>
            <a:ext cx="6629400" cy="1754326"/>
          </a:xfrm>
          <a:prstGeom prst="rect">
            <a:avLst/>
          </a:prstGeom>
          <a:noFill/>
        </p:spPr>
        <p:txBody>
          <a:bodyPr wrap="square" rtlCol="0">
            <a:spAutoFit/>
          </a:bodyPr>
          <a:lstStyle/>
          <a:p>
            <a:pPr algn="ctr"/>
            <a:r>
              <a:rPr lang="en-US" sz="5400" b="1" dirty="0">
                <a:solidFill>
                  <a:schemeClr val="tx1">
                    <a:lumMod val="65000"/>
                    <a:lumOff val="35000"/>
                  </a:schemeClr>
                </a:solidFill>
              </a:rPr>
              <a:t>The Good Food Buffalo Coalition </a:t>
            </a:r>
          </a:p>
        </p:txBody>
      </p:sp>
      <p:pic>
        <p:nvPicPr>
          <p:cNvPr id="4" name="Picture 3">
            <a:extLst>
              <a:ext uri="{FF2B5EF4-FFF2-40B4-BE49-F238E27FC236}">
                <a16:creationId xmlns:a16="http://schemas.microsoft.com/office/drawing/2014/main" id="{BDF484B0-43CA-2C4C-9950-58F2DF0C4806}"/>
              </a:ext>
            </a:extLst>
          </p:cNvPr>
          <p:cNvPicPr>
            <a:picLocks noChangeAspect="1"/>
          </p:cNvPicPr>
          <p:nvPr/>
        </p:nvPicPr>
        <p:blipFill>
          <a:blip r:embed="rId2"/>
          <a:stretch>
            <a:fillRect/>
          </a:stretch>
        </p:blipFill>
        <p:spPr>
          <a:xfrm>
            <a:off x="0" y="2581650"/>
            <a:ext cx="9144000" cy="3946769"/>
          </a:xfrm>
          <a:prstGeom prst="rect">
            <a:avLst/>
          </a:prstGeom>
        </p:spPr>
      </p:pic>
    </p:spTree>
    <p:extLst>
      <p:ext uri="{BB962C8B-B14F-4D97-AF65-F5344CB8AC3E}">
        <p14:creationId xmlns:p14="http://schemas.microsoft.com/office/powerpoint/2010/main" val="1035666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B40C0-F1E2-6148-8F52-EBDA3C871BCF}"/>
              </a:ext>
            </a:extLst>
          </p:cNvPr>
          <p:cNvSpPr txBox="1"/>
          <p:nvPr/>
        </p:nvSpPr>
        <p:spPr>
          <a:xfrm>
            <a:off x="0" y="612844"/>
            <a:ext cx="9144000" cy="5816977"/>
          </a:xfrm>
          <a:prstGeom prst="rect">
            <a:avLst/>
          </a:prstGeom>
          <a:noFill/>
        </p:spPr>
        <p:txBody>
          <a:bodyPr wrap="square" rtlCol="0">
            <a:spAutoFit/>
          </a:bodyPr>
          <a:lstStyle/>
          <a:p>
            <a:pPr algn="ctr"/>
            <a:r>
              <a:rPr lang="en-US" sz="5400" b="1" dirty="0">
                <a:solidFill>
                  <a:schemeClr val="tx1">
                    <a:lumMod val="65000"/>
                    <a:lumOff val="35000"/>
                  </a:schemeClr>
                </a:solidFill>
              </a:rPr>
              <a:t>The Good Food </a:t>
            </a:r>
          </a:p>
          <a:p>
            <a:pPr algn="ctr"/>
            <a:r>
              <a:rPr lang="en-US" sz="5400" b="1" dirty="0">
                <a:solidFill>
                  <a:schemeClr val="tx1">
                    <a:lumMod val="65000"/>
                    <a:lumOff val="35000"/>
                  </a:schemeClr>
                </a:solidFill>
              </a:rPr>
              <a:t>Buffalo Coalition</a:t>
            </a:r>
          </a:p>
          <a:p>
            <a:pPr algn="ctr"/>
            <a:endParaRPr lang="en-US" sz="4400" b="1" i="1" dirty="0">
              <a:solidFill>
                <a:schemeClr val="tx1">
                  <a:lumMod val="65000"/>
                  <a:lumOff val="35000"/>
                </a:schemeClr>
              </a:solidFill>
            </a:endParaRPr>
          </a:p>
          <a:p>
            <a:pPr algn="ctr"/>
            <a:r>
              <a:rPr lang="en-US" sz="4400" b="1" i="1" dirty="0">
                <a:solidFill>
                  <a:schemeClr val="tx1">
                    <a:lumMod val="65000"/>
                    <a:lumOff val="35000"/>
                  </a:schemeClr>
                </a:solidFill>
              </a:rPr>
              <a:t>Emphasizing racial </a:t>
            </a:r>
            <a:r>
              <a:rPr lang="en-US" sz="4400" b="1" i="1" u="sng" dirty="0">
                <a:solidFill>
                  <a:schemeClr val="tx1">
                    <a:lumMod val="65000"/>
                    <a:lumOff val="35000"/>
                  </a:schemeClr>
                </a:solidFill>
              </a:rPr>
              <a:t>justice</a:t>
            </a:r>
          </a:p>
          <a:p>
            <a:pPr algn="ctr"/>
            <a:r>
              <a:rPr lang="en-US" sz="3200" b="1" i="1" dirty="0">
                <a:solidFill>
                  <a:schemeClr val="tx1">
                    <a:lumMod val="65000"/>
                    <a:lumOff val="35000"/>
                  </a:schemeClr>
                </a:solidFill>
              </a:rPr>
              <a:t>(as opposed to racial equity)</a:t>
            </a:r>
          </a:p>
          <a:p>
            <a:pPr algn="ctr"/>
            <a:endParaRPr lang="en-US" sz="4400" b="1" i="1" dirty="0">
              <a:solidFill>
                <a:schemeClr val="tx1">
                  <a:lumMod val="65000"/>
                  <a:lumOff val="35000"/>
                </a:schemeClr>
              </a:solidFill>
            </a:endParaRPr>
          </a:p>
          <a:p>
            <a:pPr algn="ctr"/>
            <a:r>
              <a:rPr lang="en-US" sz="4400" b="1" dirty="0">
                <a:solidFill>
                  <a:schemeClr val="tx1">
                    <a:lumMod val="65000"/>
                    <a:lumOff val="35000"/>
                  </a:schemeClr>
                </a:solidFill>
              </a:rPr>
              <a:t>Both the </a:t>
            </a:r>
            <a:r>
              <a:rPr lang="en-US" sz="4400" b="1" u="sng" dirty="0">
                <a:solidFill>
                  <a:schemeClr val="tx1">
                    <a:lumMod val="65000"/>
                    <a:lumOff val="35000"/>
                  </a:schemeClr>
                </a:solidFill>
              </a:rPr>
              <a:t>process</a:t>
            </a:r>
            <a:r>
              <a:rPr lang="en-US" sz="4400" b="1" dirty="0">
                <a:solidFill>
                  <a:schemeClr val="tx1">
                    <a:lumMod val="65000"/>
                    <a:lumOff val="35000"/>
                  </a:schemeClr>
                </a:solidFill>
              </a:rPr>
              <a:t> and the </a:t>
            </a:r>
            <a:r>
              <a:rPr lang="en-US" sz="4400" b="1" u="sng" dirty="0">
                <a:solidFill>
                  <a:schemeClr val="tx1">
                    <a:lumMod val="65000"/>
                    <a:lumOff val="35000"/>
                  </a:schemeClr>
                </a:solidFill>
              </a:rPr>
              <a:t>outcome</a:t>
            </a:r>
            <a:r>
              <a:rPr lang="en-US" sz="4400" b="1" dirty="0">
                <a:solidFill>
                  <a:schemeClr val="tx1">
                    <a:lumMod val="65000"/>
                    <a:lumOff val="35000"/>
                  </a:schemeClr>
                </a:solidFill>
              </a:rPr>
              <a:t> must be </a:t>
            </a:r>
            <a:r>
              <a:rPr lang="en-US" sz="4400" b="1" i="1" dirty="0">
                <a:solidFill>
                  <a:schemeClr val="tx1">
                    <a:lumMod val="65000"/>
                    <a:lumOff val="35000"/>
                  </a:schemeClr>
                </a:solidFill>
              </a:rPr>
              <a:t>just. </a:t>
            </a:r>
            <a:r>
              <a:rPr lang="en-US" sz="4400" b="1" dirty="0">
                <a:solidFill>
                  <a:schemeClr val="tx1">
                    <a:lumMod val="65000"/>
                    <a:lumOff val="35000"/>
                  </a:schemeClr>
                </a:solidFill>
              </a:rPr>
              <a:t> </a:t>
            </a:r>
          </a:p>
        </p:txBody>
      </p:sp>
    </p:spTree>
    <p:extLst>
      <p:ext uri="{BB962C8B-B14F-4D97-AF65-F5344CB8AC3E}">
        <p14:creationId xmlns:p14="http://schemas.microsoft.com/office/powerpoint/2010/main" val="2964199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15B828-657D-2B40-A15F-9661B1AC6132}"/>
              </a:ext>
            </a:extLst>
          </p:cNvPr>
          <p:cNvPicPr>
            <a:picLocks noChangeAspect="1"/>
          </p:cNvPicPr>
          <p:nvPr/>
        </p:nvPicPr>
        <p:blipFill rotWithShape="1">
          <a:blip r:embed="rId3"/>
          <a:srcRect l="3786" r="22289"/>
          <a:stretch/>
        </p:blipFill>
        <p:spPr>
          <a:xfrm>
            <a:off x="0" y="254608"/>
            <a:ext cx="5256656" cy="4482907"/>
          </a:xfrm>
          <a:prstGeom prst="rect">
            <a:avLst/>
          </a:prstGeom>
          <a:ln>
            <a:solidFill>
              <a:schemeClr val="accent3">
                <a:lumMod val="75000"/>
              </a:schemeClr>
            </a:solidFill>
          </a:ln>
        </p:spPr>
      </p:pic>
      <p:grpSp>
        <p:nvGrpSpPr>
          <p:cNvPr id="14" name="Group 13">
            <a:extLst>
              <a:ext uri="{FF2B5EF4-FFF2-40B4-BE49-F238E27FC236}">
                <a16:creationId xmlns:a16="http://schemas.microsoft.com/office/drawing/2014/main" id="{42762A4A-FA4E-6F41-B6B0-A07B23C6AF82}"/>
              </a:ext>
            </a:extLst>
          </p:cNvPr>
          <p:cNvGrpSpPr/>
          <p:nvPr/>
        </p:nvGrpSpPr>
        <p:grpSpPr>
          <a:xfrm>
            <a:off x="4490996" y="1765865"/>
            <a:ext cx="4653004" cy="4837527"/>
            <a:chOff x="4491016" y="1288661"/>
            <a:chExt cx="4653004" cy="4837527"/>
          </a:xfrm>
        </p:grpSpPr>
        <p:pic>
          <p:nvPicPr>
            <p:cNvPr id="5" name="Picture 4">
              <a:extLst>
                <a:ext uri="{FF2B5EF4-FFF2-40B4-BE49-F238E27FC236}">
                  <a16:creationId xmlns:a16="http://schemas.microsoft.com/office/drawing/2014/main" id="{528DA042-4116-704A-BF6F-84957F97ACAB}"/>
                </a:ext>
              </a:extLst>
            </p:cNvPr>
            <p:cNvPicPr>
              <a:picLocks noChangeAspect="1"/>
            </p:cNvPicPr>
            <p:nvPr/>
          </p:nvPicPr>
          <p:blipFill rotWithShape="1">
            <a:blip r:embed="rId4"/>
            <a:srcRect l="5133" r="27577"/>
            <a:stretch/>
          </p:blipFill>
          <p:spPr>
            <a:xfrm>
              <a:off x="4491016" y="1288661"/>
              <a:ext cx="4652983" cy="4595812"/>
            </a:xfrm>
            <a:prstGeom prst="rect">
              <a:avLst/>
            </a:prstGeom>
            <a:ln>
              <a:solidFill>
                <a:schemeClr val="accent3">
                  <a:lumMod val="75000"/>
                </a:schemeClr>
              </a:solidFill>
            </a:ln>
          </p:spPr>
        </p:pic>
        <p:pic>
          <p:nvPicPr>
            <p:cNvPr id="13" name="Picture 12">
              <a:extLst>
                <a:ext uri="{FF2B5EF4-FFF2-40B4-BE49-F238E27FC236}">
                  <a16:creationId xmlns:a16="http://schemas.microsoft.com/office/drawing/2014/main" id="{96106FA3-0960-1D48-9145-58A3DDD7B0A3}"/>
                </a:ext>
              </a:extLst>
            </p:cNvPr>
            <p:cNvPicPr>
              <a:picLocks noChangeAspect="1"/>
            </p:cNvPicPr>
            <p:nvPr/>
          </p:nvPicPr>
          <p:blipFill>
            <a:blip r:embed="rId5"/>
            <a:stretch>
              <a:fillRect/>
            </a:stretch>
          </p:blipFill>
          <p:spPr>
            <a:xfrm>
              <a:off x="4491017" y="5884473"/>
              <a:ext cx="4653003" cy="241715"/>
            </a:xfrm>
            <a:prstGeom prst="rect">
              <a:avLst/>
            </a:prstGeom>
          </p:spPr>
        </p:pic>
      </p:grpSp>
    </p:spTree>
    <p:extLst>
      <p:ext uri="{BB962C8B-B14F-4D97-AF65-F5344CB8AC3E}">
        <p14:creationId xmlns:p14="http://schemas.microsoft.com/office/powerpoint/2010/main" val="1633374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57231F-A294-FF4C-99A5-9FC5BF30383A}"/>
              </a:ext>
            </a:extLst>
          </p:cNvPr>
          <p:cNvSpPr txBox="1"/>
          <p:nvPr/>
        </p:nvSpPr>
        <p:spPr>
          <a:xfrm>
            <a:off x="213360" y="1074509"/>
            <a:ext cx="8717280" cy="4708981"/>
          </a:xfrm>
          <a:prstGeom prst="rect">
            <a:avLst/>
          </a:prstGeom>
          <a:noFill/>
        </p:spPr>
        <p:txBody>
          <a:bodyPr wrap="square" rtlCol="0">
            <a:spAutoFit/>
          </a:bodyPr>
          <a:lstStyle/>
          <a:p>
            <a:pPr algn="ctr"/>
            <a:r>
              <a:rPr lang="en-US" sz="5000" b="1" dirty="0">
                <a:solidFill>
                  <a:schemeClr val="tx1">
                    <a:lumMod val="65000"/>
                    <a:lumOff val="35000"/>
                  </a:schemeClr>
                </a:solidFill>
              </a:rPr>
              <a:t>COVID 19 </a:t>
            </a:r>
            <a:r>
              <a:rPr lang="en-US" sz="5000" dirty="0">
                <a:solidFill>
                  <a:schemeClr val="tx1">
                    <a:lumMod val="65000"/>
                    <a:lumOff val="35000"/>
                  </a:schemeClr>
                </a:solidFill>
              </a:rPr>
              <a:t>has not created new problems in our food system; it has</a:t>
            </a:r>
            <a:r>
              <a:rPr lang="en-US" sz="5000" b="1" dirty="0">
                <a:solidFill>
                  <a:schemeClr val="tx1">
                    <a:lumMod val="65000"/>
                    <a:lumOff val="35000"/>
                  </a:schemeClr>
                </a:solidFill>
              </a:rPr>
              <a:t> exposed the hidden, underlying systemic issues inherent to the industrial food system. </a:t>
            </a:r>
          </a:p>
        </p:txBody>
      </p:sp>
    </p:spTree>
    <p:extLst>
      <p:ext uri="{BB962C8B-B14F-4D97-AF65-F5344CB8AC3E}">
        <p14:creationId xmlns:p14="http://schemas.microsoft.com/office/powerpoint/2010/main" val="3153850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413FA-87B8-2740-809A-3B04C37DBAF7}"/>
              </a:ext>
            </a:extLst>
          </p:cNvPr>
          <p:cNvPicPr>
            <a:picLocks noChangeAspect="1"/>
          </p:cNvPicPr>
          <p:nvPr/>
        </p:nvPicPr>
        <p:blipFill>
          <a:blip r:embed="rId2"/>
          <a:stretch>
            <a:fillRect/>
          </a:stretch>
        </p:blipFill>
        <p:spPr>
          <a:xfrm>
            <a:off x="876300" y="1414371"/>
            <a:ext cx="7391400" cy="5245509"/>
          </a:xfrm>
          <a:prstGeom prst="rect">
            <a:avLst/>
          </a:prstGeom>
        </p:spPr>
      </p:pic>
      <p:sp>
        <p:nvSpPr>
          <p:cNvPr id="5" name="TextBox 4">
            <a:extLst>
              <a:ext uri="{FF2B5EF4-FFF2-40B4-BE49-F238E27FC236}">
                <a16:creationId xmlns:a16="http://schemas.microsoft.com/office/drawing/2014/main" id="{E747FFC8-F927-6848-9821-5E126A13756C}"/>
              </a:ext>
            </a:extLst>
          </p:cNvPr>
          <p:cNvSpPr txBox="1"/>
          <p:nvPr/>
        </p:nvSpPr>
        <p:spPr>
          <a:xfrm>
            <a:off x="533400" y="365760"/>
            <a:ext cx="8061960" cy="923330"/>
          </a:xfrm>
          <a:prstGeom prst="rect">
            <a:avLst/>
          </a:prstGeom>
          <a:noFill/>
        </p:spPr>
        <p:txBody>
          <a:bodyPr wrap="square" rtlCol="0">
            <a:spAutoFit/>
          </a:bodyPr>
          <a:lstStyle/>
          <a:p>
            <a:pPr algn="ctr"/>
            <a:r>
              <a:rPr lang="en-US" sz="5400" dirty="0">
                <a:solidFill>
                  <a:schemeClr val="tx1">
                    <a:lumMod val="65000"/>
                    <a:lumOff val="35000"/>
                  </a:schemeClr>
                </a:solidFill>
              </a:rPr>
              <a:t>Seeding Resilience</a:t>
            </a:r>
          </a:p>
        </p:txBody>
      </p:sp>
    </p:spTree>
    <p:extLst>
      <p:ext uri="{BB962C8B-B14F-4D97-AF65-F5344CB8AC3E}">
        <p14:creationId xmlns:p14="http://schemas.microsoft.com/office/powerpoint/2010/main" val="3852169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B7B374-B455-40F8-A370-553F027763BF}"/>
              </a:ext>
            </a:extLst>
          </p:cNvPr>
          <p:cNvGrpSpPr/>
          <p:nvPr/>
        </p:nvGrpSpPr>
        <p:grpSpPr>
          <a:xfrm>
            <a:off x="4782701" y="4024535"/>
            <a:ext cx="4143738" cy="1798064"/>
            <a:chOff x="4485188" y="2516645"/>
            <a:chExt cx="4143738" cy="1798064"/>
          </a:xfrm>
        </p:grpSpPr>
        <p:sp>
          <p:nvSpPr>
            <p:cNvPr id="7" name="Text Placeholder 10"/>
            <p:cNvSpPr txBox="1">
              <a:spLocks/>
            </p:cNvSpPr>
            <p:nvPr/>
          </p:nvSpPr>
          <p:spPr>
            <a:xfrm>
              <a:off x="4485188" y="2516645"/>
              <a:ext cx="4143738" cy="78030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dirty="0">
                  <a:solidFill>
                    <a:schemeClr val="accent1">
                      <a:lumMod val="75000"/>
                    </a:schemeClr>
                  </a:solidFill>
                </a:rPr>
                <a:t>Elizabeth Reynoso</a:t>
              </a:r>
            </a:p>
          </p:txBody>
        </p:sp>
        <p:sp>
          <p:nvSpPr>
            <p:cNvPr id="8" name="Text Placeholder 1"/>
            <p:cNvSpPr txBox="1">
              <a:spLocks/>
            </p:cNvSpPr>
            <p:nvPr/>
          </p:nvSpPr>
          <p:spPr>
            <a:xfrm>
              <a:off x="4906843" y="3298476"/>
              <a:ext cx="3722083" cy="10162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800" dirty="0">
                  <a:solidFill>
                    <a:schemeClr val="accent1">
                      <a:lumMod val="75000"/>
                    </a:schemeClr>
                  </a:solidFill>
                  <a:cs typeface="Arial"/>
                </a:rPr>
                <a:t>Living Cities</a:t>
              </a:r>
            </a:p>
          </p:txBody>
        </p:sp>
      </p:grpSp>
      <p:pic>
        <p:nvPicPr>
          <p:cNvPr id="13" name="Picture 12" descr="A person smiling for the camera&#10;&#10;Description automatically generated">
            <a:extLst>
              <a:ext uri="{FF2B5EF4-FFF2-40B4-BE49-F238E27FC236}">
                <a16:creationId xmlns:a16="http://schemas.microsoft.com/office/drawing/2014/main" id="{A9E7C8FD-2E0D-4DE3-BDCE-80E03C3047DE}"/>
              </a:ext>
            </a:extLst>
          </p:cNvPr>
          <p:cNvPicPr>
            <a:picLocks noChangeAspect="1"/>
          </p:cNvPicPr>
          <p:nvPr/>
        </p:nvPicPr>
        <p:blipFill rotWithShape="1">
          <a:blip r:embed="rId3"/>
          <a:srcRect l="6719" r="6719"/>
          <a:stretch/>
        </p:blipFill>
        <p:spPr>
          <a:xfrm>
            <a:off x="1311154" y="682641"/>
            <a:ext cx="1819782" cy="2227540"/>
          </a:xfrm>
          <a:prstGeom prst="rect">
            <a:avLst/>
          </a:prstGeom>
        </p:spPr>
      </p:pic>
      <p:grpSp>
        <p:nvGrpSpPr>
          <p:cNvPr id="2" name="Group 1">
            <a:extLst>
              <a:ext uri="{FF2B5EF4-FFF2-40B4-BE49-F238E27FC236}">
                <a16:creationId xmlns:a16="http://schemas.microsoft.com/office/drawing/2014/main" id="{AF7BDBE5-5918-4A8D-AEB2-B9A66171B58B}"/>
              </a:ext>
            </a:extLst>
          </p:cNvPr>
          <p:cNvGrpSpPr/>
          <p:nvPr/>
        </p:nvGrpSpPr>
        <p:grpSpPr>
          <a:xfrm>
            <a:off x="4782700" y="1034654"/>
            <a:ext cx="4143739" cy="2033960"/>
            <a:chOff x="4814283" y="415860"/>
            <a:chExt cx="4143739" cy="2033960"/>
          </a:xfrm>
        </p:grpSpPr>
        <p:sp>
          <p:nvSpPr>
            <p:cNvPr id="14" name="Text Placeholder 10">
              <a:extLst>
                <a:ext uri="{FF2B5EF4-FFF2-40B4-BE49-F238E27FC236}">
                  <a16:creationId xmlns:a16="http://schemas.microsoft.com/office/drawing/2014/main" id="{C0C97069-35C5-4B70-BF0F-62307D7186EC}"/>
                </a:ext>
              </a:extLst>
            </p:cNvPr>
            <p:cNvSpPr txBox="1">
              <a:spLocks/>
            </p:cNvSpPr>
            <p:nvPr/>
          </p:nvSpPr>
          <p:spPr>
            <a:xfrm>
              <a:off x="4814283" y="415860"/>
              <a:ext cx="4143739" cy="152012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dirty="0">
                  <a:solidFill>
                    <a:schemeClr val="accent1">
                      <a:lumMod val="75000"/>
                    </a:schemeClr>
                  </a:solidFill>
                </a:rPr>
                <a:t>Nessia Berner Wong</a:t>
              </a:r>
            </a:p>
          </p:txBody>
        </p:sp>
        <p:sp>
          <p:nvSpPr>
            <p:cNvPr id="17" name="Text Placeholder 1">
              <a:extLst>
                <a:ext uri="{FF2B5EF4-FFF2-40B4-BE49-F238E27FC236}">
                  <a16:creationId xmlns:a16="http://schemas.microsoft.com/office/drawing/2014/main" id="{BF28C0E0-3AEF-4362-B464-39FF06782331}"/>
                </a:ext>
              </a:extLst>
            </p:cNvPr>
            <p:cNvSpPr txBox="1">
              <a:spLocks/>
            </p:cNvSpPr>
            <p:nvPr/>
          </p:nvSpPr>
          <p:spPr>
            <a:xfrm>
              <a:off x="5826934" y="1177617"/>
              <a:ext cx="3131087" cy="12722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800" dirty="0">
                  <a:solidFill>
                    <a:schemeClr val="accent1">
                      <a:lumMod val="75000"/>
                    </a:schemeClr>
                  </a:solidFill>
                  <a:cs typeface="Arial"/>
                </a:rPr>
                <a:t>ChangeLab Solutions</a:t>
              </a:r>
            </a:p>
          </p:txBody>
        </p:sp>
      </p:grpSp>
      <p:pic>
        <p:nvPicPr>
          <p:cNvPr id="19" name="Picture 18" descr="A person in a red shirt&#10;&#10;Description automatically generated">
            <a:extLst>
              <a:ext uri="{FF2B5EF4-FFF2-40B4-BE49-F238E27FC236}">
                <a16:creationId xmlns:a16="http://schemas.microsoft.com/office/drawing/2014/main" id="{1D5CC43C-1D6C-4110-A498-946F16AA28B4}"/>
              </a:ext>
            </a:extLst>
          </p:cNvPr>
          <p:cNvPicPr>
            <a:picLocks noChangeAspect="1"/>
          </p:cNvPicPr>
          <p:nvPr/>
        </p:nvPicPr>
        <p:blipFill rotWithShape="1">
          <a:blip r:embed="rId4"/>
          <a:srcRect l="9152" r="9152"/>
          <a:stretch/>
        </p:blipFill>
        <p:spPr>
          <a:xfrm>
            <a:off x="1311154" y="3692596"/>
            <a:ext cx="1819782" cy="2227540"/>
          </a:xfrm>
          <a:prstGeom prst="rect">
            <a:avLst/>
          </a:prstGeom>
        </p:spPr>
      </p:pic>
    </p:spTree>
    <p:extLst>
      <p:ext uri="{BB962C8B-B14F-4D97-AF65-F5344CB8AC3E}">
        <p14:creationId xmlns:p14="http://schemas.microsoft.com/office/powerpoint/2010/main" val="19105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A8D08-952E-014E-A239-654A69CF3DC8}"/>
              </a:ext>
            </a:extLst>
          </p:cNvPr>
          <p:cNvSpPr>
            <a:spLocks noGrp="1"/>
          </p:cNvSpPr>
          <p:nvPr>
            <p:ph type="body" sz="quarter" idx="4294967295"/>
          </p:nvPr>
        </p:nvSpPr>
        <p:spPr>
          <a:xfrm>
            <a:off x="5232400" y="1292225"/>
            <a:ext cx="3911600" cy="1628775"/>
          </a:xfrm>
          <a:prstGeom prst="rect">
            <a:avLst/>
          </a:prstGeom>
        </p:spPr>
        <p:txBody>
          <a:bodyPr>
            <a:normAutofit/>
          </a:bodyPr>
          <a:lstStyle/>
          <a:p>
            <a:pPr marL="0" indent="0" algn="ctr">
              <a:buNone/>
            </a:pPr>
            <a:r>
              <a:rPr lang="en-US" sz="4600" b="1" dirty="0">
                <a:solidFill>
                  <a:schemeClr val="tx1">
                    <a:lumMod val="65000"/>
                    <a:lumOff val="35000"/>
                  </a:schemeClr>
                </a:solidFill>
              </a:rPr>
              <a:t>The power of procurement </a:t>
            </a:r>
          </a:p>
        </p:txBody>
      </p:sp>
      <p:sp>
        <p:nvSpPr>
          <p:cNvPr id="3" name="Text Placeholder 2">
            <a:extLst>
              <a:ext uri="{FF2B5EF4-FFF2-40B4-BE49-F238E27FC236}">
                <a16:creationId xmlns:a16="http://schemas.microsoft.com/office/drawing/2014/main" id="{57525885-8BD5-F842-A1F9-1166DFF6ACF7}"/>
              </a:ext>
            </a:extLst>
          </p:cNvPr>
          <p:cNvSpPr>
            <a:spLocks noGrp="1"/>
          </p:cNvSpPr>
          <p:nvPr>
            <p:ph type="body" sz="quarter" idx="4294967295"/>
          </p:nvPr>
        </p:nvSpPr>
        <p:spPr>
          <a:xfrm>
            <a:off x="5232400" y="2773363"/>
            <a:ext cx="3911600" cy="3368675"/>
          </a:xfrm>
          <a:prstGeom prst="rect">
            <a:avLst/>
          </a:prstGeom>
        </p:spPr>
        <p:txBody>
          <a:bodyPr>
            <a:normAutofit fontScale="92500"/>
          </a:bodyPr>
          <a:lstStyle/>
          <a:p>
            <a:pPr marL="0" indent="0" algn="ctr">
              <a:buNone/>
            </a:pPr>
            <a:r>
              <a:rPr lang="en-US" sz="4800" dirty="0">
                <a:solidFill>
                  <a:schemeClr val="tx1">
                    <a:lumMod val="65000"/>
                    <a:lumOff val="35000"/>
                  </a:schemeClr>
                </a:solidFill>
                <a:latin typeface="Avenir Next Condensed" panose="020B0506020202020204" pitchFamily="34" charset="0"/>
                <a:cs typeface="MuktaMahee" panose="020B0000000000000000" pitchFamily="34" charset="77"/>
              </a:rPr>
              <a:t>How can public institutions support local economies? </a:t>
            </a:r>
          </a:p>
        </p:txBody>
      </p:sp>
      <p:pic>
        <p:nvPicPr>
          <p:cNvPr id="6" name="Picture 5">
            <a:extLst>
              <a:ext uri="{FF2B5EF4-FFF2-40B4-BE49-F238E27FC236}">
                <a16:creationId xmlns:a16="http://schemas.microsoft.com/office/drawing/2014/main" id="{F5435EF2-A7C1-8D49-AA2D-DF8E9AAD199F}"/>
              </a:ext>
            </a:extLst>
          </p:cNvPr>
          <p:cNvPicPr>
            <a:picLocks noChangeAspect="1"/>
          </p:cNvPicPr>
          <p:nvPr/>
        </p:nvPicPr>
        <p:blipFill>
          <a:blip r:embed="rId3"/>
          <a:stretch>
            <a:fillRect/>
          </a:stretch>
        </p:blipFill>
        <p:spPr>
          <a:xfrm>
            <a:off x="213360" y="1291590"/>
            <a:ext cx="4632206" cy="4331970"/>
          </a:xfrm>
          <a:prstGeom prst="rect">
            <a:avLst/>
          </a:prstGeom>
        </p:spPr>
      </p:pic>
    </p:spTree>
    <p:extLst>
      <p:ext uri="{BB962C8B-B14F-4D97-AF65-F5344CB8AC3E}">
        <p14:creationId xmlns:p14="http://schemas.microsoft.com/office/powerpoint/2010/main" val="706079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FF504-07B2-1049-A504-A1B84A148E25}"/>
              </a:ext>
            </a:extLst>
          </p:cNvPr>
          <p:cNvSpPr txBox="1"/>
          <p:nvPr/>
        </p:nvSpPr>
        <p:spPr>
          <a:xfrm>
            <a:off x="251460" y="920621"/>
            <a:ext cx="8641080" cy="4708981"/>
          </a:xfrm>
          <a:prstGeom prst="rect">
            <a:avLst/>
          </a:prstGeom>
          <a:noFill/>
        </p:spPr>
        <p:txBody>
          <a:bodyPr wrap="square" rtlCol="0">
            <a:spAutoFit/>
          </a:bodyPr>
          <a:lstStyle/>
          <a:p>
            <a:pPr>
              <a:spcAft>
                <a:spcPts val="1800"/>
              </a:spcAft>
            </a:pPr>
            <a:r>
              <a:rPr lang="en-US" sz="5000" b="1" dirty="0">
                <a:solidFill>
                  <a:schemeClr val="tx1">
                    <a:lumMod val="65000"/>
                    <a:lumOff val="35000"/>
                  </a:schemeClr>
                </a:solidFill>
              </a:rPr>
              <a:t>Process is critical for justice </a:t>
            </a:r>
          </a:p>
          <a:p>
            <a:pPr marL="571500" indent="-571500">
              <a:spcAft>
                <a:spcPts val="1800"/>
              </a:spcAft>
              <a:buFont typeface="Arial" panose="020B0604020202020204" pitchFamily="34" charset="0"/>
              <a:buChar char="•"/>
            </a:pPr>
            <a:r>
              <a:rPr lang="en-US" sz="4400" i="1" u="sng" dirty="0">
                <a:solidFill>
                  <a:schemeClr val="tx1">
                    <a:lumMod val="65000"/>
                    <a:lumOff val="35000"/>
                  </a:schemeClr>
                </a:solidFill>
              </a:rPr>
              <a:t>How</a:t>
            </a:r>
            <a:r>
              <a:rPr lang="en-US" sz="4400" dirty="0">
                <a:solidFill>
                  <a:schemeClr val="tx1">
                    <a:lumMod val="65000"/>
                    <a:lumOff val="35000"/>
                  </a:schemeClr>
                </a:solidFill>
              </a:rPr>
              <a:t> are we going about building our local food system? </a:t>
            </a:r>
          </a:p>
          <a:p>
            <a:pPr marL="571500" indent="-571500">
              <a:spcAft>
                <a:spcPts val="1800"/>
              </a:spcAft>
              <a:buFont typeface="Arial" panose="020B0604020202020204" pitchFamily="34" charset="0"/>
              <a:buChar char="•"/>
            </a:pPr>
            <a:r>
              <a:rPr lang="en-US" sz="4400" i="1" u="sng" dirty="0">
                <a:solidFill>
                  <a:schemeClr val="tx1">
                    <a:lumMod val="65000"/>
                    <a:lumOff val="35000"/>
                  </a:schemeClr>
                </a:solidFill>
              </a:rPr>
              <a:t>Who</a:t>
            </a:r>
            <a:r>
              <a:rPr lang="en-US" sz="4400" i="1" dirty="0">
                <a:solidFill>
                  <a:schemeClr val="tx1">
                    <a:lumMod val="65000"/>
                    <a:lumOff val="35000"/>
                  </a:schemeClr>
                </a:solidFill>
              </a:rPr>
              <a:t> </a:t>
            </a:r>
            <a:r>
              <a:rPr lang="en-US" sz="4400" dirty="0">
                <a:solidFill>
                  <a:schemeClr val="tx1">
                    <a:lumMod val="65000"/>
                    <a:lumOff val="35000"/>
                  </a:schemeClr>
                </a:solidFill>
              </a:rPr>
              <a:t>needs to be at (and leading) the table?</a:t>
            </a:r>
          </a:p>
        </p:txBody>
      </p:sp>
    </p:spTree>
    <p:extLst>
      <p:ext uri="{BB962C8B-B14F-4D97-AF65-F5344CB8AC3E}">
        <p14:creationId xmlns:p14="http://schemas.microsoft.com/office/powerpoint/2010/main" val="3531920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AA3D4-CF38-4715-9BDC-7E483EE948BB}"/>
              </a:ext>
            </a:extLst>
          </p:cNvPr>
          <p:cNvSpPr>
            <a:spLocks noGrp="1"/>
          </p:cNvSpPr>
          <p:nvPr>
            <p:ph type="body" sz="quarter" idx="10"/>
          </p:nvPr>
        </p:nvSpPr>
        <p:spPr>
          <a:xfrm>
            <a:off x="640080" y="1924426"/>
            <a:ext cx="3201275" cy="3009148"/>
          </a:xfrm>
        </p:spPr>
        <p:txBody>
          <a:bodyPr anchor="ctr">
            <a:noAutofit/>
          </a:bodyPr>
          <a:lstStyle/>
          <a:p>
            <a:r>
              <a:rPr lang="en-US" sz="5400" dirty="0">
                <a:solidFill>
                  <a:schemeClr val="tx1">
                    <a:lumMod val="65000"/>
                    <a:lumOff val="35000"/>
                  </a:schemeClr>
                </a:solidFill>
              </a:rPr>
              <a:t>Policy Barriers</a:t>
            </a:r>
          </a:p>
        </p:txBody>
      </p:sp>
      <p:sp>
        <p:nvSpPr>
          <p:cNvPr id="4" name="TextBox 3">
            <a:extLst>
              <a:ext uri="{FF2B5EF4-FFF2-40B4-BE49-F238E27FC236}">
                <a16:creationId xmlns:a16="http://schemas.microsoft.com/office/drawing/2014/main" id="{7A5A541C-7F6C-114D-9559-1815FC2A8A98}"/>
              </a:ext>
            </a:extLst>
          </p:cNvPr>
          <p:cNvSpPr txBox="1"/>
          <p:nvPr/>
        </p:nvSpPr>
        <p:spPr>
          <a:xfrm>
            <a:off x="4770120" y="936010"/>
            <a:ext cx="4145280" cy="4985980"/>
          </a:xfrm>
          <a:prstGeom prst="rect">
            <a:avLst/>
          </a:prstGeom>
          <a:noFill/>
        </p:spPr>
        <p:txBody>
          <a:bodyPr wrap="square" rtlCol="0">
            <a:spAutoFit/>
          </a:bodyPr>
          <a:lstStyle/>
          <a:p>
            <a:pPr marL="342900" indent="-342900">
              <a:spcAft>
                <a:spcPts val="1800"/>
              </a:spcAft>
              <a:buAutoNum type="arabicParenR"/>
            </a:pPr>
            <a:r>
              <a:rPr lang="en-US" sz="3200" b="1" dirty="0">
                <a:solidFill>
                  <a:schemeClr val="accent5"/>
                </a:solidFill>
                <a:latin typeface="Century Gothic" panose="020B0502020202020204" pitchFamily="34" charset="0"/>
                <a:cs typeface="Arial" panose="020B0604020202020204" pitchFamily="34" charset="0"/>
              </a:rPr>
              <a:t>NYS Policy: </a:t>
            </a:r>
            <a:r>
              <a:rPr lang="en-US" sz="3200" dirty="0">
                <a:solidFill>
                  <a:schemeClr val="accent5"/>
                </a:solidFill>
                <a:latin typeface="Century Gothic" panose="020B0502020202020204" pitchFamily="34" charset="0"/>
                <a:cs typeface="Arial" panose="020B0604020202020204" pitchFamily="34" charset="0"/>
              </a:rPr>
              <a:t>Geographic preference </a:t>
            </a:r>
          </a:p>
          <a:p>
            <a:pPr marL="342900" indent="-342900">
              <a:spcAft>
                <a:spcPts val="1800"/>
              </a:spcAft>
              <a:buAutoNum type="arabicParenR"/>
            </a:pPr>
            <a:r>
              <a:rPr lang="en-US" sz="3200" b="1" dirty="0">
                <a:solidFill>
                  <a:schemeClr val="accent4"/>
                </a:solidFill>
                <a:latin typeface="Century Gothic" panose="020B0502020202020204" pitchFamily="34" charset="0"/>
                <a:cs typeface="Arial" panose="020B0604020202020204" pitchFamily="34" charset="0"/>
              </a:rPr>
              <a:t>NYS Policy: </a:t>
            </a:r>
            <a:r>
              <a:rPr lang="en-US" sz="3200" dirty="0">
                <a:solidFill>
                  <a:schemeClr val="accent4"/>
                </a:solidFill>
                <a:latin typeface="Century Gothic" panose="020B0502020202020204" pitchFamily="34" charset="0"/>
                <a:cs typeface="Arial" panose="020B0604020202020204" pitchFamily="34" charset="0"/>
              </a:rPr>
              <a:t>Lowest responsible bidder </a:t>
            </a:r>
          </a:p>
          <a:p>
            <a:pPr marL="342900" indent="-342900">
              <a:spcAft>
                <a:spcPts val="1800"/>
              </a:spcAft>
              <a:buAutoNum type="arabicParenR"/>
            </a:pPr>
            <a:r>
              <a:rPr lang="en-US" sz="3200" b="1" dirty="0">
                <a:solidFill>
                  <a:schemeClr val="accent3"/>
                </a:solidFill>
                <a:latin typeface="Century Gothic" panose="020B0502020202020204" pitchFamily="34" charset="0"/>
                <a:cs typeface="Arial" panose="020B0604020202020204" pitchFamily="34" charset="0"/>
              </a:rPr>
              <a:t>BPS Policy: </a:t>
            </a:r>
            <a:r>
              <a:rPr lang="en-US" sz="3200" dirty="0">
                <a:solidFill>
                  <a:schemeClr val="accent3"/>
                </a:solidFill>
                <a:latin typeface="Century Gothic" panose="020B0502020202020204" pitchFamily="34" charset="0"/>
                <a:cs typeface="Arial" panose="020B0604020202020204" pitchFamily="34" charset="0"/>
              </a:rPr>
              <a:t>Contracting to MWBEs</a:t>
            </a:r>
          </a:p>
        </p:txBody>
      </p:sp>
    </p:spTree>
    <p:extLst>
      <p:ext uri="{BB962C8B-B14F-4D97-AF65-F5344CB8AC3E}">
        <p14:creationId xmlns:p14="http://schemas.microsoft.com/office/powerpoint/2010/main" val="1145222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4EF0DC-7300-4DBE-9943-15B549D34ACE}"/>
              </a:ext>
            </a:extLst>
          </p:cNvPr>
          <p:cNvSpPr txBox="1">
            <a:spLocks/>
          </p:cNvSpPr>
          <p:nvPr/>
        </p:nvSpPr>
        <p:spPr>
          <a:xfrm>
            <a:off x="0" y="3885312"/>
            <a:ext cx="9144000" cy="19255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4400" b="1" dirty="0">
                <a:solidFill>
                  <a:schemeClr val="tx1">
                    <a:lumMod val="75000"/>
                    <a:lumOff val="25000"/>
                  </a:schemeClr>
                </a:solidFill>
              </a:rPr>
              <a:t>Local economies &amp; racial equity in action</a:t>
            </a:r>
          </a:p>
          <a:p>
            <a:pPr marL="0" indent="0" algn="ctr">
              <a:lnSpc>
                <a:spcPct val="90000"/>
              </a:lnSpc>
              <a:buNone/>
            </a:pPr>
            <a:endParaRPr lang="en-US" sz="4400" dirty="0">
              <a:solidFill>
                <a:schemeClr val="tx1">
                  <a:lumMod val="75000"/>
                  <a:lumOff val="25000"/>
                </a:schemeClr>
              </a:solidFill>
            </a:endParaRPr>
          </a:p>
        </p:txBody>
      </p:sp>
      <p:sp>
        <p:nvSpPr>
          <p:cNvPr id="5" name="Text Placeholder 2">
            <a:extLst>
              <a:ext uri="{FF2B5EF4-FFF2-40B4-BE49-F238E27FC236}">
                <a16:creationId xmlns:a16="http://schemas.microsoft.com/office/drawing/2014/main" id="{2B58669E-B651-41A0-B697-CC60F4FFF6D9}"/>
              </a:ext>
            </a:extLst>
          </p:cNvPr>
          <p:cNvSpPr txBox="1">
            <a:spLocks/>
          </p:cNvSpPr>
          <p:nvPr/>
        </p:nvSpPr>
        <p:spPr>
          <a:xfrm>
            <a:off x="719016" y="5349014"/>
            <a:ext cx="7705966" cy="8019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800" dirty="0">
                <a:solidFill>
                  <a:schemeClr val="tx1">
                    <a:lumMod val="75000"/>
                    <a:lumOff val="25000"/>
                  </a:schemeClr>
                </a:solidFill>
              </a:rPr>
              <a:t>Allison Dehonney</a:t>
            </a:r>
          </a:p>
          <a:p>
            <a:pPr marL="0" lvl="0" indent="0" algn="ctr">
              <a:buNone/>
            </a:pPr>
            <a:r>
              <a:rPr lang="en-US" sz="2800" dirty="0">
                <a:solidFill>
                  <a:schemeClr val="tx1">
                    <a:lumMod val="75000"/>
                    <a:lumOff val="25000"/>
                  </a:schemeClr>
                </a:solidFill>
              </a:rPr>
              <a:t>Urban Fruits &amp; Veggies LLC</a:t>
            </a:r>
          </a:p>
        </p:txBody>
      </p:sp>
      <p:pic>
        <p:nvPicPr>
          <p:cNvPr id="6" name="Picture 5" descr="A picture containing toy&#10;&#10;Description automatically generated">
            <a:extLst>
              <a:ext uri="{FF2B5EF4-FFF2-40B4-BE49-F238E27FC236}">
                <a16:creationId xmlns:a16="http://schemas.microsoft.com/office/drawing/2014/main" id="{F4059152-5797-435C-A5BA-D2C4E55F180A}"/>
              </a:ext>
            </a:extLst>
          </p:cNvPr>
          <p:cNvPicPr>
            <a:picLocks noChangeAspect="1"/>
          </p:cNvPicPr>
          <p:nvPr/>
        </p:nvPicPr>
        <p:blipFill rotWithShape="1">
          <a:blip r:embed="rId3"/>
          <a:srcRect t="34358" b="14421"/>
          <a:stretch/>
        </p:blipFill>
        <p:spPr>
          <a:xfrm>
            <a:off x="-1" y="0"/>
            <a:ext cx="9144000" cy="3429000"/>
          </a:xfrm>
          <a:prstGeom prst="rect">
            <a:avLst/>
          </a:prstGeom>
        </p:spPr>
      </p:pic>
    </p:spTree>
    <p:extLst>
      <p:ext uri="{BB962C8B-B14F-4D97-AF65-F5344CB8AC3E}">
        <p14:creationId xmlns:p14="http://schemas.microsoft.com/office/powerpoint/2010/main" val="287510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10633-A38D-4118-9C2E-E5262C89490F}"/>
              </a:ext>
            </a:extLst>
          </p:cNvPr>
          <p:cNvPicPr>
            <a:picLocks noChangeAspect="1"/>
          </p:cNvPicPr>
          <p:nvPr/>
        </p:nvPicPr>
        <p:blipFill>
          <a:blip r:embed="rId2"/>
          <a:stretch>
            <a:fillRect/>
          </a:stretch>
        </p:blipFill>
        <p:spPr>
          <a:xfrm>
            <a:off x="214729" y="1191174"/>
            <a:ext cx="4229945" cy="4451628"/>
          </a:xfrm>
          <a:prstGeom prst="rect">
            <a:avLst/>
          </a:prstGeom>
        </p:spPr>
      </p:pic>
      <p:pic>
        <p:nvPicPr>
          <p:cNvPr id="3" name="Picture 2">
            <a:extLst>
              <a:ext uri="{FF2B5EF4-FFF2-40B4-BE49-F238E27FC236}">
                <a16:creationId xmlns:a16="http://schemas.microsoft.com/office/drawing/2014/main" id="{0383F2A0-971D-434D-BB77-ACED572CF891}"/>
              </a:ext>
            </a:extLst>
          </p:cNvPr>
          <p:cNvPicPr>
            <a:picLocks noChangeAspect="1"/>
          </p:cNvPicPr>
          <p:nvPr/>
        </p:nvPicPr>
        <p:blipFill>
          <a:blip r:embed="rId3"/>
          <a:stretch>
            <a:fillRect/>
          </a:stretch>
        </p:blipFill>
        <p:spPr>
          <a:xfrm>
            <a:off x="4737619" y="1191174"/>
            <a:ext cx="4169197" cy="4451627"/>
          </a:xfrm>
          <a:prstGeom prst="rect">
            <a:avLst/>
          </a:prstGeom>
        </p:spPr>
      </p:pic>
    </p:spTree>
    <p:extLst>
      <p:ext uri="{BB962C8B-B14F-4D97-AF65-F5344CB8AC3E}">
        <p14:creationId xmlns:p14="http://schemas.microsoft.com/office/powerpoint/2010/main" val="3391230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573C73-1E4C-4384-B6AB-AE9FC8986544}"/>
              </a:ext>
            </a:extLst>
          </p:cNvPr>
          <p:cNvSpPr>
            <a:spLocks noGrp="1"/>
          </p:cNvSpPr>
          <p:nvPr>
            <p:ph type="body" sz="quarter" idx="10"/>
          </p:nvPr>
        </p:nvSpPr>
        <p:spPr>
          <a:xfrm>
            <a:off x="1209356" y="962733"/>
            <a:ext cx="2286000" cy="1177505"/>
          </a:xfrm>
        </p:spPr>
        <p:txBody>
          <a:bodyPr>
            <a:normAutofit fontScale="55000" lnSpcReduction="20000"/>
          </a:bodyPr>
          <a:lstStyle/>
          <a:p>
            <a:r>
              <a:rPr lang="en-US" dirty="0">
                <a:solidFill>
                  <a:schemeClr val="tx1">
                    <a:lumMod val="75000"/>
                    <a:lumOff val="25000"/>
                  </a:schemeClr>
                </a:solidFill>
              </a:rPr>
              <a:t>How do we grow without equity?</a:t>
            </a:r>
          </a:p>
        </p:txBody>
      </p:sp>
      <p:sp>
        <p:nvSpPr>
          <p:cNvPr id="3" name="Text Placeholder 2">
            <a:extLst>
              <a:ext uri="{FF2B5EF4-FFF2-40B4-BE49-F238E27FC236}">
                <a16:creationId xmlns:a16="http://schemas.microsoft.com/office/drawing/2014/main" id="{0E79F225-6CEF-4F8F-B975-9ABFE8243ACA}"/>
              </a:ext>
            </a:extLst>
          </p:cNvPr>
          <p:cNvSpPr>
            <a:spLocks noGrp="1"/>
          </p:cNvSpPr>
          <p:nvPr>
            <p:ph type="body" sz="quarter" idx="11"/>
          </p:nvPr>
        </p:nvSpPr>
        <p:spPr>
          <a:xfrm>
            <a:off x="272143" y="2543906"/>
            <a:ext cx="4049486" cy="3650065"/>
          </a:xfrm>
        </p:spPr>
        <p:txBody>
          <a:bodyPr>
            <a:normAutofit fontScale="92500" lnSpcReduction="10000"/>
          </a:bodyPr>
          <a:lstStyle/>
          <a:p>
            <a:r>
              <a:rPr lang="en-US" dirty="0">
                <a:solidFill>
                  <a:schemeClr val="tx1">
                    <a:lumMod val="75000"/>
                    <a:lumOff val="25000"/>
                  </a:schemeClr>
                </a:solidFill>
              </a:rPr>
              <a:t>On average it takes </a:t>
            </a:r>
          </a:p>
          <a:p>
            <a:r>
              <a:rPr lang="en-US" b="1" dirty="0">
                <a:solidFill>
                  <a:schemeClr val="tx1">
                    <a:lumMod val="75000"/>
                    <a:lumOff val="25000"/>
                  </a:schemeClr>
                </a:solidFill>
              </a:rPr>
              <a:t>3-5 years </a:t>
            </a:r>
            <a:r>
              <a:rPr lang="en-US" dirty="0">
                <a:solidFill>
                  <a:schemeClr val="tx1">
                    <a:lumMod val="75000"/>
                    <a:lumOff val="25000"/>
                  </a:schemeClr>
                </a:solidFill>
              </a:rPr>
              <a:t>for a new business to reach some level of stability. </a:t>
            </a:r>
          </a:p>
          <a:p>
            <a:r>
              <a:rPr lang="en-US" dirty="0">
                <a:solidFill>
                  <a:schemeClr val="tx1">
                    <a:lumMod val="75000"/>
                    <a:lumOff val="25000"/>
                  </a:schemeClr>
                </a:solidFill>
              </a:rPr>
              <a:t>For businesses lead by people of color and specifically women of color it takes </a:t>
            </a:r>
          </a:p>
          <a:p>
            <a:r>
              <a:rPr lang="en-US" b="1" dirty="0">
                <a:solidFill>
                  <a:schemeClr val="tx1">
                    <a:lumMod val="75000"/>
                    <a:lumOff val="25000"/>
                  </a:schemeClr>
                </a:solidFill>
              </a:rPr>
              <a:t>5-7 years…why??</a:t>
            </a:r>
          </a:p>
        </p:txBody>
      </p:sp>
      <p:pic>
        <p:nvPicPr>
          <p:cNvPr id="5" name="Picture 4" descr="Bleeding heart flowers">
            <a:extLst>
              <a:ext uri="{FF2B5EF4-FFF2-40B4-BE49-F238E27FC236}">
                <a16:creationId xmlns:a16="http://schemas.microsoft.com/office/drawing/2014/main" id="{5DC0ECE3-65DB-4D6B-BA9D-4D296B8E69DC}"/>
              </a:ext>
            </a:extLst>
          </p:cNvPr>
          <p:cNvPicPr>
            <a:picLocks noChangeAspect="1"/>
          </p:cNvPicPr>
          <p:nvPr/>
        </p:nvPicPr>
        <p:blipFill>
          <a:blip r:embed="rId2"/>
          <a:stretch>
            <a:fillRect/>
          </a:stretch>
        </p:blipFill>
        <p:spPr>
          <a:xfrm>
            <a:off x="4553339" y="0"/>
            <a:ext cx="4572000" cy="6858000"/>
          </a:xfrm>
          <a:prstGeom prst="rect">
            <a:avLst/>
          </a:prstGeom>
        </p:spPr>
      </p:pic>
    </p:spTree>
    <p:extLst>
      <p:ext uri="{BB962C8B-B14F-4D97-AF65-F5344CB8AC3E}">
        <p14:creationId xmlns:p14="http://schemas.microsoft.com/office/powerpoint/2010/main" val="3194662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8751A-8CD0-4C6D-9B3F-D7FE821A3846}"/>
              </a:ext>
            </a:extLst>
          </p:cNvPr>
          <p:cNvPicPr/>
          <p:nvPr/>
        </p:nvPicPr>
        <p:blipFill>
          <a:blip r:embed="rId2"/>
          <a:stretch>
            <a:fillRect/>
          </a:stretch>
        </p:blipFill>
        <p:spPr>
          <a:xfrm>
            <a:off x="402771" y="783772"/>
            <a:ext cx="8349343" cy="5377542"/>
          </a:xfrm>
          <a:prstGeom prst="rect">
            <a:avLst/>
          </a:prstGeom>
        </p:spPr>
      </p:pic>
    </p:spTree>
    <p:extLst>
      <p:ext uri="{BB962C8B-B14F-4D97-AF65-F5344CB8AC3E}">
        <p14:creationId xmlns:p14="http://schemas.microsoft.com/office/powerpoint/2010/main" val="2024377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C03F401-D6CF-4454-8A39-9636B6397C35}"/>
              </a:ext>
            </a:extLst>
          </p:cNvPr>
          <p:cNvGrpSpPr/>
          <p:nvPr/>
        </p:nvGrpSpPr>
        <p:grpSpPr>
          <a:xfrm>
            <a:off x="1306286" y="740229"/>
            <a:ext cx="6531428" cy="5562357"/>
            <a:chOff x="2288153" y="1118133"/>
            <a:chExt cx="4567696" cy="3732098"/>
          </a:xfrm>
        </p:grpSpPr>
        <p:pic>
          <p:nvPicPr>
            <p:cNvPr id="3" name="Picture 8" descr="Food Systems - Feed Nourish Thrive Careers">
              <a:extLst>
                <a:ext uri="{FF2B5EF4-FFF2-40B4-BE49-F238E27FC236}">
                  <a16:creationId xmlns:a16="http://schemas.microsoft.com/office/drawing/2014/main" id="{CC204E8A-DD0E-41E0-B6CE-1671D89E65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59" t="6001" r="9484" b="18444"/>
            <a:stretch/>
          </p:blipFill>
          <p:spPr bwMode="auto">
            <a:xfrm>
              <a:off x="2288153" y="1118133"/>
              <a:ext cx="4567696" cy="3097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ood Systems - Feed Nourish Thrive Careers">
              <a:extLst>
                <a:ext uri="{FF2B5EF4-FFF2-40B4-BE49-F238E27FC236}">
                  <a16:creationId xmlns:a16="http://schemas.microsoft.com/office/drawing/2014/main" id="{64F043E2-1C8A-4B82-BE79-12FEF39A5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107"/>
            <a:stretch/>
          </p:blipFill>
          <p:spPr bwMode="auto">
            <a:xfrm>
              <a:off x="2900681" y="4602228"/>
              <a:ext cx="3342640" cy="2480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2753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918F-3C40-491A-8A5D-788F8101D9E1}"/>
              </a:ext>
            </a:extLst>
          </p:cNvPr>
          <p:cNvSpPr>
            <a:spLocks noGrp="1"/>
          </p:cNvSpPr>
          <p:nvPr>
            <p:ph type="title" idx="4294967295"/>
          </p:nvPr>
        </p:nvSpPr>
        <p:spPr>
          <a:xfrm>
            <a:off x="457200" y="274638"/>
            <a:ext cx="8229600" cy="1143000"/>
          </a:xfrm>
        </p:spPr>
        <p:txBody>
          <a:bodyPr>
            <a:normAutofit fontScale="90000"/>
          </a:bodyPr>
          <a:lstStyle/>
          <a:p>
            <a:r>
              <a:rPr lang="en-US" dirty="0">
                <a:solidFill>
                  <a:schemeClr val="tx1">
                    <a:lumMod val="75000"/>
                    <a:lumOff val="25000"/>
                  </a:schemeClr>
                </a:solidFill>
              </a:rPr>
              <a:t>Community Impact:</a:t>
            </a:r>
            <a:br>
              <a:rPr lang="en-US" dirty="0">
                <a:solidFill>
                  <a:schemeClr val="tx1">
                    <a:lumMod val="75000"/>
                    <a:lumOff val="25000"/>
                  </a:schemeClr>
                </a:solidFill>
              </a:rPr>
            </a:br>
            <a:r>
              <a:rPr lang="en-US" dirty="0">
                <a:solidFill>
                  <a:schemeClr val="tx1">
                    <a:lumMod val="75000"/>
                    <a:lumOff val="25000"/>
                  </a:schemeClr>
                </a:solidFill>
              </a:rPr>
              <a:t>Public Health Benefit</a:t>
            </a:r>
          </a:p>
        </p:txBody>
      </p:sp>
      <p:sp>
        <p:nvSpPr>
          <p:cNvPr id="3" name="Content Placeholder 2">
            <a:extLst>
              <a:ext uri="{FF2B5EF4-FFF2-40B4-BE49-F238E27FC236}">
                <a16:creationId xmlns:a16="http://schemas.microsoft.com/office/drawing/2014/main" id="{95A0E2FD-B31F-4FD2-8D0A-BAEC4871BB1B}"/>
              </a:ext>
            </a:extLst>
          </p:cNvPr>
          <p:cNvSpPr>
            <a:spLocks noGrp="1"/>
          </p:cNvSpPr>
          <p:nvPr>
            <p:ph idx="4294967295"/>
          </p:nvPr>
        </p:nvSpPr>
        <p:spPr>
          <a:xfrm>
            <a:off x="576943" y="1796143"/>
            <a:ext cx="8229600" cy="4525963"/>
          </a:xfrm>
        </p:spPr>
        <p:txBody>
          <a:bodyPr>
            <a:normAutofit fontScale="70000" lnSpcReduction="20000"/>
          </a:bodyPr>
          <a:lstStyle/>
          <a:p>
            <a:pPr marL="0" indent="0" algn="ctr">
              <a:buNone/>
            </a:pPr>
            <a:r>
              <a:rPr lang="en-US" b="1" dirty="0">
                <a:solidFill>
                  <a:schemeClr val="tx1">
                    <a:lumMod val="75000"/>
                    <a:lumOff val="25000"/>
                  </a:schemeClr>
                </a:solidFill>
              </a:rPr>
              <a:t>If UFV received contracts: </a:t>
            </a:r>
          </a:p>
          <a:p>
            <a:r>
              <a:rPr lang="en-US" dirty="0">
                <a:solidFill>
                  <a:schemeClr val="tx1">
                    <a:lumMod val="75000"/>
                    <a:lumOff val="25000"/>
                  </a:schemeClr>
                </a:solidFill>
              </a:rPr>
              <a:t>Local government helps clients, public agency staff and other consumers gain improved access to healthier institutional meals that have been prepared with fresh, high quality and locally grown produce.</a:t>
            </a:r>
          </a:p>
          <a:p>
            <a:r>
              <a:rPr lang="en-US" dirty="0">
                <a:solidFill>
                  <a:schemeClr val="tx1">
                    <a:lumMod val="75000"/>
                    <a:lumOff val="25000"/>
                  </a:schemeClr>
                </a:solidFill>
              </a:rPr>
              <a:t>There is heightened attention to where one’s food comes from; this helps to bring greater awareness among community members and the greater public about the importance of strengthening sustainable and equitable local food systems.</a:t>
            </a:r>
          </a:p>
          <a:p>
            <a:r>
              <a:rPr lang="en-US" dirty="0">
                <a:solidFill>
                  <a:schemeClr val="tx1">
                    <a:lumMod val="75000"/>
                    <a:lumOff val="25000"/>
                  </a:schemeClr>
                </a:solidFill>
              </a:rPr>
              <a:t>Support for local food provides opportunities for additional programming and policies to encourage healthy eating, including nutrition education and food/vegetable prescription programming.</a:t>
            </a:r>
          </a:p>
        </p:txBody>
      </p:sp>
    </p:spTree>
    <p:extLst>
      <p:ext uri="{BB962C8B-B14F-4D97-AF65-F5344CB8AC3E}">
        <p14:creationId xmlns:p14="http://schemas.microsoft.com/office/powerpoint/2010/main" val="2846796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EB62-35BB-4656-8C3E-CCAE54CEDAFF}"/>
              </a:ext>
            </a:extLst>
          </p:cNvPr>
          <p:cNvSpPr>
            <a:spLocks noGrp="1"/>
          </p:cNvSpPr>
          <p:nvPr>
            <p:ph type="title" idx="4294967295"/>
          </p:nvPr>
        </p:nvSpPr>
        <p:spPr>
          <a:xfrm>
            <a:off x="0" y="274638"/>
            <a:ext cx="8229600" cy="1143000"/>
          </a:xfrm>
        </p:spPr>
        <p:txBody>
          <a:bodyPr>
            <a:normAutofit fontScale="90000"/>
          </a:bodyPr>
          <a:lstStyle/>
          <a:p>
            <a:pPr algn="ctr"/>
            <a:r>
              <a:rPr lang="en-US" b="1" dirty="0">
                <a:solidFill>
                  <a:schemeClr val="tx1">
                    <a:lumMod val="75000"/>
                    <a:lumOff val="25000"/>
                  </a:schemeClr>
                </a:solidFill>
              </a:rPr>
              <a:t>Benefits to Multiple Consumers </a:t>
            </a:r>
          </a:p>
        </p:txBody>
      </p:sp>
      <p:sp>
        <p:nvSpPr>
          <p:cNvPr id="3" name="Content Placeholder 2">
            <a:extLst>
              <a:ext uri="{FF2B5EF4-FFF2-40B4-BE49-F238E27FC236}">
                <a16:creationId xmlns:a16="http://schemas.microsoft.com/office/drawing/2014/main" id="{18E06A0D-8C7F-447A-B1F2-92ABC963FB63}"/>
              </a:ext>
            </a:extLst>
          </p:cNvPr>
          <p:cNvSpPr>
            <a:spLocks noGrp="1"/>
          </p:cNvSpPr>
          <p:nvPr>
            <p:ph idx="4294967295"/>
          </p:nvPr>
        </p:nvSpPr>
        <p:spPr>
          <a:xfrm>
            <a:off x="457200" y="1461181"/>
            <a:ext cx="8229600" cy="4525963"/>
          </a:xfrm>
        </p:spPr>
        <p:txBody>
          <a:bodyPr>
            <a:normAutofit fontScale="92500" lnSpcReduction="10000"/>
          </a:bodyPr>
          <a:lstStyle/>
          <a:p>
            <a:r>
              <a:rPr lang="en-US" dirty="0">
                <a:solidFill>
                  <a:schemeClr val="tx1">
                    <a:lumMod val="75000"/>
                    <a:lumOff val="25000"/>
                  </a:schemeClr>
                </a:solidFill>
              </a:rPr>
              <a:t>Public schools</a:t>
            </a:r>
          </a:p>
          <a:p>
            <a:r>
              <a:rPr lang="en-US" dirty="0">
                <a:solidFill>
                  <a:schemeClr val="tx1">
                    <a:lumMod val="75000"/>
                    <a:lumOff val="25000"/>
                  </a:schemeClr>
                </a:solidFill>
              </a:rPr>
              <a:t>Public hospitals</a:t>
            </a:r>
          </a:p>
          <a:p>
            <a:r>
              <a:rPr lang="en-US" dirty="0">
                <a:solidFill>
                  <a:schemeClr val="tx1">
                    <a:lumMod val="75000"/>
                    <a:lumOff val="25000"/>
                  </a:schemeClr>
                </a:solidFill>
              </a:rPr>
              <a:t>Child-care centers</a:t>
            </a:r>
          </a:p>
          <a:p>
            <a:r>
              <a:rPr lang="en-US" dirty="0">
                <a:solidFill>
                  <a:schemeClr val="tx1">
                    <a:lumMod val="75000"/>
                    <a:lumOff val="25000"/>
                  </a:schemeClr>
                </a:solidFill>
              </a:rPr>
              <a:t>Senior programs </a:t>
            </a:r>
          </a:p>
          <a:p>
            <a:r>
              <a:rPr lang="en-US" dirty="0">
                <a:solidFill>
                  <a:schemeClr val="tx1">
                    <a:lumMod val="75000"/>
                    <a:lumOff val="25000"/>
                  </a:schemeClr>
                </a:solidFill>
              </a:rPr>
              <a:t>Civil and municipal service facilities </a:t>
            </a:r>
          </a:p>
          <a:p>
            <a:r>
              <a:rPr lang="en-US" dirty="0">
                <a:solidFill>
                  <a:schemeClr val="tx1">
                    <a:lumMod val="75000"/>
                    <a:lumOff val="25000"/>
                  </a:schemeClr>
                </a:solidFill>
              </a:rPr>
              <a:t>State prison and juvenile facilities </a:t>
            </a:r>
          </a:p>
          <a:p>
            <a:r>
              <a:rPr lang="en-US" dirty="0">
                <a:solidFill>
                  <a:schemeClr val="tx1">
                    <a:lumMod val="75000"/>
                    <a:lumOff val="25000"/>
                  </a:schemeClr>
                </a:solidFill>
              </a:rPr>
              <a:t>State colleges and universities </a:t>
            </a:r>
          </a:p>
          <a:p>
            <a:r>
              <a:rPr lang="en-US" dirty="0">
                <a:solidFill>
                  <a:schemeClr val="tx1">
                    <a:lumMod val="75000"/>
                    <a:lumOff val="25000"/>
                  </a:schemeClr>
                </a:solidFill>
              </a:rPr>
              <a:t>Nonprofit contracts that provide food for federal programs </a:t>
            </a:r>
          </a:p>
        </p:txBody>
      </p:sp>
    </p:spTree>
    <p:extLst>
      <p:ext uri="{BB962C8B-B14F-4D97-AF65-F5344CB8AC3E}">
        <p14:creationId xmlns:p14="http://schemas.microsoft.com/office/powerpoint/2010/main" val="254700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B7B374-B455-40F8-A370-553F027763BF}"/>
              </a:ext>
            </a:extLst>
          </p:cNvPr>
          <p:cNvGrpSpPr/>
          <p:nvPr/>
        </p:nvGrpSpPr>
        <p:grpSpPr>
          <a:xfrm>
            <a:off x="4745619" y="956080"/>
            <a:ext cx="4191552" cy="5113060"/>
            <a:chOff x="4416524" y="956080"/>
            <a:chExt cx="3722083" cy="5113060"/>
          </a:xfrm>
        </p:grpSpPr>
        <p:sp>
          <p:nvSpPr>
            <p:cNvPr id="7" name="Text Placeholder 10"/>
            <p:cNvSpPr txBox="1">
              <a:spLocks/>
            </p:cNvSpPr>
            <p:nvPr/>
          </p:nvSpPr>
          <p:spPr>
            <a:xfrm>
              <a:off x="4745620" y="956080"/>
              <a:ext cx="3392987" cy="78030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3600" dirty="0">
                  <a:solidFill>
                    <a:schemeClr val="accent1">
                      <a:lumMod val="75000"/>
                    </a:schemeClr>
                  </a:solidFill>
                </a:rPr>
                <a:t>Jessica Gilbert</a:t>
              </a:r>
            </a:p>
          </p:txBody>
        </p:sp>
        <p:sp>
          <p:nvSpPr>
            <p:cNvPr id="8" name="Text Placeholder 1"/>
            <p:cNvSpPr txBox="1">
              <a:spLocks/>
            </p:cNvSpPr>
            <p:nvPr/>
          </p:nvSpPr>
          <p:spPr>
            <a:xfrm>
              <a:off x="4416524" y="1736382"/>
              <a:ext cx="3722083" cy="10162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800" dirty="0">
                  <a:solidFill>
                    <a:schemeClr val="accent1">
                      <a:lumMod val="75000"/>
                    </a:schemeClr>
                  </a:solidFill>
                  <a:cs typeface="Arial"/>
                </a:rPr>
                <a:t>Partnership for the Public Good</a:t>
              </a:r>
            </a:p>
          </p:txBody>
        </p:sp>
        <p:sp>
          <p:nvSpPr>
            <p:cNvPr id="15" name="Text Placeholder 10"/>
            <p:cNvSpPr txBox="1">
              <a:spLocks/>
            </p:cNvSpPr>
            <p:nvPr/>
          </p:nvSpPr>
          <p:spPr>
            <a:xfrm>
              <a:off x="4515730" y="4036873"/>
              <a:ext cx="3622877" cy="152012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3600" dirty="0">
                  <a:solidFill>
                    <a:schemeClr val="accent1">
                      <a:lumMod val="75000"/>
                    </a:schemeClr>
                  </a:solidFill>
                </a:rPr>
                <a:t>Allison Dehonney</a:t>
              </a:r>
            </a:p>
          </p:txBody>
        </p:sp>
        <p:sp>
          <p:nvSpPr>
            <p:cNvPr id="16" name="Text Placeholder 1"/>
            <p:cNvSpPr txBox="1">
              <a:spLocks/>
            </p:cNvSpPr>
            <p:nvPr/>
          </p:nvSpPr>
          <p:spPr>
            <a:xfrm>
              <a:off x="4996765" y="4796937"/>
              <a:ext cx="3131087" cy="12722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800" dirty="0">
                  <a:solidFill>
                    <a:schemeClr val="accent1">
                      <a:lumMod val="75000"/>
                    </a:schemeClr>
                  </a:solidFill>
                  <a:cs typeface="Arial"/>
                </a:rPr>
                <a:t>Urban Fruits &amp; Veggies LLC</a:t>
              </a:r>
            </a:p>
          </p:txBody>
        </p:sp>
      </p:grpSp>
      <p:pic>
        <p:nvPicPr>
          <p:cNvPr id="3" name="Picture 2" descr="A person posing for a picture&#10;&#10;Description automatically generated">
            <a:extLst>
              <a:ext uri="{FF2B5EF4-FFF2-40B4-BE49-F238E27FC236}">
                <a16:creationId xmlns:a16="http://schemas.microsoft.com/office/drawing/2014/main" id="{47163B4F-A1D9-484C-929A-A04C9855880D}"/>
              </a:ext>
            </a:extLst>
          </p:cNvPr>
          <p:cNvPicPr>
            <a:picLocks noChangeAspect="1"/>
          </p:cNvPicPr>
          <p:nvPr/>
        </p:nvPicPr>
        <p:blipFill rotWithShape="1">
          <a:blip r:embed="rId3"/>
          <a:srcRect l="9216" r="11482"/>
          <a:stretch/>
        </p:blipFill>
        <p:spPr>
          <a:xfrm>
            <a:off x="1125720" y="3680076"/>
            <a:ext cx="2286000" cy="2233722"/>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DB83CB1A-11ED-4AA4-9E46-13BBE9F9D825}"/>
              </a:ext>
            </a:extLst>
          </p:cNvPr>
          <p:cNvPicPr>
            <a:picLocks noChangeAspect="1"/>
          </p:cNvPicPr>
          <p:nvPr/>
        </p:nvPicPr>
        <p:blipFill>
          <a:blip r:embed="rId4"/>
          <a:stretch>
            <a:fillRect/>
          </a:stretch>
        </p:blipFill>
        <p:spPr>
          <a:xfrm>
            <a:off x="1125720" y="619521"/>
            <a:ext cx="2224787" cy="2233722"/>
          </a:xfrm>
          <a:prstGeom prst="rect">
            <a:avLst/>
          </a:prstGeom>
        </p:spPr>
      </p:pic>
    </p:spTree>
    <p:extLst>
      <p:ext uri="{BB962C8B-B14F-4D97-AF65-F5344CB8AC3E}">
        <p14:creationId xmlns:p14="http://schemas.microsoft.com/office/powerpoint/2010/main" val="2269272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9F39-1739-4A8B-A6A9-415D74EBDC9E}"/>
              </a:ext>
            </a:extLst>
          </p:cNvPr>
          <p:cNvSpPr>
            <a:spLocks noGrp="1"/>
          </p:cNvSpPr>
          <p:nvPr>
            <p:ph type="title" idx="4294967295"/>
          </p:nvPr>
        </p:nvSpPr>
        <p:spPr>
          <a:xfrm>
            <a:off x="97971" y="568553"/>
            <a:ext cx="8882743" cy="1143000"/>
          </a:xfrm>
        </p:spPr>
        <p:txBody>
          <a:bodyPr>
            <a:normAutofit fontScale="90000"/>
          </a:bodyPr>
          <a:lstStyle/>
          <a:p>
            <a:pPr algn="ctr"/>
            <a:r>
              <a:rPr lang="en-US" dirty="0">
                <a:solidFill>
                  <a:schemeClr val="tx1">
                    <a:lumMod val="75000"/>
                    <a:lumOff val="25000"/>
                  </a:schemeClr>
                </a:solidFill>
              </a:rPr>
              <a:t>Building an Equitable Food System Requires a Focus on Race </a:t>
            </a:r>
          </a:p>
        </p:txBody>
      </p:sp>
      <p:sp>
        <p:nvSpPr>
          <p:cNvPr id="3" name="Content Placeholder 2">
            <a:extLst>
              <a:ext uri="{FF2B5EF4-FFF2-40B4-BE49-F238E27FC236}">
                <a16:creationId xmlns:a16="http://schemas.microsoft.com/office/drawing/2014/main" id="{26B40FC1-14D8-4095-B3C1-A4C9E3BCD298}"/>
              </a:ext>
            </a:extLst>
          </p:cNvPr>
          <p:cNvSpPr>
            <a:spLocks noGrp="1"/>
          </p:cNvSpPr>
          <p:nvPr>
            <p:ph idx="4294967295"/>
          </p:nvPr>
        </p:nvSpPr>
        <p:spPr>
          <a:xfrm>
            <a:off x="664029" y="2310266"/>
            <a:ext cx="8229600" cy="4525963"/>
          </a:xfrm>
        </p:spPr>
        <p:txBody>
          <a:bodyPr>
            <a:normAutofit fontScale="70000" lnSpcReduction="20000"/>
          </a:bodyPr>
          <a:lstStyle/>
          <a:p>
            <a:r>
              <a:rPr lang="en-US" dirty="0">
                <a:solidFill>
                  <a:schemeClr val="tx1">
                    <a:lumMod val="75000"/>
                    <a:lumOff val="25000"/>
                  </a:schemeClr>
                </a:solidFill>
              </a:rPr>
              <a:t>People of color are a growing share of the nation’s consumers and workers but are the most negatively impacted by our inequitable food system - from health outcomes to poor wages </a:t>
            </a:r>
          </a:p>
          <a:p>
            <a:r>
              <a:rPr lang="en-US" dirty="0">
                <a:solidFill>
                  <a:schemeClr val="tx1">
                    <a:lumMod val="75000"/>
                    <a:lumOff val="25000"/>
                  </a:schemeClr>
                </a:solidFill>
              </a:rPr>
              <a:t>U.S. Obesity Rate </a:t>
            </a:r>
          </a:p>
          <a:p>
            <a:r>
              <a:rPr lang="en-US" dirty="0">
                <a:solidFill>
                  <a:schemeClr val="tx1">
                    <a:lumMod val="75000"/>
                    <a:lumOff val="25000"/>
                  </a:schemeClr>
                </a:solidFill>
              </a:rPr>
              <a:t>Food Workers Earning Subminimum Wages </a:t>
            </a:r>
          </a:p>
          <a:p>
            <a:r>
              <a:rPr lang="en-US" dirty="0">
                <a:solidFill>
                  <a:schemeClr val="tx1">
                    <a:lumMod val="75000"/>
                    <a:lumOff val="25000"/>
                  </a:schemeClr>
                </a:solidFill>
              </a:rPr>
              <a:t>An equitable Food system would produce different outcomes by making healthy food available to all, providing good jobs and fostering healthy neighborhoods. It would strengthen the economy by bolstering incomes, spurring business development and contributing to equitable economic development in segregated and long-distressed neighborhoods.</a:t>
            </a:r>
          </a:p>
        </p:txBody>
      </p:sp>
    </p:spTree>
    <p:extLst>
      <p:ext uri="{BB962C8B-B14F-4D97-AF65-F5344CB8AC3E}">
        <p14:creationId xmlns:p14="http://schemas.microsoft.com/office/powerpoint/2010/main" val="3977826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8C5E79-C7D4-45C0-AAE3-5D3EA3E04904}"/>
              </a:ext>
            </a:extLst>
          </p:cNvPr>
          <p:cNvSpPr/>
          <p:nvPr/>
        </p:nvSpPr>
        <p:spPr>
          <a:xfrm>
            <a:off x="2286000" y="4754875"/>
            <a:ext cx="4572000" cy="923330"/>
          </a:xfrm>
          <a:prstGeom prst="rect">
            <a:avLst/>
          </a:prstGeom>
        </p:spPr>
        <p:txBody>
          <a:bodyPr>
            <a:spAutoFit/>
          </a:bodyPr>
          <a:lstStyle/>
          <a:p>
            <a:pPr algn="ctr">
              <a:spcBef>
                <a:spcPts val="1200"/>
              </a:spcBef>
            </a:pPr>
            <a:r>
              <a:rPr lang="en-US" sz="5400" b="1" dirty="0">
                <a:solidFill>
                  <a:srgbClr val="FFFFFF"/>
                </a:solidFill>
              </a:rPr>
              <a:t>What’s next?</a:t>
            </a:r>
          </a:p>
        </p:txBody>
      </p:sp>
      <p:sp>
        <p:nvSpPr>
          <p:cNvPr id="3" name="Speech Bubble: Oval 2">
            <a:extLst>
              <a:ext uri="{FF2B5EF4-FFF2-40B4-BE49-F238E27FC236}">
                <a16:creationId xmlns:a16="http://schemas.microsoft.com/office/drawing/2014/main" id="{96853A41-B610-4BF5-B054-D90035B4950E}"/>
              </a:ext>
            </a:extLst>
          </p:cNvPr>
          <p:cNvSpPr/>
          <p:nvPr/>
        </p:nvSpPr>
        <p:spPr>
          <a:xfrm flipH="1">
            <a:off x="3153007" y="500628"/>
            <a:ext cx="2837985" cy="2278665"/>
          </a:xfrm>
          <a:prstGeom prst="wedgeEllipseCallout">
            <a:avLst/>
          </a:prstGeom>
          <a:solidFill>
            <a:srgbClr val="91C8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Graphic 5" descr="Question mark">
            <a:extLst>
              <a:ext uri="{FF2B5EF4-FFF2-40B4-BE49-F238E27FC236}">
                <a16:creationId xmlns:a16="http://schemas.microsoft.com/office/drawing/2014/main" id="{008ABA90-CE16-4D63-BD5B-F40F720CA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2216" y="904267"/>
            <a:ext cx="1359568" cy="1359568"/>
          </a:xfrm>
          <a:prstGeom prst="rect">
            <a:avLst/>
          </a:prstGeom>
        </p:spPr>
      </p:pic>
    </p:spTree>
    <p:extLst>
      <p:ext uri="{BB962C8B-B14F-4D97-AF65-F5344CB8AC3E}">
        <p14:creationId xmlns:p14="http://schemas.microsoft.com/office/powerpoint/2010/main" val="2052860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68DBEB-95C0-43C8-9F46-66F5328931AA}"/>
              </a:ext>
            </a:extLst>
          </p:cNvPr>
          <p:cNvSpPr txBox="1">
            <a:spLocks/>
          </p:cNvSpPr>
          <p:nvPr/>
        </p:nvSpPr>
        <p:spPr>
          <a:xfrm>
            <a:off x="0" y="319152"/>
            <a:ext cx="9144000" cy="19255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4400" dirty="0">
                <a:solidFill>
                  <a:srgbClr val="FFFFFF"/>
                </a:solidFill>
              </a:rPr>
              <a:t>Resources for </a:t>
            </a:r>
            <a:r>
              <a:rPr lang="en-US" sz="4400" b="1" dirty="0">
                <a:solidFill>
                  <a:srgbClr val="FFFFFF"/>
                </a:solidFill>
              </a:rPr>
              <a:t>changemaking:</a:t>
            </a:r>
          </a:p>
          <a:p>
            <a:pPr marL="0" indent="0" algn="ctr">
              <a:lnSpc>
                <a:spcPct val="90000"/>
              </a:lnSpc>
              <a:buNone/>
            </a:pPr>
            <a:endParaRPr lang="en-US" sz="4400" dirty="0">
              <a:solidFill>
                <a:srgbClr val="FFFFFF"/>
              </a:solidFill>
            </a:endParaRPr>
          </a:p>
        </p:txBody>
      </p:sp>
      <p:grpSp>
        <p:nvGrpSpPr>
          <p:cNvPr id="7" name="Group 6">
            <a:extLst>
              <a:ext uri="{FF2B5EF4-FFF2-40B4-BE49-F238E27FC236}">
                <a16:creationId xmlns:a16="http://schemas.microsoft.com/office/drawing/2014/main" id="{B9DAA502-47D7-4673-90D9-758EDC9A1F96}"/>
              </a:ext>
            </a:extLst>
          </p:cNvPr>
          <p:cNvGrpSpPr/>
          <p:nvPr/>
        </p:nvGrpSpPr>
        <p:grpSpPr>
          <a:xfrm>
            <a:off x="3010" y="3204493"/>
            <a:ext cx="3747581" cy="3520301"/>
            <a:chOff x="345762" y="1177833"/>
            <a:chExt cx="3747581" cy="3520301"/>
          </a:xfrm>
        </p:grpSpPr>
        <p:pic>
          <p:nvPicPr>
            <p:cNvPr id="4" name="Picture 3">
              <a:extLst>
                <a:ext uri="{FF2B5EF4-FFF2-40B4-BE49-F238E27FC236}">
                  <a16:creationId xmlns:a16="http://schemas.microsoft.com/office/drawing/2014/main" id="{5209D743-F7DD-471A-AD32-C8ABEE585DF9}"/>
                </a:ext>
              </a:extLst>
            </p:cNvPr>
            <p:cNvPicPr>
              <a:picLocks noChangeAspect="1"/>
            </p:cNvPicPr>
            <p:nvPr/>
          </p:nvPicPr>
          <p:blipFill>
            <a:blip r:embed="rId3"/>
            <a:stretch>
              <a:fillRect/>
            </a:stretch>
          </p:blipFill>
          <p:spPr>
            <a:xfrm>
              <a:off x="1175798" y="1177833"/>
              <a:ext cx="2087510" cy="2661620"/>
            </a:xfrm>
            <a:prstGeom prst="rect">
              <a:avLst/>
            </a:prstGeom>
          </p:spPr>
        </p:pic>
        <p:sp>
          <p:nvSpPr>
            <p:cNvPr id="3" name="Rectangle 2">
              <a:extLst>
                <a:ext uri="{FF2B5EF4-FFF2-40B4-BE49-F238E27FC236}">
                  <a16:creationId xmlns:a16="http://schemas.microsoft.com/office/drawing/2014/main" id="{50990492-C330-47B5-8B0A-29D0E75EEEB2}"/>
                </a:ext>
              </a:extLst>
            </p:cNvPr>
            <p:cNvSpPr/>
            <p:nvPr/>
          </p:nvSpPr>
          <p:spPr>
            <a:xfrm>
              <a:off x="453754" y="4004645"/>
              <a:ext cx="3563075" cy="276999"/>
            </a:xfrm>
            <a:prstGeom prst="rect">
              <a:avLst/>
            </a:prstGeom>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https://www.governing.com/cityaccelerator/</a:t>
              </a:r>
              <a:endParaRPr lang="en-US" sz="1200" dirty="0">
                <a:solidFill>
                  <a:schemeClr val="bg1"/>
                </a:solidFill>
              </a:endParaRPr>
            </a:p>
          </p:txBody>
        </p:sp>
        <p:sp>
          <p:nvSpPr>
            <p:cNvPr id="6" name="TextBox 5">
              <a:extLst>
                <a:ext uri="{FF2B5EF4-FFF2-40B4-BE49-F238E27FC236}">
                  <a16:creationId xmlns:a16="http://schemas.microsoft.com/office/drawing/2014/main" id="{0A5E1392-AE4D-414D-9D23-75BD2A34E1A5}"/>
                </a:ext>
              </a:extLst>
            </p:cNvPr>
            <p:cNvSpPr txBox="1"/>
            <p:nvPr/>
          </p:nvSpPr>
          <p:spPr>
            <a:xfrm>
              <a:off x="345762" y="4328802"/>
              <a:ext cx="374758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kern="0" dirty="0">
                  <a:solidFill>
                    <a:schemeClr val="bg1"/>
                  </a:solidFill>
                  <a:latin typeface="+mj-lt"/>
                </a:rPr>
                <a:t>@</a:t>
              </a:r>
              <a:r>
                <a:rPr lang="en-US" b="1" kern="0" dirty="0" err="1">
                  <a:solidFill>
                    <a:schemeClr val="bg1"/>
                  </a:solidFill>
                  <a:latin typeface="+mj-lt"/>
                </a:rPr>
                <a:t>Living_Cities</a:t>
              </a:r>
              <a:r>
                <a:rPr lang="en-US" b="1" kern="0" dirty="0">
                  <a:solidFill>
                    <a:schemeClr val="bg1"/>
                  </a:solidFill>
                  <a:latin typeface="+mj-lt"/>
                </a:rPr>
                <a:t>  #</a:t>
              </a:r>
              <a:r>
                <a:rPr lang="en-US" b="1" kern="0" dirty="0" err="1">
                  <a:solidFill>
                    <a:schemeClr val="bg1"/>
                  </a:solidFill>
                  <a:latin typeface="+mj-lt"/>
                </a:rPr>
                <a:t>CityAccelerator</a:t>
              </a:r>
              <a:endParaRPr lang="en-US" b="1" kern="0" dirty="0">
                <a:solidFill>
                  <a:schemeClr val="bg1"/>
                </a:solidFill>
                <a:latin typeface="+mj-lt"/>
              </a:endParaRPr>
            </a:p>
          </p:txBody>
        </p:sp>
      </p:grpSp>
      <p:pic>
        <p:nvPicPr>
          <p:cNvPr id="3080" name="Picture 8" descr="New Houses Built, Urban Farms Expanding As Bailey Green Project ...">
            <a:extLst>
              <a:ext uri="{FF2B5EF4-FFF2-40B4-BE49-F238E27FC236}">
                <a16:creationId xmlns:a16="http://schemas.microsoft.com/office/drawing/2014/main" id="{45A593E3-7D2E-4A57-8CDE-9A187A7FF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567" y="2473535"/>
            <a:ext cx="4550080" cy="232164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1437510-074D-4884-A24B-9A3837535C96}"/>
              </a:ext>
            </a:extLst>
          </p:cNvPr>
          <p:cNvGrpSpPr/>
          <p:nvPr/>
        </p:nvGrpSpPr>
        <p:grpSpPr>
          <a:xfrm>
            <a:off x="6105863" y="1299415"/>
            <a:ext cx="2707167" cy="1955535"/>
            <a:chOff x="5351425" y="3720726"/>
            <a:chExt cx="2707167" cy="1955535"/>
          </a:xfrm>
        </p:grpSpPr>
        <p:pic>
          <p:nvPicPr>
            <p:cNvPr id="1026" name="Picture 2" descr="Partnership for the Public Good">
              <a:extLst>
                <a:ext uri="{FF2B5EF4-FFF2-40B4-BE49-F238E27FC236}">
                  <a16:creationId xmlns:a16="http://schemas.microsoft.com/office/drawing/2014/main" id="{E45EB67B-1712-4DB5-BDAD-3BFBDDFEB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425" y="3720726"/>
              <a:ext cx="2707167" cy="12407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374DA1-E994-4E8C-A76C-395151B12E0B}"/>
                </a:ext>
              </a:extLst>
            </p:cNvPr>
            <p:cNvPicPr>
              <a:picLocks noChangeAspect="1"/>
            </p:cNvPicPr>
            <p:nvPr/>
          </p:nvPicPr>
          <p:blipFill rotWithShape="1">
            <a:blip r:embed="rId7"/>
            <a:srcRect t="51196" r="42250"/>
            <a:stretch/>
          </p:blipFill>
          <p:spPr>
            <a:xfrm>
              <a:off x="5351425" y="4945623"/>
              <a:ext cx="2707167" cy="730638"/>
            </a:xfrm>
            <a:prstGeom prst="rect">
              <a:avLst/>
            </a:prstGeom>
          </p:spPr>
        </p:pic>
      </p:grpSp>
      <p:grpSp>
        <p:nvGrpSpPr>
          <p:cNvPr id="17" name="Group 16">
            <a:extLst>
              <a:ext uri="{FF2B5EF4-FFF2-40B4-BE49-F238E27FC236}">
                <a16:creationId xmlns:a16="http://schemas.microsoft.com/office/drawing/2014/main" id="{318E2D0F-A8A1-4F4A-9194-997AA8732455}"/>
              </a:ext>
            </a:extLst>
          </p:cNvPr>
          <p:cNvGrpSpPr/>
          <p:nvPr/>
        </p:nvGrpSpPr>
        <p:grpSpPr>
          <a:xfrm>
            <a:off x="6238658" y="4280413"/>
            <a:ext cx="2271771" cy="2271771"/>
            <a:chOff x="6513384" y="1340240"/>
            <a:chExt cx="2271771" cy="2271771"/>
          </a:xfrm>
        </p:grpSpPr>
        <p:pic>
          <p:nvPicPr>
            <p:cNvPr id="1028" name="Picture 4" descr="A Vision for Black Lives: Policy Demands for Black Power, Freedom ...">
              <a:extLst>
                <a:ext uri="{FF2B5EF4-FFF2-40B4-BE49-F238E27FC236}">
                  <a16:creationId xmlns:a16="http://schemas.microsoft.com/office/drawing/2014/main" id="{5E74C442-8E96-43D4-ACEC-47B50053F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3384" y="1340240"/>
              <a:ext cx="2271771" cy="22717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EBECD0C-4E99-4DEF-AF7B-570037C5231B}"/>
                    </a:ext>
                  </a:extLst>
                </p14:cNvPr>
                <p14:cNvContentPartPr/>
                <p14:nvPr/>
              </p14:nvContentPartPr>
              <p14:xfrm>
                <a:off x="6727890" y="2553870"/>
                <a:ext cx="1491480" cy="359280"/>
              </p14:xfrm>
            </p:contentPart>
          </mc:Choice>
          <mc:Fallback xmlns="">
            <p:pic>
              <p:nvPicPr>
                <p:cNvPr id="11" name="Ink 10">
                  <a:extLst>
                    <a:ext uri="{FF2B5EF4-FFF2-40B4-BE49-F238E27FC236}">
                      <a16:creationId xmlns:a16="http://schemas.microsoft.com/office/drawing/2014/main" id="{8EBECD0C-4E99-4DEF-AF7B-570037C5231B}"/>
                    </a:ext>
                  </a:extLst>
                </p:cNvPr>
                <p:cNvPicPr/>
                <p:nvPr/>
              </p:nvPicPr>
              <p:blipFill>
                <a:blip r:embed="rId10"/>
                <a:stretch>
                  <a:fillRect/>
                </a:stretch>
              </p:blipFill>
              <p:spPr>
                <a:xfrm>
                  <a:off x="6719250" y="2545230"/>
                  <a:ext cx="1509120" cy="376920"/>
                </a:xfrm>
                <a:prstGeom prst="rect">
                  <a:avLst/>
                </a:prstGeom>
              </p:spPr>
            </p:pic>
          </mc:Fallback>
        </mc:AlternateContent>
      </p:grpSp>
      <p:pic>
        <p:nvPicPr>
          <p:cNvPr id="1030" name="Picture 6" descr="Center for Good Food Purchasing | Community Partners">
            <a:extLst>
              <a:ext uri="{FF2B5EF4-FFF2-40B4-BE49-F238E27FC236}">
                <a16:creationId xmlns:a16="http://schemas.microsoft.com/office/drawing/2014/main" id="{FC16F503-1361-42DA-99A2-4C846AA3A4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486" y="1237412"/>
            <a:ext cx="2872105" cy="153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13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68DBEB-95C0-43C8-9F46-66F5328931AA}"/>
              </a:ext>
            </a:extLst>
          </p:cNvPr>
          <p:cNvSpPr txBox="1">
            <a:spLocks/>
          </p:cNvSpPr>
          <p:nvPr/>
        </p:nvSpPr>
        <p:spPr>
          <a:xfrm>
            <a:off x="0" y="319152"/>
            <a:ext cx="9144000" cy="19255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4400" dirty="0">
                <a:solidFill>
                  <a:srgbClr val="FFFFFF"/>
                </a:solidFill>
              </a:rPr>
              <a:t>Resources for </a:t>
            </a:r>
            <a:r>
              <a:rPr lang="en-US" sz="4400" b="1" dirty="0">
                <a:solidFill>
                  <a:srgbClr val="FFFFFF"/>
                </a:solidFill>
              </a:rPr>
              <a:t>changemaking:</a:t>
            </a:r>
          </a:p>
          <a:p>
            <a:pPr marL="0" indent="0" algn="ctr">
              <a:lnSpc>
                <a:spcPct val="90000"/>
              </a:lnSpc>
              <a:buNone/>
            </a:pPr>
            <a:endParaRPr lang="en-US" sz="4400" dirty="0">
              <a:solidFill>
                <a:srgbClr val="FFFFFF"/>
              </a:solidFill>
            </a:endParaRPr>
          </a:p>
        </p:txBody>
      </p:sp>
      <p:pic>
        <p:nvPicPr>
          <p:cNvPr id="3" name="Picture 2">
            <a:extLst>
              <a:ext uri="{FF2B5EF4-FFF2-40B4-BE49-F238E27FC236}">
                <a16:creationId xmlns:a16="http://schemas.microsoft.com/office/drawing/2014/main" id="{09150517-9C1D-4269-A631-8CC0FE038D25}"/>
              </a:ext>
            </a:extLst>
          </p:cNvPr>
          <p:cNvPicPr>
            <a:picLocks noChangeAspect="1"/>
          </p:cNvPicPr>
          <p:nvPr/>
        </p:nvPicPr>
        <p:blipFill rotWithShape="1">
          <a:blip r:embed="rId3"/>
          <a:srcRect l="33996" r="34033" b="5628"/>
          <a:stretch/>
        </p:blipFill>
        <p:spPr>
          <a:xfrm>
            <a:off x="323961" y="2038155"/>
            <a:ext cx="3614199" cy="4500693"/>
          </a:xfrm>
          <a:prstGeom prst="rect">
            <a:avLst/>
          </a:prstGeom>
        </p:spPr>
      </p:pic>
      <p:pic>
        <p:nvPicPr>
          <p:cNvPr id="4" name="Picture 3">
            <a:extLst>
              <a:ext uri="{FF2B5EF4-FFF2-40B4-BE49-F238E27FC236}">
                <a16:creationId xmlns:a16="http://schemas.microsoft.com/office/drawing/2014/main" id="{C827A6BA-1B7F-4D6C-9EC3-F172306765C7}"/>
              </a:ext>
            </a:extLst>
          </p:cNvPr>
          <p:cNvPicPr>
            <a:picLocks noChangeAspect="1"/>
          </p:cNvPicPr>
          <p:nvPr/>
        </p:nvPicPr>
        <p:blipFill rotWithShape="1">
          <a:blip r:embed="rId4"/>
          <a:srcRect b="15316"/>
          <a:stretch/>
        </p:blipFill>
        <p:spPr>
          <a:xfrm>
            <a:off x="4184543" y="1081274"/>
            <a:ext cx="2905975" cy="2778194"/>
          </a:xfrm>
          <a:prstGeom prst="rect">
            <a:avLst/>
          </a:prstGeom>
        </p:spPr>
      </p:pic>
      <p:pic>
        <p:nvPicPr>
          <p:cNvPr id="6" name="Picture 5">
            <a:extLst>
              <a:ext uri="{FF2B5EF4-FFF2-40B4-BE49-F238E27FC236}">
                <a16:creationId xmlns:a16="http://schemas.microsoft.com/office/drawing/2014/main" id="{51744BF2-BA76-46C8-95D4-C9443E72CF25}"/>
              </a:ext>
            </a:extLst>
          </p:cNvPr>
          <p:cNvPicPr>
            <a:picLocks noChangeAspect="1"/>
          </p:cNvPicPr>
          <p:nvPr/>
        </p:nvPicPr>
        <p:blipFill>
          <a:blip r:embed="rId5"/>
          <a:stretch>
            <a:fillRect/>
          </a:stretch>
        </p:blipFill>
        <p:spPr>
          <a:xfrm>
            <a:off x="5405228" y="3164775"/>
            <a:ext cx="3614199" cy="3374073"/>
          </a:xfrm>
          <a:prstGeom prst="rect">
            <a:avLst/>
          </a:prstGeom>
        </p:spPr>
      </p:pic>
    </p:spTree>
    <p:extLst>
      <p:ext uri="{BB962C8B-B14F-4D97-AF65-F5344CB8AC3E}">
        <p14:creationId xmlns:p14="http://schemas.microsoft.com/office/powerpoint/2010/main" val="760452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a:spLocks noGrp="1"/>
          </p:cNvSpPr>
          <p:nvPr>
            <p:ph type="body" sz="quarter" idx="4294967295"/>
          </p:nvPr>
        </p:nvSpPr>
        <p:spPr>
          <a:xfrm>
            <a:off x="463550" y="3614426"/>
            <a:ext cx="8680450" cy="3399692"/>
          </a:xfrm>
          <a:prstGeom prst="rect">
            <a:avLst/>
          </a:prstGeom>
        </p:spPr>
        <p:txBody>
          <a:bodyPr>
            <a:noAutofit/>
          </a:bodyPr>
          <a:lstStyle/>
          <a:p>
            <a:pPr marL="0" indent="0">
              <a:lnSpc>
                <a:spcPct val="90000"/>
              </a:lnSpc>
              <a:buNone/>
            </a:pPr>
            <a:r>
              <a:rPr lang="en-US" sz="4200" b="1" dirty="0">
                <a:solidFill>
                  <a:srgbClr val="FFFFFF"/>
                </a:solidFill>
              </a:rPr>
              <a:t>Thank you! Questions?</a:t>
            </a:r>
          </a:p>
          <a:p>
            <a:pPr marL="0" indent="0">
              <a:lnSpc>
                <a:spcPct val="90000"/>
              </a:lnSpc>
              <a:buNone/>
            </a:pPr>
            <a:endParaRPr lang="en-US" sz="1600" b="0" dirty="0">
              <a:solidFill>
                <a:srgbClr val="FFFFFF"/>
              </a:solidFill>
            </a:endParaRPr>
          </a:p>
          <a:p>
            <a:pPr marL="0" indent="0">
              <a:lnSpc>
                <a:spcPct val="90000"/>
              </a:lnSpc>
              <a:buNone/>
            </a:pPr>
            <a:r>
              <a:rPr lang="en-US" b="1" dirty="0">
                <a:solidFill>
                  <a:srgbClr val="FFFFFF"/>
                </a:solidFill>
              </a:rPr>
              <a:t>Keep the conversation going </a:t>
            </a:r>
          </a:p>
          <a:p>
            <a:pPr marL="0" indent="0">
              <a:lnSpc>
                <a:spcPct val="90000"/>
              </a:lnSpc>
              <a:buNone/>
            </a:pPr>
            <a:r>
              <a:rPr lang="en-US" sz="2000" dirty="0">
                <a:solidFill>
                  <a:srgbClr val="FFFFFF"/>
                </a:solidFill>
              </a:rPr>
              <a:t>Nessia Berner Wong: </a:t>
            </a:r>
            <a:r>
              <a:rPr lang="en-US" sz="2000" b="1" dirty="0">
                <a:solidFill>
                  <a:srgbClr val="2510BF"/>
                </a:solidFill>
              </a:rPr>
              <a:t>nbernerwong@changelabsolutions.org</a:t>
            </a:r>
          </a:p>
          <a:p>
            <a:pPr marL="0" indent="0">
              <a:lnSpc>
                <a:spcPct val="90000"/>
              </a:lnSpc>
              <a:buNone/>
            </a:pPr>
            <a:r>
              <a:rPr lang="en-US" sz="2000" dirty="0">
                <a:solidFill>
                  <a:srgbClr val="FFFFFF"/>
                </a:solidFill>
              </a:rPr>
              <a:t>Elizabeth Reynoso: </a:t>
            </a:r>
            <a:r>
              <a:rPr lang="en-US" sz="2000" b="1" dirty="0">
                <a:solidFill>
                  <a:srgbClr val="3439AA"/>
                </a:solidFill>
              </a:rPr>
              <a:t>Ereynoso@livingcities.org</a:t>
            </a:r>
          </a:p>
          <a:p>
            <a:pPr marL="0" indent="0">
              <a:lnSpc>
                <a:spcPct val="90000"/>
              </a:lnSpc>
              <a:buNone/>
            </a:pPr>
            <a:r>
              <a:rPr lang="en-US" sz="2000" dirty="0">
                <a:solidFill>
                  <a:srgbClr val="FFFFFF"/>
                </a:solidFill>
              </a:rPr>
              <a:t>Jessica Gilbert: </a:t>
            </a:r>
            <a:r>
              <a:rPr lang="en-US" sz="2000" b="1" dirty="0">
                <a:solidFill>
                  <a:srgbClr val="3439AA"/>
                </a:solidFill>
              </a:rPr>
              <a:t>jlgilber@buffalo.edu</a:t>
            </a:r>
          </a:p>
          <a:p>
            <a:pPr marL="0" indent="0">
              <a:lnSpc>
                <a:spcPct val="90000"/>
              </a:lnSpc>
              <a:buNone/>
            </a:pPr>
            <a:r>
              <a:rPr lang="en-US" sz="2000" dirty="0">
                <a:solidFill>
                  <a:srgbClr val="FFFFFF"/>
                </a:solidFill>
              </a:rPr>
              <a:t>Allison Dehonney:</a:t>
            </a:r>
            <a:r>
              <a:rPr lang="en-US" sz="2000" b="1" dirty="0">
                <a:solidFill>
                  <a:srgbClr val="FFFFFF"/>
                </a:solidFill>
              </a:rPr>
              <a:t> </a:t>
            </a:r>
            <a:r>
              <a:rPr lang="en-US" sz="2000" b="1" dirty="0">
                <a:solidFill>
                  <a:srgbClr val="3439AA"/>
                </a:solidFill>
              </a:rPr>
              <a:t>dehonn@outlook.com</a:t>
            </a:r>
            <a:endParaRPr lang="en-US" sz="2000" dirty="0">
              <a:solidFill>
                <a:srgbClr val="3439AA"/>
              </a:solidFill>
            </a:endParaRPr>
          </a:p>
          <a:p>
            <a:pPr marL="0" indent="0">
              <a:lnSpc>
                <a:spcPct val="90000"/>
              </a:lnSpc>
              <a:buNone/>
            </a:pPr>
            <a:endParaRPr lang="en-US" sz="1200" dirty="0">
              <a:solidFill>
                <a:schemeClr val="bg1">
                  <a:lumMod val="95000"/>
                </a:schemeClr>
              </a:solidFill>
              <a:ea typeface="Ebrima" panose="02000000000000000000" pitchFamily="2" charset="0"/>
              <a:cs typeface="Ebrima" panose="02000000000000000000" pitchFamily="2" charset="0"/>
            </a:endParaRPr>
          </a:p>
          <a:p>
            <a:pPr marL="0" indent="0" algn="ctr">
              <a:lnSpc>
                <a:spcPct val="90000"/>
              </a:lnSpc>
              <a:buNone/>
            </a:pPr>
            <a:endParaRPr lang="en-US" sz="2400" dirty="0">
              <a:solidFill>
                <a:srgbClr val="FFFFFF"/>
              </a:solidFill>
            </a:endParaRPr>
          </a:p>
          <a:p>
            <a:pPr marL="0" indent="0" algn="ctr">
              <a:lnSpc>
                <a:spcPct val="90000"/>
              </a:lnSpc>
              <a:buNone/>
            </a:pPr>
            <a:endParaRPr lang="en-US" sz="2400" dirty="0">
              <a:solidFill>
                <a:srgbClr val="FFFFFF"/>
              </a:solidFill>
            </a:endParaRPr>
          </a:p>
        </p:txBody>
      </p:sp>
      <p:pic>
        <p:nvPicPr>
          <p:cNvPr id="7" name="Picture 6" descr="Asset 57.png"/>
          <p:cNvPicPr>
            <a:picLocks noChangeAspect="1"/>
          </p:cNvPicPr>
          <p:nvPr/>
        </p:nvPicPr>
        <p:blipFill rotWithShape="1">
          <a:blip r:embed="rId3" cstate="screen">
            <a:extLst>
              <a:ext uri="{28A0092B-C50C-407E-A947-70E740481C1C}">
                <a14:useLocalDpi xmlns:a14="http://schemas.microsoft.com/office/drawing/2010/main"/>
              </a:ext>
            </a:extLst>
          </a:blip>
          <a:srcRect t="18352" r="9478" b="17072"/>
          <a:stretch/>
        </p:blipFill>
        <p:spPr>
          <a:xfrm>
            <a:off x="-1" y="0"/>
            <a:ext cx="9144001" cy="3399692"/>
          </a:xfrm>
          <a:prstGeom prst="rect">
            <a:avLst/>
          </a:prstGeom>
        </p:spPr>
      </p:pic>
    </p:spTree>
    <p:extLst>
      <p:ext uri="{BB962C8B-B14F-4D97-AF65-F5344CB8AC3E}">
        <p14:creationId xmlns:p14="http://schemas.microsoft.com/office/powerpoint/2010/main" val="1250511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56234" y="3630334"/>
            <a:ext cx="8898467" cy="3151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Font typeface="Arial" panose="020B0604020202020204" pitchFamily="34" charset="0"/>
              <a:buChar char="•"/>
            </a:pPr>
            <a:r>
              <a:rPr lang="en-US" sz="2700" dirty="0">
                <a:solidFill>
                  <a:schemeClr val="bg1">
                    <a:lumMod val="50000"/>
                  </a:schemeClr>
                </a:solidFill>
              </a:rPr>
              <a:t>What is a ‘good food values’ approach to food systems?</a:t>
            </a:r>
          </a:p>
          <a:p>
            <a:pPr>
              <a:spcBef>
                <a:spcPts val="1200"/>
              </a:spcBef>
              <a:buFont typeface="Arial" panose="020B0604020202020204" pitchFamily="34" charset="0"/>
              <a:buChar char="•"/>
            </a:pPr>
            <a:r>
              <a:rPr lang="en-US" sz="2700" dirty="0">
                <a:solidFill>
                  <a:schemeClr val="bg1">
                    <a:lumMod val="50000"/>
                  </a:schemeClr>
                </a:solidFill>
              </a:rPr>
              <a:t>How are procurement and health equity connected?</a:t>
            </a:r>
          </a:p>
          <a:p>
            <a:pPr>
              <a:spcBef>
                <a:spcPts val="1200"/>
              </a:spcBef>
              <a:buFont typeface="Arial" panose="020B0604020202020204" pitchFamily="34" charset="0"/>
              <a:buChar char="•"/>
            </a:pPr>
            <a:r>
              <a:rPr lang="en-US" sz="2700" dirty="0">
                <a:solidFill>
                  <a:schemeClr val="bg1">
                    <a:lumMod val="50000"/>
                  </a:schemeClr>
                </a:solidFill>
              </a:rPr>
              <a:t>Local economies &amp; a diverse workforce</a:t>
            </a:r>
          </a:p>
          <a:p>
            <a:pPr>
              <a:spcBef>
                <a:spcPts val="1200"/>
              </a:spcBef>
              <a:buFont typeface="Arial" panose="020B0604020202020204" pitchFamily="34" charset="0"/>
              <a:buChar char="•"/>
            </a:pPr>
            <a:r>
              <a:rPr lang="en-US" sz="2700" dirty="0">
                <a:solidFill>
                  <a:schemeClr val="bg1">
                    <a:lumMod val="50000"/>
                  </a:schemeClr>
                </a:solidFill>
              </a:rPr>
              <a:t>Resources to put this type of policy into practice</a:t>
            </a:r>
          </a:p>
          <a:p>
            <a:pPr marL="0" indent="0" algn="ctr">
              <a:lnSpc>
                <a:spcPct val="150000"/>
              </a:lnSpc>
              <a:buFont typeface="Arial"/>
              <a:buNone/>
            </a:pPr>
            <a:endParaRPr lang="en-US" sz="2700" b="1" dirty="0">
              <a:solidFill>
                <a:srgbClr val="FFFFFF"/>
              </a:solidFill>
            </a:endParaRPr>
          </a:p>
        </p:txBody>
      </p:sp>
      <p:sp>
        <p:nvSpPr>
          <p:cNvPr id="5" name="Text Placeholder 1"/>
          <p:cNvSpPr txBox="1">
            <a:spLocks/>
          </p:cNvSpPr>
          <p:nvPr/>
        </p:nvSpPr>
        <p:spPr>
          <a:xfrm>
            <a:off x="127000" y="477405"/>
            <a:ext cx="2413000" cy="8589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Arial"/>
              <a:buNone/>
            </a:pPr>
            <a:r>
              <a:rPr lang="en-US" sz="4000" b="1" dirty="0">
                <a:solidFill>
                  <a:srgbClr val="91C84C"/>
                </a:solidFill>
              </a:rPr>
              <a:t>AGENDA</a:t>
            </a:r>
          </a:p>
        </p:txBody>
      </p:sp>
      <p:grpSp>
        <p:nvGrpSpPr>
          <p:cNvPr id="16" name="Group 15">
            <a:extLst>
              <a:ext uri="{FF2B5EF4-FFF2-40B4-BE49-F238E27FC236}">
                <a16:creationId xmlns:a16="http://schemas.microsoft.com/office/drawing/2014/main" id="{224DCDA7-745D-4FFC-8E95-9C54360489AB}"/>
              </a:ext>
            </a:extLst>
          </p:cNvPr>
          <p:cNvGrpSpPr/>
          <p:nvPr/>
        </p:nvGrpSpPr>
        <p:grpSpPr>
          <a:xfrm>
            <a:off x="5009724" y="1065127"/>
            <a:ext cx="2991267" cy="2318153"/>
            <a:chOff x="6025733" y="1065127"/>
            <a:chExt cx="2991267" cy="2318153"/>
          </a:xfrm>
        </p:grpSpPr>
        <p:pic>
          <p:nvPicPr>
            <p:cNvPr id="14" name="Picture 13" descr="A screenshot of a cell phone&#10;&#10;Description automatically generated">
              <a:extLst>
                <a:ext uri="{FF2B5EF4-FFF2-40B4-BE49-F238E27FC236}">
                  <a16:creationId xmlns:a16="http://schemas.microsoft.com/office/drawing/2014/main" id="{933167B7-4756-45AA-A414-569A6DCB5184}"/>
                </a:ext>
              </a:extLst>
            </p:cNvPr>
            <p:cNvPicPr>
              <a:picLocks noChangeAspect="1"/>
            </p:cNvPicPr>
            <p:nvPr/>
          </p:nvPicPr>
          <p:blipFill rotWithShape="1">
            <a:blip r:embed="rId3"/>
            <a:srcRect b="5141"/>
            <a:stretch/>
          </p:blipFill>
          <p:spPr>
            <a:xfrm>
              <a:off x="6025733" y="1065127"/>
              <a:ext cx="2991267" cy="2318153"/>
            </a:xfrm>
            <a:prstGeom prst="rect">
              <a:avLst/>
            </a:prstGeom>
          </p:spPr>
        </p:pic>
        <p:sp>
          <p:nvSpPr>
            <p:cNvPr id="15" name="Rectangle 14">
              <a:extLst>
                <a:ext uri="{FF2B5EF4-FFF2-40B4-BE49-F238E27FC236}">
                  <a16:creationId xmlns:a16="http://schemas.microsoft.com/office/drawing/2014/main" id="{3C6F8AE4-0FC0-4E4C-816D-391FDF53ECF2}"/>
                </a:ext>
              </a:extLst>
            </p:cNvPr>
            <p:cNvSpPr/>
            <p:nvPr/>
          </p:nvSpPr>
          <p:spPr>
            <a:xfrm>
              <a:off x="6499860" y="1447800"/>
              <a:ext cx="1234440" cy="3276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6418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0680" y="3972969"/>
            <a:ext cx="7682638" cy="1323439"/>
          </a:xfrm>
          <a:prstGeom prst="rect">
            <a:avLst/>
          </a:prstGeom>
        </p:spPr>
        <p:txBody>
          <a:bodyPr wrap="square">
            <a:spAutoFit/>
          </a:bodyPr>
          <a:lstStyle/>
          <a:p>
            <a:pPr algn="ctr">
              <a:spcBef>
                <a:spcPts val="1200"/>
              </a:spcBef>
            </a:pPr>
            <a:r>
              <a:rPr lang="en-US" sz="4000" dirty="0">
                <a:solidFill>
                  <a:srgbClr val="FFFFFF"/>
                </a:solidFill>
              </a:rPr>
              <a:t>A More Just Food System &amp; Good Food Values</a:t>
            </a:r>
          </a:p>
        </p:txBody>
      </p:sp>
      <p:pic>
        <p:nvPicPr>
          <p:cNvPr id="9" name="Picture 8" descr="A picture containing drawing&#10;&#10;Description automatically generated">
            <a:extLst>
              <a:ext uri="{FF2B5EF4-FFF2-40B4-BE49-F238E27FC236}">
                <a16:creationId xmlns:a16="http://schemas.microsoft.com/office/drawing/2014/main" id="{CCFD8CCC-24A7-41AD-ABE7-DD64ADE9AD2A}"/>
              </a:ext>
            </a:extLst>
          </p:cNvPr>
          <p:cNvPicPr>
            <a:picLocks noChangeAspect="1"/>
          </p:cNvPicPr>
          <p:nvPr/>
        </p:nvPicPr>
        <p:blipFill rotWithShape="1">
          <a:blip r:embed="rId3"/>
          <a:srcRect b="8126"/>
          <a:stretch/>
        </p:blipFill>
        <p:spPr>
          <a:xfrm>
            <a:off x="0" y="1686703"/>
            <a:ext cx="9281160" cy="1696578"/>
          </a:xfrm>
          <a:prstGeom prst="rect">
            <a:avLst/>
          </a:prstGeom>
        </p:spPr>
      </p:pic>
    </p:spTree>
    <p:extLst>
      <p:ext uri="{BB962C8B-B14F-4D97-AF65-F5344CB8AC3E}">
        <p14:creationId xmlns:p14="http://schemas.microsoft.com/office/powerpoint/2010/main" val="3641807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ood Systems - Feed Nourish Thrive Careers">
            <a:extLst>
              <a:ext uri="{FF2B5EF4-FFF2-40B4-BE49-F238E27FC236}">
                <a16:creationId xmlns:a16="http://schemas.microsoft.com/office/drawing/2014/main" id="{22B91138-FCA8-4B47-8D70-D569C1DFC5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6001" r="9484" b="18444"/>
          <a:stretch/>
        </p:blipFill>
        <p:spPr bwMode="auto">
          <a:xfrm>
            <a:off x="4572001" y="1880133"/>
            <a:ext cx="4567696" cy="30977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rawing&#10;&#10;Description automatically generated">
            <a:extLst>
              <a:ext uri="{FF2B5EF4-FFF2-40B4-BE49-F238E27FC236}">
                <a16:creationId xmlns:a16="http://schemas.microsoft.com/office/drawing/2014/main" id="{0B18D909-9684-4876-AB0F-2E453321A651}"/>
              </a:ext>
            </a:extLst>
          </p:cNvPr>
          <p:cNvPicPr>
            <a:picLocks noChangeAspect="1"/>
          </p:cNvPicPr>
          <p:nvPr/>
        </p:nvPicPr>
        <p:blipFill>
          <a:blip r:embed="rId4"/>
          <a:stretch>
            <a:fillRect/>
          </a:stretch>
        </p:blipFill>
        <p:spPr>
          <a:xfrm>
            <a:off x="536517" y="4630091"/>
            <a:ext cx="1021791" cy="1295561"/>
          </a:xfrm>
          <a:prstGeom prst="rect">
            <a:avLst/>
          </a:prstGeom>
        </p:spPr>
      </p:pic>
      <p:pic>
        <p:nvPicPr>
          <p:cNvPr id="14" name="Picture 13" descr="A close up of a logo&#10;&#10;Description automatically generated">
            <a:extLst>
              <a:ext uri="{FF2B5EF4-FFF2-40B4-BE49-F238E27FC236}">
                <a16:creationId xmlns:a16="http://schemas.microsoft.com/office/drawing/2014/main" id="{5D4D9023-79AA-4CC7-B3C8-B87EE68CFB1E}"/>
              </a:ext>
            </a:extLst>
          </p:cNvPr>
          <p:cNvPicPr>
            <a:picLocks noChangeAspect="1"/>
          </p:cNvPicPr>
          <p:nvPr/>
        </p:nvPicPr>
        <p:blipFill>
          <a:blip r:embed="rId5"/>
          <a:stretch>
            <a:fillRect/>
          </a:stretch>
        </p:blipFill>
        <p:spPr>
          <a:xfrm>
            <a:off x="1987652" y="4680478"/>
            <a:ext cx="1336756" cy="1205528"/>
          </a:xfrm>
          <a:prstGeom prst="rect">
            <a:avLst/>
          </a:prstGeom>
        </p:spPr>
      </p:pic>
      <p:pic>
        <p:nvPicPr>
          <p:cNvPr id="16" name="Picture 15" descr="A picture containing wheel&#10;&#10;Description automatically generated">
            <a:extLst>
              <a:ext uri="{FF2B5EF4-FFF2-40B4-BE49-F238E27FC236}">
                <a16:creationId xmlns:a16="http://schemas.microsoft.com/office/drawing/2014/main" id="{79A328F0-A0F6-41E4-97AF-1E07B33CD417}"/>
              </a:ext>
            </a:extLst>
          </p:cNvPr>
          <p:cNvPicPr>
            <a:picLocks noChangeAspect="1"/>
          </p:cNvPicPr>
          <p:nvPr/>
        </p:nvPicPr>
        <p:blipFill>
          <a:blip r:embed="rId6"/>
          <a:stretch>
            <a:fillRect/>
          </a:stretch>
        </p:blipFill>
        <p:spPr>
          <a:xfrm>
            <a:off x="2013130" y="3044492"/>
            <a:ext cx="1277099" cy="1053979"/>
          </a:xfrm>
          <a:prstGeom prst="rect">
            <a:avLst/>
          </a:prstGeom>
        </p:spPr>
      </p:pic>
      <p:pic>
        <p:nvPicPr>
          <p:cNvPr id="18" name="Picture 17" descr="A close up of a logo&#10;&#10;Description automatically generated">
            <a:extLst>
              <a:ext uri="{FF2B5EF4-FFF2-40B4-BE49-F238E27FC236}">
                <a16:creationId xmlns:a16="http://schemas.microsoft.com/office/drawing/2014/main" id="{ED62A360-3C54-42C1-96D4-D52529C04B2C}"/>
              </a:ext>
            </a:extLst>
          </p:cNvPr>
          <p:cNvPicPr>
            <a:picLocks noChangeAspect="1"/>
          </p:cNvPicPr>
          <p:nvPr/>
        </p:nvPicPr>
        <p:blipFill>
          <a:blip r:embed="rId7"/>
          <a:stretch>
            <a:fillRect/>
          </a:stretch>
        </p:blipFill>
        <p:spPr>
          <a:xfrm>
            <a:off x="475769" y="3010824"/>
            <a:ext cx="1489312" cy="1040784"/>
          </a:xfrm>
          <a:prstGeom prst="rect">
            <a:avLst/>
          </a:prstGeom>
        </p:spPr>
      </p:pic>
      <p:pic>
        <p:nvPicPr>
          <p:cNvPr id="20" name="Picture 19" descr="A picture containing baseball, man&#10;&#10;Description automatically generated">
            <a:extLst>
              <a:ext uri="{FF2B5EF4-FFF2-40B4-BE49-F238E27FC236}">
                <a16:creationId xmlns:a16="http://schemas.microsoft.com/office/drawing/2014/main" id="{09D10DE6-F175-48BE-AE82-52062044CFBF}"/>
              </a:ext>
            </a:extLst>
          </p:cNvPr>
          <p:cNvPicPr>
            <a:picLocks noChangeAspect="1"/>
          </p:cNvPicPr>
          <p:nvPr/>
        </p:nvPicPr>
        <p:blipFill>
          <a:blip r:embed="rId8"/>
          <a:stretch>
            <a:fillRect/>
          </a:stretch>
        </p:blipFill>
        <p:spPr>
          <a:xfrm>
            <a:off x="475769" y="988901"/>
            <a:ext cx="1330437" cy="1330437"/>
          </a:xfrm>
          <a:prstGeom prst="rect">
            <a:avLst/>
          </a:prstGeom>
        </p:spPr>
      </p:pic>
      <p:pic>
        <p:nvPicPr>
          <p:cNvPr id="22" name="Picture 21" descr="A person in a suit and tie&#10;&#10;Description automatically generated">
            <a:extLst>
              <a:ext uri="{FF2B5EF4-FFF2-40B4-BE49-F238E27FC236}">
                <a16:creationId xmlns:a16="http://schemas.microsoft.com/office/drawing/2014/main" id="{32EB5885-8953-4433-A3B2-4A4A11269C3B}"/>
              </a:ext>
            </a:extLst>
          </p:cNvPr>
          <p:cNvPicPr>
            <a:picLocks noChangeAspect="1"/>
          </p:cNvPicPr>
          <p:nvPr/>
        </p:nvPicPr>
        <p:blipFill>
          <a:blip r:embed="rId9"/>
          <a:stretch>
            <a:fillRect/>
          </a:stretch>
        </p:blipFill>
        <p:spPr>
          <a:xfrm>
            <a:off x="1987652" y="991281"/>
            <a:ext cx="1328057" cy="1328057"/>
          </a:xfrm>
          <a:prstGeom prst="rect">
            <a:avLst/>
          </a:prstGeom>
        </p:spPr>
      </p:pic>
      <p:sp>
        <p:nvSpPr>
          <p:cNvPr id="41" name="Arrow: Right 40">
            <a:extLst>
              <a:ext uri="{FF2B5EF4-FFF2-40B4-BE49-F238E27FC236}">
                <a16:creationId xmlns:a16="http://schemas.microsoft.com/office/drawing/2014/main" id="{5234F81A-8EBF-4D03-8914-D066BF426066}"/>
              </a:ext>
            </a:extLst>
          </p:cNvPr>
          <p:cNvSpPr/>
          <p:nvPr/>
        </p:nvSpPr>
        <p:spPr>
          <a:xfrm>
            <a:off x="3672835" y="3358847"/>
            <a:ext cx="719827" cy="459584"/>
          </a:xfrm>
          <a:prstGeom prst="rightArrow">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4" name="Picture 10" descr="Food Systems - Feed Nourish Thrive Careers">
            <a:extLst>
              <a:ext uri="{FF2B5EF4-FFF2-40B4-BE49-F238E27FC236}">
                <a16:creationId xmlns:a16="http://schemas.microsoft.com/office/drawing/2014/main" id="{80601E67-6BDF-486E-8BAF-C0AF8A568D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107"/>
          <a:stretch/>
        </p:blipFill>
        <p:spPr bwMode="auto">
          <a:xfrm>
            <a:off x="5485028" y="5240226"/>
            <a:ext cx="3342640" cy="24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1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412069" y="2593580"/>
            <a:ext cx="3540369" cy="1913692"/>
          </a:xfrm>
        </p:spPr>
        <p:txBody>
          <a:bodyPr>
            <a:normAutofit/>
          </a:bodyPr>
          <a:lstStyle/>
          <a:p>
            <a:r>
              <a:rPr lang="en-US" sz="3200" dirty="0"/>
              <a:t>Procurement</a:t>
            </a:r>
          </a:p>
          <a:p>
            <a:r>
              <a:rPr lang="en-US" sz="3200" dirty="0"/>
              <a:t>&amp;</a:t>
            </a:r>
          </a:p>
          <a:p>
            <a:r>
              <a:rPr lang="en-US" sz="3200" dirty="0"/>
              <a:t>Health Equity</a:t>
            </a:r>
          </a:p>
        </p:txBody>
      </p:sp>
      <p:grpSp>
        <p:nvGrpSpPr>
          <p:cNvPr id="5" name="Group 4">
            <a:extLst>
              <a:ext uri="{FF2B5EF4-FFF2-40B4-BE49-F238E27FC236}">
                <a16:creationId xmlns:a16="http://schemas.microsoft.com/office/drawing/2014/main" id="{D76F2886-D054-42D4-AF7C-53D0DE7A528B}"/>
              </a:ext>
            </a:extLst>
          </p:cNvPr>
          <p:cNvGrpSpPr/>
          <p:nvPr/>
        </p:nvGrpSpPr>
        <p:grpSpPr>
          <a:xfrm>
            <a:off x="4724400" y="1396542"/>
            <a:ext cx="4300284" cy="4307769"/>
            <a:chOff x="4724400" y="1396542"/>
            <a:chExt cx="4300284" cy="4307769"/>
          </a:xfrm>
        </p:grpSpPr>
        <p:pic>
          <p:nvPicPr>
            <p:cNvPr id="13" name="Picture 12" descr="Asset 16.png">
              <a:extLst>
                <a:ext uri="{FF2B5EF4-FFF2-40B4-BE49-F238E27FC236}">
                  <a16:creationId xmlns:a16="http://schemas.microsoft.com/office/drawing/2014/main" id="{82574C75-8A99-42C3-BCBA-AB6038091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1396542"/>
              <a:ext cx="4300284" cy="4307769"/>
            </a:xfrm>
            <a:prstGeom prst="rect">
              <a:avLst/>
            </a:prstGeom>
          </p:spPr>
        </p:pic>
        <p:sp>
          <p:nvSpPr>
            <p:cNvPr id="14" name="Hexagon 13">
              <a:extLst>
                <a:ext uri="{FF2B5EF4-FFF2-40B4-BE49-F238E27FC236}">
                  <a16:creationId xmlns:a16="http://schemas.microsoft.com/office/drawing/2014/main" id="{DA154753-5A39-4181-86B8-CAF9D2C5B247}"/>
                </a:ext>
              </a:extLst>
            </p:cNvPr>
            <p:cNvSpPr/>
            <p:nvPr/>
          </p:nvSpPr>
          <p:spPr>
            <a:xfrm rot="16200000">
              <a:off x="5780311" y="2512571"/>
              <a:ext cx="2053784" cy="1806919"/>
            </a:xfrm>
            <a:prstGeom prst="hexagon">
              <a:avLst/>
            </a:prstGeom>
            <a:solidFill>
              <a:srgbClr val="2576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Asset 31.png">
              <a:extLst>
                <a:ext uri="{FF2B5EF4-FFF2-40B4-BE49-F238E27FC236}">
                  <a16:creationId xmlns:a16="http://schemas.microsoft.com/office/drawing/2014/main" id="{4B52D355-9107-4C12-9616-8DE8C9C53D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5985" y="2938776"/>
              <a:ext cx="976920" cy="1072942"/>
            </a:xfrm>
            <a:prstGeom prst="rect">
              <a:avLst/>
            </a:prstGeom>
          </p:spPr>
        </p:pic>
      </p:grpSp>
    </p:spTree>
    <p:extLst>
      <p:ext uri="{BB962C8B-B14F-4D97-AF65-F5344CB8AC3E}">
        <p14:creationId xmlns:p14="http://schemas.microsoft.com/office/powerpoint/2010/main" val="120266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0808D-BDF4-4DB9-93E0-A48CD7206460}"/>
              </a:ext>
            </a:extLst>
          </p:cNvPr>
          <p:cNvPicPr>
            <a:picLocks noChangeAspect="1"/>
          </p:cNvPicPr>
          <p:nvPr/>
        </p:nvPicPr>
        <p:blipFill rotWithShape="1">
          <a:blip r:embed="rId3"/>
          <a:srcRect l="33996" r="34033" b="5628"/>
          <a:stretch/>
        </p:blipFill>
        <p:spPr>
          <a:xfrm>
            <a:off x="2005759" y="233310"/>
            <a:ext cx="5132482" cy="6391381"/>
          </a:xfrm>
          <a:prstGeom prst="rect">
            <a:avLst/>
          </a:prstGeom>
        </p:spPr>
      </p:pic>
    </p:spTree>
    <p:extLst>
      <p:ext uri="{BB962C8B-B14F-4D97-AF65-F5344CB8AC3E}">
        <p14:creationId xmlns:p14="http://schemas.microsoft.com/office/powerpoint/2010/main" val="1039566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28411</TotalTime>
  <Words>3129</Words>
  <Application>Microsoft Office PowerPoint</Application>
  <PresentationFormat>On-screen Show (4:3)</PresentationFormat>
  <Paragraphs>306</Paragraphs>
  <Slides>44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Avenir Next Condensed</vt:lpstr>
      <vt:lpstr>Calibri</vt:lpstr>
      <vt:lpstr>Century Gothic</vt:lpstr>
      <vt:lpstr>Myriad pro</vt:lpstr>
      <vt:lpstr>Raleway</vt:lpstr>
      <vt:lpstr>Segoe Script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Impact: Public Health Benefit</vt:lpstr>
      <vt:lpstr>Benefits to Multiple Consumers </vt:lpstr>
      <vt:lpstr>Building an Equitable Food System Requires a Focus on Race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Camp</dc:creator>
  <cp:lastModifiedBy>Kristen Hanlon</cp:lastModifiedBy>
  <cp:revision>680</cp:revision>
  <dcterms:created xsi:type="dcterms:W3CDTF">2018-02-12T23:26:04Z</dcterms:created>
  <dcterms:modified xsi:type="dcterms:W3CDTF">2020-06-18T15:00:04Z</dcterms:modified>
</cp:coreProperties>
</file>