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257" r:id="rId3"/>
    <p:sldId id="258" r:id="rId4"/>
    <p:sldId id="260" r:id="rId5"/>
    <p:sldId id="261" r:id="rId6"/>
    <p:sldId id="262" r:id="rId7"/>
    <p:sldId id="263" r:id="rId8"/>
    <p:sldId id="264" r:id="rId9"/>
    <p:sldId id="365" r:id="rId10"/>
    <p:sldId id="367" r:id="rId11"/>
    <p:sldId id="368" r:id="rId12"/>
    <p:sldId id="265" r:id="rId13"/>
    <p:sldId id="266" r:id="rId14"/>
    <p:sldId id="267" r:id="rId15"/>
    <p:sldId id="268" r:id="rId16"/>
    <p:sldId id="269" r:id="rId17"/>
    <p:sldId id="270" r:id="rId18"/>
    <p:sldId id="409" r:id="rId19"/>
    <p:sldId id="271" r:id="rId20"/>
    <p:sldId id="272" r:id="rId21"/>
    <p:sldId id="371" r:id="rId22"/>
    <p:sldId id="372" r:id="rId23"/>
    <p:sldId id="373" r:id="rId24"/>
    <p:sldId id="375" r:id="rId25"/>
    <p:sldId id="273" r:id="rId26"/>
    <p:sldId id="376" r:id="rId27"/>
    <p:sldId id="377" r:id="rId28"/>
    <p:sldId id="378" r:id="rId29"/>
    <p:sldId id="274" r:id="rId30"/>
    <p:sldId id="275" r:id="rId31"/>
    <p:sldId id="276" r:id="rId32"/>
    <p:sldId id="277" r:id="rId33"/>
    <p:sldId id="278" r:id="rId34"/>
    <p:sldId id="279" r:id="rId35"/>
    <p:sldId id="280" r:id="rId36"/>
    <p:sldId id="357" r:id="rId37"/>
    <p:sldId id="359" r:id="rId38"/>
    <p:sldId id="360" r:id="rId39"/>
    <p:sldId id="362" r:id="rId40"/>
    <p:sldId id="379" r:id="rId41"/>
    <p:sldId id="363" r:id="rId42"/>
    <p:sldId id="291" r:id="rId43"/>
    <p:sldId id="292" r:id="rId44"/>
    <p:sldId id="380" r:id="rId45"/>
    <p:sldId id="381" r:id="rId46"/>
    <p:sldId id="293" r:id="rId47"/>
    <p:sldId id="382" r:id="rId48"/>
    <p:sldId id="383" r:id="rId49"/>
    <p:sldId id="384" r:id="rId50"/>
    <p:sldId id="385" r:id="rId51"/>
    <p:sldId id="386" r:id="rId52"/>
    <p:sldId id="388" r:id="rId53"/>
    <p:sldId id="387" r:id="rId54"/>
    <p:sldId id="389" r:id="rId55"/>
    <p:sldId id="391" r:id="rId56"/>
    <p:sldId id="390" r:id="rId57"/>
    <p:sldId id="300" r:id="rId58"/>
    <p:sldId id="393" r:id="rId59"/>
    <p:sldId id="394" r:id="rId60"/>
    <p:sldId id="302" r:id="rId61"/>
    <p:sldId id="303" r:id="rId62"/>
    <p:sldId id="304" r:id="rId63"/>
    <p:sldId id="305" r:id="rId64"/>
    <p:sldId id="306" r:id="rId65"/>
    <p:sldId id="307" r:id="rId66"/>
    <p:sldId id="308" r:id="rId67"/>
    <p:sldId id="310" r:id="rId68"/>
    <p:sldId id="395" r:id="rId69"/>
    <p:sldId id="397" r:id="rId70"/>
    <p:sldId id="398" r:id="rId71"/>
    <p:sldId id="399" r:id="rId72"/>
    <p:sldId id="314" r:id="rId73"/>
    <p:sldId id="400" r:id="rId74"/>
    <p:sldId id="401" r:id="rId75"/>
    <p:sldId id="319" r:id="rId76"/>
    <p:sldId id="402" r:id="rId77"/>
    <p:sldId id="403" r:id="rId78"/>
    <p:sldId id="405" r:id="rId79"/>
    <p:sldId id="406" r:id="rId80"/>
    <p:sldId id="407" r:id="rId81"/>
    <p:sldId id="408" r:id="rId82"/>
    <p:sldId id="259" r:id="rId83"/>
    <p:sldId id="327" r:id="rId84"/>
    <p:sldId id="336" r:id="rId85"/>
    <p:sldId id="338" r:id="rId86"/>
    <p:sldId id="339" r:id="rId87"/>
    <p:sldId id="341" r:id="rId88"/>
    <p:sldId id="342" r:id="rId89"/>
    <p:sldId id="344" r:id="rId90"/>
    <p:sldId id="410" r:id="rId91"/>
    <p:sldId id="412" r:id="rId92"/>
    <p:sldId id="345" r:id="rId93"/>
    <p:sldId id="346" r:id="rId94"/>
    <p:sldId id="347" r:id="rId95"/>
    <p:sldId id="348" r:id="rId96"/>
    <p:sldId id="349" r:id="rId97"/>
    <p:sldId id="350" r:id="rId98"/>
    <p:sldId id="351" r:id="rId99"/>
    <p:sldId id="352" r:id="rId100"/>
    <p:sldId id="353" r:id="rId101"/>
    <p:sldId id="354" r:id="rId102"/>
    <p:sldId id="355" r:id="rId103"/>
    <p:sldId id="411"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Johnson" initials="RJ" lastIdx="5" clrIdx="0">
    <p:extLst>
      <p:ext uri="{19B8F6BF-5375-455C-9EA6-DF929625EA0E}">
        <p15:presenceInfo xmlns:p15="http://schemas.microsoft.com/office/powerpoint/2012/main" userId="S::rjohnson@changelabsolutions.org::8e7f350a-d4e5-4e61-be65-c13b6aa8a299" providerId="AD"/>
      </p:ext>
    </p:extLst>
  </p:cmAuthor>
  <p:cmAuthor id="2" name="Alexis Etow" initials="AE" lastIdx="34" clrIdx="1">
    <p:extLst>
      <p:ext uri="{19B8F6BF-5375-455C-9EA6-DF929625EA0E}">
        <p15:presenceInfo xmlns:p15="http://schemas.microsoft.com/office/powerpoint/2012/main" userId="Alexis Et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2609" autoAdjust="0"/>
  </p:normalViewPr>
  <p:slideViewPr>
    <p:cSldViewPr snapToGrid="0">
      <p:cViewPr varScale="1">
        <p:scale>
          <a:sx n="94" d="100"/>
          <a:sy n="94" d="100"/>
        </p:scale>
        <p:origin x="17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95807-D684-45B9-A3F6-C9E920208F8E}" type="datetimeFigureOut">
              <a:rPr lang="en-US" smtClean="0"/>
              <a:t>10/10/2019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D7728-B0DA-485D-99B1-905268242264}" type="slidenum">
              <a:rPr lang="en-US" smtClean="0"/>
              <a:t>‹#›</a:t>
            </a:fld>
            <a:endParaRPr lang="en-US" dirty="0"/>
          </a:p>
        </p:txBody>
      </p:sp>
    </p:spTree>
    <p:extLst>
      <p:ext uri="{BB962C8B-B14F-4D97-AF65-F5344CB8AC3E}">
        <p14:creationId xmlns:p14="http://schemas.microsoft.com/office/powerpoint/2010/main" val="358916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35</a:t>
            </a:fld>
            <a:endParaRPr lang="en-US" dirty="0"/>
          </a:p>
        </p:txBody>
      </p:sp>
    </p:spTree>
    <p:extLst>
      <p:ext uri="{BB962C8B-B14F-4D97-AF65-F5344CB8AC3E}">
        <p14:creationId xmlns:p14="http://schemas.microsoft.com/office/powerpoint/2010/main" val="66609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36</a:t>
            </a:fld>
            <a:endParaRPr lang="en-US" dirty="0"/>
          </a:p>
        </p:txBody>
      </p:sp>
    </p:spTree>
    <p:extLst>
      <p:ext uri="{BB962C8B-B14F-4D97-AF65-F5344CB8AC3E}">
        <p14:creationId xmlns:p14="http://schemas.microsoft.com/office/powerpoint/2010/main" val="374485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37</a:t>
            </a:fld>
            <a:endParaRPr lang="en-US" dirty="0"/>
          </a:p>
        </p:txBody>
      </p:sp>
    </p:spTree>
    <p:extLst>
      <p:ext uri="{BB962C8B-B14F-4D97-AF65-F5344CB8AC3E}">
        <p14:creationId xmlns:p14="http://schemas.microsoft.com/office/powerpoint/2010/main" val="327569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38</a:t>
            </a:fld>
            <a:endParaRPr lang="en-US" dirty="0"/>
          </a:p>
        </p:txBody>
      </p:sp>
    </p:spTree>
    <p:extLst>
      <p:ext uri="{BB962C8B-B14F-4D97-AF65-F5344CB8AC3E}">
        <p14:creationId xmlns:p14="http://schemas.microsoft.com/office/powerpoint/2010/main" val="263761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39</a:t>
            </a:fld>
            <a:endParaRPr lang="en-US" dirty="0"/>
          </a:p>
        </p:txBody>
      </p:sp>
    </p:spTree>
    <p:extLst>
      <p:ext uri="{BB962C8B-B14F-4D97-AF65-F5344CB8AC3E}">
        <p14:creationId xmlns:p14="http://schemas.microsoft.com/office/powerpoint/2010/main" val="169047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40</a:t>
            </a:fld>
            <a:endParaRPr lang="en-US" dirty="0"/>
          </a:p>
        </p:txBody>
      </p:sp>
    </p:spTree>
    <p:extLst>
      <p:ext uri="{BB962C8B-B14F-4D97-AF65-F5344CB8AC3E}">
        <p14:creationId xmlns:p14="http://schemas.microsoft.com/office/powerpoint/2010/main" val="32695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41</a:t>
            </a:fld>
            <a:endParaRPr lang="en-US" dirty="0"/>
          </a:p>
        </p:txBody>
      </p:sp>
    </p:spTree>
    <p:extLst>
      <p:ext uri="{BB962C8B-B14F-4D97-AF65-F5344CB8AC3E}">
        <p14:creationId xmlns:p14="http://schemas.microsoft.com/office/powerpoint/2010/main" val="217783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65</a:t>
            </a:fld>
            <a:endParaRPr lang="en-US" dirty="0"/>
          </a:p>
        </p:txBody>
      </p:sp>
    </p:spTree>
    <p:extLst>
      <p:ext uri="{BB962C8B-B14F-4D97-AF65-F5344CB8AC3E}">
        <p14:creationId xmlns:p14="http://schemas.microsoft.com/office/powerpoint/2010/main" val="170289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7728-B0DA-485D-99B1-905268242264}" type="slidenum">
              <a:rPr lang="en-US" smtClean="0"/>
              <a:t>97</a:t>
            </a:fld>
            <a:endParaRPr lang="en-US" dirty="0"/>
          </a:p>
        </p:txBody>
      </p:sp>
    </p:spTree>
    <p:extLst>
      <p:ext uri="{BB962C8B-B14F-4D97-AF65-F5344CB8AC3E}">
        <p14:creationId xmlns:p14="http://schemas.microsoft.com/office/powerpoint/2010/main" val="357830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FE65-8ED1-4693-ACEB-DC9E33F30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B92DC7-7EBA-4A95-93D3-96DDCAE91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42A3D-73CF-4D31-808C-68EE54998DF7}"/>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5" name="Footer Placeholder 4">
            <a:extLst>
              <a:ext uri="{FF2B5EF4-FFF2-40B4-BE49-F238E27FC236}">
                <a16:creationId xmlns:a16="http://schemas.microsoft.com/office/drawing/2014/main" id="{CAED7B05-1937-4381-8021-4A1F7B891C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9FB95-4FDD-453A-93F9-9D0679C347A8}"/>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131945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DF67-CEE0-4DA9-8CF2-544704C16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32B959-DE66-41D6-B07C-23DB422181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AAED1-A640-4FC0-841F-1A1AE566446B}"/>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5" name="Footer Placeholder 4">
            <a:extLst>
              <a:ext uri="{FF2B5EF4-FFF2-40B4-BE49-F238E27FC236}">
                <a16:creationId xmlns:a16="http://schemas.microsoft.com/office/drawing/2014/main" id="{C2D5031A-E562-4E0D-AA86-E4377C8F3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9C1109-0BE9-4715-BFD8-0A6916CBB74E}"/>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245001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CFCA4-45FE-4E7B-ADAF-C77146A8B0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04A704-D9ED-4C60-AEDF-D3A0E7E1D8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ED6A6-9B14-4E01-96F9-5789C8293081}"/>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5" name="Footer Placeholder 4">
            <a:extLst>
              <a:ext uri="{FF2B5EF4-FFF2-40B4-BE49-F238E27FC236}">
                <a16:creationId xmlns:a16="http://schemas.microsoft.com/office/drawing/2014/main" id="{231A05F9-63A1-4BF3-8AFC-E6FC789377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1DF7DF-9C4E-4345-880E-0D89250BA876}"/>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42316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B0BE-F27D-4AF8-89D6-EE36B255E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0D90B-B96D-4C7D-A83D-478A29D711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B6714-C53C-4301-B38B-DE92E8FD2606}"/>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5" name="Footer Placeholder 4">
            <a:extLst>
              <a:ext uri="{FF2B5EF4-FFF2-40B4-BE49-F238E27FC236}">
                <a16:creationId xmlns:a16="http://schemas.microsoft.com/office/drawing/2014/main" id="{5E10F028-F803-46D9-ABCC-047520EFD1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BF3A0C-DFA0-47A6-8DA2-2235D6DDE60B}"/>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293569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15ED-0661-480B-9E65-61DBE68E0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4A2AB-7B3A-41D8-9A21-1A197A100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D73345-224E-4F17-B102-4F02BA8A5C1E}"/>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5" name="Footer Placeholder 4">
            <a:extLst>
              <a:ext uri="{FF2B5EF4-FFF2-40B4-BE49-F238E27FC236}">
                <a16:creationId xmlns:a16="http://schemas.microsoft.com/office/drawing/2014/main" id="{AD81DD7F-4311-4585-BBE3-C2B2A144A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9F728B-17C2-4D90-BCBC-11E89685DA01}"/>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384848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95BA-F92B-4E26-BCA2-A1BD6CC4D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1E122-E1E7-4652-B4CA-FD0BEAC7E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5E51F-621C-4D18-B88B-693D530B8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4EB94-DA38-40C6-8D1D-7E15464C6472}"/>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6" name="Footer Placeholder 5">
            <a:extLst>
              <a:ext uri="{FF2B5EF4-FFF2-40B4-BE49-F238E27FC236}">
                <a16:creationId xmlns:a16="http://schemas.microsoft.com/office/drawing/2014/main" id="{65FB20C0-3DA8-4700-A977-9B4847DE26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B60A58-8443-4CB5-9FDD-0F1069489867}"/>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351399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B02E-AD29-416D-9701-225F2E2C9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9306AA-B851-4F4B-820C-5B0FF97BC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9FA512-87AC-4304-9CEB-2B1FF1FBC3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24B4A7-5527-40DB-8255-9E4B263F8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0750F-6096-4659-B734-D38C305E0B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2C315D-95FF-4E6A-B065-D66496B4ADA9}"/>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8" name="Footer Placeholder 7">
            <a:extLst>
              <a:ext uri="{FF2B5EF4-FFF2-40B4-BE49-F238E27FC236}">
                <a16:creationId xmlns:a16="http://schemas.microsoft.com/office/drawing/2014/main" id="{B42C9A45-CAEA-495A-9C67-762E03382A1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4E1DF6D-63F5-42F6-889D-688435E4516D}"/>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193151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843B-448D-4FE1-80DF-DB83358E6D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EC240-3A92-4979-8A85-8ABC5BF907AF}"/>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4" name="Footer Placeholder 3">
            <a:extLst>
              <a:ext uri="{FF2B5EF4-FFF2-40B4-BE49-F238E27FC236}">
                <a16:creationId xmlns:a16="http://schemas.microsoft.com/office/drawing/2014/main" id="{BAE67A33-60A5-4957-A241-2CFF0747B7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9298B-88DE-4B73-B386-7180B94851F4}"/>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42695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20037-8448-442A-A509-646231BE3ACC}"/>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3" name="Footer Placeholder 2">
            <a:extLst>
              <a:ext uri="{FF2B5EF4-FFF2-40B4-BE49-F238E27FC236}">
                <a16:creationId xmlns:a16="http://schemas.microsoft.com/office/drawing/2014/main" id="{CCEE7AF5-C0F5-45A9-B77D-5B2370D537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F8B161-A587-4E41-8963-3322D0571B61}"/>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378297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11AF-1854-422A-A39C-86070A39C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6BC82-5D2F-470A-81B8-37C8E5313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2001D5-3555-4EF3-BEAC-C6830D8A2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1A19DF-685D-46EC-8D4D-ACE53A5BABF1}"/>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6" name="Footer Placeholder 5">
            <a:extLst>
              <a:ext uri="{FF2B5EF4-FFF2-40B4-BE49-F238E27FC236}">
                <a16:creationId xmlns:a16="http://schemas.microsoft.com/office/drawing/2014/main" id="{2BE3B3C7-E8E7-4673-878D-0FAE87CF14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2D0BDE-178D-441A-8828-577E9C27BD18}"/>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363079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5F79-C1D7-484E-8126-652A78C3E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F600D1-C5FD-4C52-98BD-E2A1BBAA1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3D3AF7-CE45-4374-A66A-59E3BD98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206E46-A8A0-4133-8982-4F35EC04C8FC}"/>
              </a:ext>
            </a:extLst>
          </p:cNvPr>
          <p:cNvSpPr>
            <a:spLocks noGrp="1"/>
          </p:cNvSpPr>
          <p:nvPr>
            <p:ph type="dt" sz="half" idx="10"/>
          </p:nvPr>
        </p:nvSpPr>
        <p:spPr/>
        <p:txBody>
          <a:bodyPr/>
          <a:lstStyle/>
          <a:p>
            <a:fld id="{09BB4791-5532-4458-9C5F-721ECEF170EF}" type="datetimeFigureOut">
              <a:rPr lang="en-US" smtClean="0"/>
              <a:t>10/10/2019</a:t>
            </a:fld>
            <a:endParaRPr lang="en-US" dirty="0"/>
          </a:p>
        </p:txBody>
      </p:sp>
      <p:sp>
        <p:nvSpPr>
          <p:cNvPr id="6" name="Footer Placeholder 5">
            <a:extLst>
              <a:ext uri="{FF2B5EF4-FFF2-40B4-BE49-F238E27FC236}">
                <a16:creationId xmlns:a16="http://schemas.microsoft.com/office/drawing/2014/main" id="{5D8A7EF0-E4DE-46CC-8390-FB3A185C52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258DAF-6FD6-48F9-AA8E-D3CF54B72C7B}"/>
              </a:ext>
            </a:extLst>
          </p:cNvPr>
          <p:cNvSpPr>
            <a:spLocks noGrp="1"/>
          </p:cNvSpPr>
          <p:nvPr>
            <p:ph type="sldNum" sz="quarter" idx="12"/>
          </p:nvPr>
        </p:nvSpPr>
        <p:spPr/>
        <p:txBody>
          <a:bodyPr/>
          <a:lstStyle/>
          <a:p>
            <a:fld id="{529F5F24-2DF5-4F77-9AD6-312C0488DA6F}" type="slidenum">
              <a:rPr lang="en-US" smtClean="0"/>
              <a:t>‹#›</a:t>
            </a:fld>
            <a:endParaRPr lang="en-US" dirty="0"/>
          </a:p>
        </p:txBody>
      </p:sp>
    </p:spTree>
    <p:extLst>
      <p:ext uri="{BB962C8B-B14F-4D97-AF65-F5344CB8AC3E}">
        <p14:creationId xmlns:p14="http://schemas.microsoft.com/office/powerpoint/2010/main" val="85406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3A43C-7BAB-40AA-93F4-6E6D31F2E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A19E3C-5EA9-437D-B411-31151FB65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4836-C008-401C-9CA1-2F124FBA9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B4791-5532-4458-9C5F-721ECEF170EF}" type="datetimeFigureOut">
              <a:rPr lang="en-US" smtClean="0"/>
              <a:t>10/10/2019</a:t>
            </a:fld>
            <a:endParaRPr lang="en-US" dirty="0"/>
          </a:p>
        </p:txBody>
      </p:sp>
      <p:sp>
        <p:nvSpPr>
          <p:cNvPr id="5" name="Footer Placeholder 4">
            <a:extLst>
              <a:ext uri="{FF2B5EF4-FFF2-40B4-BE49-F238E27FC236}">
                <a16:creationId xmlns:a16="http://schemas.microsoft.com/office/drawing/2014/main" id="{CC2FD55C-C746-4FA1-8CF8-FABCB7A12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C79D2B-B5AE-4BD5-BBF4-9BC4E8BD5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F5F24-2DF5-4F77-9AD6-312C0488DA6F}" type="slidenum">
              <a:rPr lang="en-US" smtClean="0"/>
              <a:t>‹#›</a:t>
            </a:fld>
            <a:endParaRPr lang="en-US" dirty="0"/>
          </a:p>
        </p:txBody>
      </p:sp>
    </p:spTree>
    <p:extLst>
      <p:ext uri="{BB962C8B-B14F-4D97-AF65-F5344CB8AC3E}">
        <p14:creationId xmlns:p14="http://schemas.microsoft.com/office/powerpoint/2010/main" val="73078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2A29-A46F-45A0-8EFA-0CBFFB0312FE}"/>
              </a:ext>
            </a:extLst>
          </p:cNvPr>
          <p:cNvSpPr>
            <a:spLocks noGrp="1"/>
          </p:cNvSpPr>
          <p:nvPr>
            <p:ph type="ctrTitle"/>
          </p:nvPr>
        </p:nvSpPr>
        <p:spPr/>
        <p:txBody>
          <a:bodyPr>
            <a:normAutofit/>
          </a:bodyPr>
          <a:lstStyle/>
          <a:p>
            <a:r>
              <a:rPr lang="en-US" b="1" dirty="0">
                <a:latin typeface="+mn-lt"/>
                <a:cs typeface="Century Gothic"/>
              </a:rPr>
              <a:t>Structure of Government</a:t>
            </a:r>
            <a:endParaRPr lang="en-US" dirty="0">
              <a:latin typeface="+mn-lt"/>
            </a:endParaRPr>
          </a:p>
        </p:txBody>
      </p:sp>
      <p:sp>
        <p:nvSpPr>
          <p:cNvPr id="3" name="Subtitle 2">
            <a:extLst>
              <a:ext uri="{FF2B5EF4-FFF2-40B4-BE49-F238E27FC236}">
                <a16:creationId xmlns:a16="http://schemas.microsoft.com/office/drawing/2014/main" id="{C5C83C89-FF38-48F5-B79C-ECDD52F21FF8}"/>
              </a:ext>
            </a:extLst>
          </p:cNvPr>
          <p:cNvSpPr>
            <a:spLocks noGrp="1"/>
          </p:cNvSpPr>
          <p:nvPr>
            <p:ph type="subTitle" idx="1"/>
          </p:nvPr>
        </p:nvSpPr>
        <p:spPr/>
        <p:txBody>
          <a:bodyPr/>
          <a:lstStyle/>
          <a:p>
            <a:r>
              <a:rPr lang="en-US" sz="4800" dirty="0">
                <a:cs typeface="Century Gothic"/>
              </a:rPr>
              <a:t>Exploring the Fabric and Framework of Public Health Powers</a:t>
            </a:r>
          </a:p>
          <a:p>
            <a:endParaRPr lang="en-US" dirty="0"/>
          </a:p>
        </p:txBody>
      </p:sp>
    </p:spTree>
    <p:extLst>
      <p:ext uri="{BB962C8B-B14F-4D97-AF65-F5344CB8AC3E}">
        <p14:creationId xmlns:p14="http://schemas.microsoft.com/office/powerpoint/2010/main" val="404357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01B-98D4-4B7F-BEF3-3038C7E392E6}"/>
              </a:ext>
            </a:extLst>
          </p:cNvPr>
          <p:cNvSpPr>
            <a:spLocks noGrp="1"/>
          </p:cNvSpPr>
          <p:nvPr>
            <p:ph type="title"/>
          </p:nvPr>
        </p:nvSpPr>
        <p:spPr>
          <a:xfrm>
            <a:off x="838200" y="500062"/>
            <a:ext cx="10515600" cy="1325563"/>
          </a:xfrm>
        </p:spPr>
        <p:txBody>
          <a:bodyPr>
            <a:normAutofit fontScale="90000"/>
          </a:bodyPr>
          <a:lstStyle/>
          <a:p>
            <a:pPr algn="ctr"/>
            <a:r>
              <a:rPr lang="en-US" sz="6000" b="1" dirty="0">
                <a:latin typeface="+mn-lt"/>
                <a:cs typeface="Segoe Script"/>
              </a:rPr>
              <a:t>Enumerated Powers: </a:t>
            </a:r>
            <a:br>
              <a:rPr lang="en-US" sz="6000" b="1" dirty="0">
                <a:latin typeface="+mn-lt"/>
                <a:cs typeface="Segoe Script"/>
              </a:rPr>
            </a:br>
            <a:r>
              <a:rPr lang="en-US" sz="8900" b="1" dirty="0">
                <a:latin typeface="+mn-lt"/>
                <a:cs typeface="Segoe Script"/>
              </a:rPr>
              <a:t>The Commerce Clause</a:t>
            </a:r>
            <a:endParaRPr lang="en-US" sz="8900" b="1" dirty="0">
              <a:latin typeface="+mn-lt"/>
            </a:endParaRPr>
          </a:p>
        </p:txBody>
      </p:sp>
      <p:sp>
        <p:nvSpPr>
          <p:cNvPr id="4" name="Content Placeholder 3">
            <a:extLst>
              <a:ext uri="{FF2B5EF4-FFF2-40B4-BE49-F238E27FC236}">
                <a16:creationId xmlns:a16="http://schemas.microsoft.com/office/drawing/2014/main" id="{83B59CDC-7005-47D5-A9EB-BB41F1A7F41F}"/>
              </a:ext>
            </a:extLst>
          </p:cNvPr>
          <p:cNvSpPr>
            <a:spLocks noGrp="1"/>
          </p:cNvSpPr>
          <p:nvPr>
            <p:ph idx="1"/>
          </p:nvPr>
        </p:nvSpPr>
        <p:spPr/>
        <p:txBody>
          <a:bodyPr>
            <a:normAutofit/>
          </a:bodyPr>
          <a:lstStyle/>
          <a:p>
            <a:pPr marL="0" lvl="0" indent="0" algn="ctr">
              <a:buNone/>
            </a:pPr>
            <a:endParaRPr lang="en-US" sz="5400" dirty="0"/>
          </a:p>
          <a:p>
            <a:pPr marL="0" indent="0" algn="ctr">
              <a:buNone/>
            </a:pPr>
            <a:r>
              <a:rPr lang="en-US" sz="5400" dirty="0"/>
              <a:t>The power to regulate commerce (both domestically as well as globally)</a:t>
            </a:r>
          </a:p>
        </p:txBody>
      </p:sp>
    </p:spTree>
    <p:extLst>
      <p:ext uri="{BB962C8B-B14F-4D97-AF65-F5344CB8AC3E}">
        <p14:creationId xmlns:p14="http://schemas.microsoft.com/office/powerpoint/2010/main" val="3281335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fontScale="90000"/>
          </a:bodyPr>
          <a:lstStyle/>
          <a:p>
            <a:r>
              <a:rPr lang="en-US" altLang="en-US" sz="5400" b="1" dirty="0">
                <a:cs typeface="Century Gothic"/>
              </a:rPr>
              <a:t>Q. True or False? Intergovernmental Collaboration </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The authority of local boards of health is the same in every state.</a:t>
            </a:r>
            <a:endParaRPr lang="en-US" dirty="0"/>
          </a:p>
        </p:txBody>
      </p:sp>
    </p:spTree>
    <p:extLst>
      <p:ext uri="{BB962C8B-B14F-4D97-AF65-F5344CB8AC3E}">
        <p14:creationId xmlns:p14="http://schemas.microsoft.com/office/powerpoint/2010/main" val="3794826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a:xfrm>
            <a:off x="838200" y="365125"/>
            <a:ext cx="10515600" cy="1325563"/>
          </a:xfrm>
        </p:spPr>
        <p:txBody>
          <a:bodyPr>
            <a:normAutofit fontScale="90000"/>
          </a:bodyPr>
          <a:lstStyle/>
          <a:p>
            <a:r>
              <a:rPr lang="en-US" altLang="en-US" sz="5400" b="1" dirty="0">
                <a:cs typeface="Century Gothic"/>
              </a:rPr>
              <a:t>A. True or False? Intergovernmental Collaboration </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The authority of local boards of health is the same in every state.</a:t>
            </a:r>
          </a:p>
          <a:p>
            <a:pPr marL="0" indent="0">
              <a:spcBef>
                <a:spcPts val="0"/>
              </a:spcBef>
              <a:buNone/>
            </a:pPr>
            <a:endParaRPr lang="en-US" sz="4800" b="1" dirty="0"/>
          </a:p>
          <a:p>
            <a:pPr marL="0" indent="0">
              <a:spcBef>
                <a:spcPts val="0"/>
              </a:spcBef>
              <a:buNone/>
            </a:pPr>
            <a:r>
              <a:rPr lang="en-US" altLang="en-US" sz="4800" b="1" dirty="0">
                <a:solidFill>
                  <a:srgbClr val="FF0000"/>
                </a:solidFill>
                <a:cs typeface="Century Gothic"/>
              </a:rPr>
              <a:t>Answer: False</a:t>
            </a:r>
            <a:endParaRPr lang="en-US" sz="4800" dirty="0"/>
          </a:p>
        </p:txBody>
      </p:sp>
    </p:spTree>
    <p:extLst>
      <p:ext uri="{BB962C8B-B14F-4D97-AF65-F5344CB8AC3E}">
        <p14:creationId xmlns:p14="http://schemas.microsoft.com/office/powerpoint/2010/main" val="4175080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fontScale="90000"/>
          </a:bodyPr>
          <a:lstStyle/>
          <a:p>
            <a:r>
              <a:rPr lang="en-US" altLang="en-US" b="1" dirty="0">
                <a:latin typeface="+mn-lt"/>
                <a:cs typeface="Century Gothic"/>
              </a:rPr>
              <a:t>Q. Multiple Choice: </a:t>
            </a:r>
            <a:r>
              <a:rPr lang="en-US" b="1" dirty="0">
                <a:latin typeface="+mn-lt"/>
              </a:rPr>
              <a:t>Which level of government is responsible for controlling infectious disease?</a:t>
            </a:r>
            <a:endParaRPr lang="en-US" altLang="en-US" b="1" dirty="0">
              <a:latin typeface="+mn-lt"/>
              <a:cs typeface="Century Gothic"/>
            </a:endParaRP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514350" lvl="0" indent="-514350">
              <a:buFont typeface="+mj-lt"/>
              <a:buAutoNum type="alphaLcParenR"/>
            </a:pPr>
            <a:r>
              <a:rPr lang="en-US" sz="4000" dirty="0"/>
              <a:t>Federal</a:t>
            </a:r>
          </a:p>
          <a:p>
            <a:pPr marL="514350" lvl="0" indent="-514350">
              <a:buFont typeface="+mj-lt"/>
              <a:buAutoNum type="alphaLcParenR"/>
            </a:pPr>
            <a:r>
              <a:rPr lang="en-US" sz="4000" dirty="0"/>
              <a:t>State</a:t>
            </a:r>
          </a:p>
          <a:p>
            <a:pPr marL="514350" lvl="0" indent="-514350">
              <a:buFont typeface="+mj-lt"/>
              <a:buAutoNum type="alphaLcParenR"/>
            </a:pPr>
            <a:r>
              <a:rPr lang="en-US" sz="4000" dirty="0"/>
              <a:t>Local</a:t>
            </a:r>
          </a:p>
          <a:p>
            <a:pPr marL="514350" lvl="0" indent="-514350">
              <a:buFont typeface="+mj-lt"/>
              <a:buAutoNum type="alphaLcParenR"/>
            </a:pPr>
            <a:r>
              <a:rPr lang="en-US" sz="4000" dirty="0"/>
              <a:t>Choices A) and B) only</a:t>
            </a:r>
          </a:p>
          <a:p>
            <a:pPr marL="514350" lvl="0" indent="-514350">
              <a:buFont typeface="+mj-lt"/>
              <a:buAutoNum type="alphaLcParenR"/>
            </a:pPr>
            <a:r>
              <a:rPr lang="en-US" sz="4000" dirty="0"/>
              <a:t>Choices A), B), and C)</a:t>
            </a:r>
          </a:p>
        </p:txBody>
      </p:sp>
    </p:spTree>
    <p:extLst>
      <p:ext uri="{BB962C8B-B14F-4D97-AF65-F5344CB8AC3E}">
        <p14:creationId xmlns:p14="http://schemas.microsoft.com/office/powerpoint/2010/main" val="10652955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fontScale="90000"/>
          </a:bodyPr>
          <a:lstStyle/>
          <a:p>
            <a:r>
              <a:rPr lang="en-US" altLang="en-US" b="1" dirty="0">
                <a:latin typeface="+mn-lt"/>
                <a:cs typeface="Century Gothic"/>
              </a:rPr>
              <a:t>A. Multiple Choice: </a:t>
            </a:r>
            <a:r>
              <a:rPr lang="en-US" b="1" dirty="0">
                <a:latin typeface="+mn-lt"/>
              </a:rPr>
              <a:t>Which level of government is responsible for controlling infectious disease?</a:t>
            </a:r>
            <a:endParaRPr lang="en-US" altLang="en-US" b="1" dirty="0">
              <a:latin typeface="+mn-lt"/>
              <a:cs typeface="Century Gothic"/>
            </a:endParaRP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514350" lvl="0" indent="-514350">
              <a:buFont typeface="+mj-lt"/>
              <a:buAutoNum type="alphaLcParenR"/>
            </a:pPr>
            <a:r>
              <a:rPr lang="en-US" sz="4000" dirty="0"/>
              <a:t>Federal</a:t>
            </a:r>
          </a:p>
          <a:p>
            <a:pPr marL="514350" lvl="0" indent="-514350">
              <a:buFont typeface="+mj-lt"/>
              <a:buAutoNum type="alphaLcParenR"/>
            </a:pPr>
            <a:r>
              <a:rPr lang="en-US" sz="4000" dirty="0"/>
              <a:t>State</a:t>
            </a:r>
          </a:p>
          <a:p>
            <a:pPr marL="514350" lvl="0" indent="-514350">
              <a:buFont typeface="+mj-lt"/>
              <a:buAutoNum type="alphaLcParenR"/>
            </a:pPr>
            <a:r>
              <a:rPr lang="en-US" sz="4000" dirty="0"/>
              <a:t>Local</a:t>
            </a:r>
          </a:p>
          <a:p>
            <a:pPr marL="514350" lvl="0" indent="-514350">
              <a:buFont typeface="+mj-lt"/>
              <a:buAutoNum type="alphaLcParenR"/>
            </a:pPr>
            <a:r>
              <a:rPr lang="en-US" sz="4000" dirty="0"/>
              <a:t>Choices A) and B) only</a:t>
            </a:r>
          </a:p>
          <a:p>
            <a:pPr marL="514350" lvl="0" indent="-514350">
              <a:buFont typeface="+mj-lt"/>
              <a:buAutoNum type="alphaLcParenR"/>
            </a:pPr>
            <a:r>
              <a:rPr lang="en-US" sz="4000" dirty="0">
                <a:solidFill>
                  <a:srgbClr val="FF0000"/>
                </a:solidFill>
              </a:rPr>
              <a:t>Choices A), B), and C) </a:t>
            </a:r>
            <a:r>
              <a:rPr lang="en-US" sz="4000" dirty="0">
                <a:solidFill>
                  <a:srgbClr val="FF0000"/>
                </a:solidFill>
                <a:sym typeface="Wingdings" panose="05000000000000000000" pitchFamily="2" charset="2"/>
              </a:rPr>
              <a:t> Correct Answer</a:t>
            </a:r>
            <a:endParaRPr lang="en-US" sz="4000" dirty="0"/>
          </a:p>
        </p:txBody>
      </p:sp>
    </p:spTree>
    <p:extLst>
      <p:ext uri="{BB962C8B-B14F-4D97-AF65-F5344CB8AC3E}">
        <p14:creationId xmlns:p14="http://schemas.microsoft.com/office/powerpoint/2010/main" val="120374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01B-98D4-4B7F-BEF3-3038C7E392E6}"/>
              </a:ext>
            </a:extLst>
          </p:cNvPr>
          <p:cNvSpPr>
            <a:spLocks noGrp="1"/>
          </p:cNvSpPr>
          <p:nvPr>
            <p:ph type="title"/>
          </p:nvPr>
        </p:nvSpPr>
        <p:spPr>
          <a:xfrm>
            <a:off x="838200" y="500062"/>
            <a:ext cx="10515600" cy="1325563"/>
          </a:xfrm>
        </p:spPr>
        <p:txBody>
          <a:bodyPr>
            <a:normAutofit fontScale="90000"/>
          </a:bodyPr>
          <a:lstStyle/>
          <a:p>
            <a:pPr algn="ctr"/>
            <a:r>
              <a:rPr lang="en-US" sz="6000" b="1" dirty="0">
                <a:latin typeface="+mn-lt"/>
                <a:cs typeface="Segoe Script"/>
              </a:rPr>
              <a:t>Enumerated Powers: </a:t>
            </a:r>
            <a:br>
              <a:rPr lang="en-US" sz="6000" b="1" dirty="0">
                <a:latin typeface="+mn-lt"/>
                <a:cs typeface="Segoe Script"/>
              </a:rPr>
            </a:br>
            <a:r>
              <a:rPr lang="en-US" sz="6700" b="1" dirty="0">
                <a:latin typeface="+mn-lt"/>
                <a:cs typeface="Segoe Script"/>
              </a:rPr>
              <a:t>The Necessary &amp; Proper Clause</a:t>
            </a:r>
            <a:endParaRPr lang="en-US" sz="6700" b="1" dirty="0">
              <a:latin typeface="+mn-lt"/>
            </a:endParaRPr>
          </a:p>
        </p:txBody>
      </p:sp>
      <p:sp>
        <p:nvSpPr>
          <p:cNvPr id="4" name="Content Placeholder 3">
            <a:extLst>
              <a:ext uri="{FF2B5EF4-FFF2-40B4-BE49-F238E27FC236}">
                <a16:creationId xmlns:a16="http://schemas.microsoft.com/office/drawing/2014/main" id="{83B59CDC-7005-47D5-A9EB-BB41F1A7F41F}"/>
              </a:ext>
            </a:extLst>
          </p:cNvPr>
          <p:cNvSpPr>
            <a:spLocks noGrp="1"/>
          </p:cNvSpPr>
          <p:nvPr>
            <p:ph idx="1"/>
          </p:nvPr>
        </p:nvSpPr>
        <p:spPr/>
        <p:txBody>
          <a:bodyPr>
            <a:normAutofit/>
          </a:bodyPr>
          <a:lstStyle/>
          <a:p>
            <a:pPr marL="0" lvl="0" indent="0" algn="ctr">
              <a:buNone/>
            </a:pPr>
            <a:endParaRPr lang="en-US" sz="5400" dirty="0"/>
          </a:p>
          <a:p>
            <a:pPr marL="0" indent="0" algn="ctr">
              <a:buNone/>
            </a:pPr>
            <a:r>
              <a:rPr lang="en-US" sz="5400" dirty="0"/>
              <a:t>The authority to make all laws that are necessary and proper to ensure implementation of these powers</a:t>
            </a:r>
          </a:p>
        </p:txBody>
      </p:sp>
    </p:spTree>
    <p:extLst>
      <p:ext uri="{BB962C8B-B14F-4D97-AF65-F5344CB8AC3E}">
        <p14:creationId xmlns:p14="http://schemas.microsoft.com/office/powerpoint/2010/main" val="10915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01B-98D4-4B7F-BEF3-3038C7E392E6}"/>
              </a:ext>
            </a:extLst>
          </p:cNvPr>
          <p:cNvSpPr>
            <a:spLocks noGrp="1"/>
          </p:cNvSpPr>
          <p:nvPr>
            <p:ph type="title"/>
          </p:nvPr>
        </p:nvSpPr>
        <p:spPr/>
        <p:txBody>
          <a:bodyPr>
            <a:normAutofit/>
          </a:bodyPr>
          <a:lstStyle/>
          <a:p>
            <a:pPr algn="ctr"/>
            <a:r>
              <a:rPr lang="en-US" sz="6000" dirty="0">
                <a:latin typeface="+mn-lt"/>
                <a:cs typeface="Century Gothic"/>
              </a:rPr>
              <a:t>Broad interpretation has led to several </a:t>
            </a:r>
            <a:r>
              <a:rPr lang="en-US" sz="6000" b="1" dirty="0">
                <a:latin typeface="+mn-lt"/>
                <a:cs typeface="Century Gothic"/>
              </a:rPr>
              <a:t>implied powers</a:t>
            </a:r>
            <a:r>
              <a:rPr lang="en-US" sz="6000" dirty="0">
                <a:latin typeface="+mn-lt"/>
                <a:cs typeface="Century Gothic"/>
              </a:rPr>
              <a:t>…</a:t>
            </a:r>
          </a:p>
        </p:txBody>
      </p:sp>
    </p:spTree>
    <p:extLst>
      <p:ext uri="{BB962C8B-B14F-4D97-AF65-F5344CB8AC3E}">
        <p14:creationId xmlns:p14="http://schemas.microsoft.com/office/powerpoint/2010/main" val="231979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3DC3-6FCA-4DB9-85A6-F691EA2628F3}"/>
              </a:ext>
            </a:extLst>
          </p:cNvPr>
          <p:cNvSpPr>
            <a:spLocks noGrp="1"/>
          </p:cNvSpPr>
          <p:nvPr>
            <p:ph type="title"/>
          </p:nvPr>
        </p:nvSpPr>
        <p:spPr>
          <a:xfrm>
            <a:off x="720436" y="249383"/>
            <a:ext cx="10411691" cy="1537854"/>
          </a:xfrm>
        </p:spPr>
        <p:txBody>
          <a:bodyPr>
            <a:noAutofit/>
          </a:bodyPr>
          <a:lstStyle/>
          <a:p>
            <a:pPr algn="ctr"/>
            <a:r>
              <a:rPr lang="en-US" sz="5400" b="1" dirty="0">
                <a:latin typeface="+mn-lt"/>
                <a:cs typeface="Century Gothic"/>
              </a:rPr>
              <a:t> Example of Concurrent Powers</a:t>
            </a:r>
            <a:endParaRPr lang="en-US" b="1" dirty="0">
              <a:latin typeface="+mn-lt"/>
              <a:cs typeface="Segoe script"/>
            </a:endParaRPr>
          </a:p>
        </p:txBody>
      </p:sp>
      <p:sp>
        <p:nvSpPr>
          <p:cNvPr id="3" name="Content Placeholder 2">
            <a:extLst>
              <a:ext uri="{FF2B5EF4-FFF2-40B4-BE49-F238E27FC236}">
                <a16:creationId xmlns:a16="http://schemas.microsoft.com/office/drawing/2014/main" id="{5AB4C754-0AB5-4C75-8EB1-0869D834B2BA}"/>
              </a:ext>
            </a:extLst>
          </p:cNvPr>
          <p:cNvSpPr>
            <a:spLocks noGrp="1"/>
          </p:cNvSpPr>
          <p:nvPr>
            <p:ph idx="1"/>
          </p:nvPr>
        </p:nvSpPr>
        <p:spPr>
          <a:xfrm>
            <a:off x="720436" y="1981199"/>
            <a:ext cx="10633364" cy="4195763"/>
          </a:xfrm>
        </p:spPr>
        <p:txBody>
          <a:bodyPr>
            <a:normAutofit/>
          </a:bodyPr>
          <a:lstStyle/>
          <a:p>
            <a:r>
              <a:rPr lang="en-US" sz="4400" dirty="0">
                <a:ea typeface="Times New Roman" pitchFamily="18" charset="0"/>
                <a:cs typeface="Century Gothic"/>
              </a:rPr>
              <a:t>Collect taxes</a:t>
            </a:r>
          </a:p>
          <a:p>
            <a:r>
              <a:rPr lang="en-US" sz="4400" dirty="0">
                <a:ea typeface="Times New Roman" pitchFamily="18" charset="0"/>
                <a:cs typeface="Century Gothic"/>
              </a:rPr>
              <a:t>Build roads</a:t>
            </a:r>
          </a:p>
          <a:p>
            <a:r>
              <a:rPr lang="en-US" sz="4400" dirty="0">
                <a:ea typeface="Times New Roman" pitchFamily="18" charset="0"/>
                <a:cs typeface="Century Gothic"/>
              </a:rPr>
              <a:t>Establish bankruptcy laws</a:t>
            </a:r>
          </a:p>
          <a:p>
            <a:r>
              <a:rPr lang="en-US" sz="4400" dirty="0">
                <a:ea typeface="Times New Roman" pitchFamily="18" charset="0"/>
                <a:cs typeface="Century Gothic"/>
              </a:rPr>
              <a:t>Create lower courts</a:t>
            </a:r>
          </a:p>
        </p:txBody>
      </p:sp>
    </p:spTree>
    <p:extLst>
      <p:ext uri="{BB962C8B-B14F-4D97-AF65-F5344CB8AC3E}">
        <p14:creationId xmlns:p14="http://schemas.microsoft.com/office/powerpoint/2010/main" val="382663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101C-30DA-47F4-860B-F29E1B71387C}"/>
              </a:ext>
            </a:extLst>
          </p:cNvPr>
          <p:cNvSpPr>
            <a:spLocks noGrp="1"/>
          </p:cNvSpPr>
          <p:nvPr>
            <p:ph type="title"/>
          </p:nvPr>
        </p:nvSpPr>
        <p:spPr/>
        <p:txBody>
          <a:bodyPr>
            <a:noAutofit/>
          </a:bodyPr>
          <a:lstStyle/>
          <a:p>
            <a:r>
              <a:rPr lang="en-US" altLang="en-US" sz="6000" b="1" dirty="0">
                <a:latin typeface="+mn-lt"/>
                <a:cs typeface="Century Gothic"/>
              </a:rPr>
              <a:t>Supremacy Clause</a:t>
            </a:r>
            <a:endParaRPr lang="en-US" sz="6000" dirty="0">
              <a:latin typeface="+mn-lt"/>
            </a:endParaRPr>
          </a:p>
        </p:txBody>
      </p:sp>
      <p:sp>
        <p:nvSpPr>
          <p:cNvPr id="3" name="Content Placeholder 2">
            <a:extLst>
              <a:ext uri="{FF2B5EF4-FFF2-40B4-BE49-F238E27FC236}">
                <a16:creationId xmlns:a16="http://schemas.microsoft.com/office/drawing/2014/main" id="{3B9F2A3B-E90F-40E3-934E-11770AF28B61}"/>
              </a:ext>
            </a:extLst>
          </p:cNvPr>
          <p:cNvSpPr>
            <a:spLocks noGrp="1"/>
          </p:cNvSpPr>
          <p:nvPr>
            <p:ph idx="1"/>
          </p:nvPr>
        </p:nvSpPr>
        <p:spPr/>
        <p:txBody>
          <a:bodyPr/>
          <a:lstStyle/>
          <a:p>
            <a:pPr marL="0" indent="0">
              <a:buNone/>
            </a:pPr>
            <a:r>
              <a:rPr lang="en-US" altLang="en-US" sz="4400" b="1" dirty="0">
                <a:cs typeface="Century Gothic"/>
              </a:rPr>
              <a:t>Preemption: </a:t>
            </a:r>
            <a:r>
              <a:rPr lang="en-US" altLang="en-US" sz="4400" dirty="0">
                <a:cs typeface="Century Gothic"/>
              </a:rPr>
              <a:t>When the law of a higher jurisdiction invalidates the law of a lower jurisdiction</a:t>
            </a:r>
          </a:p>
          <a:p>
            <a:endParaRPr lang="en-US" dirty="0"/>
          </a:p>
        </p:txBody>
      </p:sp>
    </p:spTree>
    <p:extLst>
      <p:ext uri="{BB962C8B-B14F-4D97-AF65-F5344CB8AC3E}">
        <p14:creationId xmlns:p14="http://schemas.microsoft.com/office/powerpoint/2010/main" val="164920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B14B-DCDE-4A5D-95C1-74CAB34E942B}"/>
              </a:ext>
            </a:extLst>
          </p:cNvPr>
          <p:cNvSpPr>
            <a:spLocks noGrp="1"/>
          </p:cNvSpPr>
          <p:nvPr>
            <p:ph type="title"/>
          </p:nvPr>
        </p:nvSpPr>
        <p:spPr/>
        <p:txBody>
          <a:bodyPr>
            <a:normAutofit fontScale="90000"/>
          </a:bodyPr>
          <a:lstStyle/>
          <a:p>
            <a:pPr algn="ctr"/>
            <a:r>
              <a:rPr lang="en-US" sz="4400" b="1" dirty="0">
                <a:latin typeface="+mn-lt"/>
              </a:rPr>
              <a:t>Examples of how preemption works in practice:</a:t>
            </a:r>
            <a:br>
              <a:rPr lang="en-US" sz="6000" dirty="0">
                <a:latin typeface="+mn-lt"/>
              </a:rPr>
            </a:br>
            <a:br>
              <a:rPr lang="en-US" sz="6000" dirty="0">
                <a:latin typeface="+mn-lt"/>
              </a:rPr>
            </a:br>
            <a:r>
              <a:rPr lang="en-US" sz="5600" i="1" dirty="0">
                <a:latin typeface="+mn-lt"/>
              </a:rPr>
              <a:t>Preemption &amp; Menu Labeling</a:t>
            </a:r>
          </a:p>
        </p:txBody>
      </p:sp>
    </p:spTree>
    <p:extLst>
      <p:ext uri="{BB962C8B-B14F-4D97-AF65-F5344CB8AC3E}">
        <p14:creationId xmlns:p14="http://schemas.microsoft.com/office/powerpoint/2010/main" val="286823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9B41-C815-48AB-8E97-477723837153}"/>
              </a:ext>
            </a:extLst>
          </p:cNvPr>
          <p:cNvSpPr>
            <a:spLocks noGrp="1"/>
          </p:cNvSpPr>
          <p:nvPr>
            <p:ph type="title"/>
          </p:nvPr>
        </p:nvSpPr>
        <p:spPr/>
        <p:txBody>
          <a:bodyPr>
            <a:noAutofit/>
          </a:bodyPr>
          <a:lstStyle/>
          <a:p>
            <a:pPr algn="ctr"/>
            <a:br>
              <a:rPr lang="en-US" sz="6000" dirty="0">
                <a:latin typeface="+mn-lt"/>
              </a:rPr>
            </a:br>
            <a:r>
              <a:rPr lang="en-US" sz="6000" dirty="0">
                <a:latin typeface="+mn-lt"/>
              </a:rPr>
              <a:t>Reserved Powers:</a:t>
            </a:r>
            <a:br>
              <a:rPr lang="en-US" sz="6000" dirty="0">
                <a:latin typeface="+mn-lt"/>
              </a:rPr>
            </a:br>
            <a:br>
              <a:rPr lang="en-US" sz="6000" dirty="0">
                <a:latin typeface="+mn-lt"/>
              </a:rPr>
            </a:br>
            <a:r>
              <a:rPr lang="en-US" sz="3600" b="1" dirty="0">
                <a:latin typeface="+mn-lt"/>
              </a:rPr>
              <a:t>Powers that are reserved solely for the states</a:t>
            </a:r>
            <a:endParaRPr lang="en-US" sz="6000" dirty="0">
              <a:latin typeface="+mn-lt"/>
            </a:endParaRPr>
          </a:p>
        </p:txBody>
      </p:sp>
    </p:spTree>
    <p:extLst>
      <p:ext uri="{BB962C8B-B14F-4D97-AF65-F5344CB8AC3E}">
        <p14:creationId xmlns:p14="http://schemas.microsoft.com/office/powerpoint/2010/main" val="344368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2CF9-44FC-48EE-A8CD-DE03046E5BF7}"/>
              </a:ext>
            </a:extLst>
          </p:cNvPr>
          <p:cNvSpPr>
            <a:spLocks noGrp="1"/>
          </p:cNvSpPr>
          <p:nvPr>
            <p:ph type="title"/>
          </p:nvPr>
        </p:nvSpPr>
        <p:spPr>
          <a:xfrm>
            <a:off x="838200" y="365125"/>
            <a:ext cx="10515600" cy="1325563"/>
          </a:xfrm>
        </p:spPr>
        <p:txBody>
          <a:bodyPr>
            <a:noAutofit/>
          </a:bodyPr>
          <a:lstStyle/>
          <a:p>
            <a:pPr algn="ctr"/>
            <a:r>
              <a:rPr lang="en-US" sz="4200" b="1" dirty="0">
                <a:latin typeface="+mn-lt"/>
              </a:rPr>
              <a:t>Public Health Powers: The Tenth Amendment</a:t>
            </a:r>
            <a:endParaRPr lang="en-US" sz="4200" b="1" dirty="0">
              <a:latin typeface="Segoe Script" panose="030B0504020000000003" pitchFamily="66" charset="0"/>
            </a:endParaRPr>
          </a:p>
        </p:txBody>
      </p:sp>
      <p:sp>
        <p:nvSpPr>
          <p:cNvPr id="3" name="Content Placeholder 2">
            <a:extLst>
              <a:ext uri="{FF2B5EF4-FFF2-40B4-BE49-F238E27FC236}">
                <a16:creationId xmlns:a16="http://schemas.microsoft.com/office/drawing/2014/main" id="{2A5D9997-7116-4D8C-A61C-B1E9CD3D652D}"/>
              </a:ext>
            </a:extLst>
          </p:cNvPr>
          <p:cNvSpPr>
            <a:spLocks noGrp="1"/>
          </p:cNvSpPr>
          <p:nvPr>
            <p:ph idx="1"/>
          </p:nvPr>
        </p:nvSpPr>
        <p:spPr/>
        <p:txBody>
          <a:bodyPr>
            <a:normAutofit/>
          </a:bodyPr>
          <a:lstStyle/>
          <a:p>
            <a:pPr marL="0" indent="0">
              <a:buNone/>
            </a:pPr>
            <a:r>
              <a:rPr lang="en-US" sz="4400" dirty="0"/>
              <a:t>Under the Tenth Amendment, states retain the primary responsibility for protecting the public’s health</a:t>
            </a:r>
          </a:p>
          <a:p>
            <a:pPr marL="0" indent="0">
              <a:buNone/>
            </a:pPr>
            <a:endParaRPr lang="en-US" sz="4400" dirty="0"/>
          </a:p>
        </p:txBody>
      </p:sp>
    </p:spTree>
    <p:extLst>
      <p:ext uri="{BB962C8B-B14F-4D97-AF65-F5344CB8AC3E}">
        <p14:creationId xmlns:p14="http://schemas.microsoft.com/office/powerpoint/2010/main" val="241312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2CF9-44FC-48EE-A8CD-DE03046E5BF7}"/>
              </a:ext>
            </a:extLst>
          </p:cNvPr>
          <p:cNvSpPr>
            <a:spLocks noGrp="1"/>
          </p:cNvSpPr>
          <p:nvPr>
            <p:ph type="title"/>
          </p:nvPr>
        </p:nvSpPr>
        <p:spPr>
          <a:xfrm>
            <a:off x="838200" y="365125"/>
            <a:ext cx="10515600" cy="1325563"/>
          </a:xfrm>
        </p:spPr>
        <p:txBody>
          <a:bodyPr>
            <a:noAutofit/>
          </a:bodyPr>
          <a:lstStyle/>
          <a:p>
            <a:pPr algn="ctr"/>
            <a:r>
              <a:rPr lang="en-US" sz="4800" b="1" dirty="0">
                <a:latin typeface="+mn-lt"/>
              </a:rPr>
              <a:t>Public Health Powers: Examples</a:t>
            </a:r>
            <a:endParaRPr lang="en-US" sz="4800" b="1" dirty="0">
              <a:latin typeface="Segoe Script" panose="030B0504020000000003" pitchFamily="66" charset="0"/>
            </a:endParaRPr>
          </a:p>
        </p:txBody>
      </p:sp>
      <p:sp>
        <p:nvSpPr>
          <p:cNvPr id="3" name="Content Placeholder 2">
            <a:extLst>
              <a:ext uri="{FF2B5EF4-FFF2-40B4-BE49-F238E27FC236}">
                <a16:creationId xmlns:a16="http://schemas.microsoft.com/office/drawing/2014/main" id="{2A5D9997-7116-4D8C-A61C-B1E9CD3D652D}"/>
              </a:ext>
            </a:extLst>
          </p:cNvPr>
          <p:cNvSpPr>
            <a:spLocks noGrp="1"/>
          </p:cNvSpPr>
          <p:nvPr>
            <p:ph idx="1"/>
          </p:nvPr>
        </p:nvSpPr>
        <p:spPr/>
        <p:txBody>
          <a:bodyPr>
            <a:normAutofit lnSpcReduction="10000"/>
          </a:bodyPr>
          <a:lstStyle/>
          <a:p>
            <a:pPr marL="0" indent="0">
              <a:buNone/>
            </a:pPr>
            <a:r>
              <a:rPr lang="en-US" sz="4400" b="1" i="1" dirty="0"/>
              <a:t>Example: </a:t>
            </a:r>
            <a:r>
              <a:rPr lang="en-US" sz="4400" i="1" dirty="0"/>
              <a:t>States’ and local governments’ authority to prevent the spread of infectious disease</a:t>
            </a:r>
          </a:p>
          <a:p>
            <a:pPr marL="0" indent="0">
              <a:buNone/>
            </a:pPr>
            <a:endParaRPr lang="en-US" sz="4400" dirty="0"/>
          </a:p>
          <a:p>
            <a:pPr marL="0" indent="0">
              <a:buNone/>
            </a:pPr>
            <a:r>
              <a:rPr lang="en-US" sz="4400" b="1" i="1" dirty="0"/>
              <a:t>Example</a:t>
            </a:r>
            <a:r>
              <a:rPr lang="en-US" sz="4400" i="1" dirty="0"/>
              <a:t>: A state or local law requiring nutrition standards for restaurant children’s meals</a:t>
            </a:r>
            <a:endParaRPr lang="en-US" dirty="0"/>
          </a:p>
        </p:txBody>
      </p:sp>
    </p:spTree>
    <p:extLst>
      <p:ext uri="{BB962C8B-B14F-4D97-AF65-F5344CB8AC3E}">
        <p14:creationId xmlns:p14="http://schemas.microsoft.com/office/powerpoint/2010/main" val="385101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5C4E-B343-4699-8BC2-C5182B2AF563}"/>
              </a:ext>
            </a:extLst>
          </p:cNvPr>
          <p:cNvSpPr>
            <a:spLocks noGrp="1"/>
          </p:cNvSpPr>
          <p:nvPr>
            <p:ph type="title"/>
          </p:nvPr>
        </p:nvSpPr>
        <p:spPr/>
        <p:txBody>
          <a:bodyPr>
            <a:normAutofit/>
          </a:bodyPr>
          <a:lstStyle/>
          <a:p>
            <a:r>
              <a:rPr lang="en-US" sz="4800" b="1" dirty="0">
                <a:latin typeface="+mn-lt"/>
                <a:cs typeface="Century Gothic"/>
              </a:rPr>
              <a:t>Power to Regulate Internal Affairs</a:t>
            </a:r>
            <a:endParaRPr lang="en-US" sz="4800" dirty="0">
              <a:latin typeface="+mn-lt"/>
            </a:endParaRPr>
          </a:p>
        </p:txBody>
      </p:sp>
      <p:sp>
        <p:nvSpPr>
          <p:cNvPr id="3" name="Content Placeholder 2">
            <a:extLst>
              <a:ext uri="{FF2B5EF4-FFF2-40B4-BE49-F238E27FC236}">
                <a16:creationId xmlns:a16="http://schemas.microsoft.com/office/drawing/2014/main" id="{4CFD978B-472D-4844-AE8C-ECDFD57C958F}"/>
              </a:ext>
            </a:extLst>
          </p:cNvPr>
          <p:cNvSpPr>
            <a:spLocks noGrp="1"/>
          </p:cNvSpPr>
          <p:nvPr>
            <p:ph idx="1"/>
          </p:nvPr>
        </p:nvSpPr>
        <p:spPr/>
        <p:txBody>
          <a:bodyPr>
            <a:normAutofit/>
          </a:bodyPr>
          <a:lstStyle/>
          <a:p>
            <a:pPr marL="571500" lvl="1" indent="-571500"/>
            <a:r>
              <a:rPr lang="en-US" sz="3600" dirty="0"/>
              <a:t>Conduct elections</a:t>
            </a:r>
          </a:p>
          <a:p>
            <a:pPr marL="571500" lvl="1" indent="-571500"/>
            <a:r>
              <a:rPr lang="en-US" sz="3600" dirty="0"/>
              <a:t>Establish local governments</a:t>
            </a:r>
          </a:p>
          <a:p>
            <a:pPr marL="571500" lvl="1" indent="-571500"/>
            <a:r>
              <a:rPr lang="en-US" sz="3600" dirty="0"/>
              <a:t>Regulate intrastate commerce, or business entirely within state boundaries</a:t>
            </a:r>
          </a:p>
          <a:p>
            <a:pPr marL="571500" lvl="1" indent="-571500"/>
            <a:r>
              <a:rPr lang="en-US" sz="3600" dirty="0"/>
              <a:t>Issue licenses (including for things like the medical profession, or assisted living and child care facilities) Affirm amendments to state constitutions</a:t>
            </a:r>
          </a:p>
          <a:p>
            <a:pPr marL="571500" lvl="1" indent="-571500"/>
            <a:endParaRPr lang="en-US" sz="3600" dirty="0"/>
          </a:p>
        </p:txBody>
      </p:sp>
    </p:spTree>
    <p:extLst>
      <p:ext uri="{BB962C8B-B14F-4D97-AF65-F5344CB8AC3E}">
        <p14:creationId xmlns:p14="http://schemas.microsoft.com/office/powerpoint/2010/main" val="319479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A4F-F509-4D22-B3DB-6C7785699E33}"/>
              </a:ext>
            </a:extLst>
          </p:cNvPr>
          <p:cNvSpPr>
            <a:spLocks noGrp="1"/>
          </p:cNvSpPr>
          <p:nvPr>
            <p:ph type="title"/>
          </p:nvPr>
        </p:nvSpPr>
        <p:spPr/>
        <p:txBody>
          <a:bodyPr>
            <a:normAutofit/>
          </a:bodyPr>
          <a:lstStyle/>
          <a:p>
            <a:r>
              <a:rPr lang="en-US" altLang="en-US" sz="5400" b="1" dirty="0">
                <a:latin typeface="+mn-lt"/>
                <a:cs typeface="Arial" panose="020B0604020202020204" pitchFamily="34" charset="0"/>
              </a:rPr>
              <a:t>ChangeLab Solutions Disclaimer</a:t>
            </a:r>
            <a:endParaRPr lang="en-US" sz="5400" dirty="0">
              <a:latin typeface="+mn-lt"/>
            </a:endParaRPr>
          </a:p>
        </p:txBody>
      </p:sp>
      <p:sp>
        <p:nvSpPr>
          <p:cNvPr id="3" name="Content Placeholder 2">
            <a:extLst>
              <a:ext uri="{FF2B5EF4-FFF2-40B4-BE49-F238E27FC236}">
                <a16:creationId xmlns:a16="http://schemas.microsoft.com/office/drawing/2014/main" id="{F7F78F59-7E38-4243-BE8C-4CA70A57FCE1}"/>
              </a:ext>
            </a:extLst>
          </p:cNvPr>
          <p:cNvSpPr>
            <a:spLocks noGrp="1"/>
          </p:cNvSpPr>
          <p:nvPr>
            <p:ph idx="1"/>
          </p:nvPr>
        </p:nvSpPr>
        <p:spPr>
          <a:xfrm>
            <a:off x="838200" y="1537855"/>
            <a:ext cx="10515600" cy="4639108"/>
          </a:xfrm>
        </p:spPr>
        <p:txBody>
          <a:bodyPr>
            <a:normAutofit lnSpcReduction="10000"/>
          </a:bodyPr>
          <a:lstStyle/>
          <a:p>
            <a:pPr marL="0" lvl="0" indent="0" defTabSz="457200">
              <a:lnSpc>
                <a:spcPct val="100000"/>
              </a:lnSpc>
              <a:spcBef>
                <a:spcPts val="0"/>
              </a:spcBef>
              <a:buNone/>
            </a:pPr>
            <a:r>
              <a:rPr lang="en-US" altLang="en-US" i="1" dirty="0">
                <a:solidFill>
                  <a:prstClr val="black"/>
                </a:solidFill>
                <a:cs typeface="Arial" panose="020B0604020202020204" pitchFamily="34" charset="0"/>
              </a:rPr>
              <a:t>The information provided in this discussion is for informational purposes only, and does not constitute legal advice. ChangeLab Solutions does not enter into attorney-client relationships.</a:t>
            </a:r>
          </a:p>
          <a:p>
            <a:pPr marL="0" lvl="0" indent="0" defTabSz="457200">
              <a:lnSpc>
                <a:spcPct val="100000"/>
              </a:lnSpc>
              <a:spcBef>
                <a:spcPts val="0"/>
              </a:spcBef>
              <a:buNone/>
            </a:pPr>
            <a:r>
              <a:rPr lang="en-US" altLang="en-US" i="1" dirty="0">
                <a:solidFill>
                  <a:prstClr val="black"/>
                </a:solidFill>
                <a:cs typeface="Arial" panose="020B0604020202020204" pitchFamily="34" charset="0"/>
              </a:rPr>
              <a:t>	</a:t>
            </a:r>
          </a:p>
          <a:p>
            <a:pPr marL="0" lvl="0" indent="0" defTabSz="457200">
              <a:lnSpc>
                <a:spcPct val="100000"/>
              </a:lnSpc>
              <a:spcBef>
                <a:spcPts val="0"/>
              </a:spcBef>
              <a:buNone/>
            </a:pPr>
            <a:r>
              <a:rPr lang="en-US" altLang="en-US" i="1" dirty="0">
                <a:solidFill>
                  <a:prstClr val="black"/>
                </a:solidFill>
                <a:cs typeface="Arial" panose="020B0604020202020204" pitchFamily="34" charset="0"/>
              </a:rPr>
              <a:t>ChangeLab Solutions is a non-partisan, nonprofit organization that educates and informs the public through objective, non-partisan analysis, study, and/or research. The primary purpose of this discussion is to address legal and/or policy options to improve public health. There is no intent to reflect a view on specific legislation.</a:t>
            </a:r>
          </a:p>
          <a:p>
            <a:pPr marL="0" lvl="0" indent="0" defTabSz="457200">
              <a:lnSpc>
                <a:spcPct val="100000"/>
              </a:lnSpc>
              <a:spcBef>
                <a:spcPts val="0"/>
              </a:spcBef>
              <a:buNone/>
            </a:pPr>
            <a:endParaRPr lang="en-US" altLang="en-US" b="1" dirty="0">
              <a:solidFill>
                <a:prstClr val="black"/>
              </a:solidFill>
              <a:cs typeface="Arial" panose="020B0604020202020204" pitchFamily="34" charset="0"/>
            </a:endParaRPr>
          </a:p>
          <a:p>
            <a:pPr marL="0" lvl="0" indent="0" defTabSz="457200">
              <a:lnSpc>
                <a:spcPct val="100000"/>
              </a:lnSpc>
              <a:spcBef>
                <a:spcPts val="0"/>
              </a:spcBef>
              <a:buNone/>
            </a:pPr>
            <a:r>
              <a:rPr lang="en-US" altLang="en-US" b="1" dirty="0">
                <a:solidFill>
                  <a:prstClr val="black"/>
                </a:solidFill>
                <a:cs typeface="Arial" panose="020B0604020202020204" pitchFamily="34" charset="0"/>
              </a:rPr>
              <a:t>© 2019 ChangeLab Solutions </a:t>
            </a:r>
          </a:p>
        </p:txBody>
      </p:sp>
    </p:spTree>
    <p:extLst>
      <p:ext uri="{BB962C8B-B14F-4D97-AF65-F5344CB8AC3E}">
        <p14:creationId xmlns:p14="http://schemas.microsoft.com/office/powerpoint/2010/main" val="143991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B7A2-8218-4131-B2FB-80782374B914}"/>
              </a:ext>
            </a:extLst>
          </p:cNvPr>
          <p:cNvSpPr>
            <a:spLocks noGrp="1"/>
          </p:cNvSpPr>
          <p:nvPr>
            <p:ph type="title"/>
          </p:nvPr>
        </p:nvSpPr>
        <p:spPr/>
        <p:txBody>
          <a:bodyPr>
            <a:normAutofit/>
          </a:bodyPr>
          <a:lstStyle/>
          <a:p>
            <a:pPr algn="ctr"/>
            <a:r>
              <a:rPr lang="en-US" sz="6000" b="1" dirty="0">
                <a:latin typeface="+mn-lt"/>
              </a:rPr>
              <a:t>Local Powers</a:t>
            </a:r>
          </a:p>
        </p:txBody>
      </p:sp>
      <p:sp>
        <p:nvSpPr>
          <p:cNvPr id="3" name="Content Placeholder 2">
            <a:extLst>
              <a:ext uri="{FF2B5EF4-FFF2-40B4-BE49-F238E27FC236}">
                <a16:creationId xmlns:a16="http://schemas.microsoft.com/office/drawing/2014/main" id="{2977E480-4C03-454A-9480-E826176E45C7}"/>
              </a:ext>
            </a:extLst>
          </p:cNvPr>
          <p:cNvSpPr>
            <a:spLocks noGrp="1"/>
          </p:cNvSpPr>
          <p:nvPr>
            <p:ph idx="1"/>
          </p:nvPr>
        </p:nvSpPr>
        <p:spPr/>
        <p:txBody>
          <a:bodyPr>
            <a:normAutofit/>
          </a:bodyPr>
          <a:lstStyle/>
          <a:p>
            <a:r>
              <a:rPr lang="en-US" sz="5400" dirty="0"/>
              <a:t>The powers of counties and cities</a:t>
            </a:r>
          </a:p>
          <a:p>
            <a:pPr marL="0" indent="0">
              <a:buNone/>
            </a:pPr>
            <a:endParaRPr lang="en-US" sz="5400" dirty="0"/>
          </a:p>
          <a:p>
            <a:r>
              <a:rPr lang="en-US" sz="5400" dirty="0"/>
              <a:t>Varies greatly based on the delegation of power</a:t>
            </a:r>
          </a:p>
        </p:txBody>
      </p:sp>
    </p:spTree>
    <p:extLst>
      <p:ext uri="{BB962C8B-B14F-4D97-AF65-F5344CB8AC3E}">
        <p14:creationId xmlns:p14="http://schemas.microsoft.com/office/powerpoint/2010/main" val="389502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B7A2-8218-4131-B2FB-80782374B914}"/>
              </a:ext>
            </a:extLst>
          </p:cNvPr>
          <p:cNvSpPr>
            <a:spLocks noGrp="1"/>
          </p:cNvSpPr>
          <p:nvPr>
            <p:ph type="title"/>
          </p:nvPr>
        </p:nvSpPr>
        <p:spPr/>
        <p:txBody>
          <a:bodyPr>
            <a:normAutofit fontScale="90000"/>
          </a:bodyPr>
          <a:lstStyle/>
          <a:p>
            <a:pPr algn="ctr"/>
            <a:r>
              <a:rPr lang="en-US" sz="6000" b="1" dirty="0">
                <a:latin typeface="+mn-lt"/>
              </a:rPr>
              <a:t>Local Powers </a:t>
            </a:r>
            <a:br>
              <a:rPr lang="en-US" sz="6000" b="1" dirty="0">
                <a:latin typeface="+mn-lt"/>
              </a:rPr>
            </a:br>
            <a:r>
              <a:rPr lang="en-US" sz="6000" b="1" dirty="0">
                <a:latin typeface="+mn-lt"/>
              </a:rPr>
              <a:t>Home Rule = Broad Authority</a:t>
            </a:r>
          </a:p>
        </p:txBody>
      </p:sp>
      <p:sp>
        <p:nvSpPr>
          <p:cNvPr id="3" name="Content Placeholder 2">
            <a:extLst>
              <a:ext uri="{FF2B5EF4-FFF2-40B4-BE49-F238E27FC236}">
                <a16:creationId xmlns:a16="http://schemas.microsoft.com/office/drawing/2014/main" id="{2977E480-4C03-454A-9480-E826176E45C7}"/>
              </a:ext>
            </a:extLst>
          </p:cNvPr>
          <p:cNvSpPr>
            <a:spLocks noGrp="1"/>
          </p:cNvSpPr>
          <p:nvPr>
            <p:ph idx="1"/>
          </p:nvPr>
        </p:nvSpPr>
        <p:spPr/>
        <p:txBody>
          <a:bodyPr>
            <a:normAutofit/>
          </a:bodyPr>
          <a:lstStyle/>
          <a:p>
            <a:r>
              <a:rPr lang="en-US" sz="4000" dirty="0"/>
              <a:t>Some states—like Florida and Illinois—give local governments </a:t>
            </a:r>
            <a:r>
              <a:rPr lang="en-US" sz="4000" b="1" i="1" dirty="0"/>
              <a:t>broad</a:t>
            </a:r>
            <a:r>
              <a:rPr lang="en-US" sz="4000" dirty="0"/>
              <a:t> authority.</a:t>
            </a:r>
          </a:p>
          <a:p>
            <a:r>
              <a:rPr lang="en-US" sz="4000" dirty="0"/>
              <a:t>In those states, local governments can directly enact laws that affect the general public, without relying on a specific delegation of power from the state legislature </a:t>
            </a:r>
          </a:p>
        </p:txBody>
      </p:sp>
    </p:spTree>
    <p:extLst>
      <p:ext uri="{BB962C8B-B14F-4D97-AF65-F5344CB8AC3E}">
        <p14:creationId xmlns:p14="http://schemas.microsoft.com/office/powerpoint/2010/main" val="136499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B7A2-8218-4131-B2FB-80782374B914}"/>
              </a:ext>
            </a:extLst>
          </p:cNvPr>
          <p:cNvSpPr>
            <a:spLocks noGrp="1"/>
          </p:cNvSpPr>
          <p:nvPr>
            <p:ph type="title"/>
          </p:nvPr>
        </p:nvSpPr>
        <p:spPr/>
        <p:txBody>
          <a:bodyPr>
            <a:normAutofit fontScale="90000"/>
          </a:bodyPr>
          <a:lstStyle/>
          <a:p>
            <a:pPr algn="ctr"/>
            <a:r>
              <a:rPr lang="en-US" sz="6000" b="1" dirty="0">
                <a:latin typeface="+mn-lt"/>
              </a:rPr>
              <a:t>Local Powers</a:t>
            </a:r>
            <a:br>
              <a:rPr lang="en-US" sz="6000" b="1" dirty="0">
                <a:latin typeface="+mn-lt"/>
              </a:rPr>
            </a:br>
            <a:r>
              <a:rPr lang="en-US" sz="6000" b="1" dirty="0">
                <a:latin typeface="+mn-lt"/>
              </a:rPr>
              <a:t>Dillon’s Rule = Narrow Authority</a:t>
            </a:r>
          </a:p>
        </p:txBody>
      </p:sp>
      <p:sp>
        <p:nvSpPr>
          <p:cNvPr id="3" name="Content Placeholder 2">
            <a:extLst>
              <a:ext uri="{FF2B5EF4-FFF2-40B4-BE49-F238E27FC236}">
                <a16:creationId xmlns:a16="http://schemas.microsoft.com/office/drawing/2014/main" id="{2977E480-4C03-454A-9480-E826176E45C7}"/>
              </a:ext>
            </a:extLst>
          </p:cNvPr>
          <p:cNvSpPr>
            <a:spLocks noGrp="1"/>
          </p:cNvSpPr>
          <p:nvPr>
            <p:ph idx="1"/>
          </p:nvPr>
        </p:nvSpPr>
        <p:spPr/>
        <p:txBody>
          <a:bodyPr>
            <a:normAutofit lnSpcReduction="10000"/>
          </a:bodyPr>
          <a:lstStyle/>
          <a:p>
            <a:endParaRPr lang="en-US" sz="4400" dirty="0"/>
          </a:p>
          <a:p>
            <a:r>
              <a:rPr lang="en-US" sz="4400" dirty="0"/>
              <a:t>Other states, like Virginia, greatly limit local authority </a:t>
            </a:r>
          </a:p>
          <a:p>
            <a:pPr marL="0" indent="0">
              <a:buNone/>
            </a:pPr>
            <a:endParaRPr lang="en-US" sz="4400" dirty="0"/>
          </a:p>
          <a:p>
            <a:r>
              <a:rPr lang="en-US" sz="4400" dirty="0"/>
              <a:t>Cities and counties are only allowed to act within the powers specifically granted to them by the state legislature</a:t>
            </a:r>
          </a:p>
        </p:txBody>
      </p:sp>
    </p:spTree>
    <p:extLst>
      <p:ext uri="{BB962C8B-B14F-4D97-AF65-F5344CB8AC3E}">
        <p14:creationId xmlns:p14="http://schemas.microsoft.com/office/powerpoint/2010/main" val="103697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B7A2-8218-4131-B2FB-80782374B914}"/>
              </a:ext>
            </a:extLst>
          </p:cNvPr>
          <p:cNvSpPr>
            <a:spLocks noGrp="1"/>
          </p:cNvSpPr>
          <p:nvPr>
            <p:ph type="title"/>
          </p:nvPr>
        </p:nvSpPr>
        <p:spPr/>
        <p:txBody>
          <a:bodyPr>
            <a:normAutofit fontScale="90000"/>
          </a:bodyPr>
          <a:lstStyle/>
          <a:p>
            <a:pPr algn="ctr"/>
            <a:r>
              <a:rPr lang="en-US" sz="6000" b="1" dirty="0">
                <a:latin typeface="+mn-lt"/>
              </a:rPr>
              <a:t>Local Powers</a:t>
            </a:r>
            <a:br>
              <a:rPr lang="en-US" sz="6000" b="1" dirty="0">
                <a:latin typeface="+mn-lt"/>
              </a:rPr>
            </a:br>
            <a:r>
              <a:rPr lang="en-US" sz="6000" b="1" dirty="0">
                <a:latin typeface="+mn-lt"/>
              </a:rPr>
              <a:t>Somewhere in between</a:t>
            </a:r>
          </a:p>
        </p:txBody>
      </p:sp>
      <p:sp>
        <p:nvSpPr>
          <p:cNvPr id="3" name="Content Placeholder 2">
            <a:extLst>
              <a:ext uri="{FF2B5EF4-FFF2-40B4-BE49-F238E27FC236}">
                <a16:creationId xmlns:a16="http://schemas.microsoft.com/office/drawing/2014/main" id="{2977E480-4C03-454A-9480-E826176E45C7}"/>
              </a:ext>
            </a:extLst>
          </p:cNvPr>
          <p:cNvSpPr>
            <a:spLocks noGrp="1"/>
          </p:cNvSpPr>
          <p:nvPr>
            <p:ph idx="1"/>
          </p:nvPr>
        </p:nvSpPr>
        <p:spPr/>
        <p:txBody>
          <a:bodyPr>
            <a:normAutofit/>
          </a:bodyPr>
          <a:lstStyle/>
          <a:p>
            <a:endParaRPr lang="en-US" sz="4400" dirty="0"/>
          </a:p>
          <a:p>
            <a:r>
              <a:rPr lang="en-US" sz="4400" dirty="0"/>
              <a:t>There are states, like California, that fall somewhere in between</a:t>
            </a:r>
          </a:p>
          <a:p>
            <a:endParaRPr lang="en-US" sz="4400" dirty="0"/>
          </a:p>
          <a:p>
            <a:r>
              <a:rPr lang="en-US" sz="4400" dirty="0"/>
              <a:t>These states grant </a:t>
            </a:r>
            <a:r>
              <a:rPr lang="en-US" sz="4400" u="sng" dirty="0"/>
              <a:t>some</a:t>
            </a:r>
            <a:r>
              <a:rPr lang="en-US" sz="4400" dirty="0"/>
              <a:t>, but not all, of its local governments broad police powers</a:t>
            </a:r>
          </a:p>
        </p:txBody>
      </p:sp>
    </p:spTree>
    <p:extLst>
      <p:ext uri="{BB962C8B-B14F-4D97-AF65-F5344CB8AC3E}">
        <p14:creationId xmlns:p14="http://schemas.microsoft.com/office/powerpoint/2010/main" val="212105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B7A2-8218-4131-B2FB-80782374B914}"/>
              </a:ext>
            </a:extLst>
          </p:cNvPr>
          <p:cNvSpPr>
            <a:spLocks noGrp="1"/>
          </p:cNvSpPr>
          <p:nvPr>
            <p:ph type="title"/>
          </p:nvPr>
        </p:nvSpPr>
        <p:spPr/>
        <p:txBody>
          <a:bodyPr>
            <a:normAutofit/>
          </a:bodyPr>
          <a:lstStyle/>
          <a:p>
            <a:pPr algn="ctr"/>
            <a:r>
              <a:rPr lang="en-US" sz="6000" b="1" dirty="0">
                <a:latin typeface="+mn-lt"/>
              </a:rPr>
              <a:t>What’s the main takeaway?</a:t>
            </a:r>
          </a:p>
        </p:txBody>
      </p:sp>
      <p:sp>
        <p:nvSpPr>
          <p:cNvPr id="3" name="Content Placeholder 2">
            <a:extLst>
              <a:ext uri="{FF2B5EF4-FFF2-40B4-BE49-F238E27FC236}">
                <a16:creationId xmlns:a16="http://schemas.microsoft.com/office/drawing/2014/main" id="{2977E480-4C03-454A-9480-E826176E45C7}"/>
              </a:ext>
            </a:extLst>
          </p:cNvPr>
          <p:cNvSpPr>
            <a:spLocks noGrp="1"/>
          </p:cNvSpPr>
          <p:nvPr>
            <p:ph idx="1"/>
          </p:nvPr>
        </p:nvSpPr>
        <p:spPr/>
        <p:txBody>
          <a:bodyPr>
            <a:normAutofit/>
          </a:bodyPr>
          <a:lstStyle/>
          <a:p>
            <a:endParaRPr lang="en-US" sz="4400" dirty="0"/>
          </a:p>
          <a:p>
            <a:pPr marL="0" indent="0" algn="ctr">
              <a:buNone/>
            </a:pPr>
            <a:r>
              <a:rPr lang="en-US" sz="4800" dirty="0"/>
              <a:t>If you work in local government, find out what type of authority you have!</a:t>
            </a:r>
          </a:p>
        </p:txBody>
      </p:sp>
    </p:spTree>
    <p:extLst>
      <p:ext uri="{BB962C8B-B14F-4D97-AF65-F5344CB8AC3E}">
        <p14:creationId xmlns:p14="http://schemas.microsoft.com/office/powerpoint/2010/main" val="53518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rmAutofit/>
          </a:bodyPr>
          <a:lstStyle/>
          <a:p>
            <a:r>
              <a:rPr lang="en-US" b="1" dirty="0">
                <a:latin typeface="+mn-lt"/>
                <a:cs typeface="Century Gothic"/>
              </a:rPr>
              <a:t>How do the three levels of government work together in practice?</a:t>
            </a:r>
            <a:endParaRPr lang="en-US" dirty="0">
              <a:latin typeface="+mn-lt"/>
            </a:endParaRP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normAutofit lnSpcReduction="10000"/>
          </a:bodyPr>
          <a:lstStyle/>
          <a:p>
            <a:pPr marL="0" indent="0" algn="ctr">
              <a:buNone/>
            </a:pPr>
            <a:endParaRPr lang="en-US" sz="1300" b="1" dirty="0">
              <a:latin typeface="Segoe Script" panose="030B0504020000000003" pitchFamily="66" charset="0"/>
              <a:cs typeface="Century Gothic"/>
            </a:endParaRPr>
          </a:p>
          <a:p>
            <a:pPr marL="0" indent="0" algn="ctr">
              <a:buNone/>
            </a:pPr>
            <a:r>
              <a:rPr lang="en-US" sz="3600" b="1" i="1" dirty="0">
                <a:cs typeface="Century Gothic"/>
              </a:rPr>
              <a:t>Example: Tobacco Control</a:t>
            </a:r>
          </a:p>
          <a:p>
            <a:pPr marL="0" indent="0" algn="ctr">
              <a:buNone/>
            </a:pPr>
            <a:endParaRPr lang="en-US" sz="3600" b="1" dirty="0">
              <a:cs typeface="Century Gothic"/>
            </a:endParaRPr>
          </a:p>
          <a:p>
            <a:pPr marL="0" indent="0">
              <a:buNone/>
            </a:pPr>
            <a:r>
              <a:rPr lang="en-US" sz="3600" b="1" dirty="0">
                <a:cs typeface="Century Gothic"/>
              </a:rPr>
              <a:t>Federal: </a:t>
            </a:r>
            <a:r>
              <a:rPr lang="en-US" sz="3600" dirty="0">
                <a:cs typeface="Century Gothic"/>
              </a:rPr>
              <a:t>Tobacco Control Act</a:t>
            </a:r>
          </a:p>
          <a:p>
            <a:pPr marL="0" indent="0">
              <a:buNone/>
            </a:pPr>
            <a:endParaRPr lang="en-US" sz="3600" dirty="0">
              <a:cs typeface="Century Gothic"/>
            </a:endParaRPr>
          </a:p>
          <a:p>
            <a:pPr marL="0" indent="0">
              <a:buNone/>
            </a:pPr>
            <a:r>
              <a:rPr lang="en-US" sz="3600" b="1" dirty="0">
                <a:cs typeface="Century Gothic"/>
              </a:rPr>
              <a:t>State: </a:t>
            </a:r>
            <a:r>
              <a:rPr lang="en-US" sz="3600" dirty="0">
                <a:cs typeface="Century Gothic"/>
              </a:rPr>
              <a:t>Smoke-free workplace laws</a:t>
            </a:r>
          </a:p>
          <a:p>
            <a:pPr marL="0" indent="0">
              <a:buNone/>
            </a:pPr>
            <a:endParaRPr lang="en-US" sz="3600" b="1" dirty="0">
              <a:cs typeface="Century Gothic"/>
            </a:endParaRPr>
          </a:p>
          <a:p>
            <a:pPr marL="0" indent="0">
              <a:buNone/>
            </a:pPr>
            <a:r>
              <a:rPr lang="en-US" sz="3600" b="1" dirty="0">
                <a:cs typeface="Century Gothic"/>
              </a:rPr>
              <a:t>Local: </a:t>
            </a:r>
            <a:r>
              <a:rPr lang="en-US" sz="3600" dirty="0">
                <a:cs typeface="Century Gothic"/>
              </a:rPr>
              <a:t>Comprehensive smoke-free laws</a:t>
            </a:r>
          </a:p>
          <a:p>
            <a:pPr marL="0" indent="0">
              <a:buNone/>
            </a:pPr>
            <a:endParaRPr lang="en-US" dirty="0"/>
          </a:p>
        </p:txBody>
      </p:sp>
    </p:spTree>
    <p:extLst>
      <p:ext uri="{BB962C8B-B14F-4D97-AF65-F5344CB8AC3E}">
        <p14:creationId xmlns:p14="http://schemas.microsoft.com/office/powerpoint/2010/main" val="168122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rmAutofit/>
          </a:bodyPr>
          <a:lstStyle/>
          <a:p>
            <a:r>
              <a:rPr lang="en-US" sz="6000" b="1" dirty="0">
                <a:latin typeface="+mn-lt"/>
                <a:cs typeface="Century Gothic"/>
              </a:rPr>
              <a:t>Federal: </a:t>
            </a:r>
            <a:r>
              <a:rPr lang="en-US" sz="6000" dirty="0">
                <a:latin typeface="+mn-lt"/>
                <a:cs typeface="Century Gothic"/>
              </a:rPr>
              <a:t>Tobacco Control Act</a:t>
            </a: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normAutofit/>
          </a:bodyPr>
          <a:lstStyle/>
          <a:p>
            <a:pPr marL="0" indent="0">
              <a:buNone/>
            </a:pPr>
            <a:r>
              <a:rPr lang="en-US" sz="4400" dirty="0"/>
              <a:t>Gives the Food and Drug Administration authority to regulate the manufacture, distribution, and marketing of tobacco products </a:t>
            </a:r>
          </a:p>
        </p:txBody>
      </p:sp>
    </p:spTree>
    <p:extLst>
      <p:ext uri="{BB962C8B-B14F-4D97-AF65-F5344CB8AC3E}">
        <p14:creationId xmlns:p14="http://schemas.microsoft.com/office/powerpoint/2010/main" val="2891143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rmAutofit fontScale="90000"/>
          </a:bodyPr>
          <a:lstStyle/>
          <a:p>
            <a:r>
              <a:rPr lang="en-US" sz="6000" b="1" dirty="0">
                <a:latin typeface="+mn-lt"/>
                <a:cs typeface="Century Gothic"/>
              </a:rPr>
              <a:t>State: </a:t>
            </a:r>
            <a:r>
              <a:rPr lang="en-US" sz="6000" dirty="0">
                <a:latin typeface="+mn-lt"/>
                <a:cs typeface="Century Gothic"/>
              </a:rPr>
              <a:t>Smoke-free workplace laws</a:t>
            </a: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normAutofit/>
          </a:bodyPr>
          <a:lstStyle/>
          <a:p>
            <a:pPr marL="0" indent="0">
              <a:buNone/>
            </a:pPr>
            <a:endParaRPr lang="en-US" sz="4400" dirty="0"/>
          </a:p>
          <a:p>
            <a:pPr marL="0" indent="0">
              <a:buNone/>
            </a:pPr>
            <a:endParaRPr lang="en-US" sz="4400" dirty="0"/>
          </a:p>
          <a:p>
            <a:pPr marL="0" indent="0">
              <a:buNone/>
            </a:pPr>
            <a:r>
              <a:rPr lang="en-US" sz="4400" dirty="0"/>
              <a:t>Eliminate smoking in private-sector worksites </a:t>
            </a:r>
          </a:p>
        </p:txBody>
      </p:sp>
    </p:spTree>
    <p:extLst>
      <p:ext uri="{BB962C8B-B14F-4D97-AF65-F5344CB8AC3E}">
        <p14:creationId xmlns:p14="http://schemas.microsoft.com/office/powerpoint/2010/main" val="400618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rmAutofit fontScale="90000"/>
          </a:bodyPr>
          <a:lstStyle/>
          <a:p>
            <a:pPr algn="ctr"/>
            <a:r>
              <a:rPr lang="en-US" sz="6000" b="1" dirty="0">
                <a:latin typeface="+mn-lt"/>
                <a:cs typeface="Century Gothic"/>
              </a:rPr>
              <a:t>Local: </a:t>
            </a:r>
            <a:br>
              <a:rPr lang="en-US" sz="6000" b="1" dirty="0">
                <a:latin typeface="+mn-lt"/>
                <a:cs typeface="Century Gothic"/>
              </a:rPr>
            </a:br>
            <a:r>
              <a:rPr lang="en-US" sz="6000" dirty="0">
                <a:latin typeface="+mn-lt"/>
                <a:cs typeface="Century Gothic"/>
              </a:rPr>
              <a:t>Comprehensive smoke-free laws</a:t>
            </a: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normAutofit/>
          </a:bodyPr>
          <a:lstStyle/>
          <a:p>
            <a:pPr marL="0" indent="0">
              <a:buNone/>
            </a:pPr>
            <a:endParaRPr lang="en-US" sz="4400" dirty="0"/>
          </a:p>
          <a:p>
            <a:pPr marL="0" indent="0">
              <a:buNone/>
            </a:pPr>
            <a:r>
              <a:rPr lang="en-US" sz="4400" dirty="0"/>
              <a:t>Prohibit smoking in all indoor areas of private workplaces, restaurants, and bars, with no exceptions</a:t>
            </a:r>
          </a:p>
        </p:txBody>
      </p:sp>
    </p:spTree>
    <p:extLst>
      <p:ext uri="{BB962C8B-B14F-4D97-AF65-F5344CB8AC3E}">
        <p14:creationId xmlns:p14="http://schemas.microsoft.com/office/powerpoint/2010/main" val="1309393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B7A2-8218-4131-B2FB-80782374B914}"/>
              </a:ext>
            </a:extLst>
          </p:cNvPr>
          <p:cNvSpPr>
            <a:spLocks noGrp="1"/>
          </p:cNvSpPr>
          <p:nvPr>
            <p:ph type="title"/>
          </p:nvPr>
        </p:nvSpPr>
        <p:spPr>
          <a:xfrm>
            <a:off x="2605520" y="2766218"/>
            <a:ext cx="6980960" cy="1325563"/>
          </a:xfrm>
        </p:spPr>
        <p:txBody>
          <a:bodyPr>
            <a:noAutofit/>
          </a:bodyPr>
          <a:lstStyle/>
          <a:p>
            <a:pPr algn="ctr"/>
            <a:r>
              <a:rPr lang="en-US" sz="6000" b="1" dirty="0">
                <a:latin typeface="+mn-lt"/>
              </a:rPr>
              <a:t>Separation of Powers</a:t>
            </a:r>
          </a:p>
        </p:txBody>
      </p:sp>
    </p:spTree>
    <p:extLst>
      <p:ext uri="{BB962C8B-B14F-4D97-AF65-F5344CB8AC3E}">
        <p14:creationId xmlns:p14="http://schemas.microsoft.com/office/powerpoint/2010/main" val="16476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A4F-F509-4D22-B3DB-6C7785699E33}"/>
              </a:ext>
            </a:extLst>
          </p:cNvPr>
          <p:cNvSpPr>
            <a:spLocks noGrp="1"/>
          </p:cNvSpPr>
          <p:nvPr>
            <p:ph type="title"/>
          </p:nvPr>
        </p:nvSpPr>
        <p:spPr/>
        <p:txBody>
          <a:bodyPr>
            <a:normAutofit/>
          </a:bodyPr>
          <a:lstStyle/>
          <a:p>
            <a:r>
              <a:rPr lang="en-US" altLang="en-US" sz="5400" b="1" dirty="0">
                <a:latin typeface="+mn-lt"/>
                <a:cs typeface="Arial" panose="020B0604020202020204" pitchFamily="34" charset="0"/>
              </a:rPr>
              <a:t>CDC Disclaimer</a:t>
            </a:r>
            <a:endParaRPr lang="en-US" sz="5400" dirty="0">
              <a:latin typeface="+mn-lt"/>
            </a:endParaRPr>
          </a:p>
        </p:txBody>
      </p:sp>
      <p:sp>
        <p:nvSpPr>
          <p:cNvPr id="3" name="Content Placeholder 2">
            <a:extLst>
              <a:ext uri="{FF2B5EF4-FFF2-40B4-BE49-F238E27FC236}">
                <a16:creationId xmlns:a16="http://schemas.microsoft.com/office/drawing/2014/main" id="{F7F78F59-7E38-4243-BE8C-4CA70A57FCE1}"/>
              </a:ext>
            </a:extLst>
          </p:cNvPr>
          <p:cNvSpPr>
            <a:spLocks noGrp="1"/>
          </p:cNvSpPr>
          <p:nvPr>
            <p:ph idx="1"/>
          </p:nvPr>
        </p:nvSpPr>
        <p:spPr>
          <a:xfrm>
            <a:off x="838200" y="1537855"/>
            <a:ext cx="10515600" cy="4639108"/>
          </a:xfrm>
        </p:spPr>
        <p:txBody>
          <a:bodyPr>
            <a:normAutofit/>
          </a:bodyPr>
          <a:lstStyle/>
          <a:p>
            <a:pPr marL="0" lvl="0" indent="0" defTabSz="457200">
              <a:lnSpc>
                <a:spcPct val="100000"/>
              </a:lnSpc>
              <a:spcBef>
                <a:spcPts val="0"/>
              </a:spcBef>
              <a:buNone/>
            </a:pPr>
            <a:r>
              <a:rPr lang="en-US" altLang="en-US" i="1" dirty="0">
                <a:solidFill>
                  <a:prstClr val="black"/>
                </a:solidFill>
                <a:ea typeface="Arial" charset="0"/>
                <a:cs typeface="Arial" charset="0"/>
              </a:rPr>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marL="0" lvl="0" indent="0" defTabSz="457200">
              <a:lnSpc>
                <a:spcPct val="100000"/>
              </a:lnSpc>
              <a:spcBef>
                <a:spcPts val="0"/>
              </a:spcBef>
              <a:buNone/>
            </a:pPr>
            <a:endParaRPr lang="en-US" altLang="en-US" i="1" dirty="0">
              <a:solidFill>
                <a:prstClr val="black"/>
              </a:solidFill>
              <a:ea typeface="Arial" charset="0"/>
              <a:cs typeface="Arial" charset="0"/>
            </a:endParaRPr>
          </a:p>
          <a:p>
            <a:pPr marL="0" lvl="0" indent="0" defTabSz="457200">
              <a:lnSpc>
                <a:spcPct val="100000"/>
              </a:lnSpc>
              <a:spcBef>
                <a:spcPts val="0"/>
              </a:spcBef>
              <a:buNone/>
            </a:pPr>
            <a:r>
              <a:rPr lang="en-US" altLang="en-US" i="1" dirty="0">
                <a:solidFill>
                  <a:prstClr val="black"/>
                </a:solidFill>
                <a:ea typeface="Arial" charset="0"/>
                <a:cs typeface="Arial" charset="0"/>
              </a:rPr>
              <a:t>The contents of this presentation have not been formally disseminated by the Centers for Disease Control and Prevention (CDC) and should not be construed to represent any agency determination or policy.</a:t>
            </a:r>
          </a:p>
        </p:txBody>
      </p:sp>
    </p:spTree>
    <p:extLst>
      <p:ext uri="{BB962C8B-B14F-4D97-AF65-F5344CB8AC3E}">
        <p14:creationId xmlns:p14="http://schemas.microsoft.com/office/powerpoint/2010/main" val="227128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p:txBody>
          <a:bodyPr>
            <a:normAutofit/>
          </a:bodyPr>
          <a:lstStyle/>
          <a:p>
            <a:r>
              <a:rPr lang="en-US" sz="6000" b="1" dirty="0">
                <a:latin typeface="+mn-lt"/>
                <a:cs typeface="Century Gothic"/>
              </a:rPr>
              <a:t>Three Branches of Government</a:t>
            </a:r>
            <a:endParaRPr lang="en-US" sz="6000" dirty="0">
              <a:latin typeface="+mn-lt"/>
            </a:endParaRPr>
          </a:p>
        </p:txBody>
      </p:sp>
      <p:pic>
        <p:nvPicPr>
          <p:cNvPr id="13" name="Content Placeholder 12" descr="Diagram showing the three branches of government under the US Constitution, which include the legislative, executive, and judicial branches. ">
            <a:extLst>
              <a:ext uri="{FF2B5EF4-FFF2-40B4-BE49-F238E27FC236}">
                <a16:creationId xmlns:a16="http://schemas.microsoft.com/office/drawing/2014/main" id="{901B6C56-6324-426D-9FE8-0AFB915F9B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531" y="1353312"/>
            <a:ext cx="8097597" cy="5504688"/>
          </a:xfrm>
        </p:spPr>
      </p:pic>
    </p:spTree>
    <p:extLst>
      <p:ext uri="{BB962C8B-B14F-4D97-AF65-F5344CB8AC3E}">
        <p14:creationId xmlns:p14="http://schemas.microsoft.com/office/powerpoint/2010/main" val="159351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ame diagram highlighting the legislative branch, which includes congress and is made up of the Senate and House of Representatives. Responsibilities include creating laws. ">
            <a:extLst>
              <a:ext uri="{FF2B5EF4-FFF2-40B4-BE49-F238E27FC236}">
                <a16:creationId xmlns:a16="http://schemas.microsoft.com/office/drawing/2014/main" id="{6D3EA8BD-C095-41ED-A7C8-4948960D5770}"/>
              </a:ext>
            </a:extLst>
          </p:cNvPr>
          <p:cNvPicPr>
            <a:picLocks noGrp="1" noChangeAspect="1"/>
          </p:cNvPicPr>
          <p:nvPr>
            <p:ph idx="1"/>
          </p:nvPr>
        </p:nvPicPr>
        <p:blipFill rotWithShape="1">
          <a:blip r:embed="rId2"/>
          <a:srcRect l="29656" t="31386" r="27753" b="5285"/>
          <a:stretch/>
        </p:blipFill>
        <p:spPr>
          <a:xfrm>
            <a:off x="2201334" y="1183044"/>
            <a:ext cx="9322987" cy="5674956"/>
          </a:xfrm>
          <a:prstGeom prst="rect">
            <a:avLst/>
          </a:prstGeom>
        </p:spPr>
      </p:pic>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p:txBody>
          <a:bodyPr>
            <a:noAutofit/>
          </a:bodyPr>
          <a:lstStyle/>
          <a:p>
            <a:r>
              <a:rPr lang="en-US" sz="4800" b="1" dirty="0">
                <a:latin typeface="+mn-lt"/>
                <a:cs typeface="Century Gothic"/>
              </a:rPr>
              <a:t>Three Branches of Government - </a:t>
            </a:r>
            <a:r>
              <a:rPr lang="en-US" sz="4800" i="1" dirty="0">
                <a:latin typeface="+mn-lt"/>
                <a:cs typeface="Century Gothic"/>
              </a:rPr>
              <a:t>Legislative</a:t>
            </a:r>
            <a:endParaRPr lang="en-US" sz="4800" i="1" dirty="0">
              <a:latin typeface="+mn-lt"/>
            </a:endParaRPr>
          </a:p>
        </p:txBody>
      </p:sp>
    </p:spTree>
    <p:extLst>
      <p:ext uri="{BB962C8B-B14F-4D97-AF65-F5344CB8AC3E}">
        <p14:creationId xmlns:p14="http://schemas.microsoft.com/office/powerpoint/2010/main" val="426808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p:txBody>
          <a:bodyPr>
            <a:normAutofit fontScale="90000"/>
          </a:bodyPr>
          <a:lstStyle/>
          <a:p>
            <a:r>
              <a:rPr lang="en-US" sz="6000" b="1" dirty="0">
                <a:latin typeface="+mn-lt"/>
                <a:cs typeface="Century Gothic"/>
              </a:rPr>
              <a:t>Three Branches of Government - </a:t>
            </a:r>
            <a:r>
              <a:rPr lang="en-US" sz="6000" i="1" dirty="0">
                <a:latin typeface="+mn-lt"/>
                <a:cs typeface="Century Gothic"/>
              </a:rPr>
              <a:t>Executive</a:t>
            </a:r>
            <a:endParaRPr lang="en-US" sz="6000" i="1" dirty="0">
              <a:latin typeface="+mn-lt"/>
            </a:endParaRPr>
          </a:p>
        </p:txBody>
      </p:sp>
      <p:pic>
        <p:nvPicPr>
          <p:cNvPr id="7" name="Content Placeholder 6" descr="Same diagram highlighting the executive branch which includes the president and is made up of the executive &amp; cabinet departments and independent government agencies. Responsibilities include enforcing laws. ">
            <a:extLst>
              <a:ext uri="{FF2B5EF4-FFF2-40B4-BE49-F238E27FC236}">
                <a16:creationId xmlns:a16="http://schemas.microsoft.com/office/drawing/2014/main" id="{49F9D57F-1EFF-4C70-A795-F060640F4C38}"/>
              </a:ext>
            </a:extLst>
          </p:cNvPr>
          <p:cNvPicPr>
            <a:picLocks noGrp="1" noChangeAspect="1"/>
          </p:cNvPicPr>
          <p:nvPr>
            <p:ph idx="1"/>
          </p:nvPr>
        </p:nvPicPr>
        <p:blipFill rotWithShape="1">
          <a:blip r:embed="rId2"/>
          <a:srcRect l="28005" t="31385" r="34220" b="5230"/>
          <a:stretch/>
        </p:blipFill>
        <p:spPr>
          <a:xfrm>
            <a:off x="4005658" y="1530985"/>
            <a:ext cx="7099222" cy="4876566"/>
          </a:xfrm>
          <a:prstGeom prst="rect">
            <a:avLst/>
          </a:prstGeom>
        </p:spPr>
      </p:pic>
    </p:spTree>
    <p:extLst>
      <p:ext uri="{BB962C8B-B14F-4D97-AF65-F5344CB8AC3E}">
        <p14:creationId xmlns:p14="http://schemas.microsoft.com/office/powerpoint/2010/main" val="202923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ame diagram highlighting the judicial branch which includes the courts and is made up of the Supreme Court, Courts of Appeal, and District Courts. Responsibilities include interpreting laws.">
            <a:extLst>
              <a:ext uri="{FF2B5EF4-FFF2-40B4-BE49-F238E27FC236}">
                <a16:creationId xmlns:a16="http://schemas.microsoft.com/office/drawing/2014/main" id="{C4262459-A896-4654-BD2B-55FB3EDDCEF8}"/>
              </a:ext>
            </a:extLst>
          </p:cNvPr>
          <p:cNvPicPr>
            <a:picLocks noGrp="1" noChangeAspect="1"/>
          </p:cNvPicPr>
          <p:nvPr>
            <p:ph idx="1"/>
          </p:nvPr>
        </p:nvPicPr>
        <p:blipFill rotWithShape="1">
          <a:blip r:embed="rId2"/>
          <a:srcRect l="26972" t="33045" r="34151" b="6487"/>
          <a:stretch/>
        </p:blipFill>
        <p:spPr>
          <a:xfrm>
            <a:off x="2475897" y="1027906"/>
            <a:ext cx="9597570" cy="5697205"/>
          </a:xfrm>
          <a:prstGeom prst="rect">
            <a:avLst/>
          </a:prstGeom>
        </p:spPr>
      </p:pic>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p:txBody>
          <a:bodyPr>
            <a:normAutofit fontScale="90000"/>
          </a:bodyPr>
          <a:lstStyle/>
          <a:p>
            <a:r>
              <a:rPr lang="en-US" sz="6000" b="1" dirty="0">
                <a:latin typeface="+mn-lt"/>
                <a:cs typeface="Century Gothic"/>
              </a:rPr>
              <a:t>Three Branches of Government - </a:t>
            </a:r>
            <a:r>
              <a:rPr lang="en-US" sz="6000" i="1" dirty="0">
                <a:latin typeface="+mn-lt"/>
                <a:cs typeface="Century Gothic"/>
              </a:rPr>
              <a:t>Judicial</a:t>
            </a:r>
            <a:endParaRPr lang="en-US" sz="6000" i="1" dirty="0">
              <a:latin typeface="+mn-lt"/>
            </a:endParaRPr>
          </a:p>
        </p:txBody>
      </p:sp>
    </p:spTree>
    <p:extLst>
      <p:ext uri="{BB962C8B-B14F-4D97-AF65-F5344CB8AC3E}">
        <p14:creationId xmlns:p14="http://schemas.microsoft.com/office/powerpoint/2010/main" val="2795139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p:txBody>
          <a:bodyPr>
            <a:normAutofit/>
          </a:bodyPr>
          <a:lstStyle/>
          <a:p>
            <a:pPr algn="ctr"/>
            <a:r>
              <a:rPr lang="en-US" sz="6000" b="1" dirty="0">
                <a:latin typeface="+mn-lt"/>
                <a:cs typeface="Century Gothic"/>
              </a:rPr>
              <a:t>Intro: Checks &amp; Balances</a:t>
            </a:r>
            <a:endParaRPr lang="en-US" sz="6000" dirty="0">
              <a:latin typeface="+mn-lt"/>
            </a:endParaRPr>
          </a:p>
        </p:txBody>
      </p:sp>
      <p:pic>
        <p:nvPicPr>
          <p:cNvPr id="7" name="Content Placeholder 6" descr="Diagram showing the process and actors involved in checks and balances. The diagram flow is described in the next few slides. ">
            <a:extLst>
              <a:ext uri="{FF2B5EF4-FFF2-40B4-BE49-F238E27FC236}">
                <a16:creationId xmlns:a16="http://schemas.microsoft.com/office/drawing/2014/main" id="{573BFCFE-D72D-4329-9548-13981391CA73}"/>
              </a:ext>
            </a:extLst>
          </p:cNvPr>
          <p:cNvPicPr>
            <a:picLocks noGrp="1" noChangeAspect="1"/>
          </p:cNvPicPr>
          <p:nvPr>
            <p:ph idx="1"/>
          </p:nvPr>
        </p:nvPicPr>
        <p:blipFill rotWithShape="1">
          <a:blip r:embed="rId2"/>
          <a:srcRect l="22167" t="16204" r="22000"/>
          <a:stretch/>
        </p:blipFill>
        <p:spPr>
          <a:xfrm>
            <a:off x="1732280" y="1332100"/>
            <a:ext cx="8727440" cy="5525900"/>
          </a:xfrm>
          <a:prstGeom prst="rect">
            <a:avLst/>
          </a:prstGeom>
        </p:spPr>
      </p:pic>
    </p:spTree>
    <p:extLst>
      <p:ext uri="{BB962C8B-B14F-4D97-AF65-F5344CB8AC3E}">
        <p14:creationId xmlns:p14="http://schemas.microsoft.com/office/powerpoint/2010/main" val="1275967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a:xfrm>
            <a:off x="937634" y="180072"/>
            <a:ext cx="10515600" cy="1325563"/>
          </a:xfrm>
        </p:spPr>
        <p:txBody>
          <a:bodyPr>
            <a:normAutofit/>
          </a:bodyPr>
          <a:lstStyle/>
          <a:p>
            <a:pPr algn="ctr"/>
            <a:r>
              <a:rPr lang="en-US" sz="6000" b="1" dirty="0">
                <a:latin typeface="+mn-lt"/>
                <a:cs typeface="Century Gothic"/>
              </a:rPr>
              <a:t>Powers of </a:t>
            </a:r>
            <a:r>
              <a:rPr lang="en-US" sz="6000" i="1" dirty="0">
                <a:latin typeface="+mn-lt"/>
                <a:cs typeface="Century Gothic"/>
              </a:rPr>
              <a:t>Congress</a:t>
            </a:r>
            <a:endParaRPr lang="en-US" sz="6000" i="1" dirty="0">
              <a:latin typeface="+mn-lt"/>
            </a:endParaRPr>
          </a:p>
        </p:txBody>
      </p:sp>
      <p:pic>
        <p:nvPicPr>
          <p:cNvPr id="5" name="Content Placeholder 4" descr="A diagram highlighting that Congress, the legislative branch, is responsible for creating laws. It has a check on the Executive branch through its ability to approve presidential appointments as well as impeach the President. It also has a check on the Judicial branch through its ability to approve and impeach members of the judiciary.">
            <a:extLst>
              <a:ext uri="{FF2B5EF4-FFF2-40B4-BE49-F238E27FC236}">
                <a16:creationId xmlns:a16="http://schemas.microsoft.com/office/drawing/2014/main" id="{C446B515-886F-461E-AD8A-9A8C27A5F4A0}"/>
              </a:ext>
            </a:extLst>
          </p:cNvPr>
          <p:cNvPicPr>
            <a:picLocks noGrp="1" noChangeAspect="1"/>
          </p:cNvPicPr>
          <p:nvPr>
            <p:ph idx="1"/>
          </p:nvPr>
        </p:nvPicPr>
        <p:blipFill rotWithShape="1">
          <a:blip r:embed="rId3"/>
          <a:srcRect l="24093" t="17351" r="24586"/>
          <a:stretch/>
        </p:blipFill>
        <p:spPr>
          <a:xfrm>
            <a:off x="2021841" y="1451027"/>
            <a:ext cx="7693378" cy="5226901"/>
          </a:xfrm>
          <a:prstGeom prst="rect">
            <a:avLst/>
          </a:prstGeom>
        </p:spPr>
      </p:pic>
    </p:spTree>
    <p:extLst>
      <p:ext uri="{BB962C8B-B14F-4D97-AF65-F5344CB8AC3E}">
        <p14:creationId xmlns:p14="http://schemas.microsoft.com/office/powerpoint/2010/main" val="1453633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99D31-F755-40E2-9CA6-F1D4943DFA0E}"/>
              </a:ext>
            </a:extLst>
          </p:cNvPr>
          <p:cNvSpPr>
            <a:spLocks noGrp="1"/>
          </p:cNvSpPr>
          <p:nvPr>
            <p:ph type="title"/>
          </p:nvPr>
        </p:nvSpPr>
        <p:spPr/>
        <p:txBody>
          <a:bodyPr>
            <a:normAutofit/>
          </a:bodyPr>
          <a:lstStyle/>
          <a:p>
            <a:pPr algn="ctr"/>
            <a:r>
              <a:rPr lang="en-US" sz="6000" b="1" dirty="0">
                <a:latin typeface="+mn-lt"/>
                <a:cs typeface="Century Gothic"/>
              </a:rPr>
              <a:t>Checks on </a:t>
            </a:r>
            <a:r>
              <a:rPr lang="en-US" sz="6000" i="1" dirty="0">
                <a:latin typeface="+mn-lt"/>
                <a:cs typeface="Century Gothic"/>
              </a:rPr>
              <a:t>Congress</a:t>
            </a:r>
            <a:endParaRPr lang="en-US" sz="6000" i="1" dirty="0">
              <a:latin typeface="+mn-lt"/>
            </a:endParaRPr>
          </a:p>
        </p:txBody>
      </p:sp>
      <p:pic>
        <p:nvPicPr>
          <p:cNvPr id="12" name="Content Placeholder 11" descr="Diagram illustrating the checks on Congress' power, specifically, the President's power to reject, or veto legislation, and the Supreme Court's ability to declare the laws created by Congress unconstitutional. ">
            <a:extLst>
              <a:ext uri="{FF2B5EF4-FFF2-40B4-BE49-F238E27FC236}">
                <a16:creationId xmlns:a16="http://schemas.microsoft.com/office/drawing/2014/main" id="{B1F104DA-9771-43ED-91A2-7BBD4A6A0635}"/>
              </a:ext>
            </a:extLst>
          </p:cNvPr>
          <p:cNvPicPr>
            <a:picLocks noGrp="1" noChangeAspect="1"/>
          </p:cNvPicPr>
          <p:nvPr>
            <p:ph idx="1"/>
          </p:nvPr>
        </p:nvPicPr>
        <p:blipFill rotWithShape="1">
          <a:blip r:embed="rId3"/>
          <a:srcRect l="22320" t="17118" r="23207"/>
          <a:stretch/>
        </p:blipFill>
        <p:spPr>
          <a:xfrm>
            <a:off x="2052320" y="1536321"/>
            <a:ext cx="8290559" cy="5321679"/>
          </a:xfrm>
          <a:prstGeom prst="rect">
            <a:avLst/>
          </a:prstGeom>
        </p:spPr>
      </p:pic>
    </p:spTree>
    <p:extLst>
      <p:ext uri="{BB962C8B-B14F-4D97-AF65-F5344CB8AC3E}">
        <p14:creationId xmlns:p14="http://schemas.microsoft.com/office/powerpoint/2010/main" val="409375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99D31-F755-40E2-9CA6-F1D4943DFA0E}"/>
              </a:ext>
            </a:extLst>
          </p:cNvPr>
          <p:cNvSpPr>
            <a:spLocks noGrp="1"/>
          </p:cNvSpPr>
          <p:nvPr>
            <p:ph type="title"/>
          </p:nvPr>
        </p:nvSpPr>
        <p:spPr/>
        <p:txBody>
          <a:bodyPr>
            <a:normAutofit/>
          </a:bodyPr>
          <a:lstStyle/>
          <a:p>
            <a:pPr algn="ctr"/>
            <a:r>
              <a:rPr lang="en-US" sz="6000" b="1" dirty="0">
                <a:latin typeface="+mn-lt"/>
                <a:cs typeface="Century Gothic"/>
              </a:rPr>
              <a:t>Powers of </a:t>
            </a:r>
            <a:r>
              <a:rPr lang="en-US" sz="6000" i="1" dirty="0">
                <a:latin typeface="+mn-lt"/>
                <a:cs typeface="Century Gothic"/>
              </a:rPr>
              <a:t>Courts</a:t>
            </a:r>
            <a:endParaRPr lang="en-US" sz="6000" i="1" dirty="0">
              <a:latin typeface="+mn-lt"/>
            </a:endParaRPr>
          </a:p>
        </p:txBody>
      </p:sp>
      <p:pic>
        <p:nvPicPr>
          <p:cNvPr id="13" name="Content Placeholder 9" descr="A diagram highlighting that the judicial branch has the role of interpreting the laws created by Congress. It serves as a check on the executive and legislative branches by having the power to declare executive actions (by the President or executive agencies) or the laws created by Congress unconstitutional. ">
            <a:extLst>
              <a:ext uri="{FF2B5EF4-FFF2-40B4-BE49-F238E27FC236}">
                <a16:creationId xmlns:a16="http://schemas.microsoft.com/office/drawing/2014/main" id="{0B7B7EA2-8A75-41A7-84E8-3F65D82722F7}"/>
              </a:ext>
            </a:extLst>
          </p:cNvPr>
          <p:cNvPicPr>
            <a:picLocks noGrp="1" noChangeAspect="1"/>
          </p:cNvPicPr>
          <p:nvPr>
            <p:ph idx="1"/>
          </p:nvPr>
        </p:nvPicPr>
        <p:blipFill rotWithShape="1">
          <a:blip r:embed="rId3"/>
          <a:srcRect l="23995" t="19220" r="22517" b="5829"/>
          <a:stretch/>
        </p:blipFill>
        <p:spPr>
          <a:xfrm>
            <a:off x="1656080" y="1690688"/>
            <a:ext cx="8304134" cy="4909098"/>
          </a:xfrm>
          <a:prstGeom prst="rect">
            <a:avLst/>
          </a:prstGeom>
        </p:spPr>
      </p:pic>
    </p:spTree>
    <p:extLst>
      <p:ext uri="{BB962C8B-B14F-4D97-AF65-F5344CB8AC3E}">
        <p14:creationId xmlns:p14="http://schemas.microsoft.com/office/powerpoint/2010/main" val="626644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99D31-F755-40E2-9CA6-F1D4943DFA0E}"/>
              </a:ext>
            </a:extLst>
          </p:cNvPr>
          <p:cNvSpPr>
            <a:spLocks noGrp="1"/>
          </p:cNvSpPr>
          <p:nvPr>
            <p:ph type="title"/>
          </p:nvPr>
        </p:nvSpPr>
        <p:spPr/>
        <p:txBody>
          <a:bodyPr>
            <a:normAutofit/>
          </a:bodyPr>
          <a:lstStyle/>
          <a:p>
            <a:pPr algn="ctr"/>
            <a:r>
              <a:rPr lang="en-US" sz="6000" b="1" dirty="0">
                <a:latin typeface="+mn-lt"/>
                <a:cs typeface="Century Gothic"/>
              </a:rPr>
              <a:t>Checks on </a:t>
            </a:r>
            <a:r>
              <a:rPr lang="en-US" sz="6000" i="1" dirty="0">
                <a:latin typeface="+mn-lt"/>
                <a:cs typeface="Century Gothic"/>
              </a:rPr>
              <a:t>Courts</a:t>
            </a:r>
            <a:endParaRPr lang="en-US" sz="6000" i="1" dirty="0">
              <a:latin typeface="+mn-lt"/>
            </a:endParaRPr>
          </a:p>
        </p:txBody>
      </p:sp>
      <p:pic>
        <p:nvPicPr>
          <p:cNvPr id="10" name="Content Placeholder 9" descr="Diagram illustrating the checks on the courts, specifically, how the President (executive branch) has the power to appoint judges and how Congress (legislative branch) must approve judicial appointments and has impeachment power to remove judges from the bench.">
            <a:extLst>
              <a:ext uri="{FF2B5EF4-FFF2-40B4-BE49-F238E27FC236}">
                <a16:creationId xmlns:a16="http://schemas.microsoft.com/office/drawing/2014/main" id="{0A22E44D-503A-4632-A52D-33E40A3D201B}"/>
              </a:ext>
            </a:extLst>
          </p:cNvPr>
          <p:cNvPicPr>
            <a:picLocks noGrp="1" noChangeAspect="1"/>
          </p:cNvPicPr>
          <p:nvPr>
            <p:ph idx="1"/>
          </p:nvPr>
        </p:nvPicPr>
        <p:blipFill rotWithShape="1">
          <a:blip r:embed="rId3"/>
          <a:srcRect l="23601" t="16651" r="26063" b="1160"/>
          <a:stretch/>
        </p:blipFill>
        <p:spPr>
          <a:xfrm>
            <a:off x="2265679" y="1528128"/>
            <a:ext cx="7386321" cy="5088034"/>
          </a:xfrm>
          <a:prstGeom prst="rect">
            <a:avLst/>
          </a:prstGeom>
        </p:spPr>
      </p:pic>
    </p:spTree>
    <p:extLst>
      <p:ext uri="{BB962C8B-B14F-4D97-AF65-F5344CB8AC3E}">
        <p14:creationId xmlns:p14="http://schemas.microsoft.com/office/powerpoint/2010/main" val="2522291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99D31-F755-40E2-9CA6-F1D4943DFA0E}"/>
              </a:ext>
            </a:extLst>
          </p:cNvPr>
          <p:cNvSpPr>
            <a:spLocks noGrp="1"/>
          </p:cNvSpPr>
          <p:nvPr>
            <p:ph type="title"/>
          </p:nvPr>
        </p:nvSpPr>
        <p:spPr>
          <a:xfrm>
            <a:off x="838200" y="365125"/>
            <a:ext cx="10515600" cy="1325563"/>
          </a:xfrm>
        </p:spPr>
        <p:txBody>
          <a:bodyPr>
            <a:normAutofit/>
          </a:bodyPr>
          <a:lstStyle/>
          <a:p>
            <a:pPr algn="ctr"/>
            <a:r>
              <a:rPr lang="en-US" sz="6000" b="1" dirty="0">
                <a:latin typeface="+mn-lt"/>
                <a:cs typeface="Century Gothic"/>
              </a:rPr>
              <a:t>Powers of the </a:t>
            </a:r>
            <a:r>
              <a:rPr lang="en-US" sz="6000" i="1" dirty="0">
                <a:latin typeface="+mn-lt"/>
                <a:cs typeface="Century Gothic"/>
              </a:rPr>
              <a:t>President</a:t>
            </a:r>
            <a:endParaRPr lang="en-US" sz="6000" i="1" dirty="0">
              <a:latin typeface="+mn-lt"/>
            </a:endParaRPr>
          </a:p>
        </p:txBody>
      </p:sp>
      <p:pic>
        <p:nvPicPr>
          <p:cNvPr id="9" name="Content Placeholder 3" descr="A diagram highlighting that the President is the head of the executive branch, which is responsible for carry out and enforcing the laws. It also illustrates that executive branch has veto power over Congress (a check on the legislative branch) and has the power to appoint judges (a check on the judicial branch). ">
            <a:extLst>
              <a:ext uri="{FF2B5EF4-FFF2-40B4-BE49-F238E27FC236}">
                <a16:creationId xmlns:a16="http://schemas.microsoft.com/office/drawing/2014/main" id="{400A688D-EB4B-4B8F-93F6-6F0A93590519}"/>
              </a:ext>
            </a:extLst>
          </p:cNvPr>
          <p:cNvPicPr>
            <a:picLocks noGrp="1" noChangeAspect="1"/>
          </p:cNvPicPr>
          <p:nvPr>
            <p:ph idx="1"/>
          </p:nvPr>
        </p:nvPicPr>
        <p:blipFill rotWithShape="1">
          <a:blip r:embed="rId3"/>
          <a:srcRect l="23010" t="16418" r="22222" b="6530"/>
          <a:stretch/>
        </p:blipFill>
        <p:spPr>
          <a:xfrm>
            <a:off x="1727200" y="1412420"/>
            <a:ext cx="9052559" cy="5372943"/>
          </a:xfrm>
          <a:prstGeom prst="rect">
            <a:avLst/>
          </a:prstGeom>
        </p:spPr>
      </p:pic>
    </p:spTree>
    <p:extLst>
      <p:ext uri="{BB962C8B-B14F-4D97-AF65-F5344CB8AC3E}">
        <p14:creationId xmlns:p14="http://schemas.microsoft.com/office/powerpoint/2010/main" val="317910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3DC3-6FCA-4DB9-85A6-F691EA2628F3}"/>
              </a:ext>
            </a:extLst>
          </p:cNvPr>
          <p:cNvSpPr>
            <a:spLocks noGrp="1"/>
          </p:cNvSpPr>
          <p:nvPr>
            <p:ph type="title"/>
          </p:nvPr>
        </p:nvSpPr>
        <p:spPr>
          <a:xfrm>
            <a:off x="720436" y="277091"/>
            <a:ext cx="10411691" cy="1066800"/>
          </a:xfrm>
        </p:spPr>
        <p:txBody>
          <a:bodyPr>
            <a:normAutofit/>
          </a:bodyPr>
          <a:lstStyle/>
          <a:p>
            <a:r>
              <a:rPr lang="en-US" sz="5400" b="1" dirty="0">
                <a:latin typeface="+mn-lt"/>
                <a:cs typeface="Century Gothic"/>
              </a:rPr>
              <a:t>What We’ll Discuss</a:t>
            </a:r>
            <a:endParaRPr lang="en-US" sz="5400" dirty="0">
              <a:latin typeface="+mn-lt"/>
            </a:endParaRPr>
          </a:p>
        </p:txBody>
      </p:sp>
      <p:sp>
        <p:nvSpPr>
          <p:cNvPr id="3" name="Content Placeholder 2">
            <a:extLst>
              <a:ext uri="{FF2B5EF4-FFF2-40B4-BE49-F238E27FC236}">
                <a16:creationId xmlns:a16="http://schemas.microsoft.com/office/drawing/2014/main" id="{5AB4C754-0AB5-4C75-8EB1-0869D834B2BA}"/>
              </a:ext>
            </a:extLst>
          </p:cNvPr>
          <p:cNvSpPr>
            <a:spLocks noGrp="1"/>
          </p:cNvSpPr>
          <p:nvPr>
            <p:ph idx="1"/>
          </p:nvPr>
        </p:nvSpPr>
        <p:spPr>
          <a:xfrm>
            <a:off x="720436" y="1454727"/>
            <a:ext cx="10633364" cy="4722236"/>
          </a:xfrm>
        </p:spPr>
        <p:txBody>
          <a:bodyPr>
            <a:normAutofit/>
          </a:bodyPr>
          <a:lstStyle/>
          <a:p>
            <a:r>
              <a:rPr lang="en-US" sz="4400" dirty="0">
                <a:ea typeface="Times New Roman" pitchFamily="18" charset="0"/>
                <a:cs typeface="Century Gothic"/>
              </a:rPr>
              <a:t>Basic Structure &amp; Functions of Government</a:t>
            </a:r>
          </a:p>
          <a:p>
            <a:r>
              <a:rPr lang="en-US" sz="4400" dirty="0">
                <a:ea typeface="Times New Roman" pitchFamily="18" charset="0"/>
                <a:cs typeface="Century Gothic"/>
              </a:rPr>
              <a:t>Separation of Powers</a:t>
            </a:r>
          </a:p>
          <a:p>
            <a:r>
              <a:rPr lang="en-US" sz="4400" dirty="0">
                <a:ea typeface="Times New Roman" pitchFamily="18" charset="0"/>
                <a:cs typeface="Century Gothic"/>
              </a:rPr>
              <a:t>Expression of Power: Types of Laws</a:t>
            </a:r>
          </a:p>
          <a:p>
            <a:r>
              <a:rPr lang="en-US" sz="4400" dirty="0">
                <a:ea typeface="Times New Roman" pitchFamily="18" charset="0"/>
                <a:cs typeface="Century Gothic"/>
              </a:rPr>
              <a:t>Governmental Public Health Authority</a:t>
            </a:r>
          </a:p>
          <a:p>
            <a:r>
              <a:rPr lang="en-US" sz="4400" dirty="0">
                <a:ea typeface="Times New Roman" pitchFamily="18" charset="0"/>
                <a:cs typeface="Century Gothic"/>
              </a:rPr>
              <a:t>Intergovernmental Collaboration &amp; Improved Health</a:t>
            </a:r>
          </a:p>
        </p:txBody>
      </p:sp>
    </p:spTree>
    <p:extLst>
      <p:ext uri="{BB962C8B-B14F-4D97-AF65-F5344CB8AC3E}">
        <p14:creationId xmlns:p14="http://schemas.microsoft.com/office/powerpoint/2010/main" val="318432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099D31-F755-40E2-9CA6-F1D4943DFA0E}"/>
              </a:ext>
            </a:extLst>
          </p:cNvPr>
          <p:cNvSpPr>
            <a:spLocks noGrp="1"/>
          </p:cNvSpPr>
          <p:nvPr>
            <p:ph type="title"/>
          </p:nvPr>
        </p:nvSpPr>
        <p:spPr>
          <a:xfrm>
            <a:off x="838200" y="365125"/>
            <a:ext cx="10515600" cy="1325563"/>
          </a:xfrm>
        </p:spPr>
        <p:txBody>
          <a:bodyPr>
            <a:normAutofit/>
          </a:bodyPr>
          <a:lstStyle/>
          <a:p>
            <a:pPr algn="ctr"/>
            <a:r>
              <a:rPr lang="en-US" sz="6000" b="1" dirty="0">
                <a:latin typeface="+mn-lt"/>
                <a:cs typeface="Century Gothic"/>
              </a:rPr>
              <a:t>Checks on the </a:t>
            </a:r>
            <a:r>
              <a:rPr lang="en-US" sz="6000" i="1" dirty="0">
                <a:latin typeface="+mn-lt"/>
                <a:cs typeface="Century Gothic"/>
              </a:rPr>
              <a:t>President</a:t>
            </a:r>
            <a:endParaRPr lang="en-US" sz="6000" i="1" dirty="0">
              <a:latin typeface="+mn-lt"/>
            </a:endParaRPr>
          </a:p>
        </p:txBody>
      </p:sp>
      <p:pic>
        <p:nvPicPr>
          <p:cNvPr id="9" name="Content Placeholder 8" descr="Diagram illustrating the checks on the President's (executive branch) powers, specifically, Congress' (legislative branch) power to approve presidential appointments and impeach the President from office, and the Courts' (judicial branch) power to declare executive actions unconstitutional.">
            <a:extLst>
              <a:ext uri="{FF2B5EF4-FFF2-40B4-BE49-F238E27FC236}">
                <a16:creationId xmlns:a16="http://schemas.microsoft.com/office/drawing/2014/main" id="{FFF3610C-086D-4BBA-BB35-6AD4D322B7A0}"/>
              </a:ext>
            </a:extLst>
          </p:cNvPr>
          <p:cNvPicPr>
            <a:picLocks noGrp="1" noChangeAspect="1"/>
          </p:cNvPicPr>
          <p:nvPr>
            <p:ph idx="1"/>
          </p:nvPr>
        </p:nvPicPr>
        <p:blipFill rotWithShape="1">
          <a:blip r:embed="rId3"/>
          <a:srcRect l="23251" t="16204" r="22249"/>
          <a:stretch/>
        </p:blipFill>
        <p:spPr>
          <a:xfrm>
            <a:off x="1788160" y="1317624"/>
            <a:ext cx="8382000" cy="5436987"/>
          </a:xfrm>
          <a:prstGeom prst="rect">
            <a:avLst/>
          </a:prstGeom>
        </p:spPr>
      </p:pic>
    </p:spTree>
    <p:extLst>
      <p:ext uri="{BB962C8B-B14F-4D97-AF65-F5344CB8AC3E}">
        <p14:creationId xmlns:p14="http://schemas.microsoft.com/office/powerpoint/2010/main" val="234013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E490-C20E-41B0-BCAB-20B74D2C72AF}"/>
              </a:ext>
            </a:extLst>
          </p:cNvPr>
          <p:cNvSpPr>
            <a:spLocks noGrp="1"/>
          </p:cNvSpPr>
          <p:nvPr>
            <p:ph type="title"/>
          </p:nvPr>
        </p:nvSpPr>
        <p:spPr/>
        <p:txBody>
          <a:bodyPr>
            <a:normAutofit/>
          </a:bodyPr>
          <a:lstStyle/>
          <a:p>
            <a:pPr algn="ctr"/>
            <a:r>
              <a:rPr lang="en-US" sz="6000" b="1" dirty="0">
                <a:latin typeface="+mn-lt"/>
                <a:cs typeface="Century Gothic"/>
              </a:rPr>
              <a:t>Checks &amp; Balances: Illinois</a:t>
            </a:r>
            <a:endParaRPr lang="en-US" sz="6000" dirty="0">
              <a:latin typeface="+mn-lt"/>
            </a:endParaRPr>
          </a:p>
        </p:txBody>
      </p:sp>
      <p:sp>
        <p:nvSpPr>
          <p:cNvPr id="4" name="Content Placeholder 3">
            <a:extLst>
              <a:ext uri="{FF2B5EF4-FFF2-40B4-BE49-F238E27FC236}">
                <a16:creationId xmlns:a16="http://schemas.microsoft.com/office/drawing/2014/main" id="{0AEE442E-4D06-4EF4-8256-6E61DD12A4E3}"/>
              </a:ext>
            </a:extLst>
          </p:cNvPr>
          <p:cNvSpPr txBox="1">
            <a:spLocks/>
          </p:cNvSpPr>
          <p:nvPr/>
        </p:nvSpPr>
        <p:spPr>
          <a:xfrm>
            <a:off x="632417" y="1848612"/>
            <a:ext cx="10515600" cy="216294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t>Instead of the legislative branch creating the laws, the </a:t>
            </a:r>
            <a:r>
              <a:rPr lang="en-US" sz="4400" b="1" dirty="0"/>
              <a:t>executive branch </a:t>
            </a:r>
            <a:r>
              <a:rPr lang="en-US" sz="4400" dirty="0"/>
              <a:t>has the rulemaking power.</a:t>
            </a:r>
          </a:p>
          <a:p>
            <a:pPr marL="0" indent="0">
              <a:buNone/>
            </a:pPr>
            <a:endParaRPr lang="en-US" sz="4400" dirty="0"/>
          </a:p>
          <a:p>
            <a:r>
              <a:rPr lang="en-US" sz="4400" dirty="0"/>
              <a:t>And instead of the executive branch approving those rules, all rules must be approved by the </a:t>
            </a:r>
            <a:r>
              <a:rPr lang="en-US" sz="4400" b="1" dirty="0"/>
              <a:t>legislative branch</a:t>
            </a:r>
            <a:r>
              <a:rPr lang="en-US" sz="4400" dirty="0"/>
              <a:t>.</a:t>
            </a:r>
          </a:p>
        </p:txBody>
      </p:sp>
    </p:spTree>
    <p:extLst>
      <p:ext uri="{BB962C8B-B14F-4D97-AF65-F5344CB8AC3E}">
        <p14:creationId xmlns:p14="http://schemas.microsoft.com/office/powerpoint/2010/main" val="766998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6DB4-B5E7-4766-9943-C5EC449084B5}"/>
              </a:ext>
            </a:extLst>
          </p:cNvPr>
          <p:cNvSpPr>
            <a:spLocks noGrp="1"/>
          </p:cNvSpPr>
          <p:nvPr>
            <p:ph type="title"/>
          </p:nvPr>
        </p:nvSpPr>
        <p:spPr/>
        <p:txBody>
          <a:bodyPr>
            <a:normAutofit/>
          </a:bodyPr>
          <a:lstStyle/>
          <a:p>
            <a:pPr algn="ctr"/>
            <a:r>
              <a:rPr lang="en-US" sz="6600" dirty="0">
                <a:latin typeface="+mn-lt"/>
              </a:rPr>
              <a:t>Structure of Local Governments</a:t>
            </a:r>
          </a:p>
        </p:txBody>
      </p:sp>
    </p:spTree>
    <p:extLst>
      <p:ext uri="{BB962C8B-B14F-4D97-AF65-F5344CB8AC3E}">
        <p14:creationId xmlns:p14="http://schemas.microsoft.com/office/powerpoint/2010/main" val="3312831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6DB4-B5E7-4766-9943-C5EC449084B5}"/>
              </a:ext>
            </a:extLst>
          </p:cNvPr>
          <p:cNvSpPr>
            <a:spLocks noGrp="1"/>
          </p:cNvSpPr>
          <p:nvPr>
            <p:ph type="title"/>
          </p:nvPr>
        </p:nvSpPr>
        <p:spPr>
          <a:xfrm>
            <a:off x="4473286" y="2766218"/>
            <a:ext cx="3245428" cy="1325563"/>
          </a:xfrm>
        </p:spPr>
        <p:txBody>
          <a:bodyPr>
            <a:normAutofit/>
          </a:bodyPr>
          <a:lstStyle/>
          <a:p>
            <a:r>
              <a:rPr lang="en-US" sz="6600" dirty="0">
                <a:latin typeface="+mn-lt"/>
              </a:rPr>
              <a:t>Counties</a:t>
            </a:r>
          </a:p>
        </p:txBody>
      </p:sp>
    </p:spTree>
    <p:extLst>
      <p:ext uri="{BB962C8B-B14F-4D97-AF65-F5344CB8AC3E}">
        <p14:creationId xmlns:p14="http://schemas.microsoft.com/office/powerpoint/2010/main" val="65737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Autofit/>
          </a:bodyPr>
          <a:lstStyle/>
          <a:p>
            <a:pPr algn="ctr"/>
            <a:r>
              <a:rPr lang="en-US" sz="4800" b="1" dirty="0">
                <a:latin typeface="+mn-lt"/>
              </a:rPr>
              <a:t>Counties Differ by State in Several Ways</a:t>
            </a:r>
            <a:endParaRPr lang="en-US" sz="4800" dirty="0">
              <a:latin typeface="+mn-lt"/>
            </a:endParaRP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lstStyle/>
          <a:p>
            <a:pPr marL="0" indent="0">
              <a:buNone/>
            </a:pPr>
            <a:endParaRPr lang="en-US" sz="1200" b="1" dirty="0">
              <a:cs typeface="Century Gothic"/>
            </a:endParaRPr>
          </a:p>
          <a:p>
            <a:r>
              <a:rPr lang="en-US" sz="4400" b="1" dirty="0">
                <a:cs typeface="Century Gothic"/>
              </a:rPr>
              <a:t>Organization</a:t>
            </a:r>
            <a:endParaRPr lang="en-US" sz="4400" dirty="0">
              <a:cs typeface="Century Gothic"/>
            </a:endParaRPr>
          </a:p>
          <a:p>
            <a:endParaRPr lang="en-US" sz="4400" dirty="0">
              <a:cs typeface="Century Gothic"/>
            </a:endParaRPr>
          </a:p>
          <a:p>
            <a:r>
              <a:rPr lang="en-US" sz="4400" b="1" dirty="0">
                <a:cs typeface="Century Gothic"/>
              </a:rPr>
              <a:t>Size</a:t>
            </a:r>
            <a:endParaRPr lang="en-US" sz="4400" dirty="0">
              <a:cs typeface="Century Gothic"/>
            </a:endParaRPr>
          </a:p>
          <a:p>
            <a:endParaRPr lang="en-US" sz="4400" b="1" dirty="0">
              <a:cs typeface="Century Gothic"/>
            </a:endParaRPr>
          </a:p>
          <a:p>
            <a:r>
              <a:rPr lang="en-US" sz="4400" b="1" dirty="0">
                <a:cs typeface="Century Gothic"/>
              </a:rPr>
              <a:t>Number</a:t>
            </a:r>
            <a:endParaRPr lang="en-US" sz="4400" dirty="0">
              <a:cs typeface="Century Gothic"/>
            </a:endParaRPr>
          </a:p>
          <a:p>
            <a:pPr marL="0" indent="0">
              <a:buNone/>
            </a:pPr>
            <a:endParaRPr lang="en-US" dirty="0"/>
          </a:p>
        </p:txBody>
      </p:sp>
    </p:spTree>
    <p:extLst>
      <p:ext uri="{BB962C8B-B14F-4D97-AF65-F5344CB8AC3E}">
        <p14:creationId xmlns:p14="http://schemas.microsoft.com/office/powerpoint/2010/main" val="3940562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rmAutofit/>
          </a:bodyPr>
          <a:lstStyle/>
          <a:p>
            <a:pPr algn="ctr"/>
            <a:r>
              <a:rPr lang="en-US" sz="4800" b="1" dirty="0">
                <a:latin typeface="+mn-lt"/>
              </a:rPr>
              <a:t>Counties’ Responsibilities Often Include</a:t>
            </a:r>
            <a:endParaRPr lang="en-US" sz="4800" dirty="0">
              <a:latin typeface="+mn-lt"/>
            </a:endParaRP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lstStyle/>
          <a:p>
            <a:pPr marL="0" indent="0">
              <a:buNone/>
            </a:pPr>
            <a:endParaRPr lang="en-US" sz="1200" b="1" dirty="0">
              <a:cs typeface="Century Gothic"/>
            </a:endParaRPr>
          </a:p>
          <a:p>
            <a:r>
              <a:rPr lang="en-US" sz="4400" b="1" dirty="0">
                <a:cs typeface="Century Gothic"/>
              </a:rPr>
              <a:t>Law enforcement and public safety</a:t>
            </a:r>
          </a:p>
          <a:p>
            <a:endParaRPr lang="en-US" sz="4400" b="1" dirty="0">
              <a:cs typeface="Century Gothic"/>
            </a:endParaRPr>
          </a:p>
          <a:p>
            <a:r>
              <a:rPr lang="en-US" sz="4400" b="1" dirty="0">
                <a:cs typeface="Century Gothic"/>
              </a:rPr>
              <a:t>Transportation and infrastructure</a:t>
            </a:r>
          </a:p>
          <a:p>
            <a:endParaRPr lang="en-US" sz="4400" b="1" dirty="0">
              <a:cs typeface="Century Gothic"/>
            </a:endParaRPr>
          </a:p>
          <a:p>
            <a:r>
              <a:rPr lang="en-US" sz="4400" b="1" dirty="0">
                <a:cs typeface="Century Gothic"/>
              </a:rPr>
              <a:t>Community health</a:t>
            </a:r>
            <a:endParaRPr lang="en-US" dirty="0"/>
          </a:p>
        </p:txBody>
      </p:sp>
    </p:spTree>
    <p:extLst>
      <p:ext uri="{BB962C8B-B14F-4D97-AF65-F5344CB8AC3E}">
        <p14:creationId xmlns:p14="http://schemas.microsoft.com/office/powerpoint/2010/main" val="4005745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6DB4-B5E7-4766-9943-C5EC449084B5}"/>
              </a:ext>
            </a:extLst>
          </p:cNvPr>
          <p:cNvSpPr>
            <a:spLocks noGrp="1"/>
          </p:cNvSpPr>
          <p:nvPr>
            <p:ph type="title"/>
          </p:nvPr>
        </p:nvSpPr>
        <p:spPr>
          <a:xfrm>
            <a:off x="3345006" y="2863200"/>
            <a:ext cx="5501987" cy="1325563"/>
          </a:xfrm>
        </p:spPr>
        <p:txBody>
          <a:bodyPr>
            <a:normAutofit/>
          </a:bodyPr>
          <a:lstStyle/>
          <a:p>
            <a:r>
              <a:rPr lang="en-US" sz="6600" dirty="0">
                <a:latin typeface="+mn-lt"/>
              </a:rPr>
              <a:t>Municipalities </a:t>
            </a:r>
          </a:p>
        </p:txBody>
      </p:sp>
    </p:spTree>
    <p:extLst>
      <p:ext uri="{BB962C8B-B14F-4D97-AF65-F5344CB8AC3E}">
        <p14:creationId xmlns:p14="http://schemas.microsoft.com/office/powerpoint/2010/main" val="841117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Autofit/>
          </a:bodyPr>
          <a:lstStyle/>
          <a:p>
            <a:pPr algn="ctr"/>
            <a:r>
              <a:rPr lang="en-US" sz="4800" b="1" dirty="0">
                <a:latin typeface="+mn-lt"/>
              </a:rPr>
              <a:t>Municipalities Differ by State in </a:t>
            </a:r>
            <a:br>
              <a:rPr lang="en-US" sz="4800" b="1" dirty="0">
                <a:latin typeface="+mn-lt"/>
              </a:rPr>
            </a:br>
            <a:r>
              <a:rPr lang="en-US" sz="4800" b="1" dirty="0">
                <a:latin typeface="+mn-lt"/>
              </a:rPr>
              <a:t>Several Ways</a:t>
            </a:r>
            <a:endParaRPr lang="en-US" sz="4800" dirty="0">
              <a:latin typeface="+mn-lt"/>
            </a:endParaRP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a:lstStyle/>
          <a:p>
            <a:pPr marL="0" indent="0">
              <a:buNone/>
            </a:pPr>
            <a:endParaRPr lang="en-US" sz="1200" b="1" dirty="0">
              <a:cs typeface="Century Gothic"/>
            </a:endParaRPr>
          </a:p>
          <a:p>
            <a:r>
              <a:rPr lang="en-US" sz="4400" b="1" dirty="0">
                <a:cs typeface="Century Gothic"/>
              </a:rPr>
              <a:t>Quantity</a:t>
            </a:r>
            <a:endParaRPr lang="en-US" sz="4400" dirty="0">
              <a:cs typeface="Century Gothic"/>
            </a:endParaRPr>
          </a:p>
          <a:p>
            <a:endParaRPr lang="en-US" sz="4400" dirty="0">
              <a:cs typeface="Century Gothic"/>
            </a:endParaRPr>
          </a:p>
          <a:p>
            <a:r>
              <a:rPr lang="en-US" sz="4400" b="1" dirty="0">
                <a:cs typeface="Century Gothic"/>
              </a:rPr>
              <a:t>Designation</a:t>
            </a:r>
            <a:endParaRPr lang="en-US" sz="4400" dirty="0">
              <a:cs typeface="Century Gothic"/>
            </a:endParaRPr>
          </a:p>
          <a:p>
            <a:endParaRPr lang="en-US" sz="4400" b="1" dirty="0">
              <a:cs typeface="Century Gothic"/>
            </a:endParaRPr>
          </a:p>
          <a:p>
            <a:r>
              <a:rPr lang="en-US" sz="4400" b="1" dirty="0">
                <a:cs typeface="Century Gothic"/>
              </a:rPr>
              <a:t>Incorporation Requirements</a:t>
            </a:r>
            <a:endParaRPr lang="en-US" sz="4400" dirty="0">
              <a:cs typeface="Century Gothic"/>
            </a:endParaRPr>
          </a:p>
          <a:p>
            <a:pPr marL="0" indent="0">
              <a:buNone/>
            </a:pPr>
            <a:endParaRPr lang="en-US" dirty="0"/>
          </a:p>
        </p:txBody>
      </p:sp>
    </p:spTree>
    <p:extLst>
      <p:ext uri="{BB962C8B-B14F-4D97-AF65-F5344CB8AC3E}">
        <p14:creationId xmlns:p14="http://schemas.microsoft.com/office/powerpoint/2010/main" val="316484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9B03-BAB0-4582-A70E-BA7C78F8613B}"/>
              </a:ext>
            </a:extLst>
          </p:cNvPr>
          <p:cNvSpPr>
            <a:spLocks noGrp="1"/>
          </p:cNvSpPr>
          <p:nvPr>
            <p:ph type="title"/>
          </p:nvPr>
        </p:nvSpPr>
        <p:spPr/>
        <p:txBody>
          <a:bodyPr>
            <a:normAutofit fontScale="90000"/>
          </a:bodyPr>
          <a:lstStyle/>
          <a:p>
            <a:pPr algn="ctr"/>
            <a:r>
              <a:rPr lang="en-US" sz="4800" b="1" dirty="0">
                <a:latin typeface="+mn-lt"/>
              </a:rPr>
              <a:t>Municipalities Responsibilities Often Include</a:t>
            </a:r>
            <a:endParaRPr lang="en-US" sz="4800" dirty="0">
              <a:latin typeface="+mn-lt"/>
            </a:endParaRPr>
          </a:p>
        </p:txBody>
      </p:sp>
      <p:sp>
        <p:nvSpPr>
          <p:cNvPr id="3" name="Content Placeholder 2">
            <a:extLst>
              <a:ext uri="{FF2B5EF4-FFF2-40B4-BE49-F238E27FC236}">
                <a16:creationId xmlns:a16="http://schemas.microsoft.com/office/drawing/2014/main" id="{B8902382-6E94-4E34-85D2-675B1EC387BB}"/>
              </a:ext>
            </a:extLst>
          </p:cNvPr>
          <p:cNvSpPr>
            <a:spLocks noGrp="1"/>
          </p:cNvSpPr>
          <p:nvPr>
            <p:ph idx="1"/>
          </p:nvPr>
        </p:nvSpPr>
        <p:spPr/>
        <p:txBody>
          <a:bodyPr numCol="2">
            <a:normAutofit/>
          </a:bodyPr>
          <a:lstStyle/>
          <a:p>
            <a:pPr marL="0" indent="0">
              <a:buNone/>
            </a:pPr>
            <a:endParaRPr lang="en-US" sz="1200" b="1" dirty="0">
              <a:cs typeface="Century Gothic"/>
            </a:endParaRPr>
          </a:p>
          <a:p>
            <a:r>
              <a:rPr lang="en-US" sz="4400" b="1" dirty="0">
                <a:cs typeface="Century Gothic"/>
              </a:rPr>
              <a:t>Police and fire</a:t>
            </a:r>
          </a:p>
          <a:p>
            <a:endParaRPr lang="en-US" sz="4400" b="1" dirty="0">
              <a:cs typeface="Century Gothic"/>
            </a:endParaRPr>
          </a:p>
          <a:p>
            <a:r>
              <a:rPr lang="en-US" sz="4400" b="1" dirty="0">
                <a:cs typeface="Century Gothic"/>
              </a:rPr>
              <a:t>Animal control</a:t>
            </a:r>
          </a:p>
          <a:p>
            <a:endParaRPr lang="en-US" sz="4400" b="1" dirty="0">
              <a:cs typeface="Century Gothic"/>
            </a:endParaRPr>
          </a:p>
          <a:p>
            <a:r>
              <a:rPr lang="en-US" sz="4400" b="1" dirty="0">
                <a:cs typeface="Century Gothic"/>
              </a:rPr>
              <a:t>Parks</a:t>
            </a:r>
          </a:p>
          <a:p>
            <a:endParaRPr lang="en-US" sz="100" b="1" dirty="0">
              <a:cs typeface="Century Gothic"/>
            </a:endParaRPr>
          </a:p>
          <a:p>
            <a:endParaRPr lang="en-US" sz="100" b="1" dirty="0">
              <a:cs typeface="Century Gothic"/>
            </a:endParaRPr>
          </a:p>
          <a:p>
            <a:endParaRPr lang="en-US" sz="1000" b="1" dirty="0">
              <a:cs typeface="Century Gothic"/>
            </a:endParaRPr>
          </a:p>
          <a:p>
            <a:r>
              <a:rPr lang="en-US" sz="4400" b="1" dirty="0">
                <a:cs typeface="Century Gothic"/>
              </a:rPr>
              <a:t>Public works</a:t>
            </a:r>
          </a:p>
          <a:p>
            <a:endParaRPr lang="en-US" sz="4400" b="1" dirty="0">
              <a:cs typeface="Century Gothic"/>
            </a:endParaRPr>
          </a:p>
          <a:p>
            <a:r>
              <a:rPr lang="en-US" sz="4400" b="1" dirty="0">
                <a:cs typeface="Century Gothic"/>
              </a:rPr>
              <a:t>Water</a:t>
            </a:r>
          </a:p>
        </p:txBody>
      </p:sp>
    </p:spTree>
    <p:extLst>
      <p:ext uri="{BB962C8B-B14F-4D97-AF65-F5344CB8AC3E}">
        <p14:creationId xmlns:p14="http://schemas.microsoft.com/office/powerpoint/2010/main" val="2634197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431B-7EBE-4F29-924C-287AD6E5E294}"/>
              </a:ext>
            </a:extLst>
          </p:cNvPr>
          <p:cNvSpPr>
            <a:spLocks noGrp="1"/>
          </p:cNvSpPr>
          <p:nvPr>
            <p:ph type="title"/>
          </p:nvPr>
        </p:nvSpPr>
        <p:spPr/>
        <p:txBody>
          <a:bodyPr>
            <a:noAutofit/>
          </a:bodyPr>
          <a:lstStyle/>
          <a:p>
            <a:pPr algn="ctr"/>
            <a:r>
              <a:rPr lang="en-US" sz="4800" b="1" dirty="0">
                <a:latin typeface="+mn-lt"/>
              </a:rPr>
              <a:t>Trivia Question: </a:t>
            </a:r>
            <a:br>
              <a:rPr lang="en-US" sz="4800" b="1" dirty="0">
                <a:latin typeface="+mn-lt"/>
              </a:rPr>
            </a:br>
            <a:r>
              <a:rPr lang="en-US" dirty="0">
                <a:latin typeface="+mn-lt"/>
              </a:rPr>
              <a:t>Which of these U.S. Cities is also a county?</a:t>
            </a:r>
          </a:p>
        </p:txBody>
      </p:sp>
      <p:sp>
        <p:nvSpPr>
          <p:cNvPr id="3" name="Content Placeholder 2">
            <a:extLst>
              <a:ext uri="{FF2B5EF4-FFF2-40B4-BE49-F238E27FC236}">
                <a16:creationId xmlns:a16="http://schemas.microsoft.com/office/drawing/2014/main" id="{0EFBDE10-16F3-464F-8ED5-365565C1AE7A}"/>
              </a:ext>
            </a:extLst>
          </p:cNvPr>
          <p:cNvSpPr>
            <a:spLocks noGrp="1"/>
          </p:cNvSpPr>
          <p:nvPr>
            <p:ph idx="1"/>
          </p:nvPr>
        </p:nvSpPr>
        <p:spPr>
          <a:xfrm>
            <a:off x="838200" y="2133599"/>
            <a:ext cx="10515600" cy="4043363"/>
          </a:xfrm>
        </p:spPr>
        <p:txBody>
          <a:bodyPr numCol="2">
            <a:noAutofit/>
          </a:bodyPr>
          <a:lstStyle/>
          <a:p>
            <a:pPr>
              <a:spcAft>
                <a:spcPts val="3000"/>
              </a:spcAft>
            </a:pPr>
            <a:r>
              <a:rPr lang="en-US" sz="4800" dirty="0"/>
              <a:t>Philadelphia</a:t>
            </a:r>
          </a:p>
          <a:p>
            <a:pPr>
              <a:spcAft>
                <a:spcPts val="3000"/>
              </a:spcAft>
            </a:pPr>
            <a:r>
              <a:rPr lang="en-US" sz="4800" dirty="0"/>
              <a:t>Denver</a:t>
            </a:r>
          </a:p>
          <a:p>
            <a:pPr>
              <a:spcAft>
                <a:spcPts val="3000"/>
              </a:spcAft>
            </a:pPr>
            <a:r>
              <a:rPr lang="en-US" sz="4800" dirty="0"/>
              <a:t>Louisville</a:t>
            </a:r>
          </a:p>
          <a:p>
            <a:pPr>
              <a:spcAft>
                <a:spcPts val="3000"/>
              </a:spcAft>
            </a:pPr>
            <a:r>
              <a:rPr lang="en-US" sz="4800" dirty="0"/>
              <a:t>New Orleans</a:t>
            </a:r>
          </a:p>
          <a:p>
            <a:pPr>
              <a:spcAft>
                <a:spcPts val="3000"/>
              </a:spcAft>
            </a:pPr>
            <a:r>
              <a:rPr lang="en-US" sz="4800" dirty="0"/>
              <a:t>Honolulu</a:t>
            </a:r>
          </a:p>
        </p:txBody>
      </p:sp>
    </p:spTree>
    <p:extLst>
      <p:ext uri="{BB962C8B-B14F-4D97-AF65-F5344CB8AC3E}">
        <p14:creationId xmlns:p14="http://schemas.microsoft.com/office/powerpoint/2010/main" val="126164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78F5-9377-4730-ACF2-6F45F9B2BEE5}"/>
              </a:ext>
            </a:extLst>
          </p:cNvPr>
          <p:cNvSpPr>
            <a:spLocks noGrp="1"/>
          </p:cNvSpPr>
          <p:nvPr>
            <p:ph type="title"/>
          </p:nvPr>
        </p:nvSpPr>
        <p:spPr>
          <a:xfrm>
            <a:off x="1659081" y="2507456"/>
            <a:ext cx="8873837" cy="1843088"/>
          </a:xfrm>
        </p:spPr>
        <p:txBody>
          <a:bodyPr>
            <a:noAutofit/>
          </a:bodyPr>
          <a:lstStyle/>
          <a:p>
            <a:r>
              <a:rPr lang="en-US" sz="6000" b="1" dirty="0">
                <a:latin typeface="+mn-lt"/>
                <a:cs typeface="Century Gothic"/>
              </a:rPr>
              <a:t>Basic Structure &amp; Functions of </a:t>
            </a:r>
            <a:r>
              <a:rPr lang="en-US" sz="6000" b="1" dirty="0">
                <a:latin typeface="+mn-lt"/>
                <a:cs typeface="Segoe Script"/>
              </a:rPr>
              <a:t>Government</a:t>
            </a:r>
            <a:endParaRPr lang="en-US" sz="6000" b="1" dirty="0">
              <a:latin typeface="+mn-lt"/>
            </a:endParaRPr>
          </a:p>
        </p:txBody>
      </p:sp>
    </p:spTree>
    <p:extLst>
      <p:ext uri="{BB962C8B-B14F-4D97-AF65-F5344CB8AC3E}">
        <p14:creationId xmlns:p14="http://schemas.microsoft.com/office/powerpoint/2010/main" val="1502181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C6E-6835-4E9A-A5E8-1D7756DFA423}"/>
              </a:ext>
            </a:extLst>
          </p:cNvPr>
          <p:cNvSpPr>
            <a:spLocks noGrp="1"/>
          </p:cNvSpPr>
          <p:nvPr>
            <p:ph type="title"/>
          </p:nvPr>
        </p:nvSpPr>
        <p:spPr/>
        <p:txBody>
          <a:bodyPr/>
          <a:lstStyle/>
          <a:p>
            <a:pPr algn="ctr"/>
            <a:r>
              <a:rPr lang="en-US" b="1" dirty="0"/>
              <a:t>Expression of Power:</a:t>
            </a:r>
            <a:br>
              <a:rPr lang="en-US" b="1" dirty="0"/>
            </a:br>
            <a:br>
              <a:rPr lang="en-US" b="1" dirty="0"/>
            </a:br>
            <a:r>
              <a:rPr lang="en-US" i="1" dirty="0">
                <a:latin typeface="+mn-lt"/>
              </a:rPr>
              <a:t>Types of Laws</a:t>
            </a:r>
          </a:p>
        </p:txBody>
      </p:sp>
    </p:spTree>
    <p:extLst>
      <p:ext uri="{BB962C8B-B14F-4D97-AF65-F5344CB8AC3E}">
        <p14:creationId xmlns:p14="http://schemas.microsoft.com/office/powerpoint/2010/main" val="1713462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67F8-52A5-48B1-B9CD-EFD19C3F1CB9}"/>
              </a:ext>
            </a:extLst>
          </p:cNvPr>
          <p:cNvSpPr>
            <a:spLocks noGrp="1"/>
          </p:cNvSpPr>
          <p:nvPr>
            <p:ph type="title"/>
          </p:nvPr>
        </p:nvSpPr>
        <p:spPr/>
        <p:txBody>
          <a:bodyPr>
            <a:normAutofit/>
          </a:bodyPr>
          <a:lstStyle/>
          <a:p>
            <a:pPr algn="ctr"/>
            <a:r>
              <a:rPr lang="en-US" sz="4300" b="1" dirty="0">
                <a:latin typeface="+mn-lt"/>
              </a:rPr>
              <a:t>Two Types of Laws</a:t>
            </a:r>
          </a:p>
        </p:txBody>
      </p:sp>
      <p:sp>
        <p:nvSpPr>
          <p:cNvPr id="10" name="Text Placeholder 9">
            <a:extLst>
              <a:ext uri="{FF2B5EF4-FFF2-40B4-BE49-F238E27FC236}">
                <a16:creationId xmlns:a16="http://schemas.microsoft.com/office/drawing/2014/main" id="{6D02DE06-9158-4AC5-95A6-60B654BAEA73}"/>
              </a:ext>
            </a:extLst>
          </p:cNvPr>
          <p:cNvSpPr>
            <a:spLocks noGrp="1"/>
          </p:cNvSpPr>
          <p:nvPr>
            <p:ph sz="half" idx="1"/>
          </p:nvPr>
        </p:nvSpPr>
        <p:spPr/>
        <p:txBody>
          <a:bodyPr/>
          <a:lstStyle/>
          <a:p>
            <a:pPr marL="0" indent="0" algn="ctr">
              <a:buNone/>
            </a:pPr>
            <a:r>
              <a:rPr lang="en-US" b="1" cap="all" dirty="0"/>
              <a:t>Legislation</a:t>
            </a:r>
          </a:p>
          <a:p>
            <a:pPr marL="0" indent="0" algn="ctr">
              <a:buNone/>
            </a:pPr>
            <a:endParaRPr lang="en-US" sz="1100" b="1" dirty="0"/>
          </a:p>
        </p:txBody>
      </p:sp>
      <p:sp>
        <p:nvSpPr>
          <p:cNvPr id="12" name="Text Placeholder 11">
            <a:extLst>
              <a:ext uri="{FF2B5EF4-FFF2-40B4-BE49-F238E27FC236}">
                <a16:creationId xmlns:a16="http://schemas.microsoft.com/office/drawing/2014/main" id="{EAA9FCE6-8277-45B0-9F15-BA9C07C74582}"/>
              </a:ext>
            </a:extLst>
          </p:cNvPr>
          <p:cNvSpPr>
            <a:spLocks noGrp="1"/>
          </p:cNvSpPr>
          <p:nvPr>
            <p:ph sz="half" idx="2"/>
          </p:nvPr>
        </p:nvSpPr>
        <p:spPr/>
        <p:txBody>
          <a:bodyPr/>
          <a:lstStyle/>
          <a:p>
            <a:pPr marL="0" indent="0" algn="ctr">
              <a:buNone/>
            </a:pPr>
            <a:r>
              <a:rPr lang="en-US" b="1" cap="all" dirty="0"/>
              <a:t>Regulation</a:t>
            </a:r>
          </a:p>
        </p:txBody>
      </p:sp>
    </p:spTree>
    <p:extLst>
      <p:ext uri="{BB962C8B-B14F-4D97-AF65-F5344CB8AC3E}">
        <p14:creationId xmlns:p14="http://schemas.microsoft.com/office/powerpoint/2010/main" val="4221862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67F8-52A5-48B1-B9CD-EFD19C3F1CB9}"/>
              </a:ext>
            </a:extLst>
          </p:cNvPr>
          <p:cNvSpPr>
            <a:spLocks noGrp="1"/>
          </p:cNvSpPr>
          <p:nvPr>
            <p:ph type="title"/>
          </p:nvPr>
        </p:nvSpPr>
        <p:spPr/>
        <p:txBody>
          <a:bodyPr>
            <a:normAutofit/>
          </a:bodyPr>
          <a:lstStyle/>
          <a:p>
            <a:pPr algn="ctr"/>
            <a:r>
              <a:rPr lang="en-US" sz="4300" i="1" u="sng" dirty="0">
                <a:latin typeface="+mn-lt"/>
              </a:rPr>
              <a:t>Effect of </a:t>
            </a:r>
            <a:r>
              <a:rPr lang="en-US" sz="4300" b="1" dirty="0">
                <a:latin typeface="+mn-lt"/>
              </a:rPr>
              <a:t>Two Types of Laws</a:t>
            </a:r>
          </a:p>
        </p:txBody>
      </p:sp>
      <p:sp>
        <p:nvSpPr>
          <p:cNvPr id="10" name="Text Placeholder 9">
            <a:extLst>
              <a:ext uri="{FF2B5EF4-FFF2-40B4-BE49-F238E27FC236}">
                <a16:creationId xmlns:a16="http://schemas.microsoft.com/office/drawing/2014/main" id="{6D02DE06-9158-4AC5-95A6-60B654BAEA73}"/>
              </a:ext>
            </a:extLst>
          </p:cNvPr>
          <p:cNvSpPr>
            <a:spLocks noGrp="1"/>
          </p:cNvSpPr>
          <p:nvPr>
            <p:ph sz="half" idx="1"/>
          </p:nvPr>
        </p:nvSpPr>
        <p:spPr/>
        <p:txBody>
          <a:bodyPr/>
          <a:lstStyle/>
          <a:p>
            <a:pPr marL="0" indent="0" algn="ctr">
              <a:buNone/>
            </a:pPr>
            <a:r>
              <a:rPr lang="en-US" b="1" cap="all" dirty="0"/>
              <a:t>Legislation</a:t>
            </a:r>
          </a:p>
          <a:p>
            <a:pPr marL="0" indent="0" algn="ctr">
              <a:buNone/>
            </a:pPr>
            <a:endParaRPr lang="en-US" sz="1100" b="1" dirty="0"/>
          </a:p>
          <a:p>
            <a:endParaRPr lang="en-US" b="1" dirty="0"/>
          </a:p>
          <a:p>
            <a:endParaRPr lang="en-US" b="1" dirty="0"/>
          </a:p>
          <a:p>
            <a:endParaRPr lang="en-US" b="1" dirty="0"/>
          </a:p>
          <a:p>
            <a:endParaRPr lang="en-US" b="1" dirty="0"/>
          </a:p>
          <a:p>
            <a:endParaRPr lang="en-US" b="1" dirty="0"/>
          </a:p>
          <a:p>
            <a:r>
              <a:rPr lang="en-US" b="1" dirty="0"/>
              <a:t>Has the effect of: </a:t>
            </a:r>
            <a:r>
              <a:rPr lang="en-US" dirty="0"/>
              <a:t>Law</a:t>
            </a:r>
          </a:p>
        </p:txBody>
      </p:sp>
      <p:sp>
        <p:nvSpPr>
          <p:cNvPr id="12" name="Text Placeholder 11">
            <a:extLst>
              <a:ext uri="{FF2B5EF4-FFF2-40B4-BE49-F238E27FC236}">
                <a16:creationId xmlns:a16="http://schemas.microsoft.com/office/drawing/2014/main" id="{EAA9FCE6-8277-45B0-9F15-BA9C07C74582}"/>
              </a:ext>
            </a:extLst>
          </p:cNvPr>
          <p:cNvSpPr>
            <a:spLocks noGrp="1"/>
          </p:cNvSpPr>
          <p:nvPr>
            <p:ph sz="half" idx="2"/>
          </p:nvPr>
        </p:nvSpPr>
        <p:spPr/>
        <p:txBody>
          <a:bodyPr/>
          <a:lstStyle/>
          <a:p>
            <a:pPr marL="0" indent="0" algn="ctr">
              <a:buNone/>
            </a:pPr>
            <a:r>
              <a:rPr lang="en-US" b="1" cap="all" dirty="0"/>
              <a:t>Regulation</a:t>
            </a:r>
          </a:p>
          <a:p>
            <a:pPr marL="0" indent="0" algn="ctr">
              <a:buNone/>
            </a:pPr>
            <a:endParaRPr lang="en-US" sz="1100" b="1" dirty="0"/>
          </a:p>
          <a:p>
            <a:endParaRPr lang="en-US" b="1" dirty="0"/>
          </a:p>
          <a:p>
            <a:endParaRPr lang="en-US" b="1" dirty="0"/>
          </a:p>
          <a:p>
            <a:endParaRPr lang="en-US" b="1" dirty="0"/>
          </a:p>
          <a:p>
            <a:endParaRPr lang="en-US" b="1" dirty="0"/>
          </a:p>
          <a:p>
            <a:endParaRPr lang="en-US" b="1" dirty="0"/>
          </a:p>
          <a:p>
            <a:r>
              <a:rPr lang="en-US" b="1" dirty="0"/>
              <a:t>Has the effect of: </a:t>
            </a:r>
            <a:r>
              <a:rPr lang="en-US" dirty="0"/>
              <a:t>Law</a:t>
            </a:r>
          </a:p>
        </p:txBody>
      </p:sp>
    </p:spTree>
    <p:extLst>
      <p:ext uri="{BB962C8B-B14F-4D97-AF65-F5344CB8AC3E}">
        <p14:creationId xmlns:p14="http://schemas.microsoft.com/office/powerpoint/2010/main" val="2903937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67F8-52A5-48B1-B9CD-EFD19C3F1CB9}"/>
              </a:ext>
            </a:extLst>
          </p:cNvPr>
          <p:cNvSpPr>
            <a:spLocks noGrp="1"/>
          </p:cNvSpPr>
          <p:nvPr>
            <p:ph type="title"/>
          </p:nvPr>
        </p:nvSpPr>
        <p:spPr/>
        <p:txBody>
          <a:bodyPr>
            <a:normAutofit/>
          </a:bodyPr>
          <a:lstStyle/>
          <a:p>
            <a:pPr algn="ctr"/>
            <a:r>
              <a:rPr lang="en-US" sz="4300" b="1" dirty="0">
                <a:latin typeface="+mn-lt"/>
              </a:rPr>
              <a:t>Two Types of Laws Are </a:t>
            </a:r>
            <a:r>
              <a:rPr lang="en-US" sz="4300" i="1" u="sng" dirty="0">
                <a:latin typeface="+mn-lt"/>
              </a:rPr>
              <a:t>Introduced by</a:t>
            </a:r>
            <a:endParaRPr lang="en-US" sz="4300" b="1" dirty="0">
              <a:latin typeface="+mn-lt"/>
            </a:endParaRPr>
          </a:p>
        </p:txBody>
      </p:sp>
      <p:sp>
        <p:nvSpPr>
          <p:cNvPr id="10" name="Text Placeholder 9">
            <a:extLst>
              <a:ext uri="{FF2B5EF4-FFF2-40B4-BE49-F238E27FC236}">
                <a16:creationId xmlns:a16="http://schemas.microsoft.com/office/drawing/2014/main" id="{6D02DE06-9158-4AC5-95A6-60B654BAEA73}"/>
              </a:ext>
            </a:extLst>
          </p:cNvPr>
          <p:cNvSpPr>
            <a:spLocks noGrp="1"/>
          </p:cNvSpPr>
          <p:nvPr>
            <p:ph sz="half" idx="1"/>
          </p:nvPr>
        </p:nvSpPr>
        <p:spPr/>
        <p:txBody>
          <a:bodyPr/>
          <a:lstStyle/>
          <a:p>
            <a:pPr marL="0" indent="0" algn="ctr">
              <a:buNone/>
            </a:pPr>
            <a:r>
              <a:rPr lang="en-US" b="1" cap="all" dirty="0"/>
              <a:t>Legislation</a:t>
            </a:r>
          </a:p>
          <a:p>
            <a:pPr marL="0" indent="0" algn="ctr">
              <a:buNone/>
            </a:pPr>
            <a:endParaRPr lang="en-US" sz="1100" b="1" dirty="0"/>
          </a:p>
          <a:p>
            <a:r>
              <a:rPr lang="en-US" b="1" dirty="0"/>
              <a:t>Introduced by: </a:t>
            </a:r>
            <a:r>
              <a:rPr lang="en-US" dirty="0"/>
              <a:t>Lawmakers</a:t>
            </a:r>
          </a:p>
          <a:p>
            <a:endParaRPr lang="en-US" dirty="0"/>
          </a:p>
          <a:p>
            <a:endParaRPr lang="en-US" dirty="0"/>
          </a:p>
          <a:p>
            <a:endParaRPr lang="en-US" dirty="0"/>
          </a:p>
          <a:p>
            <a:endParaRPr lang="en-US" dirty="0"/>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
        <p:nvSpPr>
          <p:cNvPr id="12" name="Text Placeholder 11">
            <a:extLst>
              <a:ext uri="{FF2B5EF4-FFF2-40B4-BE49-F238E27FC236}">
                <a16:creationId xmlns:a16="http://schemas.microsoft.com/office/drawing/2014/main" id="{EAA9FCE6-8277-45B0-9F15-BA9C07C74582}"/>
              </a:ext>
            </a:extLst>
          </p:cNvPr>
          <p:cNvSpPr>
            <a:spLocks noGrp="1"/>
          </p:cNvSpPr>
          <p:nvPr>
            <p:ph sz="half" idx="2"/>
          </p:nvPr>
        </p:nvSpPr>
        <p:spPr/>
        <p:txBody>
          <a:bodyPr/>
          <a:lstStyle/>
          <a:p>
            <a:pPr marL="0" indent="0" algn="ctr">
              <a:buNone/>
            </a:pPr>
            <a:r>
              <a:rPr lang="en-US" b="1" cap="all" dirty="0"/>
              <a:t>Regulation</a:t>
            </a:r>
          </a:p>
          <a:p>
            <a:pPr marL="0" indent="0" algn="ctr">
              <a:buNone/>
            </a:pPr>
            <a:endParaRPr lang="en-US" sz="1100" b="1" dirty="0"/>
          </a:p>
          <a:p>
            <a:r>
              <a:rPr lang="en-US" b="1" dirty="0"/>
              <a:t>Introduced by: </a:t>
            </a:r>
            <a:r>
              <a:rPr lang="en-US" dirty="0"/>
              <a:t>Federal Agencies</a:t>
            </a:r>
          </a:p>
          <a:p>
            <a:endParaRPr lang="en-US" b="1" dirty="0"/>
          </a:p>
          <a:p>
            <a:endParaRPr lang="en-US" b="1" dirty="0"/>
          </a:p>
          <a:p>
            <a:endParaRPr lang="en-US" b="1" dirty="0"/>
          </a:p>
          <a:p>
            <a:endParaRPr lang="en-US" b="1" dirty="0"/>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Tree>
    <p:extLst>
      <p:ext uri="{BB962C8B-B14F-4D97-AF65-F5344CB8AC3E}">
        <p14:creationId xmlns:p14="http://schemas.microsoft.com/office/powerpoint/2010/main" val="2608408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67F8-52A5-48B1-B9CD-EFD19C3F1CB9}"/>
              </a:ext>
            </a:extLst>
          </p:cNvPr>
          <p:cNvSpPr>
            <a:spLocks noGrp="1"/>
          </p:cNvSpPr>
          <p:nvPr>
            <p:ph type="title"/>
          </p:nvPr>
        </p:nvSpPr>
        <p:spPr/>
        <p:txBody>
          <a:bodyPr>
            <a:normAutofit/>
          </a:bodyPr>
          <a:lstStyle/>
          <a:p>
            <a:pPr algn="ctr"/>
            <a:r>
              <a:rPr lang="en-US" sz="4300" b="1" dirty="0">
                <a:latin typeface="+mn-lt"/>
              </a:rPr>
              <a:t>Two Types of Laws Are </a:t>
            </a:r>
            <a:r>
              <a:rPr lang="en-US" sz="4300" i="1" u="sng" dirty="0">
                <a:latin typeface="+mn-lt"/>
              </a:rPr>
              <a:t>Altered By</a:t>
            </a:r>
          </a:p>
        </p:txBody>
      </p:sp>
      <p:sp>
        <p:nvSpPr>
          <p:cNvPr id="10" name="Text Placeholder 9">
            <a:extLst>
              <a:ext uri="{FF2B5EF4-FFF2-40B4-BE49-F238E27FC236}">
                <a16:creationId xmlns:a16="http://schemas.microsoft.com/office/drawing/2014/main" id="{6D02DE06-9158-4AC5-95A6-60B654BAEA73}"/>
              </a:ext>
            </a:extLst>
          </p:cNvPr>
          <p:cNvSpPr>
            <a:spLocks noGrp="1"/>
          </p:cNvSpPr>
          <p:nvPr>
            <p:ph sz="half" idx="1"/>
          </p:nvPr>
        </p:nvSpPr>
        <p:spPr/>
        <p:txBody>
          <a:bodyPr/>
          <a:lstStyle/>
          <a:p>
            <a:pPr marL="0" indent="0" algn="ctr">
              <a:buNone/>
            </a:pPr>
            <a:r>
              <a:rPr lang="en-US" b="1" cap="all" dirty="0"/>
              <a:t>Legislation</a:t>
            </a:r>
          </a:p>
          <a:p>
            <a:pPr marL="0" indent="0" algn="ctr">
              <a:buNone/>
            </a:pPr>
            <a:endParaRPr lang="en-US" sz="1100" b="1" dirty="0"/>
          </a:p>
          <a:p>
            <a:r>
              <a:rPr lang="en-US" b="1" dirty="0">
                <a:solidFill>
                  <a:schemeClr val="tx1">
                    <a:lumMod val="50000"/>
                    <a:lumOff val="50000"/>
                  </a:schemeClr>
                </a:solidFill>
              </a:rPr>
              <a:t>Introduced by: </a:t>
            </a:r>
            <a:r>
              <a:rPr lang="en-US" dirty="0">
                <a:solidFill>
                  <a:schemeClr val="tx1">
                    <a:lumMod val="50000"/>
                    <a:lumOff val="50000"/>
                  </a:schemeClr>
                </a:solidFill>
              </a:rPr>
              <a:t>Lawmakers</a:t>
            </a:r>
          </a:p>
          <a:p>
            <a:r>
              <a:rPr lang="en-US" b="1" dirty="0"/>
              <a:t>Altered by: </a:t>
            </a:r>
            <a:r>
              <a:rPr lang="en-US" dirty="0"/>
              <a:t>Congress</a:t>
            </a:r>
          </a:p>
          <a:p>
            <a:endParaRPr lang="en-US" dirty="0"/>
          </a:p>
          <a:p>
            <a:endParaRPr lang="en-US" dirty="0"/>
          </a:p>
          <a:p>
            <a:endParaRPr lang="en-US" dirty="0"/>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
        <p:nvSpPr>
          <p:cNvPr id="12" name="Text Placeholder 11">
            <a:extLst>
              <a:ext uri="{FF2B5EF4-FFF2-40B4-BE49-F238E27FC236}">
                <a16:creationId xmlns:a16="http://schemas.microsoft.com/office/drawing/2014/main" id="{EAA9FCE6-8277-45B0-9F15-BA9C07C74582}"/>
              </a:ext>
            </a:extLst>
          </p:cNvPr>
          <p:cNvSpPr>
            <a:spLocks noGrp="1"/>
          </p:cNvSpPr>
          <p:nvPr>
            <p:ph sz="half" idx="2"/>
          </p:nvPr>
        </p:nvSpPr>
        <p:spPr/>
        <p:txBody>
          <a:bodyPr/>
          <a:lstStyle/>
          <a:p>
            <a:pPr marL="0" indent="0" algn="ctr">
              <a:buNone/>
            </a:pPr>
            <a:r>
              <a:rPr lang="en-US" b="1" cap="all" dirty="0"/>
              <a:t>Regulation</a:t>
            </a:r>
          </a:p>
          <a:p>
            <a:pPr marL="0" indent="0" algn="ctr">
              <a:buNone/>
            </a:pPr>
            <a:endParaRPr lang="en-US" sz="1100" b="1" dirty="0"/>
          </a:p>
          <a:p>
            <a:r>
              <a:rPr lang="en-US" b="1" dirty="0">
                <a:solidFill>
                  <a:schemeClr val="tx1">
                    <a:lumMod val="50000"/>
                    <a:lumOff val="50000"/>
                  </a:schemeClr>
                </a:solidFill>
              </a:rPr>
              <a:t>Introduced by: </a:t>
            </a:r>
            <a:r>
              <a:rPr lang="en-US" dirty="0">
                <a:solidFill>
                  <a:schemeClr val="tx1">
                    <a:lumMod val="50000"/>
                    <a:lumOff val="50000"/>
                  </a:schemeClr>
                </a:solidFill>
              </a:rPr>
              <a:t>Federal Agencies</a:t>
            </a:r>
          </a:p>
          <a:p>
            <a:r>
              <a:rPr lang="en-US" b="1" dirty="0"/>
              <a:t>Altered by: </a:t>
            </a:r>
            <a:r>
              <a:rPr lang="en-US" dirty="0"/>
              <a:t>The Public</a:t>
            </a:r>
          </a:p>
          <a:p>
            <a:endParaRPr lang="en-US" dirty="0"/>
          </a:p>
          <a:p>
            <a:endParaRPr lang="en-US" dirty="0"/>
          </a:p>
          <a:p>
            <a:endParaRPr lang="en-US" dirty="0"/>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Tree>
    <p:extLst>
      <p:ext uri="{BB962C8B-B14F-4D97-AF65-F5344CB8AC3E}">
        <p14:creationId xmlns:p14="http://schemas.microsoft.com/office/powerpoint/2010/main" val="297042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67F8-52A5-48B1-B9CD-EFD19C3F1CB9}"/>
              </a:ext>
            </a:extLst>
          </p:cNvPr>
          <p:cNvSpPr>
            <a:spLocks noGrp="1"/>
          </p:cNvSpPr>
          <p:nvPr>
            <p:ph type="title"/>
          </p:nvPr>
        </p:nvSpPr>
        <p:spPr/>
        <p:txBody>
          <a:bodyPr>
            <a:normAutofit/>
          </a:bodyPr>
          <a:lstStyle/>
          <a:p>
            <a:pPr algn="ctr"/>
            <a:r>
              <a:rPr lang="en-US" sz="4300" b="1" dirty="0">
                <a:latin typeface="+mn-lt"/>
              </a:rPr>
              <a:t>Two Types of Laws </a:t>
            </a:r>
            <a:r>
              <a:rPr lang="en-US" sz="4300" i="1" u="sng" dirty="0">
                <a:latin typeface="+mn-lt"/>
              </a:rPr>
              <a:t>Can Be Stopped By</a:t>
            </a:r>
          </a:p>
        </p:txBody>
      </p:sp>
      <p:sp>
        <p:nvSpPr>
          <p:cNvPr id="10" name="Text Placeholder 9">
            <a:extLst>
              <a:ext uri="{FF2B5EF4-FFF2-40B4-BE49-F238E27FC236}">
                <a16:creationId xmlns:a16="http://schemas.microsoft.com/office/drawing/2014/main" id="{6D02DE06-9158-4AC5-95A6-60B654BAEA73}"/>
              </a:ext>
            </a:extLst>
          </p:cNvPr>
          <p:cNvSpPr>
            <a:spLocks noGrp="1"/>
          </p:cNvSpPr>
          <p:nvPr>
            <p:ph sz="half" idx="1"/>
          </p:nvPr>
        </p:nvSpPr>
        <p:spPr/>
        <p:txBody>
          <a:bodyPr>
            <a:normAutofit/>
          </a:bodyPr>
          <a:lstStyle/>
          <a:p>
            <a:pPr marL="0" indent="0" algn="ctr">
              <a:buNone/>
            </a:pPr>
            <a:r>
              <a:rPr lang="en-US" b="1" cap="all" dirty="0"/>
              <a:t>Legislation</a:t>
            </a:r>
          </a:p>
          <a:p>
            <a:pPr marL="0" indent="0" algn="ctr">
              <a:buNone/>
            </a:pPr>
            <a:endParaRPr lang="en-US" sz="1100" b="1" dirty="0"/>
          </a:p>
          <a:p>
            <a:r>
              <a:rPr lang="en-US" b="1" dirty="0">
                <a:solidFill>
                  <a:schemeClr val="tx1">
                    <a:lumMod val="50000"/>
                    <a:lumOff val="50000"/>
                  </a:schemeClr>
                </a:solidFill>
              </a:rPr>
              <a:t>Introduced by: </a:t>
            </a:r>
            <a:r>
              <a:rPr lang="en-US" dirty="0">
                <a:solidFill>
                  <a:schemeClr val="tx1">
                    <a:lumMod val="50000"/>
                    <a:lumOff val="50000"/>
                  </a:schemeClr>
                </a:solidFill>
              </a:rPr>
              <a:t>Lawmakers</a:t>
            </a:r>
          </a:p>
          <a:p>
            <a:r>
              <a:rPr lang="en-US" b="1" dirty="0">
                <a:solidFill>
                  <a:schemeClr val="tx1">
                    <a:lumMod val="50000"/>
                    <a:lumOff val="50000"/>
                  </a:schemeClr>
                </a:solidFill>
              </a:rPr>
              <a:t>Altered by: </a:t>
            </a:r>
            <a:r>
              <a:rPr lang="en-US" dirty="0">
                <a:solidFill>
                  <a:schemeClr val="tx1">
                    <a:lumMod val="50000"/>
                    <a:lumOff val="50000"/>
                  </a:schemeClr>
                </a:solidFill>
              </a:rPr>
              <a:t>Congress</a:t>
            </a:r>
          </a:p>
          <a:p>
            <a:r>
              <a:rPr lang="en-US" b="1" dirty="0"/>
              <a:t>Can be stopped by:</a:t>
            </a:r>
            <a:r>
              <a:rPr lang="en-US" dirty="0"/>
              <a:t> Stalling/Failing in Congress</a:t>
            </a:r>
          </a:p>
          <a:p>
            <a:endParaRPr lang="en-US" dirty="0"/>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
        <p:nvSpPr>
          <p:cNvPr id="12" name="Text Placeholder 11">
            <a:extLst>
              <a:ext uri="{FF2B5EF4-FFF2-40B4-BE49-F238E27FC236}">
                <a16:creationId xmlns:a16="http://schemas.microsoft.com/office/drawing/2014/main" id="{EAA9FCE6-8277-45B0-9F15-BA9C07C74582}"/>
              </a:ext>
            </a:extLst>
          </p:cNvPr>
          <p:cNvSpPr>
            <a:spLocks noGrp="1"/>
          </p:cNvSpPr>
          <p:nvPr>
            <p:ph sz="half" idx="2"/>
          </p:nvPr>
        </p:nvSpPr>
        <p:spPr/>
        <p:txBody>
          <a:bodyPr>
            <a:normAutofit/>
          </a:bodyPr>
          <a:lstStyle/>
          <a:p>
            <a:pPr marL="0" indent="0" algn="ctr">
              <a:buNone/>
            </a:pPr>
            <a:r>
              <a:rPr lang="en-US" b="1" cap="all" dirty="0"/>
              <a:t>Regulation</a:t>
            </a:r>
          </a:p>
          <a:p>
            <a:pPr marL="0" indent="0" algn="ctr">
              <a:buNone/>
            </a:pPr>
            <a:endParaRPr lang="en-US" sz="1100" b="1" dirty="0"/>
          </a:p>
          <a:p>
            <a:r>
              <a:rPr lang="en-US" b="1" dirty="0">
                <a:solidFill>
                  <a:schemeClr val="tx1">
                    <a:lumMod val="50000"/>
                    <a:lumOff val="50000"/>
                  </a:schemeClr>
                </a:solidFill>
              </a:rPr>
              <a:t>Introduced by: </a:t>
            </a:r>
            <a:r>
              <a:rPr lang="en-US" dirty="0">
                <a:solidFill>
                  <a:schemeClr val="tx1">
                    <a:lumMod val="50000"/>
                    <a:lumOff val="50000"/>
                  </a:schemeClr>
                </a:solidFill>
              </a:rPr>
              <a:t>Federal Agencies</a:t>
            </a:r>
          </a:p>
          <a:p>
            <a:r>
              <a:rPr lang="en-US" b="1" dirty="0">
                <a:solidFill>
                  <a:schemeClr val="tx1">
                    <a:lumMod val="50000"/>
                    <a:lumOff val="50000"/>
                  </a:schemeClr>
                </a:solidFill>
              </a:rPr>
              <a:t>Altered by: </a:t>
            </a:r>
            <a:r>
              <a:rPr lang="en-US" dirty="0">
                <a:solidFill>
                  <a:schemeClr val="tx1">
                    <a:lumMod val="50000"/>
                    <a:lumOff val="50000"/>
                  </a:schemeClr>
                </a:solidFill>
              </a:rPr>
              <a:t>The Public</a:t>
            </a:r>
          </a:p>
          <a:p>
            <a:r>
              <a:rPr lang="en-US" b="1" dirty="0"/>
              <a:t>Can be stopped by:</a:t>
            </a:r>
            <a:r>
              <a:rPr lang="en-US" dirty="0"/>
              <a:t> Congress/ the Public</a:t>
            </a:r>
          </a:p>
          <a:p>
            <a:endParaRPr lang="en-US" dirty="0"/>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Tree>
    <p:extLst>
      <p:ext uri="{BB962C8B-B14F-4D97-AF65-F5344CB8AC3E}">
        <p14:creationId xmlns:p14="http://schemas.microsoft.com/office/powerpoint/2010/main" val="2123874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967F8-52A5-48B1-B9CD-EFD19C3F1CB9}"/>
              </a:ext>
            </a:extLst>
          </p:cNvPr>
          <p:cNvSpPr>
            <a:spLocks noGrp="1"/>
          </p:cNvSpPr>
          <p:nvPr>
            <p:ph type="title"/>
          </p:nvPr>
        </p:nvSpPr>
        <p:spPr/>
        <p:txBody>
          <a:bodyPr>
            <a:normAutofit/>
          </a:bodyPr>
          <a:lstStyle/>
          <a:p>
            <a:pPr algn="ctr"/>
            <a:r>
              <a:rPr lang="en-US" sz="4300" b="1" dirty="0">
                <a:latin typeface="+mn-lt"/>
              </a:rPr>
              <a:t>Two Types of Laws </a:t>
            </a:r>
            <a:r>
              <a:rPr lang="en-US" sz="4300" i="1" u="sng" dirty="0">
                <a:latin typeface="+mn-lt"/>
              </a:rPr>
              <a:t>Are Finalized When</a:t>
            </a:r>
          </a:p>
        </p:txBody>
      </p:sp>
      <p:sp>
        <p:nvSpPr>
          <p:cNvPr id="10" name="Text Placeholder 9">
            <a:extLst>
              <a:ext uri="{FF2B5EF4-FFF2-40B4-BE49-F238E27FC236}">
                <a16:creationId xmlns:a16="http://schemas.microsoft.com/office/drawing/2014/main" id="{6D02DE06-9158-4AC5-95A6-60B654BAEA73}"/>
              </a:ext>
            </a:extLst>
          </p:cNvPr>
          <p:cNvSpPr>
            <a:spLocks noGrp="1"/>
          </p:cNvSpPr>
          <p:nvPr>
            <p:ph sz="half" idx="1"/>
          </p:nvPr>
        </p:nvSpPr>
        <p:spPr/>
        <p:txBody>
          <a:bodyPr/>
          <a:lstStyle/>
          <a:p>
            <a:pPr marL="0" indent="0" algn="ctr">
              <a:buNone/>
            </a:pPr>
            <a:r>
              <a:rPr lang="en-US" b="1" cap="all" dirty="0"/>
              <a:t>Legislation</a:t>
            </a:r>
          </a:p>
          <a:p>
            <a:pPr marL="0" indent="0" algn="ctr">
              <a:buNone/>
            </a:pPr>
            <a:endParaRPr lang="en-US" sz="1100" b="1" dirty="0"/>
          </a:p>
          <a:p>
            <a:r>
              <a:rPr lang="en-US" b="1" dirty="0">
                <a:solidFill>
                  <a:schemeClr val="tx1">
                    <a:lumMod val="50000"/>
                    <a:lumOff val="50000"/>
                  </a:schemeClr>
                </a:solidFill>
              </a:rPr>
              <a:t>Introduced by: </a:t>
            </a:r>
            <a:r>
              <a:rPr lang="en-US" dirty="0">
                <a:solidFill>
                  <a:schemeClr val="tx1">
                    <a:lumMod val="50000"/>
                    <a:lumOff val="50000"/>
                  </a:schemeClr>
                </a:solidFill>
              </a:rPr>
              <a:t>Lawmakers</a:t>
            </a:r>
          </a:p>
          <a:p>
            <a:r>
              <a:rPr lang="en-US" b="1" dirty="0">
                <a:solidFill>
                  <a:schemeClr val="tx1">
                    <a:lumMod val="50000"/>
                    <a:lumOff val="50000"/>
                  </a:schemeClr>
                </a:solidFill>
              </a:rPr>
              <a:t>Altered by: </a:t>
            </a:r>
            <a:r>
              <a:rPr lang="en-US" dirty="0">
                <a:solidFill>
                  <a:schemeClr val="tx1">
                    <a:lumMod val="50000"/>
                    <a:lumOff val="50000"/>
                  </a:schemeClr>
                </a:solidFill>
              </a:rPr>
              <a:t>Congress</a:t>
            </a:r>
          </a:p>
          <a:p>
            <a:r>
              <a:rPr lang="en-US" b="1" dirty="0">
                <a:solidFill>
                  <a:schemeClr val="tx1">
                    <a:lumMod val="50000"/>
                    <a:lumOff val="50000"/>
                  </a:schemeClr>
                </a:solidFill>
              </a:rPr>
              <a:t>Can be stopped by:</a:t>
            </a:r>
            <a:r>
              <a:rPr lang="en-US" dirty="0">
                <a:solidFill>
                  <a:schemeClr val="tx1">
                    <a:lumMod val="50000"/>
                    <a:lumOff val="50000"/>
                  </a:schemeClr>
                </a:solidFill>
              </a:rPr>
              <a:t> Stalling/Failing in Congress</a:t>
            </a:r>
          </a:p>
          <a:p>
            <a:r>
              <a:rPr lang="en-US" b="1" dirty="0"/>
              <a:t>Finalized when: </a:t>
            </a:r>
            <a:r>
              <a:rPr lang="en-US" dirty="0"/>
              <a:t>Passed by</a:t>
            </a:r>
            <a:r>
              <a:rPr lang="en-US" b="1" dirty="0"/>
              <a:t> </a:t>
            </a:r>
            <a:r>
              <a:rPr lang="en-US" dirty="0"/>
              <a:t>Congress &amp; Signed by President</a:t>
            </a:r>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
        <p:nvSpPr>
          <p:cNvPr id="12" name="Text Placeholder 11">
            <a:extLst>
              <a:ext uri="{FF2B5EF4-FFF2-40B4-BE49-F238E27FC236}">
                <a16:creationId xmlns:a16="http://schemas.microsoft.com/office/drawing/2014/main" id="{EAA9FCE6-8277-45B0-9F15-BA9C07C74582}"/>
              </a:ext>
            </a:extLst>
          </p:cNvPr>
          <p:cNvSpPr>
            <a:spLocks noGrp="1"/>
          </p:cNvSpPr>
          <p:nvPr>
            <p:ph sz="half" idx="2"/>
          </p:nvPr>
        </p:nvSpPr>
        <p:spPr/>
        <p:txBody>
          <a:bodyPr/>
          <a:lstStyle/>
          <a:p>
            <a:pPr marL="0" indent="0" algn="ctr">
              <a:buNone/>
            </a:pPr>
            <a:r>
              <a:rPr lang="en-US" b="1" cap="all" dirty="0"/>
              <a:t>Regulation</a:t>
            </a:r>
          </a:p>
          <a:p>
            <a:pPr marL="0" indent="0" algn="ctr">
              <a:buNone/>
            </a:pPr>
            <a:endParaRPr lang="en-US" sz="1100" b="1" dirty="0"/>
          </a:p>
          <a:p>
            <a:r>
              <a:rPr lang="en-US" b="1" dirty="0">
                <a:solidFill>
                  <a:schemeClr val="tx1">
                    <a:lumMod val="50000"/>
                    <a:lumOff val="50000"/>
                  </a:schemeClr>
                </a:solidFill>
              </a:rPr>
              <a:t>Introduced by: </a:t>
            </a:r>
            <a:r>
              <a:rPr lang="en-US" dirty="0">
                <a:solidFill>
                  <a:schemeClr val="tx1">
                    <a:lumMod val="50000"/>
                    <a:lumOff val="50000"/>
                  </a:schemeClr>
                </a:solidFill>
              </a:rPr>
              <a:t>Federal Agencies</a:t>
            </a:r>
          </a:p>
          <a:p>
            <a:r>
              <a:rPr lang="en-US" b="1" dirty="0">
                <a:solidFill>
                  <a:schemeClr val="tx1">
                    <a:lumMod val="50000"/>
                    <a:lumOff val="50000"/>
                  </a:schemeClr>
                </a:solidFill>
              </a:rPr>
              <a:t>Altered by: </a:t>
            </a:r>
            <a:r>
              <a:rPr lang="en-US" dirty="0">
                <a:solidFill>
                  <a:schemeClr val="tx1">
                    <a:lumMod val="50000"/>
                    <a:lumOff val="50000"/>
                  </a:schemeClr>
                </a:solidFill>
              </a:rPr>
              <a:t>The Public</a:t>
            </a:r>
          </a:p>
          <a:p>
            <a:r>
              <a:rPr lang="en-US" b="1" dirty="0">
                <a:solidFill>
                  <a:schemeClr val="tx1">
                    <a:lumMod val="50000"/>
                    <a:lumOff val="50000"/>
                  </a:schemeClr>
                </a:solidFill>
              </a:rPr>
              <a:t>Can be stopped by:</a:t>
            </a:r>
            <a:r>
              <a:rPr lang="en-US" dirty="0">
                <a:solidFill>
                  <a:schemeClr val="tx1">
                    <a:lumMod val="50000"/>
                    <a:lumOff val="50000"/>
                  </a:schemeClr>
                </a:solidFill>
              </a:rPr>
              <a:t> Congress/ the Public</a:t>
            </a:r>
          </a:p>
          <a:p>
            <a:r>
              <a:rPr lang="en-US" b="1" dirty="0"/>
              <a:t>Finalized when: </a:t>
            </a:r>
            <a:r>
              <a:rPr lang="en-US" dirty="0"/>
              <a:t>Published</a:t>
            </a:r>
          </a:p>
          <a:p>
            <a:r>
              <a:rPr lang="en-US" b="1" dirty="0">
                <a:solidFill>
                  <a:schemeClr val="tx1">
                    <a:lumMod val="50000"/>
                    <a:lumOff val="50000"/>
                  </a:schemeClr>
                </a:solidFill>
              </a:rPr>
              <a:t>Has the effect of: </a:t>
            </a:r>
            <a:r>
              <a:rPr lang="en-US" dirty="0">
                <a:solidFill>
                  <a:schemeClr val="tx1">
                    <a:lumMod val="50000"/>
                    <a:lumOff val="50000"/>
                  </a:schemeClr>
                </a:solidFill>
              </a:rPr>
              <a:t>Law</a:t>
            </a:r>
          </a:p>
        </p:txBody>
      </p:sp>
    </p:spTree>
    <p:extLst>
      <p:ext uri="{BB962C8B-B14F-4D97-AF65-F5344CB8AC3E}">
        <p14:creationId xmlns:p14="http://schemas.microsoft.com/office/powerpoint/2010/main" val="964747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197-038C-4729-B05C-9D000A1B5D7A}"/>
              </a:ext>
            </a:extLst>
          </p:cNvPr>
          <p:cNvSpPr>
            <a:spLocks noGrp="1"/>
          </p:cNvSpPr>
          <p:nvPr>
            <p:ph type="title"/>
          </p:nvPr>
        </p:nvSpPr>
        <p:spPr/>
        <p:txBody>
          <a:bodyPr>
            <a:normAutofit/>
          </a:bodyPr>
          <a:lstStyle/>
          <a:p>
            <a:pPr algn="ctr"/>
            <a:r>
              <a:rPr lang="en-US" sz="6600" b="1" dirty="0">
                <a:latin typeface="+mn-lt"/>
              </a:rPr>
              <a:t>Statutes </a:t>
            </a:r>
          </a:p>
        </p:txBody>
      </p:sp>
    </p:spTree>
    <p:extLst>
      <p:ext uri="{BB962C8B-B14F-4D97-AF65-F5344CB8AC3E}">
        <p14:creationId xmlns:p14="http://schemas.microsoft.com/office/powerpoint/2010/main" val="672281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197-038C-4729-B05C-9D000A1B5D7A}"/>
              </a:ext>
            </a:extLst>
          </p:cNvPr>
          <p:cNvSpPr>
            <a:spLocks noGrp="1"/>
          </p:cNvSpPr>
          <p:nvPr>
            <p:ph type="title"/>
          </p:nvPr>
        </p:nvSpPr>
        <p:spPr/>
        <p:txBody>
          <a:bodyPr>
            <a:normAutofit/>
          </a:bodyPr>
          <a:lstStyle/>
          <a:p>
            <a:pPr algn="ctr"/>
            <a:r>
              <a:rPr lang="en-US" sz="6600" b="1" dirty="0">
                <a:latin typeface="+mn-lt"/>
              </a:rPr>
              <a:t>Federal Regulations</a:t>
            </a:r>
          </a:p>
        </p:txBody>
      </p:sp>
    </p:spTree>
    <p:extLst>
      <p:ext uri="{BB962C8B-B14F-4D97-AF65-F5344CB8AC3E}">
        <p14:creationId xmlns:p14="http://schemas.microsoft.com/office/powerpoint/2010/main" val="591873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1550B-F623-45AC-B466-4973523F78A8}"/>
              </a:ext>
            </a:extLst>
          </p:cNvPr>
          <p:cNvSpPr>
            <a:spLocks noGrp="1"/>
          </p:cNvSpPr>
          <p:nvPr>
            <p:ph type="title"/>
          </p:nvPr>
        </p:nvSpPr>
        <p:spPr/>
        <p:txBody>
          <a:bodyPr/>
          <a:lstStyle/>
          <a:p>
            <a:r>
              <a:rPr lang="en-US" b="1" dirty="0">
                <a:latin typeface="+mn-lt"/>
              </a:rPr>
              <a:t>Regulations can take many forms, such as:</a:t>
            </a:r>
          </a:p>
        </p:txBody>
      </p:sp>
      <p:sp>
        <p:nvSpPr>
          <p:cNvPr id="5" name="Content Placeholder 4">
            <a:extLst>
              <a:ext uri="{FF2B5EF4-FFF2-40B4-BE49-F238E27FC236}">
                <a16:creationId xmlns:a16="http://schemas.microsoft.com/office/drawing/2014/main" id="{BE451357-CA22-4C1C-9245-8D9BFFF6E50F}"/>
              </a:ext>
            </a:extLst>
          </p:cNvPr>
          <p:cNvSpPr>
            <a:spLocks noGrp="1"/>
          </p:cNvSpPr>
          <p:nvPr>
            <p:ph idx="1"/>
          </p:nvPr>
        </p:nvSpPr>
        <p:spPr/>
        <p:txBody>
          <a:bodyPr>
            <a:normAutofit/>
          </a:bodyPr>
          <a:lstStyle/>
          <a:p>
            <a:endParaRPr lang="en-US" sz="4000" dirty="0"/>
          </a:p>
          <a:p>
            <a:r>
              <a:rPr lang="en-US" sz="4000" dirty="0"/>
              <a:t>Prescribing or proscribing conduct</a:t>
            </a:r>
          </a:p>
          <a:p>
            <a:endParaRPr lang="en-US" sz="4000" dirty="0"/>
          </a:p>
          <a:p>
            <a:r>
              <a:rPr lang="en-US" sz="4000" dirty="0"/>
              <a:t>Enforcing laws passed by the legislature</a:t>
            </a:r>
          </a:p>
        </p:txBody>
      </p:sp>
    </p:spTree>
    <p:extLst>
      <p:ext uri="{BB962C8B-B14F-4D97-AF65-F5344CB8AC3E}">
        <p14:creationId xmlns:p14="http://schemas.microsoft.com/office/powerpoint/2010/main" val="350328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4457-6E6B-46DA-AD08-243C8AE50830}"/>
              </a:ext>
            </a:extLst>
          </p:cNvPr>
          <p:cNvSpPr>
            <a:spLocks noGrp="1"/>
          </p:cNvSpPr>
          <p:nvPr>
            <p:ph type="title"/>
          </p:nvPr>
        </p:nvSpPr>
        <p:spPr>
          <a:xfrm>
            <a:off x="838200" y="2514383"/>
            <a:ext cx="10515600" cy="1829233"/>
          </a:xfrm>
        </p:spPr>
        <p:txBody>
          <a:bodyPr>
            <a:noAutofit/>
          </a:bodyPr>
          <a:lstStyle/>
          <a:p>
            <a:r>
              <a:rPr lang="en-US" dirty="0">
                <a:latin typeface="+mn-lt"/>
                <a:cs typeface="Century Gothic"/>
              </a:rPr>
              <a:t>Let’s explore the three levels of government and their sources of power</a:t>
            </a:r>
            <a:endParaRPr lang="en-US" dirty="0">
              <a:latin typeface="+mn-lt"/>
            </a:endParaRPr>
          </a:p>
        </p:txBody>
      </p:sp>
    </p:spTree>
    <p:extLst>
      <p:ext uri="{BB962C8B-B14F-4D97-AF65-F5344CB8AC3E}">
        <p14:creationId xmlns:p14="http://schemas.microsoft.com/office/powerpoint/2010/main" val="1336138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197-038C-4729-B05C-9D000A1B5D7A}"/>
              </a:ext>
            </a:extLst>
          </p:cNvPr>
          <p:cNvSpPr>
            <a:spLocks noGrp="1"/>
          </p:cNvSpPr>
          <p:nvPr>
            <p:ph type="title"/>
          </p:nvPr>
        </p:nvSpPr>
        <p:spPr>
          <a:xfrm>
            <a:off x="3290680" y="2766218"/>
            <a:ext cx="5610639" cy="1325563"/>
          </a:xfrm>
        </p:spPr>
        <p:txBody>
          <a:bodyPr>
            <a:noAutofit/>
          </a:bodyPr>
          <a:lstStyle/>
          <a:p>
            <a:r>
              <a:rPr lang="en-US" sz="6000" b="1" dirty="0">
                <a:latin typeface="+mn-lt"/>
              </a:rPr>
              <a:t>Executive Orders </a:t>
            </a:r>
          </a:p>
        </p:txBody>
      </p:sp>
    </p:spTree>
    <p:extLst>
      <p:ext uri="{BB962C8B-B14F-4D97-AF65-F5344CB8AC3E}">
        <p14:creationId xmlns:p14="http://schemas.microsoft.com/office/powerpoint/2010/main" val="3061685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197-038C-4729-B05C-9D000A1B5D7A}"/>
              </a:ext>
            </a:extLst>
          </p:cNvPr>
          <p:cNvSpPr>
            <a:spLocks noGrp="1"/>
          </p:cNvSpPr>
          <p:nvPr>
            <p:ph type="title"/>
          </p:nvPr>
        </p:nvSpPr>
        <p:spPr>
          <a:xfrm>
            <a:off x="3233794" y="2602309"/>
            <a:ext cx="5724412" cy="1653382"/>
          </a:xfrm>
        </p:spPr>
        <p:txBody>
          <a:bodyPr>
            <a:noAutofit/>
          </a:bodyPr>
          <a:lstStyle/>
          <a:p>
            <a:r>
              <a:rPr lang="en-US" sz="6000" b="1" dirty="0">
                <a:latin typeface="+mn-lt"/>
              </a:rPr>
              <a:t>Judicial Decisions</a:t>
            </a:r>
          </a:p>
        </p:txBody>
      </p:sp>
    </p:spTree>
    <p:extLst>
      <p:ext uri="{BB962C8B-B14F-4D97-AF65-F5344CB8AC3E}">
        <p14:creationId xmlns:p14="http://schemas.microsoft.com/office/powerpoint/2010/main" val="2863909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197-038C-4729-B05C-9D000A1B5D7A}"/>
              </a:ext>
            </a:extLst>
          </p:cNvPr>
          <p:cNvSpPr>
            <a:spLocks noGrp="1"/>
          </p:cNvSpPr>
          <p:nvPr>
            <p:ph type="title"/>
          </p:nvPr>
        </p:nvSpPr>
        <p:spPr>
          <a:xfrm>
            <a:off x="1476110" y="2729829"/>
            <a:ext cx="9894253" cy="1398342"/>
          </a:xfrm>
        </p:spPr>
        <p:txBody>
          <a:bodyPr>
            <a:noAutofit/>
          </a:bodyPr>
          <a:lstStyle/>
          <a:p>
            <a:r>
              <a:rPr lang="en-US" sz="6000" b="1" dirty="0">
                <a:latin typeface="+mn-lt"/>
              </a:rPr>
              <a:t>Administrative Law Decisions</a:t>
            </a:r>
          </a:p>
        </p:txBody>
      </p:sp>
    </p:spTree>
    <p:extLst>
      <p:ext uri="{BB962C8B-B14F-4D97-AF65-F5344CB8AC3E}">
        <p14:creationId xmlns:p14="http://schemas.microsoft.com/office/powerpoint/2010/main" val="3473476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7197-038C-4729-B05C-9D000A1B5D7A}"/>
              </a:ext>
            </a:extLst>
          </p:cNvPr>
          <p:cNvSpPr>
            <a:spLocks noGrp="1"/>
          </p:cNvSpPr>
          <p:nvPr>
            <p:ph type="title"/>
          </p:nvPr>
        </p:nvSpPr>
        <p:spPr/>
        <p:txBody>
          <a:bodyPr>
            <a:noAutofit/>
          </a:bodyPr>
          <a:lstStyle/>
          <a:p>
            <a:pPr algn="ctr"/>
            <a:r>
              <a:rPr lang="en-US" sz="6000" b="1" dirty="0">
                <a:latin typeface="+mn-lt"/>
              </a:rPr>
              <a:t>Governmental Public </a:t>
            </a:r>
            <a:br>
              <a:rPr lang="en-US" sz="6000" b="1" dirty="0">
                <a:latin typeface="+mn-lt"/>
              </a:rPr>
            </a:br>
            <a:br>
              <a:rPr lang="en-US" sz="6000" b="1" dirty="0">
                <a:latin typeface="+mn-lt"/>
              </a:rPr>
            </a:br>
            <a:r>
              <a:rPr lang="en-US" sz="6000" i="1" dirty="0">
                <a:latin typeface="+mn-lt"/>
              </a:rPr>
              <a:t>Health Authority </a:t>
            </a:r>
          </a:p>
        </p:txBody>
      </p:sp>
    </p:spTree>
    <p:extLst>
      <p:ext uri="{BB962C8B-B14F-4D97-AF65-F5344CB8AC3E}">
        <p14:creationId xmlns:p14="http://schemas.microsoft.com/office/powerpoint/2010/main" val="1660011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F214-8602-47EA-A474-69FA921B279B}"/>
              </a:ext>
            </a:extLst>
          </p:cNvPr>
          <p:cNvSpPr>
            <a:spLocks noGrp="1"/>
          </p:cNvSpPr>
          <p:nvPr>
            <p:ph type="title"/>
          </p:nvPr>
        </p:nvSpPr>
        <p:spPr/>
        <p:txBody>
          <a:bodyPr>
            <a:normAutofit/>
          </a:bodyPr>
          <a:lstStyle/>
          <a:p>
            <a:r>
              <a:rPr lang="en-US" sz="6000" b="1" dirty="0">
                <a:latin typeface="+mn-lt"/>
              </a:rPr>
              <a:t>Federal Agencies</a:t>
            </a:r>
            <a:endParaRPr lang="en-US" sz="5400" b="1" dirty="0"/>
          </a:p>
        </p:txBody>
      </p:sp>
      <p:sp>
        <p:nvSpPr>
          <p:cNvPr id="3" name="Content Placeholder 2">
            <a:extLst>
              <a:ext uri="{FF2B5EF4-FFF2-40B4-BE49-F238E27FC236}">
                <a16:creationId xmlns:a16="http://schemas.microsoft.com/office/drawing/2014/main" id="{33466ECA-1CBF-4C96-9F0E-C185FA206884}"/>
              </a:ext>
            </a:extLst>
          </p:cNvPr>
          <p:cNvSpPr>
            <a:spLocks noGrp="1"/>
          </p:cNvSpPr>
          <p:nvPr>
            <p:ph idx="1"/>
          </p:nvPr>
        </p:nvSpPr>
        <p:spPr/>
        <p:txBody>
          <a:bodyPr/>
          <a:lstStyle/>
          <a:p>
            <a:pPr marL="0" indent="0">
              <a:buFont typeface="Arial"/>
              <a:buNone/>
            </a:pPr>
            <a:r>
              <a:rPr lang="en-US" sz="4400" dirty="0">
                <a:cs typeface="Century Gothic"/>
              </a:rPr>
              <a:t>Public health powers derived from the powers to tax, spend, regulate interstate commerce, and regulate the interests of national security </a:t>
            </a:r>
          </a:p>
          <a:p>
            <a:endParaRPr lang="en-US" dirty="0"/>
          </a:p>
        </p:txBody>
      </p:sp>
    </p:spTree>
    <p:extLst>
      <p:ext uri="{BB962C8B-B14F-4D97-AF65-F5344CB8AC3E}">
        <p14:creationId xmlns:p14="http://schemas.microsoft.com/office/powerpoint/2010/main" val="3849240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0C6B-AD28-42AD-BCBD-5F8F1656AAE1}"/>
              </a:ext>
            </a:extLst>
          </p:cNvPr>
          <p:cNvSpPr>
            <a:spLocks noGrp="1"/>
          </p:cNvSpPr>
          <p:nvPr>
            <p:ph type="title"/>
          </p:nvPr>
        </p:nvSpPr>
        <p:spPr/>
        <p:txBody>
          <a:bodyPr>
            <a:normAutofit/>
          </a:bodyPr>
          <a:lstStyle/>
          <a:p>
            <a:r>
              <a:rPr lang="en-US" sz="6000" b="1" dirty="0">
                <a:latin typeface="+mn-lt"/>
                <a:cs typeface="Century Gothic"/>
              </a:rPr>
              <a:t>Territorial &amp; Tribal Health</a:t>
            </a:r>
            <a:endParaRPr lang="en-US" sz="6000" dirty="0">
              <a:latin typeface="+mn-lt"/>
            </a:endParaRPr>
          </a:p>
        </p:txBody>
      </p:sp>
      <p:sp>
        <p:nvSpPr>
          <p:cNvPr id="3" name="Content Placeholder 2">
            <a:extLst>
              <a:ext uri="{FF2B5EF4-FFF2-40B4-BE49-F238E27FC236}">
                <a16:creationId xmlns:a16="http://schemas.microsoft.com/office/drawing/2014/main" id="{AC5BB18F-5BE3-445D-B7E4-897948EC916C}"/>
              </a:ext>
            </a:extLst>
          </p:cNvPr>
          <p:cNvSpPr>
            <a:spLocks noGrp="1"/>
          </p:cNvSpPr>
          <p:nvPr>
            <p:ph idx="1"/>
          </p:nvPr>
        </p:nvSpPr>
        <p:spPr/>
        <p:txBody>
          <a:bodyPr/>
          <a:lstStyle/>
          <a:p>
            <a:r>
              <a:rPr lang="en-US" sz="4400" dirty="0"/>
              <a:t>Often work with federal and state agencies to provide public health services</a:t>
            </a:r>
          </a:p>
          <a:p>
            <a:r>
              <a:rPr lang="en-US" sz="4400" dirty="0"/>
              <a:t>However, both have independent authority to address public health concerns in their communities</a:t>
            </a:r>
          </a:p>
          <a:p>
            <a:r>
              <a:rPr lang="en-US" sz="4400" dirty="0"/>
              <a:t>In this respect, they are similar to states </a:t>
            </a:r>
          </a:p>
          <a:p>
            <a:endParaRPr lang="en-US" dirty="0"/>
          </a:p>
        </p:txBody>
      </p:sp>
    </p:spTree>
    <p:extLst>
      <p:ext uri="{BB962C8B-B14F-4D97-AF65-F5344CB8AC3E}">
        <p14:creationId xmlns:p14="http://schemas.microsoft.com/office/powerpoint/2010/main" val="4189326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0C6B-AD28-42AD-BCBD-5F8F1656AAE1}"/>
              </a:ext>
            </a:extLst>
          </p:cNvPr>
          <p:cNvSpPr>
            <a:spLocks noGrp="1"/>
          </p:cNvSpPr>
          <p:nvPr>
            <p:ph type="title"/>
          </p:nvPr>
        </p:nvSpPr>
        <p:spPr/>
        <p:txBody>
          <a:bodyPr>
            <a:normAutofit/>
          </a:bodyPr>
          <a:lstStyle/>
          <a:p>
            <a:r>
              <a:rPr lang="en-US" sz="6000" b="1" dirty="0">
                <a:latin typeface="+mn-lt"/>
                <a:cs typeface="Century Gothic"/>
              </a:rPr>
              <a:t>State Health Departments</a:t>
            </a:r>
            <a:endParaRPr lang="en-US" sz="6000" dirty="0">
              <a:latin typeface="+mn-lt"/>
            </a:endParaRPr>
          </a:p>
        </p:txBody>
      </p:sp>
      <p:sp>
        <p:nvSpPr>
          <p:cNvPr id="3" name="Content Placeholder 2">
            <a:extLst>
              <a:ext uri="{FF2B5EF4-FFF2-40B4-BE49-F238E27FC236}">
                <a16:creationId xmlns:a16="http://schemas.microsoft.com/office/drawing/2014/main" id="{AC882E73-D021-4230-AC66-4A6083878846}"/>
              </a:ext>
            </a:extLst>
          </p:cNvPr>
          <p:cNvSpPr>
            <a:spLocks noGrp="1"/>
          </p:cNvSpPr>
          <p:nvPr>
            <p:ph idx="1"/>
          </p:nvPr>
        </p:nvSpPr>
        <p:spPr/>
        <p:txBody>
          <a:bodyPr>
            <a:noAutofit/>
          </a:bodyPr>
          <a:lstStyle/>
          <a:p>
            <a:pPr>
              <a:spcAft>
                <a:spcPts val="1200"/>
              </a:spcAft>
            </a:pPr>
            <a:r>
              <a:rPr lang="en-US" sz="4000" dirty="0"/>
              <a:t>Require mandatory vaccinations </a:t>
            </a:r>
          </a:p>
          <a:p>
            <a:pPr>
              <a:spcAft>
                <a:spcPts val="1200"/>
              </a:spcAft>
            </a:pPr>
            <a:r>
              <a:rPr lang="en-US" sz="4000" dirty="0"/>
              <a:t>Require children to wear bicycle helmets </a:t>
            </a:r>
          </a:p>
          <a:p>
            <a:pPr>
              <a:spcAft>
                <a:spcPts val="1200"/>
              </a:spcAft>
            </a:pPr>
            <a:r>
              <a:rPr lang="en-US" sz="4000" dirty="0"/>
              <a:t>Invoke isolation and quarantine orders </a:t>
            </a:r>
          </a:p>
          <a:p>
            <a:pPr>
              <a:spcAft>
                <a:spcPts val="1200"/>
              </a:spcAft>
            </a:pPr>
            <a:r>
              <a:rPr lang="en-US" sz="4000" dirty="0"/>
              <a:t>Investigate disease outbreaks, and </a:t>
            </a:r>
          </a:p>
          <a:p>
            <a:pPr>
              <a:spcAft>
                <a:spcPts val="1200"/>
              </a:spcAft>
            </a:pPr>
            <a:r>
              <a:rPr lang="en-US" sz="4000" dirty="0"/>
              <a:t>Limit portion sizes of unhealthy foods and beverages</a:t>
            </a:r>
          </a:p>
        </p:txBody>
      </p:sp>
    </p:spTree>
    <p:extLst>
      <p:ext uri="{BB962C8B-B14F-4D97-AF65-F5344CB8AC3E}">
        <p14:creationId xmlns:p14="http://schemas.microsoft.com/office/powerpoint/2010/main" val="2814728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0C6B-AD28-42AD-BCBD-5F8F1656AAE1}"/>
              </a:ext>
            </a:extLst>
          </p:cNvPr>
          <p:cNvSpPr>
            <a:spLocks noGrp="1"/>
          </p:cNvSpPr>
          <p:nvPr>
            <p:ph type="title"/>
          </p:nvPr>
        </p:nvSpPr>
        <p:spPr>
          <a:xfrm>
            <a:off x="2575213" y="2863200"/>
            <a:ext cx="7041573" cy="1325563"/>
          </a:xfrm>
        </p:spPr>
        <p:txBody>
          <a:bodyPr>
            <a:normAutofit/>
          </a:bodyPr>
          <a:lstStyle/>
          <a:p>
            <a:r>
              <a:rPr lang="en-US" sz="6000" b="1" dirty="0">
                <a:latin typeface="+mn-lt"/>
                <a:cs typeface="Century Gothic"/>
              </a:rPr>
              <a:t>An example in Illinois</a:t>
            </a:r>
            <a:endParaRPr lang="en-US" sz="6000" dirty="0">
              <a:latin typeface="+mn-lt"/>
            </a:endParaRPr>
          </a:p>
        </p:txBody>
      </p:sp>
    </p:spTree>
    <p:extLst>
      <p:ext uri="{BB962C8B-B14F-4D97-AF65-F5344CB8AC3E}">
        <p14:creationId xmlns:p14="http://schemas.microsoft.com/office/powerpoint/2010/main" val="2801092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649E3-02CC-4CEF-98DE-9446F2AAB2DF}"/>
              </a:ext>
            </a:extLst>
          </p:cNvPr>
          <p:cNvSpPr>
            <a:spLocks noGrp="1"/>
          </p:cNvSpPr>
          <p:nvPr>
            <p:ph type="title"/>
          </p:nvPr>
        </p:nvSpPr>
        <p:spPr/>
        <p:txBody>
          <a:bodyPr/>
          <a:lstStyle/>
          <a:p>
            <a:r>
              <a:rPr lang="en-US" b="1" dirty="0">
                <a:latin typeface="+mn-lt"/>
              </a:rPr>
              <a:t>Structure of Public Health Governance</a:t>
            </a:r>
          </a:p>
        </p:txBody>
      </p:sp>
      <p:sp>
        <p:nvSpPr>
          <p:cNvPr id="4" name="Content Placeholder 3">
            <a:extLst>
              <a:ext uri="{FF2B5EF4-FFF2-40B4-BE49-F238E27FC236}">
                <a16:creationId xmlns:a16="http://schemas.microsoft.com/office/drawing/2014/main" id="{7C7C3A65-59E6-4D25-A4CE-30A215D1FE06}"/>
              </a:ext>
            </a:extLst>
          </p:cNvPr>
          <p:cNvSpPr>
            <a:spLocks noGrp="1"/>
          </p:cNvSpPr>
          <p:nvPr>
            <p:ph idx="1"/>
          </p:nvPr>
        </p:nvSpPr>
        <p:spPr/>
        <p:txBody>
          <a:bodyPr>
            <a:normAutofit/>
          </a:bodyPr>
          <a:lstStyle/>
          <a:p>
            <a:r>
              <a:rPr lang="en-US" sz="3600" dirty="0"/>
              <a:t>The extent of states’ authority over local health agencies,</a:t>
            </a:r>
          </a:p>
          <a:p>
            <a:r>
              <a:rPr lang="en-US" sz="3600" dirty="0"/>
              <a:t>Who has the authority to make budgetary decisions,</a:t>
            </a:r>
          </a:p>
          <a:p>
            <a:r>
              <a:rPr lang="en-US" sz="3600" dirty="0"/>
              <a:t>The powers that local governments are granted,</a:t>
            </a:r>
          </a:p>
          <a:p>
            <a:r>
              <a:rPr lang="en-US" sz="3600" dirty="0"/>
              <a:t>Who appoints top executives, and</a:t>
            </a:r>
          </a:p>
          <a:p>
            <a:r>
              <a:rPr lang="en-US" sz="3600" dirty="0"/>
              <a:t>What percentage of local health unit budget is provided by the state. </a:t>
            </a:r>
          </a:p>
        </p:txBody>
      </p:sp>
    </p:spTree>
    <p:extLst>
      <p:ext uri="{BB962C8B-B14F-4D97-AF65-F5344CB8AC3E}">
        <p14:creationId xmlns:p14="http://schemas.microsoft.com/office/powerpoint/2010/main" val="3450407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A200-6541-4C6F-997B-5D67759ADA2F}"/>
              </a:ext>
            </a:extLst>
          </p:cNvPr>
          <p:cNvSpPr>
            <a:spLocks noGrp="1"/>
          </p:cNvSpPr>
          <p:nvPr>
            <p:ph type="title"/>
          </p:nvPr>
        </p:nvSpPr>
        <p:spPr/>
        <p:txBody>
          <a:bodyPr>
            <a:normAutofit/>
          </a:bodyPr>
          <a:lstStyle/>
          <a:p>
            <a:pPr algn="ctr"/>
            <a:r>
              <a:rPr lang="en-US" sz="4300" b="1" dirty="0">
                <a:latin typeface="+mn-lt"/>
              </a:rPr>
              <a:t>Structure of Public Health Governance: </a:t>
            </a:r>
            <a:br>
              <a:rPr lang="en-US" sz="4300" b="1" dirty="0">
                <a:latin typeface="+mn-lt"/>
              </a:rPr>
            </a:br>
            <a:r>
              <a:rPr lang="en-US" sz="4300" i="1" dirty="0">
                <a:latin typeface="+mn-lt"/>
              </a:rPr>
              <a:t>Two State Examples</a:t>
            </a:r>
          </a:p>
        </p:txBody>
      </p:sp>
      <p:sp>
        <p:nvSpPr>
          <p:cNvPr id="3" name="Content Placeholder 2">
            <a:extLst>
              <a:ext uri="{FF2B5EF4-FFF2-40B4-BE49-F238E27FC236}">
                <a16:creationId xmlns:a16="http://schemas.microsoft.com/office/drawing/2014/main" id="{4E53BB96-1DE9-4192-845A-BE24452389C9}"/>
              </a:ext>
            </a:extLst>
          </p:cNvPr>
          <p:cNvSpPr>
            <a:spLocks noGrp="1"/>
          </p:cNvSpPr>
          <p:nvPr>
            <p:ph sz="half" idx="1"/>
          </p:nvPr>
        </p:nvSpPr>
        <p:spPr>
          <a:xfrm>
            <a:off x="656492" y="1825625"/>
            <a:ext cx="5363308" cy="4351338"/>
          </a:xfrm>
        </p:spPr>
        <p:txBody>
          <a:bodyPr>
            <a:normAutofit/>
          </a:bodyPr>
          <a:lstStyle/>
          <a:p>
            <a:pPr marL="0" indent="0" algn="ctr">
              <a:buNone/>
            </a:pPr>
            <a:endParaRPr lang="en-US" sz="4400" b="1" dirty="0"/>
          </a:p>
          <a:p>
            <a:pPr marL="0" indent="0" algn="ctr">
              <a:buNone/>
            </a:pPr>
            <a:endParaRPr lang="en-US" sz="4400" b="1" dirty="0"/>
          </a:p>
          <a:p>
            <a:pPr marL="0" indent="0" algn="ctr">
              <a:buNone/>
            </a:pPr>
            <a:r>
              <a:rPr lang="en-US" sz="4400" b="1" dirty="0"/>
              <a:t>South Carolina</a:t>
            </a:r>
            <a:endParaRPr lang="en-US" sz="4400" b="1" u="sng" cap="small" dirty="0">
              <a:latin typeface="Segoe Script" panose="030B0504020000000003" pitchFamily="66" charset="0"/>
            </a:endParaRPr>
          </a:p>
        </p:txBody>
      </p:sp>
      <p:sp>
        <p:nvSpPr>
          <p:cNvPr id="4" name="Content Placeholder 3">
            <a:extLst>
              <a:ext uri="{FF2B5EF4-FFF2-40B4-BE49-F238E27FC236}">
                <a16:creationId xmlns:a16="http://schemas.microsoft.com/office/drawing/2014/main" id="{0025FA91-7E66-48B4-8E04-931C510E7259}"/>
              </a:ext>
            </a:extLst>
          </p:cNvPr>
          <p:cNvSpPr>
            <a:spLocks noGrp="1"/>
          </p:cNvSpPr>
          <p:nvPr>
            <p:ph sz="half" idx="2"/>
          </p:nvPr>
        </p:nvSpPr>
        <p:spPr>
          <a:xfrm>
            <a:off x="6172200" y="1825625"/>
            <a:ext cx="5363308" cy="4351338"/>
          </a:xfrm>
        </p:spPr>
        <p:txBody>
          <a:bodyPr/>
          <a:lstStyle/>
          <a:p>
            <a:pPr marL="0" indent="0" algn="ctr">
              <a:buNone/>
            </a:pPr>
            <a:endParaRPr lang="en-US" sz="4400" b="1" dirty="0"/>
          </a:p>
          <a:p>
            <a:pPr marL="0" indent="0" algn="ctr">
              <a:buNone/>
            </a:pPr>
            <a:endParaRPr lang="en-US" sz="4400" b="1" dirty="0"/>
          </a:p>
          <a:p>
            <a:pPr marL="0" indent="0" algn="ctr">
              <a:buNone/>
            </a:pPr>
            <a:r>
              <a:rPr lang="en-US" sz="4400" b="1" dirty="0"/>
              <a:t>North Carolina</a:t>
            </a:r>
            <a:endParaRPr lang="en-US" sz="4400" b="1" u="sng" cap="small" dirty="0">
              <a:latin typeface="Segoe Script" panose="030B0504020000000003" pitchFamily="66" charset="0"/>
            </a:endParaRPr>
          </a:p>
          <a:p>
            <a:pPr marL="0" indent="0">
              <a:buNone/>
            </a:pPr>
            <a:endParaRPr lang="en-US" dirty="0"/>
          </a:p>
        </p:txBody>
      </p:sp>
    </p:spTree>
    <p:extLst>
      <p:ext uri="{BB962C8B-B14F-4D97-AF65-F5344CB8AC3E}">
        <p14:creationId xmlns:p14="http://schemas.microsoft.com/office/powerpoint/2010/main" val="16596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3DC3-6FCA-4DB9-85A6-F691EA2628F3}"/>
              </a:ext>
            </a:extLst>
          </p:cNvPr>
          <p:cNvSpPr>
            <a:spLocks noGrp="1"/>
          </p:cNvSpPr>
          <p:nvPr>
            <p:ph type="title"/>
          </p:nvPr>
        </p:nvSpPr>
        <p:spPr>
          <a:xfrm>
            <a:off x="720436" y="277091"/>
            <a:ext cx="10411691" cy="1066800"/>
          </a:xfrm>
        </p:spPr>
        <p:txBody>
          <a:bodyPr>
            <a:normAutofit/>
          </a:bodyPr>
          <a:lstStyle/>
          <a:p>
            <a:r>
              <a:rPr lang="en-US" sz="6000" b="1" dirty="0">
                <a:latin typeface="+mn-lt"/>
                <a:cs typeface="Century Gothic"/>
              </a:rPr>
              <a:t>Federal Government </a:t>
            </a:r>
          </a:p>
        </p:txBody>
      </p:sp>
      <p:sp>
        <p:nvSpPr>
          <p:cNvPr id="3" name="Content Placeholder 2">
            <a:extLst>
              <a:ext uri="{FF2B5EF4-FFF2-40B4-BE49-F238E27FC236}">
                <a16:creationId xmlns:a16="http://schemas.microsoft.com/office/drawing/2014/main" id="{5AB4C754-0AB5-4C75-8EB1-0869D834B2BA}"/>
              </a:ext>
            </a:extLst>
          </p:cNvPr>
          <p:cNvSpPr>
            <a:spLocks noGrp="1"/>
          </p:cNvSpPr>
          <p:nvPr>
            <p:ph idx="1"/>
          </p:nvPr>
        </p:nvSpPr>
        <p:spPr>
          <a:xfrm>
            <a:off x="720436" y="1454727"/>
            <a:ext cx="10633364" cy="4722236"/>
          </a:xfrm>
        </p:spPr>
        <p:txBody>
          <a:bodyPr>
            <a:normAutofit/>
          </a:bodyPr>
          <a:lstStyle/>
          <a:p>
            <a:r>
              <a:rPr lang="en-US" sz="5400" dirty="0">
                <a:ea typeface="Times New Roman" pitchFamily="18" charset="0"/>
                <a:cs typeface="Century Gothic"/>
              </a:rPr>
              <a:t>Enumerated powers</a:t>
            </a:r>
          </a:p>
          <a:p>
            <a:r>
              <a:rPr lang="en-US" sz="5400" dirty="0">
                <a:ea typeface="Times New Roman" pitchFamily="18" charset="0"/>
                <a:cs typeface="Century Gothic"/>
              </a:rPr>
              <a:t>Implied powers</a:t>
            </a:r>
          </a:p>
          <a:p>
            <a:r>
              <a:rPr lang="en-US" sz="5400" dirty="0">
                <a:ea typeface="Times New Roman" pitchFamily="18" charset="0"/>
                <a:cs typeface="Century Gothic"/>
              </a:rPr>
              <a:t>Concurrent powers</a:t>
            </a:r>
          </a:p>
        </p:txBody>
      </p:sp>
    </p:spTree>
    <p:extLst>
      <p:ext uri="{BB962C8B-B14F-4D97-AF65-F5344CB8AC3E}">
        <p14:creationId xmlns:p14="http://schemas.microsoft.com/office/powerpoint/2010/main" val="11329855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A200-6541-4C6F-997B-5D67759ADA2F}"/>
              </a:ext>
            </a:extLst>
          </p:cNvPr>
          <p:cNvSpPr>
            <a:spLocks noGrp="1"/>
          </p:cNvSpPr>
          <p:nvPr>
            <p:ph type="title"/>
          </p:nvPr>
        </p:nvSpPr>
        <p:spPr/>
        <p:txBody>
          <a:bodyPr>
            <a:normAutofit fontScale="90000"/>
          </a:bodyPr>
          <a:lstStyle/>
          <a:p>
            <a:pPr algn="ctr"/>
            <a:r>
              <a:rPr lang="en-US" sz="4300" b="1" dirty="0">
                <a:latin typeface="+mn-lt"/>
              </a:rPr>
              <a:t>Structure of Public Health Governance:</a:t>
            </a:r>
            <a:br>
              <a:rPr lang="en-US" sz="4300" b="1" dirty="0">
                <a:latin typeface="+mn-lt"/>
              </a:rPr>
            </a:br>
            <a:br>
              <a:rPr lang="en-US" sz="1300" b="1" dirty="0">
                <a:latin typeface="+mn-lt"/>
              </a:rPr>
            </a:br>
            <a:r>
              <a:rPr lang="en-US" sz="4300" i="1" dirty="0">
                <a:latin typeface="+mn-lt"/>
              </a:rPr>
              <a:t>South Carolina - Centralized</a:t>
            </a:r>
          </a:p>
        </p:txBody>
      </p:sp>
      <p:sp>
        <p:nvSpPr>
          <p:cNvPr id="3" name="Content Placeholder 2">
            <a:extLst>
              <a:ext uri="{FF2B5EF4-FFF2-40B4-BE49-F238E27FC236}">
                <a16:creationId xmlns:a16="http://schemas.microsoft.com/office/drawing/2014/main" id="{4E53BB96-1DE9-4192-845A-BE24452389C9}"/>
              </a:ext>
            </a:extLst>
          </p:cNvPr>
          <p:cNvSpPr>
            <a:spLocks noGrp="1"/>
          </p:cNvSpPr>
          <p:nvPr>
            <p:ph idx="1"/>
          </p:nvPr>
        </p:nvSpPr>
        <p:spPr/>
        <p:txBody>
          <a:bodyPr>
            <a:normAutofit/>
          </a:bodyPr>
          <a:lstStyle/>
          <a:p>
            <a:endParaRPr lang="en-US" sz="1300" b="1" dirty="0"/>
          </a:p>
          <a:p>
            <a:r>
              <a:rPr lang="en-US" sz="3200" b="1" dirty="0"/>
              <a:t>Snapshot: </a:t>
            </a:r>
            <a:r>
              <a:rPr lang="en-US" sz="3200" dirty="0"/>
              <a:t>4 regional health units led by state employees, serving 100% of population</a:t>
            </a:r>
          </a:p>
          <a:p>
            <a:r>
              <a:rPr lang="en-US" sz="3200" b="1" dirty="0"/>
              <a:t>Budgetary Authority: </a:t>
            </a:r>
            <a:r>
              <a:rPr lang="en-US" sz="3200" dirty="0"/>
              <a:t>The state</a:t>
            </a:r>
          </a:p>
          <a:p>
            <a:r>
              <a:rPr lang="en-US" sz="3200" b="1" dirty="0"/>
              <a:t>Local Governments May: </a:t>
            </a:r>
            <a:r>
              <a:rPr lang="en-US" sz="3200" dirty="0"/>
              <a:t>Implement public health orders issued by state</a:t>
            </a:r>
            <a:endParaRPr lang="en-US" sz="3200" b="1" dirty="0"/>
          </a:p>
          <a:p>
            <a:r>
              <a:rPr lang="en-US" sz="3200" b="1" dirty="0"/>
              <a:t>Top Executive Is Appointed &amp; Approved by: </a:t>
            </a:r>
            <a:r>
              <a:rPr lang="en-US" sz="3200" dirty="0"/>
              <a:t>The state</a:t>
            </a:r>
            <a:endParaRPr lang="en-US" sz="3200" b="1" dirty="0"/>
          </a:p>
          <a:p>
            <a:r>
              <a:rPr lang="en-US" sz="3200" b="1" dirty="0"/>
              <a:t>X% of Local Health Unit is Provided by State: </a:t>
            </a:r>
            <a:r>
              <a:rPr lang="en-US" sz="3200" dirty="0"/>
              <a:t>76%-100%</a:t>
            </a:r>
            <a:endParaRPr lang="en-US" sz="3200" b="1" dirty="0"/>
          </a:p>
        </p:txBody>
      </p:sp>
    </p:spTree>
    <p:extLst>
      <p:ext uri="{BB962C8B-B14F-4D97-AF65-F5344CB8AC3E}">
        <p14:creationId xmlns:p14="http://schemas.microsoft.com/office/powerpoint/2010/main" val="3818688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A200-6541-4C6F-997B-5D67759ADA2F}"/>
              </a:ext>
            </a:extLst>
          </p:cNvPr>
          <p:cNvSpPr>
            <a:spLocks noGrp="1"/>
          </p:cNvSpPr>
          <p:nvPr>
            <p:ph type="title"/>
          </p:nvPr>
        </p:nvSpPr>
        <p:spPr/>
        <p:txBody>
          <a:bodyPr>
            <a:normAutofit fontScale="90000"/>
          </a:bodyPr>
          <a:lstStyle/>
          <a:p>
            <a:pPr algn="ctr"/>
            <a:r>
              <a:rPr lang="en-US" sz="4300" b="1" dirty="0">
                <a:latin typeface="+mn-lt"/>
              </a:rPr>
              <a:t>Structure of Public Health Governance:</a:t>
            </a:r>
            <a:br>
              <a:rPr lang="en-US" sz="4300" b="1" dirty="0">
                <a:latin typeface="+mn-lt"/>
              </a:rPr>
            </a:br>
            <a:br>
              <a:rPr lang="en-US" sz="1300" b="1" dirty="0">
                <a:latin typeface="+mn-lt"/>
              </a:rPr>
            </a:br>
            <a:r>
              <a:rPr lang="en-US" sz="4300" i="1" dirty="0">
                <a:latin typeface="+mn-lt"/>
              </a:rPr>
              <a:t>North Carolina - Decentralized</a:t>
            </a:r>
          </a:p>
        </p:txBody>
      </p:sp>
      <p:sp>
        <p:nvSpPr>
          <p:cNvPr id="3" name="Content Placeholder 2">
            <a:extLst>
              <a:ext uri="{FF2B5EF4-FFF2-40B4-BE49-F238E27FC236}">
                <a16:creationId xmlns:a16="http://schemas.microsoft.com/office/drawing/2014/main" id="{4E53BB96-1DE9-4192-845A-BE24452389C9}"/>
              </a:ext>
            </a:extLst>
          </p:cNvPr>
          <p:cNvSpPr>
            <a:spLocks noGrp="1"/>
          </p:cNvSpPr>
          <p:nvPr>
            <p:ph idx="1"/>
          </p:nvPr>
        </p:nvSpPr>
        <p:spPr/>
        <p:txBody>
          <a:bodyPr>
            <a:normAutofit/>
          </a:bodyPr>
          <a:lstStyle/>
          <a:p>
            <a:endParaRPr lang="en-US" b="1" dirty="0"/>
          </a:p>
          <a:p>
            <a:r>
              <a:rPr lang="en-US" sz="3200" b="1" dirty="0"/>
              <a:t>Snapshot: </a:t>
            </a:r>
            <a:r>
              <a:rPr lang="en-US" sz="3200" dirty="0"/>
              <a:t>85 local health units led by local employees, serving 100% of the total state population</a:t>
            </a:r>
          </a:p>
          <a:p>
            <a:r>
              <a:rPr lang="en-US" sz="3200" b="1" dirty="0"/>
              <a:t>Budgetary Authority: </a:t>
            </a:r>
            <a:r>
              <a:rPr lang="en-US" sz="3200" dirty="0"/>
              <a:t>Local gov’t (no state input)</a:t>
            </a:r>
          </a:p>
          <a:p>
            <a:r>
              <a:rPr lang="en-US" sz="3200" b="1" dirty="0"/>
              <a:t>Local Governments May: </a:t>
            </a:r>
            <a:r>
              <a:rPr lang="en-US" sz="3200" dirty="0"/>
              <a:t>Establish taxes, establish fees w/o state approval, issue public health orders</a:t>
            </a:r>
          </a:p>
          <a:p>
            <a:r>
              <a:rPr lang="en-US" sz="3200" b="1" dirty="0"/>
              <a:t>Top Executive Is Appointed &amp; Approved by: </a:t>
            </a:r>
            <a:r>
              <a:rPr lang="en-US" sz="3200" dirty="0"/>
              <a:t>Local officials</a:t>
            </a:r>
          </a:p>
          <a:p>
            <a:r>
              <a:rPr lang="en-US" sz="3200" b="1" dirty="0"/>
              <a:t>X% of Local Health Unit is Provided by State: </a:t>
            </a:r>
            <a:r>
              <a:rPr lang="en-US" sz="3200" dirty="0"/>
              <a:t>0%-25%</a:t>
            </a:r>
          </a:p>
        </p:txBody>
      </p:sp>
    </p:spTree>
    <p:extLst>
      <p:ext uri="{BB962C8B-B14F-4D97-AF65-F5344CB8AC3E}">
        <p14:creationId xmlns:p14="http://schemas.microsoft.com/office/powerpoint/2010/main" val="3257617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7A6-2E7B-4752-8BA0-026FEE1ED4EE}"/>
              </a:ext>
            </a:extLst>
          </p:cNvPr>
          <p:cNvSpPr>
            <a:spLocks noGrp="1"/>
          </p:cNvSpPr>
          <p:nvPr>
            <p:ph type="title"/>
          </p:nvPr>
        </p:nvSpPr>
        <p:spPr/>
        <p:txBody>
          <a:bodyPr>
            <a:noAutofit/>
          </a:bodyPr>
          <a:lstStyle/>
          <a:p>
            <a:pPr algn="ctr"/>
            <a:r>
              <a:rPr lang="en-US" sz="5500" b="1" dirty="0">
                <a:latin typeface="Calibri" panose="020F0502020204030204" pitchFamily="34" charset="0"/>
                <a:cs typeface="Calibri" panose="020F0502020204030204" pitchFamily="34" charset="0"/>
              </a:rPr>
              <a:t>Local Health Departments: </a:t>
            </a:r>
            <a:br>
              <a:rPr lang="en-US" sz="5500" dirty="0">
                <a:latin typeface="Calibri" panose="020F0502020204030204" pitchFamily="34" charset="0"/>
                <a:cs typeface="Calibri" panose="020F0502020204030204" pitchFamily="34" charset="0"/>
              </a:rPr>
            </a:br>
            <a:r>
              <a:rPr lang="en-US" sz="5500" i="1" dirty="0">
                <a:latin typeface="+mn-lt"/>
                <a:cs typeface="Calibri" panose="020F0502020204030204" pitchFamily="34" charset="0"/>
              </a:rPr>
              <a:t>10 Essential Services</a:t>
            </a:r>
          </a:p>
        </p:txBody>
      </p:sp>
      <p:sp>
        <p:nvSpPr>
          <p:cNvPr id="3" name="Content Placeholder 2">
            <a:extLst>
              <a:ext uri="{FF2B5EF4-FFF2-40B4-BE49-F238E27FC236}">
                <a16:creationId xmlns:a16="http://schemas.microsoft.com/office/drawing/2014/main" id="{66FAD707-01B3-4F1C-B3C5-853D9F08C312}"/>
              </a:ext>
            </a:extLst>
          </p:cNvPr>
          <p:cNvSpPr>
            <a:spLocks noGrp="1"/>
          </p:cNvSpPr>
          <p:nvPr>
            <p:ph idx="1"/>
          </p:nvPr>
        </p:nvSpPr>
        <p:spPr>
          <a:xfrm>
            <a:off x="838200" y="1825625"/>
            <a:ext cx="10515600" cy="4667250"/>
          </a:xfrm>
        </p:spPr>
        <p:txBody>
          <a:bodyPr>
            <a:normAutofit fontScale="47500" lnSpcReduction="20000"/>
          </a:bodyPr>
          <a:lstStyle/>
          <a:p>
            <a:pPr marL="742950" indent="-742950">
              <a:buFont typeface="+mj-lt"/>
              <a:buAutoNum type="arabicPeriod"/>
            </a:pPr>
            <a:endParaRPr lang="en-US" sz="2500" dirty="0">
              <a:cs typeface="Century Gothic"/>
            </a:endParaRPr>
          </a:p>
          <a:p>
            <a:pPr marL="742950" indent="-742950">
              <a:buFont typeface="+mj-lt"/>
              <a:buAutoNum type="arabicPeriod"/>
            </a:pPr>
            <a:r>
              <a:rPr lang="en-US" sz="5500" dirty="0">
                <a:cs typeface="Century Gothic"/>
              </a:rPr>
              <a:t>Monitor health status </a:t>
            </a:r>
          </a:p>
          <a:p>
            <a:pPr marL="742950" indent="-742950">
              <a:buFont typeface="+mj-lt"/>
              <a:buAutoNum type="arabicPeriod"/>
            </a:pPr>
            <a:r>
              <a:rPr lang="en-US" sz="5500" dirty="0">
                <a:cs typeface="Century Gothic"/>
              </a:rPr>
              <a:t>Diagnose and investigate health problems </a:t>
            </a:r>
          </a:p>
          <a:p>
            <a:pPr marL="742950" indent="-742950">
              <a:buFont typeface="+mj-lt"/>
              <a:buAutoNum type="arabicPeriod"/>
            </a:pPr>
            <a:r>
              <a:rPr lang="en-US" sz="5500" dirty="0">
                <a:cs typeface="Century Gothic"/>
              </a:rPr>
              <a:t>Inform, educate, and empower </a:t>
            </a:r>
          </a:p>
          <a:p>
            <a:pPr marL="742950" indent="-742950">
              <a:buFont typeface="+mj-lt"/>
              <a:buAutoNum type="arabicPeriod"/>
            </a:pPr>
            <a:r>
              <a:rPr lang="en-US" sz="5500" dirty="0">
                <a:cs typeface="Century Gothic"/>
              </a:rPr>
              <a:t>Mobilize community partnerships and action</a:t>
            </a:r>
          </a:p>
          <a:p>
            <a:pPr marL="742950" indent="-742950">
              <a:buFont typeface="+mj-lt"/>
              <a:buAutoNum type="arabicPeriod"/>
            </a:pPr>
            <a:r>
              <a:rPr lang="en-US" sz="5500" dirty="0">
                <a:cs typeface="Century Gothic"/>
              </a:rPr>
              <a:t>Develop policies and plans</a:t>
            </a:r>
          </a:p>
          <a:p>
            <a:pPr marL="742950" indent="-742950">
              <a:buFont typeface="+mj-lt"/>
              <a:buAutoNum type="arabicPeriod"/>
            </a:pPr>
            <a:r>
              <a:rPr lang="en-US" sz="5500" dirty="0">
                <a:cs typeface="Century Gothic"/>
              </a:rPr>
              <a:t>Enforce laws and regulations </a:t>
            </a:r>
          </a:p>
          <a:p>
            <a:pPr marL="742950" indent="-742950">
              <a:buFont typeface="+mj-lt"/>
              <a:buAutoNum type="arabicPeriod"/>
            </a:pPr>
            <a:r>
              <a:rPr lang="en-US" sz="5500" dirty="0">
                <a:cs typeface="Century Gothic"/>
              </a:rPr>
              <a:t>Link people to needed personal health services</a:t>
            </a:r>
          </a:p>
          <a:p>
            <a:pPr marL="742950" indent="-742950">
              <a:buFont typeface="+mj-lt"/>
              <a:buAutoNum type="arabicPeriod"/>
            </a:pPr>
            <a:r>
              <a:rPr lang="en-US" sz="5500" dirty="0">
                <a:cs typeface="Century Gothic"/>
              </a:rPr>
              <a:t>Assure competent public and personal healthcare workforce</a:t>
            </a:r>
          </a:p>
          <a:p>
            <a:pPr marL="742950" indent="-742950">
              <a:buFont typeface="+mj-lt"/>
              <a:buAutoNum type="arabicPeriod"/>
            </a:pPr>
            <a:r>
              <a:rPr lang="en-US" sz="5500" dirty="0">
                <a:cs typeface="Century Gothic"/>
              </a:rPr>
              <a:t>Evaluate effectiveness, accessibility, and quality of personal and population-based health services</a:t>
            </a:r>
          </a:p>
          <a:p>
            <a:pPr marL="742950" indent="-742950">
              <a:buFont typeface="+mj-lt"/>
              <a:buAutoNum type="arabicPeriod"/>
            </a:pPr>
            <a:r>
              <a:rPr lang="en-US" sz="5500" dirty="0">
                <a:cs typeface="Century Gothic"/>
              </a:rPr>
              <a:t>Research for new insights and innovative solutions </a:t>
            </a:r>
          </a:p>
          <a:p>
            <a:endParaRPr lang="en-US" sz="4400" dirty="0">
              <a:cs typeface="Century Gothic"/>
            </a:endParaRPr>
          </a:p>
          <a:p>
            <a:endParaRPr lang="en-US" dirty="0"/>
          </a:p>
        </p:txBody>
      </p:sp>
    </p:spTree>
    <p:extLst>
      <p:ext uri="{BB962C8B-B14F-4D97-AF65-F5344CB8AC3E}">
        <p14:creationId xmlns:p14="http://schemas.microsoft.com/office/powerpoint/2010/main" val="3899251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81B1-7A6E-4C97-BD38-379780C96654}"/>
              </a:ext>
            </a:extLst>
          </p:cNvPr>
          <p:cNvSpPr>
            <a:spLocks noGrp="1"/>
          </p:cNvSpPr>
          <p:nvPr>
            <p:ph type="title"/>
          </p:nvPr>
        </p:nvSpPr>
        <p:spPr/>
        <p:txBody>
          <a:bodyPr/>
          <a:lstStyle/>
          <a:p>
            <a:r>
              <a:rPr lang="en-US" b="1" dirty="0">
                <a:latin typeface="+mn-lt"/>
              </a:rPr>
              <a:t>Local Boards of Health</a:t>
            </a:r>
          </a:p>
        </p:txBody>
      </p:sp>
      <p:sp>
        <p:nvSpPr>
          <p:cNvPr id="3" name="Content Placeholder 2">
            <a:extLst>
              <a:ext uri="{FF2B5EF4-FFF2-40B4-BE49-F238E27FC236}">
                <a16:creationId xmlns:a16="http://schemas.microsoft.com/office/drawing/2014/main" id="{68F4AFE2-F891-4823-9EB4-41F84B3DEAE1}"/>
              </a:ext>
            </a:extLst>
          </p:cNvPr>
          <p:cNvSpPr>
            <a:spLocks noGrp="1"/>
          </p:cNvSpPr>
          <p:nvPr>
            <p:ph idx="1"/>
          </p:nvPr>
        </p:nvSpPr>
        <p:spPr/>
        <p:txBody>
          <a:bodyPr>
            <a:normAutofit/>
          </a:bodyPr>
          <a:lstStyle/>
          <a:p>
            <a:r>
              <a:rPr lang="en-US" sz="4000" dirty="0"/>
              <a:t>Review public health regulations</a:t>
            </a:r>
          </a:p>
          <a:p>
            <a:r>
              <a:rPr lang="en-US" sz="4000" dirty="0"/>
              <a:t>Provide oversight and guidance for local health departments</a:t>
            </a:r>
          </a:p>
          <a:p>
            <a:r>
              <a:rPr lang="en-US" sz="4000" dirty="0"/>
              <a:t>Recommend and set public health priorities for the community </a:t>
            </a:r>
          </a:p>
          <a:p>
            <a:r>
              <a:rPr lang="en-US" sz="4000" dirty="0"/>
              <a:t>Foster activities such as community health assessment, assurance, and policy development</a:t>
            </a:r>
          </a:p>
        </p:txBody>
      </p:sp>
    </p:spTree>
    <p:extLst>
      <p:ext uri="{BB962C8B-B14F-4D97-AF65-F5344CB8AC3E}">
        <p14:creationId xmlns:p14="http://schemas.microsoft.com/office/powerpoint/2010/main" val="1423374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B2A0-6302-4653-BC93-117546032B3A}"/>
              </a:ext>
            </a:extLst>
          </p:cNvPr>
          <p:cNvSpPr>
            <a:spLocks noGrp="1"/>
          </p:cNvSpPr>
          <p:nvPr>
            <p:ph type="title"/>
          </p:nvPr>
        </p:nvSpPr>
        <p:spPr/>
        <p:txBody>
          <a:bodyPr>
            <a:normAutofit/>
          </a:bodyPr>
          <a:lstStyle/>
          <a:p>
            <a:pPr algn="ctr"/>
            <a:r>
              <a:rPr lang="en-US" sz="6000" b="1" dirty="0">
                <a:latin typeface="+mn-lt"/>
              </a:rPr>
              <a:t>What’s the Difference? </a:t>
            </a:r>
          </a:p>
        </p:txBody>
      </p:sp>
      <p:sp>
        <p:nvSpPr>
          <p:cNvPr id="3" name="Content Placeholder 2">
            <a:extLst>
              <a:ext uri="{FF2B5EF4-FFF2-40B4-BE49-F238E27FC236}">
                <a16:creationId xmlns:a16="http://schemas.microsoft.com/office/drawing/2014/main" id="{B84485A1-760F-4AF4-BE88-DE800DB79240}"/>
              </a:ext>
            </a:extLst>
          </p:cNvPr>
          <p:cNvSpPr>
            <a:spLocks noGrp="1"/>
          </p:cNvSpPr>
          <p:nvPr>
            <p:ph sz="half" idx="1"/>
          </p:nvPr>
        </p:nvSpPr>
        <p:spPr/>
        <p:txBody>
          <a:bodyPr/>
          <a:lstStyle/>
          <a:p>
            <a:pPr marL="0" indent="0">
              <a:buNone/>
            </a:pPr>
            <a:endParaRPr lang="en-US" dirty="0"/>
          </a:p>
          <a:p>
            <a:pPr marL="0" indent="0" algn="ctr">
              <a:buNone/>
            </a:pPr>
            <a:r>
              <a:rPr lang="en-US" sz="3600" i="1" dirty="0"/>
              <a:t>Local Boards of Health</a:t>
            </a:r>
          </a:p>
          <a:p>
            <a:pPr marL="0" indent="0">
              <a:buNone/>
            </a:pPr>
            <a:endParaRPr lang="en-US" sz="3600" dirty="0"/>
          </a:p>
          <a:p>
            <a:pPr marL="0" indent="0" algn="ctr">
              <a:buNone/>
            </a:pPr>
            <a:r>
              <a:rPr lang="en-US" sz="3600" dirty="0"/>
              <a:t>Develop and adopt public health </a:t>
            </a:r>
            <a:r>
              <a:rPr lang="en-US" sz="3600" b="1" dirty="0"/>
              <a:t>policies</a:t>
            </a:r>
          </a:p>
        </p:txBody>
      </p:sp>
      <p:sp>
        <p:nvSpPr>
          <p:cNvPr id="4" name="Content Placeholder 3">
            <a:extLst>
              <a:ext uri="{FF2B5EF4-FFF2-40B4-BE49-F238E27FC236}">
                <a16:creationId xmlns:a16="http://schemas.microsoft.com/office/drawing/2014/main" id="{77FC0590-D8A9-47C4-93FD-5A02418A97AE}"/>
              </a:ext>
            </a:extLst>
          </p:cNvPr>
          <p:cNvSpPr>
            <a:spLocks noGrp="1"/>
          </p:cNvSpPr>
          <p:nvPr>
            <p:ph sz="half" idx="2"/>
          </p:nvPr>
        </p:nvSpPr>
        <p:spPr/>
        <p:txBody>
          <a:bodyPr/>
          <a:lstStyle/>
          <a:p>
            <a:pPr marL="0" indent="0" algn="ctr">
              <a:buNone/>
            </a:pPr>
            <a:endParaRPr lang="en-US" b="1" dirty="0"/>
          </a:p>
          <a:p>
            <a:pPr marL="0" indent="0" algn="ctr">
              <a:buNone/>
            </a:pPr>
            <a:r>
              <a:rPr lang="en-US" sz="3600" i="1" dirty="0"/>
              <a:t>Local Health Departments</a:t>
            </a:r>
          </a:p>
          <a:p>
            <a:pPr marL="0" indent="0">
              <a:buNone/>
            </a:pPr>
            <a:endParaRPr lang="en-US" sz="3600" dirty="0"/>
          </a:p>
          <a:p>
            <a:pPr marL="0" indent="0" algn="ctr">
              <a:buNone/>
            </a:pPr>
            <a:r>
              <a:rPr lang="en-US" sz="3600" dirty="0"/>
              <a:t>Institute the </a:t>
            </a:r>
            <a:r>
              <a:rPr lang="en-US" sz="3600" b="1" dirty="0"/>
              <a:t>programs and services</a:t>
            </a:r>
            <a:r>
              <a:rPr lang="en-US" sz="3600" dirty="0"/>
              <a:t> to support those programs</a:t>
            </a:r>
          </a:p>
          <a:p>
            <a:pPr marL="0" indent="0">
              <a:buNone/>
            </a:pPr>
            <a:endParaRPr lang="en-US" dirty="0"/>
          </a:p>
        </p:txBody>
      </p:sp>
    </p:spTree>
    <p:extLst>
      <p:ext uri="{BB962C8B-B14F-4D97-AF65-F5344CB8AC3E}">
        <p14:creationId xmlns:p14="http://schemas.microsoft.com/office/powerpoint/2010/main" val="1841115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887A-1843-439F-B274-5FE5F8F9824F}"/>
              </a:ext>
            </a:extLst>
          </p:cNvPr>
          <p:cNvSpPr>
            <a:spLocks noGrp="1"/>
          </p:cNvSpPr>
          <p:nvPr>
            <p:ph type="title"/>
          </p:nvPr>
        </p:nvSpPr>
        <p:spPr/>
        <p:txBody>
          <a:bodyPr>
            <a:normAutofit fontScale="90000"/>
          </a:bodyPr>
          <a:lstStyle/>
          <a:p>
            <a:pPr algn="ctr"/>
            <a:r>
              <a:rPr lang="en-US" sz="6100" b="1" dirty="0">
                <a:latin typeface="+mn-lt"/>
                <a:cs typeface="Century Gothic"/>
              </a:rPr>
              <a:t>Intergovernmental Collaboration &amp; </a:t>
            </a:r>
            <a:br>
              <a:rPr lang="en-US" sz="6100" b="1" dirty="0">
                <a:latin typeface="+mn-lt"/>
                <a:cs typeface="Century Gothic"/>
              </a:rPr>
            </a:br>
            <a:br>
              <a:rPr lang="en-US" sz="6100" b="1" dirty="0">
                <a:latin typeface="+mn-lt"/>
                <a:cs typeface="Century Gothic"/>
              </a:rPr>
            </a:br>
            <a:r>
              <a:rPr lang="en-US" sz="6100" b="1" dirty="0">
                <a:latin typeface="+mn-lt"/>
                <a:cs typeface="Segoe Script"/>
              </a:rPr>
              <a:t>Improved Health</a:t>
            </a:r>
            <a:endParaRPr lang="en-US" b="1" dirty="0">
              <a:latin typeface="+mn-lt"/>
            </a:endParaRPr>
          </a:p>
        </p:txBody>
      </p:sp>
    </p:spTree>
    <p:extLst>
      <p:ext uri="{BB962C8B-B14F-4D97-AF65-F5344CB8AC3E}">
        <p14:creationId xmlns:p14="http://schemas.microsoft.com/office/powerpoint/2010/main" val="30067447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E5A-D507-40C8-97C8-7D90D1AF5550}"/>
              </a:ext>
            </a:extLst>
          </p:cNvPr>
          <p:cNvSpPr>
            <a:spLocks noGrp="1"/>
          </p:cNvSpPr>
          <p:nvPr>
            <p:ph type="title"/>
          </p:nvPr>
        </p:nvSpPr>
        <p:spPr>
          <a:xfrm>
            <a:off x="838200" y="365125"/>
            <a:ext cx="10515600" cy="1325563"/>
          </a:xfrm>
        </p:spPr>
        <p:txBody>
          <a:bodyPr>
            <a:noAutofit/>
          </a:bodyPr>
          <a:lstStyle/>
          <a:p>
            <a:r>
              <a:rPr lang="en-US" sz="5000" b="1" dirty="0">
                <a:latin typeface="+mn-lt"/>
              </a:rPr>
              <a:t>FEDERAL: </a:t>
            </a:r>
            <a:r>
              <a:rPr lang="en-US" sz="5000" dirty="0">
                <a:latin typeface="+mn-lt"/>
                <a:cs typeface="Segoe Script"/>
              </a:rPr>
              <a:t>Controlling infectious disease</a:t>
            </a:r>
            <a:endParaRPr lang="en-US" sz="5000" dirty="0">
              <a:latin typeface="+mn-lt"/>
            </a:endParaRPr>
          </a:p>
        </p:txBody>
      </p:sp>
      <p:sp>
        <p:nvSpPr>
          <p:cNvPr id="3" name="Content Placeholder 2">
            <a:extLst>
              <a:ext uri="{FF2B5EF4-FFF2-40B4-BE49-F238E27FC236}">
                <a16:creationId xmlns:a16="http://schemas.microsoft.com/office/drawing/2014/main" id="{A57B8C6B-951C-4ECE-BF8A-136F6A44FBF7}"/>
              </a:ext>
            </a:extLst>
          </p:cNvPr>
          <p:cNvSpPr>
            <a:spLocks noGrp="1"/>
          </p:cNvSpPr>
          <p:nvPr>
            <p:ph idx="1"/>
          </p:nvPr>
        </p:nvSpPr>
        <p:spPr>
          <a:xfrm>
            <a:off x="838200" y="2272145"/>
            <a:ext cx="10515600" cy="3904818"/>
          </a:xfrm>
        </p:spPr>
        <p:txBody>
          <a:bodyPr/>
          <a:lstStyle/>
          <a:p>
            <a:r>
              <a:rPr lang="en-US" sz="4400" dirty="0"/>
              <a:t>Safe Drinking Water Act</a:t>
            </a:r>
          </a:p>
          <a:p>
            <a:endParaRPr lang="en-US" sz="4400" dirty="0"/>
          </a:p>
          <a:p>
            <a:r>
              <a:rPr lang="en-US" sz="4400" dirty="0"/>
              <a:t>National Environmental Policy Act (NEPA)</a:t>
            </a:r>
          </a:p>
          <a:p>
            <a:endParaRPr lang="en-US" sz="4400" dirty="0"/>
          </a:p>
          <a:p>
            <a:r>
              <a:rPr lang="en-US" sz="4400" dirty="0"/>
              <a:t>Quarantine and isolation authority</a:t>
            </a:r>
          </a:p>
          <a:p>
            <a:endParaRPr lang="en-US" dirty="0"/>
          </a:p>
        </p:txBody>
      </p:sp>
    </p:spTree>
    <p:extLst>
      <p:ext uri="{BB962C8B-B14F-4D97-AF65-F5344CB8AC3E}">
        <p14:creationId xmlns:p14="http://schemas.microsoft.com/office/powerpoint/2010/main" val="3738349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E5A-D507-40C8-97C8-7D90D1AF5550}"/>
              </a:ext>
            </a:extLst>
          </p:cNvPr>
          <p:cNvSpPr>
            <a:spLocks noGrp="1"/>
          </p:cNvSpPr>
          <p:nvPr>
            <p:ph type="title"/>
          </p:nvPr>
        </p:nvSpPr>
        <p:spPr/>
        <p:txBody>
          <a:bodyPr>
            <a:noAutofit/>
          </a:bodyPr>
          <a:lstStyle/>
          <a:p>
            <a:r>
              <a:rPr lang="en-US" sz="5500" b="1" dirty="0">
                <a:latin typeface="+mn-lt"/>
              </a:rPr>
              <a:t>STATE: </a:t>
            </a:r>
            <a:r>
              <a:rPr lang="en-US" sz="5500" dirty="0">
                <a:latin typeface="+mn-lt"/>
                <a:cs typeface="Segoe Script"/>
              </a:rPr>
              <a:t>Controlling infectious disease</a:t>
            </a:r>
            <a:endParaRPr lang="en-US" sz="5500" dirty="0">
              <a:latin typeface="+mn-lt"/>
            </a:endParaRPr>
          </a:p>
        </p:txBody>
      </p:sp>
      <p:sp>
        <p:nvSpPr>
          <p:cNvPr id="3" name="Content Placeholder 2">
            <a:extLst>
              <a:ext uri="{FF2B5EF4-FFF2-40B4-BE49-F238E27FC236}">
                <a16:creationId xmlns:a16="http://schemas.microsoft.com/office/drawing/2014/main" id="{A57B8C6B-951C-4ECE-BF8A-136F6A44FBF7}"/>
              </a:ext>
            </a:extLst>
          </p:cNvPr>
          <p:cNvSpPr>
            <a:spLocks noGrp="1"/>
          </p:cNvSpPr>
          <p:nvPr>
            <p:ph idx="1"/>
          </p:nvPr>
        </p:nvSpPr>
        <p:spPr>
          <a:xfrm>
            <a:off x="838200" y="1690688"/>
            <a:ext cx="10515600" cy="4486275"/>
          </a:xfrm>
        </p:spPr>
        <p:txBody>
          <a:bodyPr>
            <a:normAutofit fontScale="85000" lnSpcReduction="20000"/>
          </a:bodyPr>
          <a:lstStyle/>
          <a:p>
            <a:pPr marL="342900" indent="-342900">
              <a:spcAft>
                <a:spcPts val="1800"/>
              </a:spcAft>
              <a:buFont typeface="Arial" charset="0"/>
              <a:buChar char="•"/>
            </a:pPr>
            <a:endParaRPr lang="en-US" sz="1500" dirty="0">
              <a:cs typeface="Century Gothic"/>
            </a:endParaRPr>
          </a:p>
          <a:p>
            <a:pPr marL="342900" indent="-342900">
              <a:spcAft>
                <a:spcPts val="1800"/>
              </a:spcAft>
              <a:buFont typeface="Arial" charset="0"/>
              <a:buChar char="•"/>
            </a:pPr>
            <a:r>
              <a:rPr lang="en-US" sz="4500" dirty="0">
                <a:cs typeface="Century Gothic"/>
              </a:rPr>
              <a:t>Disease surveillance</a:t>
            </a:r>
          </a:p>
          <a:p>
            <a:pPr marL="342900" indent="-342900">
              <a:spcAft>
                <a:spcPts val="1800"/>
              </a:spcAft>
              <a:buFont typeface="Arial" charset="0"/>
              <a:buChar char="•"/>
            </a:pPr>
            <a:r>
              <a:rPr lang="en-US" sz="4500" dirty="0">
                <a:cs typeface="Century Gothic"/>
              </a:rPr>
              <a:t>Investigate outbreaks </a:t>
            </a:r>
          </a:p>
          <a:p>
            <a:pPr marL="342900" indent="-342900">
              <a:spcAft>
                <a:spcPts val="1800"/>
              </a:spcAft>
              <a:buFont typeface="Arial" charset="0"/>
              <a:buChar char="•"/>
            </a:pPr>
            <a:r>
              <a:rPr lang="en-US" sz="4500" dirty="0">
                <a:cs typeface="Century Gothic"/>
              </a:rPr>
              <a:t>Regulate drinking water and waste disposal</a:t>
            </a:r>
          </a:p>
          <a:p>
            <a:pPr marL="342900" indent="-342900">
              <a:spcAft>
                <a:spcPts val="1800"/>
              </a:spcAft>
              <a:buFont typeface="Arial" charset="0"/>
              <a:buChar char="•"/>
            </a:pPr>
            <a:r>
              <a:rPr lang="en-US" sz="4500" dirty="0">
                <a:cs typeface="Century Gothic"/>
              </a:rPr>
              <a:t>Quarantine and isolation authority</a:t>
            </a:r>
          </a:p>
          <a:p>
            <a:pPr marL="342900" indent="-342900">
              <a:spcAft>
                <a:spcPts val="1800"/>
              </a:spcAft>
              <a:buFont typeface="Arial" charset="0"/>
              <a:buChar char="•"/>
            </a:pPr>
            <a:r>
              <a:rPr lang="en-US" sz="4500" dirty="0">
                <a:cs typeface="Century Gothic"/>
              </a:rPr>
              <a:t>Licensing (health professionals)</a:t>
            </a:r>
          </a:p>
          <a:p>
            <a:endParaRPr lang="en-US" dirty="0"/>
          </a:p>
        </p:txBody>
      </p:sp>
    </p:spTree>
    <p:extLst>
      <p:ext uri="{BB962C8B-B14F-4D97-AF65-F5344CB8AC3E}">
        <p14:creationId xmlns:p14="http://schemas.microsoft.com/office/powerpoint/2010/main" val="4180250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E5A-D507-40C8-97C8-7D90D1AF5550}"/>
              </a:ext>
            </a:extLst>
          </p:cNvPr>
          <p:cNvSpPr>
            <a:spLocks noGrp="1"/>
          </p:cNvSpPr>
          <p:nvPr>
            <p:ph type="title"/>
          </p:nvPr>
        </p:nvSpPr>
        <p:spPr/>
        <p:txBody>
          <a:bodyPr>
            <a:noAutofit/>
          </a:bodyPr>
          <a:lstStyle/>
          <a:p>
            <a:r>
              <a:rPr lang="en-US" sz="5300" b="1" dirty="0">
                <a:latin typeface="+mn-lt"/>
              </a:rPr>
              <a:t>LOCAL: </a:t>
            </a:r>
            <a:r>
              <a:rPr lang="en-US" sz="5300" dirty="0">
                <a:latin typeface="+mn-lt"/>
                <a:cs typeface="Segoe Script"/>
              </a:rPr>
              <a:t>Controlling infectious disease</a:t>
            </a:r>
            <a:endParaRPr lang="en-US" sz="5300" dirty="0">
              <a:latin typeface="+mn-lt"/>
            </a:endParaRPr>
          </a:p>
        </p:txBody>
      </p:sp>
      <p:sp>
        <p:nvSpPr>
          <p:cNvPr id="3" name="Content Placeholder 2">
            <a:extLst>
              <a:ext uri="{FF2B5EF4-FFF2-40B4-BE49-F238E27FC236}">
                <a16:creationId xmlns:a16="http://schemas.microsoft.com/office/drawing/2014/main" id="{A57B8C6B-951C-4ECE-BF8A-136F6A44FBF7}"/>
              </a:ext>
            </a:extLst>
          </p:cNvPr>
          <p:cNvSpPr>
            <a:spLocks noGrp="1"/>
          </p:cNvSpPr>
          <p:nvPr>
            <p:ph idx="1"/>
          </p:nvPr>
        </p:nvSpPr>
        <p:spPr>
          <a:xfrm>
            <a:off x="838200" y="1690688"/>
            <a:ext cx="10515600" cy="4486275"/>
          </a:xfrm>
        </p:spPr>
        <p:txBody>
          <a:bodyPr>
            <a:normAutofit lnSpcReduction="10000"/>
          </a:bodyPr>
          <a:lstStyle/>
          <a:p>
            <a:pPr marL="342900" indent="-342900">
              <a:spcAft>
                <a:spcPts val="1800"/>
              </a:spcAft>
              <a:buFont typeface="Arial" charset="0"/>
              <a:buChar char="•"/>
            </a:pPr>
            <a:endParaRPr lang="en-US" sz="1300" dirty="0">
              <a:cs typeface="Century Gothic"/>
            </a:endParaRPr>
          </a:p>
          <a:p>
            <a:pPr marL="342900" indent="-342900">
              <a:spcAft>
                <a:spcPts val="1800"/>
              </a:spcAft>
              <a:buFont typeface="Arial" charset="0"/>
              <a:buChar char="•"/>
            </a:pPr>
            <a:r>
              <a:rPr lang="en-US" sz="3600" dirty="0">
                <a:cs typeface="Century Gothic"/>
              </a:rPr>
              <a:t>Sanitary codes &amp; drinking water standards</a:t>
            </a:r>
          </a:p>
          <a:p>
            <a:pPr marL="342900" indent="-342900">
              <a:spcAft>
                <a:spcPts val="1800"/>
              </a:spcAft>
              <a:buFont typeface="Arial" charset="0"/>
              <a:buChar char="•"/>
            </a:pPr>
            <a:r>
              <a:rPr lang="en-US" sz="3600" dirty="0">
                <a:cs typeface="Century Gothic"/>
              </a:rPr>
              <a:t>Quarantine and isolation authority</a:t>
            </a:r>
          </a:p>
          <a:p>
            <a:pPr marL="342900" indent="-342900">
              <a:spcAft>
                <a:spcPts val="1800"/>
              </a:spcAft>
              <a:buFont typeface="Arial" charset="0"/>
              <a:buChar char="•"/>
            </a:pPr>
            <a:r>
              <a:rPr lang="en-US" sz="3600" dirty="0">
                <a:cs typeface="Century Gothic"/>
              </a:rPr>
              <a:t>Zoning</a:t>
            </a:r>
          </a:p>
          <a:p>
            <a:pPr marL="342900" indent="-342900">
              <a:spcAft>
                <a:spcPts val="1800"/>
              </a:spcAft>
              <a:buFont typeface="Arial" charset="0"/>
              <a:buChar char="•"/>
            </a:pPr>
            <a:r>
              <a:rPr lang="en-US" sz="3600" dirty="0">
                <a:cs typeface="Century Gothic"/>
              </a:rPr>
              <a:t>Building codes</a:t>
            </a:r>
          </a:p>
          <a:p>
            <a:pPr marL="342900" indent="-342900">
              <a:spcAft>
                <a:spcPts val="1800"/>
              </a:spcAft>
              <a:buFont typeface="Arial" charset="0"/>
              <a:buChar char="•"/>
            </a:pPr>
            <a:r>
              <a:rPr lang="en-US" sz="3600" dirty="0">
                <a:cs typeface="Century Gothic"/>
              </a:rPr>
              <a:t>Inspection of food establishments</a:t>
            </a:r>
          </a:p>
        </p:txBody>
      </p:sp>
    </p:spTree>
    <p:extLst>
      <p:ext uri="{BB962C8B-B14F-4D97-AF65-F5344CB8AC3E}">
        <p14:creationId xmlns:p14="http://schemas.microsoft.com/office/powerpoint/2010/main" val="41398173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E5A-D507-40C8-97C8-7D90D1AF5550}"/>
              </a:ext>
            </a:extLst>
          </p:cNvPr>
          <p:cNvSpPr>
            <a:spLocks noGrp="1"/>
          </p:cNvSpPr>
          <p:nvPr>
            <p:ph type="title"/>
          </p:nvPr>
        </p:nvSpPr>
        <p:spPr/>
        <p:txBody>
          <a:bodyPr>
            <a:noAutofit/>
          </a:bodyPr>
          <a:lstStyle/>
          <a:p>
            <a:r>
              <a:rPr lang="en-US" sz="5500" b="1" dirty="0">
                <a:latin typeface="+mn-lt"/>
              </a:rPr>
              <a:t>FEDERAL: </a:t>
            </a:r>
            <a:r>
              <a:rPr lang="en-US" sz="5500" dirty="0">
                <a:latin typeface="+mn-lt"/>
              </a:rPr>
              <a:t>Ensuring Food Safety</a:t>
            </a:r>
          </a:p>
        </p:txBody>
      </p:sp>
      <p:sp>
        <p:nvSpPr>
          <p:cNvPr id="3" name="Content Placeholder 2">
            <a:extLst>
              <a:ext uri="{FF2B5EF4-FFF2-40B4-BE49-F238E27FC236}">
                <a16:creationId xmlns:a16="http://schemas.microsoft.com/office/drawing/2014/main" id="{A57B8C6B-951C-4ECE-BF8A-136F6A44FBF7}"/>
              </a:ext>
            </a:extLst>
          </p:cNvPr>
          <p:cNvSpPr>
            <a:spLocks noGrp="1"/>
          </p:cNvSpPr>
          <p:nvPr>
            <p:ph idx="1"/>
          </p:nvPr>
        </p:nvSpPr>
        <p:spPr>
          <a:xfrm>
            <a:off x="838200" y="2272145"/>
            <a:ext cx="10515600" cy="3904818"/>
          </a:xfrm>
        </p:spPr>
        <p:txBody>
          <a:bodyPr>
            <a:normAutofit/>
          </a:bodyPr>
          <a:lstStyle/>
          <a:p>
            <a:pPr marL="342900" indent="-342900">
              <a:buFont typeface="Arial" charset="0"/>
              <a:buChar char="•"/>
            </a:pPr>
            <a:r>
              <a:rPr lang="en-US" sz="4400" dirty="0">
                <a:cs typeface="Century Gothic"/>
              </a:rPr>
              <a:t>Federal Food, Drug, and Cosmetic Act</a:t>
            </a:r>
          </a:p>
          <a:p>
            <a:pPr marL="342900" indent="-342900">
              <a:buFont typeface="Arial" charset="0"/>
              <a:buChar char="•"/>
            </a:pPr>
            <a:endParaRPr lang="en-US" sz="4400" dirty="0">
              <a:cs typeface="Century Gothic"/>
            </a:endParaRPr>
          </a:p>
          <a:p>
            <a:pPr marL="342900" indent="-342900">
              <a:buFont typeface="Arial" charset="0"/>
              <a:buChar char="•"/>
            </a:pPr>
            <a:r>
              <a:rPr lang="en-US" sz="4400" dirty="0">
                <a:cs typeface="Century Gothic"/>
              </a:rPr>
              <a:t>Public Health Services Act</a:t>
            </a:r>
          </a:p>
        </p:txBody>
      </p:sp>
    </p:spTree>
    <p:extLst>
      <p:ext uri="{BB962C8B-B14F-4D97-AF65-F5344CB8AC3E}">
        <p14:creationId xmlns:p14="http://schemas.microsoft.com/office/powerpoint/2010/main" val="110235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01B-98D4-4B7F-BEF3-3038C7E392E6}"/>
              </a:ext>
            </a:extLst>
          </p:cNvPr>
          <p:cNvSpPr>
            <a:spLocks noGrp="1"/>
          </p:cNvSpPr>
          <p:nvPr>
            <p:ph type="title"/>
          </p:nvPr>
        </p:nvSpPr>
        <p:spPr/>
        <p:txBody>
          <a:bodyPr>
            <a:normAutofit fontScale="90000"/>
          </a:bodyPr>
          <a:lstStyle/>
          <a:p>
            <a:r>
              <a:rPr lang="en-US" sz="6000" b="1" dirty="0">
                <a:latin typeface="+mn-lt"/>
                <a:cs typeface="Segoe Script"/>
              </a:rPr>
              <a:t>Examples of Enumerated Powers</a:t>
            </a:r>
            <a:endParaRPr lang="en-US" sz="6000" b="1" dirty="0">
              <a:latin typeface="+mn-lt"/>
            </a:endParaRPr>
          </a:p>
        </p:txBody>
      </p:sp>
      <p:sp>
        <p:nvSpPr>
          <p:cNvPr id="4" name="Content Placeholder 3">
            <a:extLst>
              <a:ext uri="{FF2B5EF4-FFF2-40B4-BE49-F238E27FC236}">
                <a16:creationId xmlns:a16="http://schemas.microsoft.com/office/drawing/2014/main" id="{83B59CDC-7005-47D5-A9EB-BB41F1A7F41F}"/>
              </a:ext>
            </a:extLst>
          </p:cNvPr>
          <p:cNvSpPr>
            <a:spLocks noGrp="1"/>
          </p:cNvSpPr>
          <p:nvPr>
            <p:ph idx="1"/>
          </p:nvPr>
        </p:nvSpPr>
        <p:spPr/>
        <p:txBody>
          <a:bodyPr>
            <a:normAutofit/>
          </a:bodyPr>
          <a:lstStyle/>
          <a:p>
            <a:pPr lvl="0"/>
            <a:r>
              <a:rPr lang="en-US" sz="4800" dirty="0"/>
              <a:t>The power to collect taxes</a:t>
            </a:r>
          </a:p>
          <a:p>
            <a:pPr lvl="0"/>
            <a:r>
              <a:rPr lang="en-US" sz="4800" dirty="0"/>
              <a:t>The power to raise and support armies</a:t>
            </a:r>
          </a:p>
          <a:p>
            <a:pPr lvl="0"/>
            <a:r>
              <a:rPr lang="en-US" sz="4800" dirty="0"/>
              <a:t>The power to establish post offices</a:t>
            </a:r>
          </a:p>
          <a:p>
            <a:pPr lvl="0"/>
            <a:r>
              <a:rPr lang="en-US" sz="4800" dirty="0"/>
              <a:t>The power to provide and maintain a navy</a:t>
            </a:r>
          </a:p>
        </p:txBody>
      </p:sp>
    </p:spTree>
    <p:extLst>
      <p:ext uri="{BB962C8B-B14F-4D97-AF65-F5344CB8AC3E}">
        <p14:creationId xmlns:p14="http://schemas.microsoft.com/office/powerpoint/2010/main" val="10251275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E5A-D507-40C8-97C8-7D90D1AF5550}"/>
              </a:ext>
            </a:extLst>
          </p:cNvPr>
          <p:cNvSpPr>
            <a:spLocks noGrp="1"/>
          </p:cNvSpPr>
          <p:nvPr>
            <p:ph type="title"/>
          </p:nvPr>
        </p:nvSpPr>
        <p:spPr/>
        <p:txBody>
          <a:bodyPr>
            <a:noAutofit/>
          </a:bodyPr>
          <a:lstStyle/>
          <a:p>
            <a:r>
              <a:rPr lang="en-US" sz="5200" b="1" dirty="0">
                <a:latin typeface="+mn-lt"/>
              </a:rPr>
              <a:t>STATE &amp; LOCAL: </a:t>
            </a:r>
            <a:r>
              <a:rPr lang="en-US" sz="5200" dirty="0">
                <a:latin typeface="+mn-lt"/>
              </a:rPr>
              <a:t>Ensuring Food Safety</a:t>
            </a:r>
          </a:p>
        </p:txBody>
      </p:sp>
      <p:sp>
        <p:nvSpPr>
          <p:cNvPr id="3" name="Content Placeholder 2">
            <a:extLst>
              <a:ext uri="{FF2B5EF4-FFF2-40B4-BE49-F238E27FC236}">
                <a16:creationId xmlns:a16="http://schemas.microsoft.com/office/drawing/2014/main" id="{A57B8C6B-951C-4ECE-BF8A-136F6A44FBF7}"/>
              </a:ext>
            </a:extLst>
          </p:cNvPr>
          <p:cNvSpPr>
            <a:spLocks noGrp="1"/>
          </p:cNvSpPr>
          <p:nvPr>
            <p:ph idx="1"/>
          </p:nvPr>
        </p:nvSpPr>
        <p:spPr>
          <a:xfrm>
            <a:off x="838200" y="2272145"/>
            <a:ext cx="10515600" cy="3904818"/>
          </a:xfrm>
        </p:spPr>
        <p:txBody>
          <a:bodyPr>
            <a:normAutofit/>
          </a:bodyPr>
          <a:lstStyle/>
          <a:p>
            <a:pPr marL="342900" indent="-342900">
              <a:buFont typeface="Arial" charset="0"/>
              <a:buChar char="•"/>
            </a:pPr>
            <a:r>
              <a:rPr lang="en-US" sz="4400" dirty="0">
                <a:cs typeface="Century Gothic"/>
              </a:rPr>
              <a:t>Inspection of food establishments</a:t>
            </a:r>
          </a:p>
          <a:p>
            <a:pPr marL="0" indent="0">
              <a:buNone/>
            </a:pPr>
            <a:endParaRPr lang="en-US" sz="4400" dirty="0">
              <a:cs typeface="Century Gothic"/>
            </a:endParaRPr>
          </a:p>
          <a:p>
            <a:pPr marL="342900" indent="-342900">
              <a:buFont typeface="Arial" charset="0"/>
              <a:buChar char="•"/>
            </a:pPr>
            <a:r>
              <a:rPr lang="en-US" sz="4400" dirty="0">
                <a:cs typeface="Century Gothic"/>
              </a:rPr>
              <a:t>Laboratory analyses of foods and enforcement</a:t>
            </a:r>
          </a:p>
        </p:txBody>
      </p:sp>
    </p:spTree>
    <p:extLst>
      <p:ext uri="{BB962C8B-B14F-4D97-AF65-F5344CB8AC3E}">
        <p14:creationId xmlns:p14="http://schemas.microsoft.com/office/powerpoint/2010/main" val="24758313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E5A-D507-40C8-97C8-7D90D1AF5550}"/>
              </a:ext>
            </a:extLst>
          </p:cNvPr>
          <p:cNvSpPr>
            <a:spLocks noGrp="1"/>
          </p:cNvSpPr>
          <p:nvPr>
            <p:ph type="title"/>
          </p:nvPr>
        </p:nvSpPr>
        <p:spPr/>
        <p:txBody>
          <a:bodyPr>
            <a:noAutofit/>
          </a:bodyPr>
          <a:lstStyle/>
          <a:p>
            <a:r>
              <a:rPr lang="en-US" sz="5500" b="1" dirty="0">
                <a:latin typeface="+mn-lt"/>
              </a:rPr>
              <a:t>Recap: What We Discussed</a:t>
            </a:r>
            <a:endParaRPr lang="en-US" sz="5500" dirty="0">
              <a:latin typeface="+mn-lt"/>
            </a:endParaRPr>
          </a:p>
        </p:txBody>
      </p:sp>
      <p:sp>
        <p:nvSpPr>
          <p:cNvPr id="3" name="Content Placeholder 2">
            <a:extLst>
              <a:ext uri="{FF2B5EF4-FFF2-40B4-BE49-F238E27FC236}">
                <a16:creationId xmlns:a16="http://schemas.microsoft.com/office/drawing/2014/main" id="{A57B8C6B-951C-4ECE-BF8A-136F6A44FBF7}"/>
              </a:ext>
            </a:extLst>
          </p:cNvPr>
          <p:cNvSpPr>
            <a:spLocks noGrp="1"/>
          </p:cNvSpPr>
          <p:nvPr>
            <p:ph idx="1"/>
          </p:nvPr>
        </p:nvSpPr>
        <p:spPr>
          <a:xfrm>
            <a:off x="838200" y="1856509"/>
            <a:ext cx="10515600" cy="4239491"/>
          </a:xfrm>
        </p:spPr>
        <p:txBody>
          <a:bodyPr>
            <a:noAutofit/>
          </a:bodyPr>
          <a:lstStyle/>
          <a:p>
            <a:pPr marL="342900" indent="-342900">
              <a:buFont typeface="Arial" charset="0"/>
              <a:buChar char="•"/>
            </a:pPr>
            <a:r>
              <a:rPr lang="en-US" sz="3600" dirty="0">
                <a:cs typeface="Century Gothic"/>
              </a:rPr>
              <a:t>Basic Structure and Functions of Government</a:t>
            </a:r>
          </a:p>
          <a:p>
            <a:pPr marL="342900" indent="-342900">
              <a:spcAft>
                <a:spcPts val="1800"/>
              </a:spcAft>
              <a:buFont typeface="Arial" charset="0"/>
              <a:buChar char="•"/>
            </a:pPr>
            <a:r>
              <a:rPr lang="en-US" sz="3600" dirty="0">
                <a:cs typeface="Century Gothic"/>
              </a:rPr>
              <a:t>Separation of Powers</a:t>
            </a:r>
          </a:p>
          <a:p>
            <a:pPr marL="342900" indent="-342900">
              <a:spcAft>
                <a:spcPts val="1800"/>
              </a:spcAft>
              <a:buFont typeface="Arial" charset="0"/>
              <a:buChar char="•"/>
            </a:pPr>
            <a:r>
              <a:rPr lang="en-US" sz="3600" dirty="0">
                <a:cs typeface="Century Gothic"/>
              </a:rPr>
              <a:t>Expression of Power: Types of Laws</a:t>
            </a:r>
          </a:p>
          <a:p>
            <a:pPr marL="342900" indent="-342900">
              <a:spcAft>
                <a:spcPts val="1800"/>
              </a:spcAft>
              <a:buFont typeface="Arial" charset="0"/>
              <a:buChar char="•"/>
            </a:pPr>
            <a:r>
              <a:rPr lang="en-US" sz="3600" dirty="0">
                <a:cs typeface="Century Gothic"/>
              </a:rPr>
              <a:t>Governmental Public Health Authority</a:t>
            </a:r>
          </a:p>
          <a:p>
            <a:pPr marL="342900" indent="-342900">
              <a:spcAft>
                <a:spcPts val="1800"/>
              </a:spcAft>
              <a:buFont typeface="Arial" charset="0"/>
              <a:buChar char="•"/>
            </a:pPr>
            <a:r>
              <a:rPr lang="en-US" sz="3600" dirty="0">
                <a:cs typeface="Century Gothic"/>
              </a:rPr>
              <a:t>Intergovernmental Collaboration and Improved Health</a:t>
            </a:r>
          </a:p>
        </p:txBody>
      </p:sp>
    </p:spTree>
    <p:extLst>
      <p:ext uri="{BB962C8B-B14F-4D97-AF65-F5344CB8AC3E}">
        <p14:creationId xmlns:p14="http://schemas.microsoft.com/office/powerpoint/2010/main" val="3364816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A4F-F509-4D22-B3DB-6C7785699E33}"/>
              </a:ext>
            </a:extLst>
          </p:cNvPr>
          <p:cNvSpPr>
            <a:spLocks noGrp="1"/>
          </p:cNvSpPr>
          <p:nvPr>
            <p:ph type="title"/>
          </p:nvPr>
        </p:nvSpPr>
        <p:spPr/>
        <p:txBody>
          <a:bodyPr>
            <a:normAutofit/>
          </a:bodyPr>
          <a:lstStyle/>
          <a:p>
            <a:r>
              <a:rPr lang="en-US" altLang="en-US" sz="5400" b="1" dirty="0">
                <a:latin typeface="+mn-lt"/>
                <a:cs typeface="Arial" panose="020B0604020202020204" pitchFamily="34" charset="0"/>
              </a:rPr>
              <a:t>Disclaimer</a:t>
            </a:r>
            <a:endParaRPr lang="en-US" sz="5400" dirty="0">
              <a:latin typeface="+mn-lt"/>
            </a:endParaRPr>
          </a:p>
        </p:txBody>
      </p:sp>
      <p:sp>
        <p:nvSpPr>
          <p:cNvPr id="3" name="Content Placeholder 2">
            <a:extLst>
              <a:ext uri="{FF2B5EF4-FFF2-40B4-BE49-F238E27FC236}">
                <a16:creationId xmlns:a16="http://schemas.microsoft.com/office/drawing/2014/main" id="{F7F78F59-7E38-4243-BE8C-4CA70A57FCE1}"/>
              </a:ext>
            </a:extLst>
          </p:cNvPr>
          <p:cNvSpPr>
            <a:spLocks noGrp="1"/>
          </p:cNvSpPr>
          <p:nvPr>
            <p:ph idx="1"/>
          </p:nvPr>
        </p:nvSpPr>
        <p:spPr>
          <a:xfrm>
            <a:off x="838200" y="1537855"/>
            <a:ext cx="10515600" cy="4639108"/>
          </a:xfrm>
        </p:spPr>
        <p:txBody>
          <a:bodyPr>
            <a:normAutofit/>
          </a:bodyPr>
          <a:lstStyle/>
          <a:p>
            <a:pPr marL="0" lvl="0" indent="0" defTabSz="457200">
              <a:lnSpc>
                <a:spcPct val="100000"/>
              </a:lnSpc>
              <a:spcBef>
                <a:spcPts val="0"/>
              </a:spcBef>
              <a:buNone/>
            </a:pPr>
            <a:r>
              <a:rPr lang="en-US" altLang="en-US" i="1" dirty="0">
                <a:solidFill>
                  <a:prstClr val="black"/>
                </a:solidFill>
                <a:ea typeface="Arial" charset="0"/>
                <a:cs typeface="Arial" charset="0"/>
              </a:rPr>
              <a:t>Funding for this activity was made possible (in part) by CDC. The views expressed in activity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0" lvl="0" indent="0" defTabSz="457200">
              <a:lnSpc>
                <a:spcPct val="100000"/>
              </a:lnSpc>
              <a:spcBef>
                <a:spcPts val="0"/>
              </a:spcBef>
              <a:buNone/>
            </a:pPr>
            <a:r>
              <a:rPr lang="en-US" altLang="en-US" i="1" dirty="0">
                <a:solidFill>
                  <a:prstClr val="black"/>
                </a:solidFill>
                <a:ea typeface="Arial" charset="0"/>
                <a:cs typeface="Arial" charset="0"/>
              </a:rPr>
              <a:t> </a:t>
            </a:r>
          </a:p>
          <a:p>
            <a:pPr marL="0" lvl="0" indent="0" defTabSz="457200">
              <a:lnSpc>
                <a:spcPct val="100000"/>
              </a:lnSpc>
              <a:spcBef>
                <a:spcPts val="0"/>
              </a:spcBef>
              <a:buNone/>
            </a:pPr>
            <a:r>
              <a:rPr lang="en-US" altLang="en-US" i="1" dirty="0">
                <a:solidFill>
                  <a:prstClr val="black"/>
                </a:solidFill>
                <a:ea typeface="Arial" charset="0"/>
                <a:cs typeface="Arial" charset="0"/>
              </a:rPr>
              <a:t>Written materials for this activity were supported by the Cooperative Agreement Number U38OT000141 from CDC’s Office for State, Tribal, Local and Territorial Support.</a:t>
            </a:r>
          </a:p>
        </p:txBody>
      </p:sp>
    </p:spTree>
    <p:extLst>
      <p:ext uri="{BB962C8B-B14F-4D97-AF65-F5344CB8AC3E}">
        <p14:creationId xmlns:p14="http://schemas.microsoft.com/office/powerpoint/2010/main" val="989495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A714-E8ED-4E24-B7A4-106A1FF4467E}"/>
              </a:ext>
            </a:extLst>
          </p:cNvPr>
          <p:cNvSpPr>
            <a:spLocks noGrp="1"/>
          </p:cNvSpPr>
          <p:nvPr>
            <p:ph type="ctrTitle"/>
          </p:nvPr>
        </p:nvSpPr>
        <p:spPr/>
        <p:txBody>
          <a:bodyPr>
            <a:normAutofit/>
          </a:bodyPr>
          <a:lstStyle/>
          <a:p>
            <a:r>
              <a:rPr lang="en-US" sz="6600" dirty="0">
                <a:latin typeface="+mn-lt"/>
              </a:rPr>
              <a:t>Thank you! Questions?</a:t>
            </a:r>
          </a:p>
        </p:txBody>
      </p:sp>
    </p:spTree>
    <p:extLst>
      <p:ext uri="{BB962C8B-B14F-4D97-AF65-F5344CB8AC3E}">
        <p14:creationId xmlns:p14="http://schemas.microsoft.com/office/powerpoint/2010/main" val="3874129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Q. True or False? Enumerated Powers </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All powers listed (or enumerated) in the Constitution are exclusive to the federal government.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6446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A. True or False? Enumerated Powers </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All powers listed (or enumerated) in the Constitution are exclusive to the federal government.</a:t>
            </a:r>
            <a:endParaRPr lang="en-US" dirty="0"/>
          </a:p>
          <a:p>
            <a:endParaRPr lang="en-US" dirty="0"/>
          </a:p>
          <a:p>
            <a:pPr marL="0" indent="0">
              <a:buNone/>
            </a:pPr>
            <a:r>
              <a:rPr lang="en-US" altLang="en-US" sz="4400" b="1" dirty="0">
                <a:solidFill>
                  <a:srgbClr val="FF0000"/>
                </a:solidFill>
                <a:cs typeface="Century Gothic"/>
              </a:rPr>
              <a:t>Answer: False</a:t>
            </a:r>
            <a:endParaRPr lang="en-US" sz="4400" dirty="0"/>
          </a:p>
          <a:p>
            <a:endParaRPr lang="en-US" dirty="0"/>
          </a:p>
          <a:p>
            <a:endParaRPr lang="en-US" dirty="0"/>
          </a:p>
        </p:txBody>
      </p:sp>
    </p:spTree>
    <p:extLst>
      <p:ext uri="{BB962C8B-B14F-4D97-AF65-F5344CB8AC3E}">
        <p14:creationId xmlns:p14="http://schemas.microsoft.com/office/powerpoint/2010/main" val="2365091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b="1" dirty="0">
                <a:latin typeface="+mn-lt"/>
                <a:cs typeface="Century Gothic"/>
              </a:rPr>
              <a:t>Q. Multiple Choice: </a:t>
            </a:r>
            <a:r>
              <a:rPr lang="en-US" b="1" dirty="0">
                <a:latin typeface="+mn-lt"/>
              </a:rPr>
              <a:t>Which of the following is an example of a state’s police power?</a:t>
            </a:r>
            <a:endParaRPr lang="en-US" altLang="en-US" b="1" dirty="0">
              <a:latin typeface="+mn-lt"/>
              <a:cs typeface="Century Gothic"/>
            </a:endParaRP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514350" lvl="0" indent="-514350">
              <a:buFont typeface="+mj-lt"/>
              <a:buAutoNum type="alphaLcParenR"/>
            </a:pPr>
            <a:r>
              <a:rPr lang="en-US" sz="4000" dirty="0"/>
              <a:t>The power held by state police officers to stop a driver who is speeding</a:t>
            </a:r>
          </a:p>
          <a:p>
            <a:pPr marL="514350" lvl="0" indent="-514350">
              <a:buFont typeface="+mj-lt"/>
              <a:buAutoNum type="alphaLcParenR"/>
            </a:pPr>
            <a:r>
              <a:rPr lang="en-US" sz="4000" dirty="0"/>
              <a:t>A state law requiring all passengers in a car to wear seatbelts</a:t>
            </a:r>
          </a:p>
          <a:p>
            <a:pPr marL="514350" lvl="0" indent="-514350">
              <a:buFont typeface="+mj-lt"/>
              <a:buAutoNum type="alphaLcParenR"/>
            </a:pPr>
            <a:r>
              <a:rPr lang="en-US" sz="4000" dirty="0"/>
              <a:t>The power to raise state income taxes</a:t>
            </a:r>
          </a:p>
          <a:p>
            <a:pPr marL="514350" lvl="0" indent="-514350">
              <a:buFont typeface="+mj-lt"/>
              <a:buAutoNum type="alphaLcParenR"/>
            </a:pPr>
            <a:r>
              <a:rPr lang="en-US" sz="4000" dirty="0"/>
              <a:t>Choices A) and B)</a:t>
            </a:r>
            <a:endParaRPr lang="en-US" dirty="0"/>
          </a:p>
        </p:txBody>
      </p:sp>
    </p:spTree>
    <p:extLst>
      <p:ext uri="{BB962C8B-B14F-4D97-AF65-F5344CB8AC3E}">
        <p14:creationId xmlns:p14="http://schemas.microsoft.com/office/powerpoint/2010/main" val="131450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b="1" dirty="0">
                <a:latin typeface="+mn-lt"/>
                <a:cs typeface="Century Gothic"/>
              </a:rPr>
              <a:t>A. Multiple Choice: </a:t>
            </a:r>
            <a:r>
              <a:rPr lang="en-US" b="1" dirty="0">
                <a:latin typeface="+mn-lt"/>
              </a:rPr>
              <a:t>Which of the following is an example of a state’s police power?</a:t>
            </a:r>
            <a:endParaRPr lang="en-US" altLang="en-US" b="1" dirty="0">
              <a:latin typeface="+mn-lt"/>
              <a:cs typeface="Century Gothic"/>
            </a:endParaRP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514350" lvl="0" indent="-514350">
              <a:buFont typeface="+mj-lt"/>
              <a:buAutoNum type="alphaLcParenR"/>
            </a:pPr>
            <a:r>
              <a:rPr lang="en-US" sz="4000" dirty="0"/>
              <a:t>The power held by state police officers to stop a driver who is speeding</a:t>
            </a:r>
          </a:p>
          <a:p>
            <a:pPr marL="514350" lvl="0" indent="-514350">
              <a:buFont typeface="+mj-lt"/>
              <a:buAutoNum type="alphaLcParenR"/>
            </a:pPr>
            <a:r>
              <a:rPr lang="en-US" sz="4000" dirty="0"/>
              <a:t>A state law requiring all passengers in a car to wear seatbelts</a:t>
            </a:r>
          </a:p>
          <a:p>
            <a:pPr marL="514350" lvl="0" indent="-514350">
              <a:buFont typeface="+mj-lt"/>
              <a:buAutoNum type="alphaLcParenR"/>
            </a:pPr>
            <a:r>
              <a:rPr lang="en-US" sz="4000" dirty="0"/>
              <a:t>The power to raise state income taxes</a:t>
            </a:r>
          </a:p>
          <a:p>
            <a:pPr marL="514350" lvl="0" indent="-514350">
              <a:buFont typeface="+mj-lt"/>
              <a:buAutoNum type="alphaLcParenR"/>
            </a:pPr>
            <a:r>
              <a:rPr lang="en-US" sz="4000" dirty="0">
                <a:solidFill>
                  <a:srgbClr val="FF0000"/>
                </a:solidFill>
              </a:rPr>
              <a:t>Choices A) and B) </a:t>
            </a:r>
            <a:r>
              <a:rPr lang="en-US" sz="4000" dirty="0">
                <a:solidFill>
                  <a:srgbClr val="FF0000"/>
                </a:solidFill>
                <a:sym typeface="Wingdings" panose="05000000000000000000" pitchFamily="2" charset="2"/>
              </a:rPr>
              <a:t> Correct Answer</a:t>
            </a:r>
            <a:endParaRPr lang="en-US" dirty="0">
              <a:solidFill>
                <a:srgbClr val="FF0000"/>
              </a:solidFill>
            </a:endParaRPr>
          </a:p>
        </p:txBody>
      </p:sp>
    </p:spTree>
    <p:extLst>
      <p:ext uri="{BB962C8B-B14F-4D97-AF65-F5344CB8AC3E}">
        <p14:creationId xmlns:p14="http://schemas.microsoft.com/office/powerpoint/2010/main" val="397171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Q. True or False? Local Power</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A local government has all powers that are not expressly granted to the state in the state’s constitution.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737983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A. True or False? Local Power</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A local government has all powers that are not expressly granted to the state in the state’s constitution.</a:t>
            </a:r>
          </a:p>
          <a:p>
            <a:pPr marL="0" indent="0">
              <a:spcBef>
                <a:spcPts val="0"/>
              </a:spcBef>
              <a:buNone/>
            </a:pPr>
            <a:endParaRPr lang="en-US" sz="4800" b="1" dirty="0"/>
          </a:p>
          <a:p>
            <a:pPr marL="0" indent="0">
              <a:spcBef>
                <a:spcPts val="0"/>
              </a:spcBef>
              <a:buNone/>
            </a:pPr>
            <a:r>
              <a:rPr lang="en-US" altLang="en-US" sz="4800" b="1" dirty="0">
                <a:solidFill>
                  <a:srgbClr val="FF0000"/>
                </a:solidFill>
                <a:cs typeface="Century Gothic"/>
              </a:rPr>
              <a:t>Answer: False</a:t>
            </a:r>
            <a:endParaRPr lang="en-US" sz="4800" dirty="0"/>
          </a:p>
        </p:txBody>
      </p:sp>
    </p:spTree>
    <p:extLst>
      <p:ext uri="{BB962C8B-B14F-4D97-AF65-F5344CB8AC3E}">
        <p14:creationId xmlns:p14="http://schemas.microsoft.com/office/powerpoint/2010/main" val="192658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01B-98D4-4B7F-BEF3-3038C7E392E6}"/>
              </a:ext>
            </a:extLst>
          </p:cNvPr>
          <p:cNvSpPr>
            <a:spLocks noGrp="1"/>
          </p:cNvSpPr>
          <p:nvPr>
            <p:ph type="title"/>
          </p:nvPr>
        </p:nvSpPr>
        <p:spPr>
          <a:xfrm>
            <a:off x="838200" y="500062"/>
            <a:ext cx="10515600" cy="1325563"/>
          </a:xfrm>
        </p:spPr>
        <p:txBody>
          <a:bodyPr>
            <a:normAutofit fontScale="90000"/>
          </a:bodyPr>
          <a:lstStyle/>
          <a:p>
            <a:pPr algn="ctr"/>
            <a:r>
              <a:rPr lang="en-US" sz="6000" b="1" dirty="0">
                <a:latin typeface="+mn-lt"/>
                <a:cs typeface="Segoe Script"/>
              </a:rPr>
              <a:t>Enumerated Powers: </a:t>
            </a:r>
            <a:br>
              <a:rPr lang="en-US" sz="6000" b="1" dirty="0">
                <a:latin typeface="+mn-lt"/>
                <a:cs typeface="Segoe Script"/>
              </a:rPr>
            </a:br>
            <a:r>
              <a:rPr lang="en-US" sz="8900" b="1" dirty="0">
                <a:latin typeface="+mn-lt"/>
                <a:cs typeface="Segoe Script"/>
              </a:rPr>
              <a:t>The Spending Clause</a:t>
            </a:r>
            <a:endParaRPr lang="en-US" sz="8900" b="1" dirty="0">
              <a:latin typeface="+mn-lt"/>
            </a:endParaRPr>
          </a:p>
        </p:txBody>
      </p:sp>
      <p:sp>
        <p:nvSpPr>
          <p:cNvPr id="4" name="Content Placeholder 3">
            <a:extLst>
              <a:ext uri="{FF2B5EF4-FFF2-40B4-BE49-F238E27FC236}">
                <a16:creationId xmlns:a16="http://schemas.microsoft.com/office/drawing/2014/main" id="{83B59CDC-7005-47D5-A9EB-BB41F1A7F41F}"/>
              </a:ext>
            </a:extLst>
          </p:cNvPr>
          <p:cNvSpPr>
            <a:spLocks noGrp="1"/>
          </p:cNvSpPr>
          <p:nvPr>
            <p:ph idx="1"/>
          </p:nvPr>
        </p:nvSpPr>
        <p:spPr/>
        <p:txBody>
          <a:bodyPr>
            <a:normAutofit/>
          </a:bodyPr>
          <a:lstStyle/>
          <a:p>
            <a:pPr marL="0" lvl="0" indent="0">
              <a:buNone/>
            </a:pPr>
            <a:endParaRPr lang="en-US" sz="8000" dirty="0"/>
          </a:p>
          <a:p>
            <a:pPr marL="0" lvl="0" indent="0" algn="ctr">
              <a:buNone/>
            </a:pPr>
            <a:r>
              <a:rPr lang="en-US" sz="5400" dirty="0"/>
              <a:t>The power to spend money for the general welfare </a:t>
            </a:r>
          </a:p>
        </p:txBody>
      </p:sp>
    </p:spTree>
    <p:extLst>
      <p:ext uri="{BB962C8B-B14F-4D97-AF65-F5344CB8AC3E}">
        <p14:creationId xmlns:p14="http://schemas.microsoft.com/office/powerpoint/2010/main" val="5244168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0236D7-3875-4283-93DD-1342848F479D}"/>
              </a:ext>
            </a:extLst>
          </p:cNvPr>
          <p:cNvSpPr>
            <a:spLocks noGrp="1"/>
          </p:cNvSpPr>
          <p:nvPr>
            <p:ph type="title"/>
          </p:nvPr>
        </p:nvSpPr>
        <p:spPr>
          <a:xfrm>
            <a:off x="838200" y="365125"/>
            <a:ext cx="10515600" cy="1325563"/>
          </a:xfrm>
        </p:spPr>
        <p:txBody>
          <a:bodyPr>
            <a:normAutofit fontScale="90000"/>
          </a:bodyPr>
          <a:lstStyle/>
          <a:p>
            <a:r>
              <a:rPr lang="en-US" altLang="en-US" b="1" dirty="0">
                <a:latin typeface="+mn-lt"/>
                <a:cs typeface="Century Gothic"/>
              </a:rPr>
              <a:t>Q. Multiple Choice. When it comes to ensuring safe drinking water, which of the following illustrates Congress’ responsibility?</a:t>
            </a:r>
          </a:p>
        </p:txBody>
      </p:sp>
      <p:sp>
        <p:nvSpPr>
          <p:cNvPr id="9" name="Content Placeholder 2">
            <a:extLst>
              <a:ext uri="{FF2B5EF4-FFF2-40B4-BE49-F238E27FC236}">
                <a16:creationId xmlns:a16="http://schemas.microsoft.com/office/drawing/2014/main" id="{40EB7A6C-3350-4CC3-B14B-55F7746C9FE3}"/>
              </a:ext>
            </a:extLst>
          </p:cNvPr>
          <p:cNvSpPr>
            <a:spLocks noGrp="1"/>
          </p:cNvSpPr>
          <p:nvPr>
            <p:ph idx="1"/>
          </p:nvPr>
        </p:nvSpPr>
        <p:spPr>
          <a:xfrm>
            <a:off x="838200" y="1825625"/>
            <a:ext cx="10515600" cy="4351338"/>
          </a:xfrm>
        </p:spPr>
        <p:txBody>
          <a:bodyPr anchor="ctr">
            <a:normAutofit/>
          </a:bodyPr>
          <a:lstStyle/>
          <a:p>
            <a:pPr marL="514350" lvl="0" indent="-514350">
              <a:buFont typeface="+mj-lt"/>
              <a:buAutoNum type="alphaLcParenR"/>
            </a:pPr>
            <a:r>
              <a:rPr lang="en-US" sz="4000" dirty="0"/>
              <a:t>Create a law regulating safe drinking water</a:t>
            </a:r>
          </a:p>
          <a:p>
            <a:pPr marL="514350" lvl="0" indent="-514350">
              <a:buFont typeface="+mj-lt"/>
              <a:buAutoNum type="alphaLcParenR"/>
            </a:pPr>
            <a:r>
              <a:rPr lang="en-US" sz="4000" dirty="0"/>
              <a:t>Oversee the agency that enforces the safe drinking water law</a:t>
            </a:r>
          </a:p>
          <a:p>
            <a:pPr marL="514350" lvl="0" indent="-514350">
              <a:buFont typeface="+mj-lt"/>
              <a:buAutoNum type="alphaLcParenR"/>
            </a:pPr>
            <a:r>
              <a:rPr lang="en-US" sz="4000" dirty="0"/>
              <a:t>Interpret a provision of the safe drinking water law</a:t>
            </a:r>
          </a:p>
          <a:p>
            <a:pPr marL="514350" lvl="0" indent="-514350">
              <a:buFont typeface="+mj-lt"/>
              <a:buAutoNum type="alphaLcParenR"/>
            </a:pPr>
            <a:r>
              <a:rPr lang="en-US" sz="4000" dirty="0"/>
              <a:t>None of the above</a:t>
            </a:r>
            <a:endParaRPr lang="en-US" dirty="0"/>
          </a:p>
        </p:txBody>
      </p:sp>
    </p:spTree>
    <p:extLst>
      <p:ext uri="{BB962C8B-B14F-4D97-AF65-F5344CB8AC3E}">
        <p14:creationId xmlns:p14="http://schemas.microsoft.com/office/powerpoint/2010/main" val="42326537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0236D7-3875-4283-93DD-1342848F479D}"/>
              </a:ext>
            </a:extLst>
          </p:cNvPr>
          <p:cNvSpPr>
            <a:spLocks noGrp="1"/>
          </p:cNvSpPr>
          <p:nvPr>
            <p:ph type="title"/>
          </p:nvPr>
        </p:nvSpPr>
        <p:spPr>
          <a:xfrm>
            <a:off x="838200" y="365125"/>
            <a:ext cx="10515600" cy="1325563"/>
          </a:xfrm>
        </p:spPr>
        <p:txBody>
          <a:bodyPr>
            <a:normAutofit fontScale="90000"/>
          </a:bodyPr>
          <a:lstStyle/>
          <a:p>
            <a:r>
              <a:rPr lang="en-US" altLang="en-US" b="1" dirty="0">
                <a:latin typeface="+mn-lt"/>
                <a:cs typeface="Century Gothic"/>
              </a:rPr>
              <a:t>A. Multiple Choice. When it comes to ensuring safe drinking water, which of the following illustrates Congress’ responsibility?</a:t>
            </a:r>
          </a:p>
        </p:txBody>
      </p:sp>
      <p:sp>
        <p:nvSpPr>
          <p:cNvPr id="9" name="Content Placeholder 2">
            <a:extLst>
              <a:ext uri="{FF2B5EF4-FFF2-40B4-BE49-F238E27FC236}">
                <a16:creationId xmlns:a16="http://schemas.microsoft.com/office/drawing/2014/main" id="{40EB7A6C-3350-4CC3-B14B-55F7746C9FE3}"/>
              </a:ext>
            </a:extLst>
          </p:cNvPr>
          <p:cNvSpPr>
            <a:spLocks noGrp="1"/>
          </p:cNvSpPr>
          <p:nvPr>
            <p:ph idx="1"/>
          </p:nvPr>
        </p:nvSpPr>
        <p:spPr>
          <a:xfrm>
            <a:off x="838200" y="1825625"/>
            <a:ext cx="10515600" cy="4351338"/>
          </a:xfrm>
        </p:spPr>
        <p:txBody>
          <a:bodyPr anchor="ctr">
            <a:normAutofit/>
          </a:bodyPr>
          <a:lstStyle/>
          <a:p>
            <a:pPr marL="514350" lvl="0" indent="-514350">
              <a:buFont typeface="+mj-lt"/>
              <a:buAutoNum type="alphaLcParenR"/>
            </a:pPr>
            <a:r>
              <a:rPr lang="en-US" sz="4000" dirty="0">
                <a:solidFill>
                  <a:srgbClr val="FF0000"/>
                </a:solidFill>
              </a:rPr>
              <a:t>Create a law regulating safe drinking water </a:t>
            </a:r>
            <a:r>
              <a:rPr lang="en-US" sz="4000" dirty="0">
                <a:solidFill>
                  <a:srgbClr val="FF0000"/>
                </a:solidFill>
                <a:sym typeface="Wingdings" panose="05000000000000000000" pitchFamily="2" charset="2"/>
              </a:rPr>
              <a:t> Correct Answer</a:t>
            </a:r>
            <a:endParaRPr lang="en-US" sz="4000" dirty="0"/>
          </a:p>
          <a:p>
            <a:pPr marL="514350" lvl="0" indent="-514350">
              <a:buFont typeface="+mj-lt"/>
              <a:buAutoNum type="alphaLcParenR"/>
            </a:pPr>
            <a:r>
              <a:rPr lang="en-US" sz="4000" dirty="0"/>
              <a:t>Oversee the agency that enforces the safe drinking water law</a:t>
            </a:r>
          </a:p>
          <a:p>
            <a:pPr marL="514350" lvl="0" indent="-514350">
              <a:buFont typeface="+mj-lt"/>
              <a:buAutoNum type="alphaLcParenR"/>
            </a:pPr>
            <a:r>
              <a:rPr lang="en-US" sz="4000" dirty="0"/>
              <a:t>Interpret a provision of the safe drinking water law</a:t>
            </a:r>
          </a:p>
          <a:p>
            <a:pPr marL="514350" lvl="0" indent="-514350">
              <a:buFont typeface="+mj-lt"/>
              <a:buAutoNum type="alphaLcParenR"/>
            </a:pPr>
            <a:r>
              <a:rPr lang="en-US" sz="4000" dirty="0"/>
              <a:t>None of the above</a:t>
            </a:r>
            <a:endParaRPr lang="en-US" dirty="0"/>
          </a:p>
        </p:txBody>
      </p:sp>
    </p:spTree>
    <p:extLst>
      <p:ext uri="{BB962C8B-B14F-4D97-AF65-F5344CB8AC3E}">
        <p14:creationId xmlns:p14="http://schemas.microsoft.com/office/powerpoint/2010/main" val="41019492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b="1" dirty="0">
                <a:latin typeface="+mn-lt"/>
                <a:cs typeface="Century Gothic"/>
              </a:rPr>
              <a:t>Q. Multiple Choice: </a:t>
            </a:r>
            <a:r>
              <a:rPr lang="en-US" b="1" dirty="0">
                <a:latin typeface="+mn-lt"/>
              </a:rPr>
              <a:t>Which of the following is an example of checks and balances?</a:t>
            </a:r>
            <a:endParaRPr lang="en-US" altLang="en-US" b="1" dirty="0">
              <a:latin typeface="+mn-lt"/>
              <a:cs typeface="Century Gothic"/>
            </a:endParaRP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514350" lvl="0" indent="-514350">
              <a:buFont typeface="+mj-lt"/>
              <a:buAutoNum type="alphaLcParenR"/>
            </a:pPr>
            <a:r>
              <a:rPr lang="en-US" sz="4000" dirty="0"/>
              <a:t>A court declaring an executive action unconstitutional</a:t>
            </a:r>
          </a:p>
          <a:p>
            <a:pPr marL="514350" lvl="0" indent="-514350">
              <a:buFont typeface="+mj-lt"/>
              <a:buAutoNum type="alphaLcParenR"/>
            </a:pPr>
            <a:r>
              <a:rPr lang="en-US" sz="4000" dirty="0"/>
              <a:t>The President vetoing a piece of legislation</a:t>
            </a:r>
          </a:p>
          <a:p>
            <a:pPr marL="514350" lvl="0" indent="-514350">
              <a:buFont typeface="+mj-lt"/>
              <a:buAutoNum type="alphaLcParenR"/>
            </a:pPr>
            <a:r>
              <a:rPr lang="en-US" sz="4000" dirty="0"/>
              <a:t>Congress’s impeachment power</a:t>
            </a:r>
          </a:p>
          <a:p>
            <a:pPr marL="514350" lvl="0" indent="-514350">
              <a:buFont typeface="+mj-lt"/>
              <a:buAutoNum type="alphaLcParenR"/>
            </a:pPr>
            <a:r>
              <a:rPr lang="en-US" sz="4000" dirty="0"/>
              <a:t>Choices A) and C) only</a:t>
            </a:r>
          </a:p>
          <a:p>
            <a:pPr marL="514350" lvl="0" indent="-514350">
              <a:buFont typeface="+mj-lt"/>
              <a:buAutoNum type="alphaLcParenR"/>
            </a:pPr>
            <a:r>
              <a:rPr lang="en-US" sz="4000" dirty="0"/>
              <a:t>Choices A), B), and C)</a:t>
            </a:r>
          </a:p>
        </p:txBody>
      </p:sp>
    </p:spTree>
    <p:extLst>
      <p:ext uri="{BB962C8B-B14F-4D97-AF65-F5344CB8AC3E}">
        <p14:creationId xmlns:p14="http://schemas.microsoft.com/office/powerpoint/2010/main" val="42056430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b="1" dirty="0">
                <a:latin typeface="+mn-lt"/>
                <a:cs typeface="Century Gothic"/>
              </a:rPr>
              <a:t>A. Multiple Choice: </a:t>
            </a:r>
            <a:r>
              <a:rPr lang="en-US" b="1" dirty="0">
                <a:latin typeface="+mn-lt"/>
              </a:rPr>
              <a:t>Which of the following is an example of checks and balances?</a:t>
            </a:r>
            <a:endParaRPr lang="en-US" altLang="en-US" b="1" dirty="0">
              <a:latin typeface="+mn-lt"/>
              <a:cs typeface="Century Gothic"/>
            </a:endParaRP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514350" lvl="0" indent="-514350">
              <a:buFont typeface="+mj-lt"/>
              <a:buAutoNum type="alphaLcParenR"/>
            </a:pPr>
            <a:r>
              <a:rPr lang="en-US" sz="4000" dirty="0"/>
              <a:t>A court declaring an executive action unconstitutional</a:t>
            </a:r>
          </a:p>
          <a:p>
            <a:pPr marL="514350" lvl="0" indent="-514350">
              <a:buFont typeface="+mj-lt"/>
              <a:buAutoNum type="alphaLcParenR"/>
            </a:pPr>
            <a:r>
              <a:rPr lang="en-US" sz="4000" dirty="0"/>
              <a:t>The President vetoing a piece of legislation</a:t>
            </a:r>
          </a:p>
          <a:p>
            <a:pPr marL="514350" lvl="0" indent="-514350">
              <a:buFont typeface="+mj-lt"/>
              <a:buAutoNum type="alphaLcParenR"/>
            </a:pPr>
            <a:r>
              <a:rPr lang="en-US" sz="4000" dirty="0"/>
              <a:t>Congress’s impeachment power</a:t>
            </a:r>
          </a:p>
          <a:p>
            <a:pPr marL="514350" lvl="0" indent="-514350">
              <a:buFont typeface="+mj-lt"/>
              <a:buAutoNum type="alphaLcParenR"/>
            </a:pPr>
            <a:r>
              <a:rPr lang="en-US" sz="4000" dirty="0"/>
              <a:t>Choices A) and C) only</a:t>
            </a:r>
          </a:p>
          <a:p>
            <a:pPr marL="514350" lvl="0" indent="-514350">
              <a:buFont typeface="+mj-lt"/>
              <a:buAutoNum type="alphaLcParenR"/>
            </a:pPr>
            <a:r>
              <a:rPr lang="en-US" sz="4000" dirty="0">
                <a:solidFill>
                  <a:srgbClr val="FF0000"/>
                </a:solidFill>
              </a:rPr>
              <a:t>Choices A), B), and C)</a:t>
            </a:r>
            <a:r>
              <a:rPr lang="en-US" sz="4000" dirty="0">
                <a:solidFill>
                  <a:srgbClr val="FF0000"/>
                </a:solidFill>
                <a:sym typeface="Wingdings" panose="05000000000000000000" pitchFamily="2" charset="2"/>
              </a:rPr>
              <a:t> Correct Answer</a:t>
            </a:r>
            <a:endParaRPr lang="en-US" dirty="0">
              <a:solidFill>
                <a:srgbClr val="FF0000"/>
              </a:solidFill>
            </a:endParaRPr>
          </a:p>
        </p:txBody>
      </p:sp>
    </p:spTree>
    <p:extLst>
      <p:ext uri="{BB962C8B-B14F-4D97-AF65-F5344CB8AC3E}">
        <p14:creationId xmlns:p14="http://schemas.microsoft.com/office/powerpoint/2010/main" val="38940703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Q. True or False? Types of Laws -1</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Only statutes and judicial opinions have the effect of law. Regulations do not.</a:t>
            </a:r>
            <a:endParaRPr lang="en-US" dirty="0"/>
          </a:p>
          <a:p>
            <a:endParaRPr lang="en-US" dirty="0"/>
          </a:p>
          <a:p>
            <a:endParaRPr lang="en-US" dirty="0"/>
          </a:p>
        </p:txBody>
      </p:sp>
    </p:spTree>
    <p:extLst>
      <p:ext uri="{BB962C8B-B14F-4D97-AF65-F5344CB8AC3E}">
        <p14:creationId xmlns:p14="http://schemas.microsoft.com/office/powerpoint/2010/main" val="6444874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A. True or False? Types of Laws -1</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Only statutes and judicial opinions have the effect of law. Regulations do not.</a:t>
            </a:r>
          </a:p>
          <a:p>
            <a:pPr marL="0" indent="0">
              <a:spcBef>
                <a:spcPts val="0"/>
              </a:spcBef>
              <a:buNone/>
            </a:pPr>
            <a:endParaRPr lang="en-US" sz="4800" b="1" dirty="0"/>
          </a:p>
          <a:p>
            <a:pPr marL="0" indent="0">
              <a:spcBef>
                <a:spcPts val="0"/>
              </a:spcBef>
              <a:buNone/>
            </a:pPr>
            <a:r>
              <a:rPr lang="en-US" altLang="en-US" sz="4800" b="1" dirty="0">
                <a:solidFill>
                  <a:srgbClr val="FF0000"/>
                </a:solidFill>
                <a:cs typeface="Century Gothic"/>
              </a:rPr>
              <a:t>Answer: False</a:t>
            </a:r>
            <a:endParaRPr lang="en-US" sz="4800" dirty="0"/>
          </a:p>
        </p:txBody>
      </p:sp>
    </p:spTree>
    <p:extLst>
      <p:ext uri="{BB962C8B-B14F-4D97-AF65-F5344CB8AC3E}">
        <p14:creationId xmlns:p14="http://schemas.microsoft.com/office/powerpoint/2010/main" val="3462235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Q. True or False? Types of Laws -2</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Only the public can stop a regulation from becoming a law.</a:t>
            </a:r>
            <a:endParaRPr lang="en-US" dirty="0"/>
          </a:p>
          <a:p>
            <a:endParaRPr lang="en-US" dirty="0"/>
          </a:p>
        </p:txBody>
      </p:sp>
    </p:spTree>
    <p:extLst>
      <p:ext uri="{BB962C8B-B14F-4D97-AF65-F5344CB8AC3E}">
        <p14:creationId xmlns:p14="http://schemas.microsoft.com/office/powerpoint/2010/main" val="3546333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a:bodyPr>
          <a:lstStyle/>
          <a:p>
            <a:r>
              <a:rPr lang="en-US" altLang="en-US" sz="5400" b="1" dirty="0">
                <a:cs typeface="Century Gothic"/>
              </a:rPr>
              <a:t>A. True or False? Types of Laws -2</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Only the public can stop a regulation from becoming a law.</a:t>
            </a:r>
            <a:endParaRPr lang="en-US" sz="4800" dirty="0"/>
          </a:p>
          <a:p>
            <a:pPr marL="0" indent="0">
              <a:spcBef>
                <a:spcPts val="0"/>
              </a:spcBef>
              <a:buNone/>
            </a:pPr>
            <a:endParaRPr lang="en-US" sz="4800" b="1" dirty="0"/>
          </a:p>
          <a:p>
            <a:pPr marL="0" indent="0">
              <a:spcBef>
                <a:spcPts val="0"/>
              </a:spcBef>
              <a:buNone/>
            </a:pPr>
            <a:r>
              <a:rPr lang="en-US" altLang="en-US" sz="4800" b="1" dirty="0">
                <a:solidFill>
                  <a:srgbClr val="FF0000"/>
                </a:solidFill>
                <a:cs typeface="Century Gothic"/>
              </a:rPr>
              <a:t>Answer: False</a:t>
            </a:r>
            <a:endParaRPr lang="en-US" sz="4800" dirty="0"/>
          </a:p>
        </p:txBody>
      </p:sp>
    </p:spTree>
    <p:extLst>
      <p:ext uri="{BB962C8B-B14F-4D97-AF65-F5344CB8AC3E}">
        <p14:creationId xmlns:p14="http://schemas.microsoft.com/office/powerpoint/2010/main" val="11362695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fontScale="90000"/>
          </a:bodyPr>
          <a:lstStyle/>
          <a:p>
            <a:r>
              <a:rPr lang="en-US" altLang="en-US" sz="5400" b="1" dirty="0">
                <a:cs typeface="Century Gothic"/>
              </a:rPr>
              <a:t>Q. True or False? Public Health Authority</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The US government can quarantine individuals suspected of carrying communicable diseases across state lines or international borders.</a:t>
            </a:r>
            <a:endParaRPr lang="en-US" dirty="0"/>
          </a:p>
        </p:txBody>
      </p:sp>
    </p:spTree>
    <p:extLst>
      <p:ext uri="{BB962C8B-B14F-4D97-AF65-F5344CB8AC3E}">
        <p14:creationId xmlns:p14="http://schemas.microsoft.com/office/powerpoint/2010/main" val="9102240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B064-18EF-4635-88B0-561636052C31}"/>
              </a:ext>
            </a:extLst>
          </p:cNvPr>
          <p:cNvSpPr>
            <a:spLocks noGrp="1"/>
          </p:cNvSpPr>
          <p:nvPr>
            <p:ph type="title"/>
          </p:nvPr>
        </p:nvSpPr>
        <p:spPr/>
        <p:txBody>
          <a:bodyPr>
            <a:normAutofit fontScale="90000"/>
          </a:bodyPr>
          <a:lstStyle/>
          <a:p>
            <a:r>
              <a:rPr lang="en-US" altLang="en-US" sz="5400" b="1" dirty="0">
                <a:cs typeface="Century Gothic"/>
              </a:rPr>
              <a:t>A. True or False? Public Health Authority</a:t>
            </a:r>
          </a:p>
        </p:txBody>
      </p:sp>
      <p:sp>
        <p:nvSpPr>
          <p:cNvPr id="3" name="Content Placeholder 2">
            <a:extLst>
              <a:ext uri="{FF2B5EF4-FFF2-40B4-BE49-F238E27FC236}">
                <a16:creationId xmlns:a16="http://schemas.microsoft.com/office/drawing/2014/main" id="{778D7154-4A3C-4638-9A5D-EA9395540CD2}"/>
              </a:ext>
            </a:extLst>
          </p:cNvPr>
          <p:cNvSpPr>
            <a:spLocks noGrp="1"/>
          </p:cNvSpPr>
          <p:nvPr>
            <p:ph idx="1"/>
          </p:nvPr>
        </p:nvSpPr>
        <p:spPr/>
        <p:txBody>
          <a:bodyPr anchor="ctr">
            <a:normAutofit/>
          </a:bodyPr>
          <a:lstStyle/>
          <a:p>
            <a:pPr marL="0" indent="0">
              <a:spcBef>
                <a:spcPts val="0"/>
              </a:spcBef>
              <a:buNone/>
            </a:pPr>
            <a:r>
              <a:rPr lang="en-US" altLang="en-US" sz="4800" b="1" dirty="0">
                <a:cs typeface="Century Gothic"/>
              </a:rPr>
              <a:t>The US government can quarantine individuals suspected of carrying communicable diseases across state lines or international borders.</a:t>
            </a:r>
          </a:p>
          <a:p>
            <a:pPr marL="0" indent="0">
              <a:spcBef>
                <a:spcPts val="0"/>
              </a:spcBef>
              <a:buNone/>
            </a:pPr>
            <a:endParaRPr lang="en-US" sz="4800" b="1" dirty="0"/>
          </a:p>
          <a:p>
            <a:pPr marL="0" indent="0">
              <a:spcBef>
                <a:spcPts val="0"/>
              </a:spcBef>
              <a:buNone/>
            </a:pPr>
            <a:r>
              <a:rPr lang="en-US" altLang="en-US" sz="4800" b="1" dirty="0">
                <a:solidFill>
                  <a:srgbClr val="FF0000"/>
                </a:solidFill>
                <a:cs typeface="Century Gothic"/>
              </a:rPr>
              <a:t>Answer: True</a:t>
            </a:r>
            <a:endParaRPr lang="en-US" sz="4800" dirty="0"/>
          </a:p>
        </p:txBody>
      </p:sp>
    </p:spTree>
    <p:extLst>
      <p:ext uri="{BB962C8B-B14F-4D97-AF65-F5344CB8AC3E}">
        <p14:creationId xmlns:p14="http://schemas.microsoft.com/office/powerpoint/2010/main" val="3575264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4898</TotalTime>
  <Words>2382</Words>
  <Application>Microsoft Office PowerPoint</Application>
  <PresentationFormat>Widescreen</PresentationFormat>
  <Paragraphs>450</Paragraphs>
  <Slides>103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Arial</vt:lpstr>
      <vt:lpstr>Calibri</vt:lpstr>
      <vt:lpstr>Calibri Light</vt:lpstr>
      <vt:lpstr>Segoe Script</vt:lpstr>
      <vt:lpstr>Office Theme</vt:lpstr>
      <vt:lpstr>Structure of Government</vt:lpstr>
      <vt:lpstr>ChangeLab Solutions Disclaimer</vt:lpstr>
      <vt:lpstr>CDC Disclaimer</vt:lpstr>
      <vt:lpstr>What We’ll Discuss</vt:lpstr>
      <vt:lpstr>Basic Structure &amp; Functions of Government</vt:lpstr>
      <vt:lpstr>Let’s explore the three levels of government and their sources of power</vt:lpstr>
      <vt:lpstr>Federal Government </vt:lpstr>
      <vt:lpstr>Examples of Enumerated Powers</vt:lpstr>
      <vt:lpstr>Enumerated Powers:  The Spending Clause</vt:lpstr>
      <vt:lpstr>Enumerated Powers:  The Commerce Clause</vt:lpstr>
      <vt:lpstr>Enumerated Powers:  The Necessary &amp; Proper Clause</vt:lpstr>
      <vt:lpstr>Broad interpretation has led to several implied powers…</vt:lpstr>
      <vt:lpstr> Example of Concurrent Powers</vt:lpstr>
      <vt:lpstr>Supremacy Clause</vt:lpstr>
      <vt:lpstr>Examples of how preemption works in practice:  Preemption &amp; Menu Labeling</vt:lpstr>
      <vt:lpstr> Reserved Powers:  Powers that are reserved solely for the states</vt:lpstr>
      <vt:lpstr>Public Health Powers: The Tenth Amendment</vt:lpstr>
      <vt:lpstr>Public Health Powers: Examples</vt:lpstr>
      <vt:lpstr>Power to Regulate Internal Affairs</vt:lpstr>
      <vt:lpstr>Local Powers</vt:lpstr>
      <vt:lpstr>Local Powers  Home Rule = Broad Authority</vt:lpstr>
      <vt:lpstr>Local Powers Dillon’s Rule = Narrow Authority</vt:lpstr>
      <vt:lpstr>Local Powers Somewhere in between</vt:lpstr>
      <vt:lpstr>What’s the main takeaway?</vt:lpstr>
      <vt:lpstr>How do the three levels of government work together in practice?</vt:lpstr>
      <vt:lpstr>Federal: Tobacco Control Act</vt:lpstr>
      <vt:lpstr>State: Smoke-free workplace laws</vt:lpstr>
      <vt:lpstr>Local:  Comprehensive smoke-free laws</vt:lpstr>
      <vt:lpstr>Separation of Powers</vt:lpstr>
      <vt:lpstr>Three Branches of Government</vt:lpstr>
      <vt:lpstr>Three Branches of Government - Legislative</vt:lpstr>
      <vt:lpstr>Three Branches of Government - Executive</vt:lpstr>
      <vt:lpstr>Three Branches of Government - Judicial</vt:lpstr>
      <vt:lpstr>Intro: Checks &amp; Balances</vt:lpstr>
      <vt:lpstr>Powers of Congress</vt:lpstr>
      <vt:lpstr>Checks on Congress</vt:lpstr>
      <vt:lpstr>Powers of Courts</vt:lpstr>
      <vt:lpstr>Checks on Courts</vt:lpstr>
      <vt:lpstr>Powers of the President</vt:lpstr>
      <vt:lpstr>Checks on the President</vt:lpstr>
      <vt:lpstr>Checks &amp; Balances: Illinois</vt:lpstr>
      <vt:lpstr>Structure of Local Governments</vt:lpstr>
      <vt:lpstr>Counties</vt:lpstr>
      <vt:lpstr>Counties Differ by State in Several Ways</vt:lpstr>
      <vt:lpstr>Counties’ Responsibilities Often Include</vt:lpstr>
      <vt:lpstr>Municipalities </vt:lpstr>
      <vt:lpstr>Municipalities Differ by State in  Several Ways</vt:lpstr>
      <vt:lpstr>Municipalities Responsibilities Often Include</vt:lpstr>
      <vt:lpstr>Trivia Question:  Which of these U.S. Cities is also a county?</vt:lpstr>
      <vt:lpstr>Expression of Power:  Types of Laws</vt:lpstr>
      <vt:lpstr>Two Types of Laws</vt:lpstr>
      <vt:lpstr>Effect of Two Types of Laws</vt:lpstr>
      <vt:lpstr>Two Types of Laws Are Introduced by</vt:lpstr>
      <vt:lpstr>Two Types of Laws Are Altered By</vt:lpstr>
      <vt:lpstr>Two Types of Laws Can Be Stopped By</vt:lpstr>
      <vt:lpstr>Two Types of Laws Are Finalized When</vt:lpstr>
      <vt:lpstr>Statutes </vt:lpstr>
      <vt:lpstr>Federal Regulations</vt:lpstr>
      <vt:lpstr>Regulations can take many forms, such as:</vt:lpstr>
      <vt:lpstr>Executive Orders </vt:lpstr>
      <vt:lpstr>Judicial Decisions</vt:lpstr>
      <vt:lpstr>Administrative Law Decisions</vt:lpstr>
      <vt:lpstr>Governmental Public   Health Authority </vt:lpstr>
      <vt:lpstr>Federal Agencies</vt:lpstr>
      <vt:lpstr>Territorial &amp; Tribal Health</vt:lpstr>
      <vt:lpstr>State Health Departments</vt:lpstr>
      <vt:lpstr>An example in Illinois</vt:lpstr>
      <vt:lpstr>Structure of Public Health Governance</vt:lpstr>
      <vt:lpstr>Structure of Public Health Governance:  Two State Examples</vt:lpstr>
      <vt:lpstr>Structure of Public Health Governance:  South Carolina - Centralized</vt:lpstr>
      <vt:lpstr>Structure of Public Health Governance:  North Carolina - Decentralized</vt:lpstr>
      <vt:lpstr>Local Health Departments:  10 Essential Services</vt:lpstr>
      <vt:lpstr>Local Boards of Health</vt:lpstr>
      <vt:lpstr>What’s the Difference? </vt:lpstr>
      <vt:lpstr>Intergovernmental Collaboration &amp;   Improved Health</vt:lpstr>
      <vt:lpstr>FEDERAL: Controlling infectious disease</vt:lpstr>
      <vt:lpstr>STATE: Controlling infectious disease</vt:lpstr>
      <vt:lpstr>LOCAL: Controlling infectious disease</vt:lpstr>
      <vt:lpstr>FEDERAL: Ensuring Food Safety</vt:lpstr>
      <vt:lpstr>STATE &amp; LOCAL: Ensuring Food Safety</vt:lpstr>
      <vt:lpstr>Recap: What We Discussed</vt:lpstr>
      <vt:lpstr>Disclaimer</vt:lpstr>
      <vt:lpstr>Thank you! Questions?</vt:lpstr>
      <vt:lpstr>Q. True or False? Enumerated Powers </vt:lpstr>
      <vt:lpstr>A. True or False? Enumerated Powers </vt:lpstr>
      <vt:lpstr>Q. Multiple Choice: Which of the following is an example of a state’s police power?</vt:lpstr>
      <vt:lpstr>A. Multiple Choice: Which of the following is an example of a state’s police power?</vt:lpstr>
      <vt:lpstr>Q. True or False? Local Power</vt:lpstr>
      <vt:lpstr>A. True or False? Local Power</vt:lpstr>
      <vt:lpstr>Q. Multiple Choice. When it comes to ensuring safe drinking water, which of the following illustrates Congress’ responsibility?</vt:lpstr>
      <vt:lpstr>A. Multiple Choice. When it comes to ensuring safe drinking water, which of the following illustrates Congress’ responsibility?</vt:lpstr>
      <vt:lpstr>Q. Multiple Choice: Which of the following is an example of checks and balances?</vt:lpstr>
      <vt:lpstr>A. Multiple Choice: Which of the following is an example of checks and balances?</vt:lpstr>
      <vt:lpstr>Q. True or False? Types of Laws -1</vt:lpstr>
      <vt:lpstr>A. True or False? Types of Laws -1</vt:lpstr>
      <vt:lpstr>Q. True or False? Types of Laws -2</vt:lpstr>
      <vt:lpstr>A. True or False? Types of Laws -2</vt:lpstr>
      <vt:lpstr>Q. True or False? Public Health Authority</vt:lpstr>
      <vt:lpstr>A. True or False? Public Health Authority</vt:lpstr>
      <vt:lpstr>Q. True or False? Intergovernmental Collaboration </vt:lpstr>
      <vt:lpstr>A. True or False? Intergovernmental Collaboration </vt:lpstr>
      <vt:lpstr>Q. Multiple Choice: Which level of government is responsible for controlling infectious disease?</vt:lpstr>
      <vt:lpstr>A. Multiple Choice: Which level of government is responsible for controlling infectious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Government</dc:title>
  <dc:creator>Yesenia Ortega</dc:creator>
  <cp:lastModifiedBy>Rebecca Johnson</cp:lastModifiedBy>
  <cp:revision>114</cp:revision>
  <dcterms:created xsi:type="dcterms:W3CDTF">2019-07-08T19:32:11Z</dcterms:created>
  <dcterms:modified xsi:type="dcterms:W3CDTF">2019-10-10T20:08:37Z</dcterms:modified>
</cp:coreProperties>
</file>