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6"/>
  </p:notesMasterIdLst>
  <p:sldIdLst>
    <p:sldId id="257" r:id="rId2"/>
    <p:sldId id="260" r:id="rId3"/>
    <p:sldId id="261" r:id="rId4"/>
    <p:sldId id="267" r:id="rId5"/>
    <p:sldId id="268" r:id="rId6"/>
    <p:sldId id="269" r:id="rId7"/>
    <p:sldId id="270" r:id="rId8"/>
    <p:sldId id="271" r:id="rId9"/>
    <p:sldId id="272" r:id="rId10"/>
    <p:sldId id="273" r:id="rId11"/>
    <p:sldId id="274" r:id="rId12"/>
    <p:sldId id="275" r:id="rId13"/>
    <p:sldId id="276" r:id="rId14"/>
    <p:sldId id="280" r:id="rId15"/>
    <p:sldId id="389" r:id="rId16"/>
    <p:sldId id="385" r:id="rId17"/>
    <p:sldId id="388" r:id="rId18"/>
    <p:sldId id="281" r:id="rId19"/>
    <p:sldId id="390"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99" r:id="rId37"/>
    <p:sldId id="300" r:id="rId38"/>
    <p:sldId id="301" r:id="rId39"/>
    <p:sldId id="302" r:id="rId40"/>
    <p:sldId id="303" r:id="rId41"/>
    <p:sldId id="304" r:id="rId42"/>
    <p:sldId id="305" r:id="rId43"/>
    <p:sldId id="306" r:id="rId44"/>
    <p:sldId id="307" r:id="rId45"/>
    <p:sldId id="381" r:id="rId46"/>
    <p:sldId id="309" r:id="rId47"/>
    <p:sldId id="310" r:id="rId48"/>
    <p:sldId id="312" r:id="rId49"/>
    <p:sldId id="391" r:id="rId50"/>
    <p:sldId id="313" r:id="rId51"/>
    <p:sldId id="314" r:id="rId52"/>
    <p:sldId id="317" r:id="rId53"/>
    <p:sldId id="392" r:id="rId54"/>
    <p:sldId id="393" r:id="rId55"/>
    <p:sldId id="318" r:id="rId56"/>
    <p:sldId id="319" r:id="rId57"/>
    <p:sldId id="320" r:id="rId58"/>
    <p:sldId id="321" r:id="rId59"/>
    <p:sldId id="322" r:id="rId60"/>
    <p:sldId id="323" r:id="rId61"/>
    <p:sldId id="324" r:id="rId62"/>
    <p:sldId id="325" r:id="rId63"/>
    <p:sldId id="326" r:id="rId64"/>
    <p:sldId id="327" r:id="rId65"/>
    <p:sldId id="328" r:id="rId66"/>
    <p:sldId id="329" r:id="rId67"/>
    <p:sldId id="330" r:id="rId68"/>
    <p:sldId id="384" r:id="rId69"/>
    <p:sldId id="332" r:id="rId70"/>
    <p:sldId id="333" r:id="rId71"/>
    <p:sldId id="334" r:id="rId72"/>
    <p:sldId id="335" r:id="rId73"/>
    <p:sldId id="336" r:id="rId74"/>
    <p:sldId id="337" r:id="rId75"/>
    <p:sldId id="339" r:id="rId76"/>
    <p:sldId id="370" r:id="rId77"/>
    <p:sldId id="341" r:id="rId78"/>
    <p:sldId id="371" r:id="rId79"/>
    <p:sldId id="372" r:id="rId80"/>
    <p:sldId id="373" r:id="rId81"/>
    <p:sldId id="345" r:id="rId82"/>
    <p:sldId id="346" r:id="rId83"/>
    <p:sldId id="374" r:id="rId84"/>
    <p:sldId id="375" r:id="rId85"/>
    <p:sldId id="349" r:id="rId86"/>
    <p:sldId id="376" r:id="rId87"/>
    <p:sldId id="351" r:id="rId88"/>
    <p:sldId id="394" r:id="rId89"/>
    <p:sldId id="377" r:id="rId90"/>
    <p:sldId id="378" r:id="rId91"/>
    <p:sldId id="379" r:id="rId92"/>
    <p:sldId id="380" r:id="rId93"/>
    <p:sldId id="357" r:id="rId94"/>
    <p:sldId id="358" r:id="rId95"/>
    <p:sldId id="360" r:id="rId96"/>
    <p:sldId id="361" r:id="rId97"/>
    <p:sldId id="362" r:id="rId98"/>
    <p:sldId id="363" r:id="rId99"/>
    <p:sldId id="364" r:id="rId100"/>
    <p:sldId id="365" r:id="rId101"/>
    <p:sldId id="366" r:id="rId102"/>
    <p:sldId id="367" r:id="rId103"/>
    <p:sldId id="368" r:id="rId104"/>
    <p:sldId id="369"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020" autoAdjust="0"/>
    <p:restoredTop sz="76796" autoAdjust="0"/>
  </p:normalViewPr>
  <p:slideViewPr>
    <p:cSldViewPr snapToGrid="0">
      <p:cViewPr varScale="1">
        <p:scale>
          <a:sx n="36" d="100"/>
          <a:sy n="36" d="100"/>
        </p:scale>
        <p:origin x="38" y="6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presProps" Target="presProp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viewProps" Target="viewProp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theme" Target="theme/theme1.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19F329-0975-42FC-97B1-F4F117614A24}" type="datetimeFigureOut">
              <a:rPr lang="en-US" smtClean="0"/>
              <a:t>8/2/2019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A79EF8C-94FB-47B4-86CB-CF0FE21EA585}" type="slidenum">
              <a:rPr lang="en-US" smtClean="0"/>
              <a:t>‹#›</a:t>
            </a:fld>
            <a:endParaRPr lang="en-US"/>
          </a:p>
        </p:txBody>
      </p:sp>
    </p:spTree>
    <p:extLst>
      <p:ext uri="{BB962C8B-B14F-4D97-AF65-F5344CB8AC3E}">
        <p14:creationId xmlns:p14="http://schemas.microsoft.com/office/powerpoint/2010/main" val="2850192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1</a:t>
            </a:fld>
            <a:endParaRPr lang="en-US"/>
          </a:p>
        </p:txBody>
      </p:sp>
    </p:spTree>
    <p:extLst>
      <p:ext uri="{BB962C8B-B14F-4D97-AF65-F5344CB8AC3E}">
        <p14:creationId xmlns:p14="http://schemas.microsoft.com/office/powerpoint/2010/main" val="8493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4A79EF8C-94FB-47B4-86CB-CF0FE21EA585}" type="slidenum">
              <a:rPr lang="en-US" smtClean="0"/>
              <a:t>10</a:t>
            </a:fld>
            <a:endParaRPr lang="en-US"/>
          </a:p>
        </p:txBody>
      </p:sp>
    </p:spTree>
    <p:extLst>
      <p:ext uri="{BB962C8B-B14F-4D97-AF65-F5344CB8AC3E}">
        <p14:creationId xmlns:p14="http://schemas.microsoft.com/office/powerpoint/2010/main" val="25890177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102</a:t>
            </a:fld>
            <a:endParaRPr lang="en-US"/>
          </a:p>
        </p:txBody>
      </p:sp>
    </p:spTree>
    <p:extLst>
      <p:ext uri="{BB962C8B-B14F-4D97-AF65-F5344CB8AC3E}">
        <p14:creationId xmlns:p14="http://schemas.microsoft.com/office/powerpoint/2010/main" val="65369504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103</a:t>
            </a:fld>
            <a:endParaRPr lang="en-US"/>
          </a:p>
        </p:txBody>
      </p:sp>
    </p:spTree>
    <p:extLst>
      <p:ext uri="{BB962C8B-B14F-4D97-AF65-F5344CB8AC3E}">
        <p14:creationId xmlns:p14="http://schemas.microsoft.com/office/powerpoint/2010/main" val="651591119"/>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104</a:t>
            </a:fld>
            <a:endParaRPr lang="en-US"/>
          </a:p>
        </p:txBody>
      </p:sp>
    </p:spTree>
    <p:extLst>
      <p:ext uri="{BB962C8B-B14F-4D97-AF65-F5344CB8AC3E}">
        <p14:creationId xmlns:p14="http://schemas.microsoft.com/office/powerpoint/2010/main" val="40483243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11</a:t>
            </a:fld>
            <a:endParaRPr lang="en-US"/>
          </a:p>
        </p:txBody>
      </p:sp>
    </p:spTree>
    <p:extLst>
      <p:ext uri="{BB962C8B-B14F-4D97-AF65-F5344CB8AC3E}">
        <p14:creationId xmlns:p14="http://schemas.microsoft.com/office/powerpoint/2010/main" val="12984745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13</a:t>
            </a:fld>
            <a:endParaRPr lang="en-US"/>
          </a:p>
        </p:txBody>
      </p:sp>
    </p:spTree>
    <p:extLst>
      <p:ext uri="{BB962C8B-B14F-4D97-AF65-F5344CB8AC3E}">
        <p14:creationId xmlns:p14="http://schemas.microsoft.com/office/powerpoint/2010/main" val="26511708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14</a:t>
            </a:fld>
            <a:endParaRPr lang="en-US"/>
          </a:p>
        </p:txBody>
      </p:sp>
    </p:spTree>
    <p:extLst>
      <p:ext uri="{BB962C8B-B14F-4D97-AF65-F5344CB8AC3E}">
        <p14:creationId xmlns:p14="http://schemas.microsoft.com/office/powerpoint/2010/main" val="28814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15</a:t>
            </a:fld>
            <a:endParaRPr lang="en-US"/>
          </a:p>
        </p:txBody>
      </p:sp>
    </p:spTree>
    <p:extLst>
      <p:ext uri="{BB962C8B-B14F-4D97-AF65-F5344CB8AC3E}">
        <p14:creationId xmlns:p14="http://schemas.microsoft.com/office/powerpoint/2010/main" val="28806955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16</a:t>
            </a:fld>
            <a:endParaRPr lang="en-US"/>
          </a:p>
        </p:txBody>
      </p:sp>
    </p:spTree>
    <p:extLst>
      <p:ext uri="{BB962C8B-B14F-4D97-AF65-F5344CB8AC3E}">
        <p14:creationId xmlns:p14="http://schemas.microsoft.com/office/powerpoint/2010/main" val="1457385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17</a:t>
            </a:fld>
            <a:endParaRPr lang="en-US"/>
          </a:p>
        </p:txBody>
      </p:sp>
    </p:spTree>
    <p:extLst>
      <p:ext uri="{BB962C8B-B14F-4D97-AF65-F5344CB8AC3E}">
        <p14:creationId xmlns:p14="http://schemas.microsoft.com/office/powerpoint/2010/main" val="16411088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18</a:t>
            </a:fld>
            <a:endParaRPr lang="en-US"/>
          </a:p>
        </p:txBody>
      </p:sp>
    </p:spTree>
    <p:extLst>
      <p:ext uri="{BB962C8B-B14F-4D97-AF65-F5344CB8AC3E}">
        <p14:creationId xmlns:p14="http://schemas.microsoft.com/office/powerpoint/2010/main" val="1883975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19</a:t>
            </a:fld>
            <a:endParaRPr lang="en-US"/>
          </a:p>
        </p:txBody>
      </p:sp>
    </p:spTree>
    <p:extLst>
      <p:ext uri="{BB962C8B-B14F-4D97-AF65-F5344CB8AC3E}">
        <p14:creationId xmlns:p14="http://schemas.microsoft.com/office/powerpoint/2010/main" val="29678630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20</a:t>
            </a:fld>
            <a:endParaRPr lang="en-US"/>
          </a:p>
        </p:txBody>
      </p:sp>
    </p:spTree>
    <p:extLst>
      <p:ext uri="{BB962C8B-B14F-4D97-AF65-F5344CB8AC3E}">
        <p14:creationId xmlns:p14="http://schemas.microsoft.com/office/powerpoint/2010/main" val="81035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2</a:t>
            </a:fld>
            <a:endParaRPr lang="en-US"/>
          </a:p>
        </p:txBody>
      </p:sp>
    </p:spTree>
    <p:extLst>
      <p:ext uri="{BB962C8B-B14F-4D97-AF65-F5344CB8AC3E}">
        <p14:creationId xmlns:p14="http://schemas.microsoft.com/office/powerpoint/2010/main" val="11629978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21</a:t>
            </a:fld>
            <a:endParaRPr lang="en-US"/>
          </a:p>
        </p:txBody>
      </p:sp>
    </p:spTree>
    <p:extLst>
      <p:ext uri="{BB962C8B-B14F-4D97-AF65-F5344CB8AC3E}">
        <p14:creationId xmlns:p14="http://schemas.microsoft.com/office/powerpoint/2010/main" val="800281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22</a:t>
            </a:fld>
            <a:endParaRPr lang="en-US"/>
          </a:p>
        </p:txBody>
      </p:sp>
    </p:spTree>
    <p:extLst>
      <p:ext uri="{BB962C8B-B14F-4D97-AF65-F5344CB8AC3E}">
        <p14:creationId xmlns:p14="http://schemas.microsoft.com/office/powerpoint/2010/main" val="28412433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23</a:t>
            </a:fld>
            <a:endParaRPr lang="en-US"/>
          </a:p>
        </p:txBody>
      </p:sp>
    </p:spTree>
    <p:extLst>
      <p:ext uri="{BB962C8B-B14F-4D97-AF65-F5344CB8AC3E}">
        <p14:creationId xmlns:p14="http://schemas.microsoft.com/office/powerpoint/2010/main" val="15726090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24</a:t>
            </a:fld>
            <a:endParaRPr lang="en-US"/>
          </a:p>
        </p:txBody>
      </p:sp>
    </p:spTree>
    <p:extLst>
      <p:ext uri="{BB962C8B-B14F-4D97-AF65-F5344CB8AC3E}">
        <p14:creationId xmlns:p14="http://schemas.microsoft.com/office/powerpoint/2010/main" val="12205531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25</a:t>
            </a:fld>
            <a:endParaRPr lang="en-US"/>
          </a:p>
        </p:txBody>
      </p:sp>
    </p:spTree>
    <p:extLst>
      <p:ext uri="{BB962C8B-B14F-4D97-AF65-F5344CB8AC3E}">
        <p14:creationId xmlns:p14="http://schemas.microsoft.com/office/powerpoint/2010/main" val="3737769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26</a:t>
            </a:fld>
            <a:endParaRPr lang="en-US"/>
          </a:p>
        </p:txBody>
      </p:sp>
    </p:spTree>
    <p:extLst>
      <p:ext uri="{BB962C8B-B14F-4D97-AF65-F5344CB8AC3E}">
        <p14:creationId xmlns:p14="http://schemas.microsoft.com/office/powerpoint/2010/main" val="33513331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5"/>
          </p:nvPr>
        </p:nvSpPr>
        <p:spPr/>
        <p:txBody>
          <a:bodyPr/>
          <a:lstStyle/>
          <a:p>
            <a:fld id="{4A79EF8C-94FB-47B4-86CB-CF0FE21EA585}" type="slidenum">
              <a:rPr lang="en-US" smtClean="0"/>
              <a:t>27</a:t>
            </a:fld>
            <a:endParaRPr lang="en-US"/>
          </a:p>
        </p:txBody>
      </p:sp>
    </p:spTree>
    <p:extLst>
      <p:ext uri="{BB962C8B-B14F-4D97-AF65-F5344CB8AC3E}">
        <p14:creationId xmlns:p14="http://schemas.microsoft.com/office/powerpoint/2010/main" val="33515470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28</a:t>
            </a:fld>
            <a:endParaRPr lang="en-US"/>
          </a:p>
        </p:txBody>
      </p:sp>
    </p:spTree>
    <p:extLst>
      <p:ext uri="{BB962C8B-B14F-4D97-AF65-F5344CB8AC3E}">
        <p14:creationId xmlns:p14="http://schemas.microsoft.com/office/powerpoint/2010/main" val="10273866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29</a:t>
            </a:fld>
            <a:endParaRPr lang="en-US"/>
          </a:p>
        </p:txBody>
      </p:sp>
    </p:spTree>
    <p:extLst>
      <p:ext uri="{BB962C8B-B14F-4D97-AF65-F5344CB8AC3E}">
        <p14:creationId xmlns:p14="http://schemas.microsoft.com/office/powerpoint/2010/main" val="21104185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30</a:t>
            </a:fld>
            <a:endParaRPr lang="en-US"/>
          </a:p>
        </p:txBody>
      </p:sp>
    </p:spTree>
    <p:extLst>
      <p:ext uri="{BB962C8B-B14F-4D97-AF65-F5344CB8AC3E}">
        <p14:creationId xmlns:p14="http://schemas.microsoft.com/office/powerpoint/2010/main" val="228611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a:t>
            </a:fld>
            <a:endParaRPr lang="en-US"/>
          </a:p>
        </p:txBody>
      </p:sp>
    </p:spTree>
    <p:extLst>
      <p:ext uri="{BB962C8B-B14F-4D97-AF65-F5344CB8AC3E}">
        <p14:creationId xmlns:p14="http://schemas.microsoft.com/office/powerpoint/2010/main" val="36112221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31</a:t>
            </a:fld>
            <a:endParaRPr lang="en-US"/>
          </a:p>
        </p:txBody>
      </p:sp>
    </p:spTree>
    <p:extLst>
      <p:ext uri="{BB962C8B-B14F-4D97-AF65-F5344CB8AC3E}">
        <p14:creationId xmlns:p14="http://schemas.microsoft.com/office/powerpoint/2010/main" val="34830127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5"/>
          </p:nvPr>
        </p:nvSpPr>
        <p:spPr/>
        <p:txBody>
          <a:bodyPr/>
          <a:lstStyle/>
          <a:p>
            <a:fld id="{4A79EF8C-94FB-47B4-86CB-CF0FE21EA585}" type="slidenum">
              <a:rPr lang="en-US" smtClean="0"/>
              <a:t>32</a:t>
            </a:fld>
            <a:endParaRPr lang="en-US"/>
          </a:p>
        </p:txBody>
      </p:sp>
    </p:spTree>
    <p:extLst>
      <p:ext uri="{BB962C8B-B14F-4D97-AF65-F5344CB8AC3E}">
        <p14:creationId xmlns:p14="http://schemas.microsoft.com/office/powerpoint/2010/main" val="183201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33</a:t>
            </a:fld>
            <a:endParaRPr lang="en-US"/>
          </a:p>
        </p:txBody>
      </p:sp>
    </p:spTree>
    <p:extLst>
      <p:ext uri="{BB962C8B-B14F-4D97-AF65-F5344CB8AC3E}">
        <p14:creationId xmlns:p14="http://schemas.microsoft.com/office/powerpoint/2010/main" val="343533768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34</a:t>
            </a:fld>
            <a:endParaRPr lang="en-US"/>
          </a:p>
        </p:txBody>
      </p:sp>
    </p:spTree>
    <p:extLst>
      <p:ext uri="{BB962C8B-B14F-4D97-AF65-F5344CB8AC3E}">
        <p14:creationId xmlns:p14="http://schemas.microsoft.com/office/powerpoint/2010/main" val="391759892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35</a:t>
            </a:fld>
            <a:endParaRPr lang="en-US"/>
          </a:p>
        </p:txBody>
      </p:sp>
    </p:spTree>
    <p:extLst>
      <p:ext uri="{BB962C8B-B14F-4D97-AF65-F5344CB8AC3E}">
        <p14:creationId xmlns:p14="http://schemas.microsoft.com/office/powerpoint/2010/main" val="30295754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36</a:t>
            </a:fld>
            <a:endParaRPr lang="en-US"/>
          </a:p>
        </p:txBody>
      </p:sp>
    </p:spTree>
    <p:extLst>
      <p:ext uri="{BB962C8B-B14F-4D97-AF65-F5344CB8AC3E}">
        <p14:creationId xmlns:p14="http://schemas.microsoft.com/office/powerpoint/2010/main" val="21592051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37</a:t>
            </a:fld>
            <a:endParaRPr lang="en-US"/>
          </a:p>
        </p:txBody>
      </p:sp>
    </p:spTree>
    <p:extLst>
      <p:ext uri="{BB962C8B-B14F-4D97-AF65-F5344CB8AC3E}">
        <p14:creationId xmlns:p14="http://schemas.microsoft.com/office/powerpoint/2010/main" val="2971384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38</a:t>
            </a:fld>
            <a:endParaRPr lang="en-US"/>
          </a:p>
        </p:txBody>
      </p:sp>
    </p:spTree>
    <p:extLst>
      <p:ext uri="{BB962C8B-B14F-4D97-AF65-F5344CB8AC3E}">
        <p14:creationId xmlns:p14="http://schemas.microsoft.com/office/powerpoint/2010/main" val="9290647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39</a:t>
            </a:fld>
            <a:endParaRPr lang="en-US"/>
          </a:p>
        </p:txBody>
      </p:sp>
    </p:spTree>
    <p:extLst>
      <p:ext uri="{BB962C8B-B14F-4D97-AF65-F5344CB8AC3E}">
        <p14:creationId xmlns:p14="http://schemas.microsoft.com/office/powerpoint/2010/main" val="19829319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40</a:t>
            </a:fld>
            <a:endParaRPr lang="en-US"/>
          </a:p>
        </p:txBody>
      </p:sp>
    </p:spTree>
    <p:extLst>
      <p:ext uri="{BB962C8B-B14F-4D97-AF65-F5344CB8AC3E}">
        <p14:creationId xmlns:p14="http://schemas.microsoft.com/office/powerpoint/2010/main" val="2326338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a:t>
            </a:fld>
            <a:endParaRPr lang="en-US"/>
          </a:p>
        </p:txBody>
      </p:sp>
    </p:spTree>
    <p:extLst>
      <p:ext uri="{BB962C8B-B14F-4D97-AF65-F5344CB8AC3E}">
        <p14:creationId xmlns:p14="http://schemas.microsoft.com/office/powerpoint/2010/main" val="147784255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41</a:t>
            </a:fld>
            <a:endParaRPr lang="en-US"/>
          </a:p>
        </p:txBody>
      </p:sp>
    </p:spTree>
    <p:extLst>
      <p:ext uri="{BB962C8B-B14F-4D97-AF65-F5344CB8AC3E}">
        <p14:creationId xmlns:p14="http://schemas.microsoft.com/office/powerpoint/2010/main" val="193761247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42</a:t>
            </a:fld>
            <a:endParaRPr lang="en-US"/>
          </a:p>
        </p:txBody>
      </p:sp>
    </p:spTree>
    <p:extLst>
      <p:ext uri="{BB962C8B-B14F-4D97-AF65-F5344CB8AC3E}">
        <p14:creationId xmlns:p14="http://schemas.microsoft.com/office/powerpoint/2010/main" val="39878618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43</a:t>
            </a:fld>
            <a:endParaRPr lang="en-US"/>
          </a:p>
        </p:txBody>
      </p:sp>
    </p:spTree>
    <p:extLst>
      <p:ext uri="{BB962C8B-B14F-4D97-AF65-F5344CB8AC3E}">
        <p14:creationId xmlns:p14="http://schemas.microsoft.com/office/powerpoint/2010/main" val="17881476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44</a:t>
            </a:fld>
            <a:endParaRPr lang="en-US"/>
          </a:p>
        </p:txBody>
      </p:sp>
    </p:spTree>
    <p:extLst>
      <p:ext uri="{BB962C8B-B14F-4D97-AF65-F5344CB8AC3E}">
        <p14:creationId xmlns:p14="http://schemas.microsoft.com/office/powerpoint/2010/main" val="297563830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45</a:t>
            </a:fld>
            <a:endParaRPr lang="en-US"/>
          </a:p>
        </p:txBody>
      </p:sp>
    </p:spTree>
    <p:extLst>
      <p:ext uri="{BB962C8B-B14F-4D97-AF65-F5344CB8AC3E}">
        <p14:creationId xmlns:p14="http://schemas.microsoft.com/office/powerpoint/2010/main" val="36873348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46</a:t>
            </a:fld>
            <a:endParaRPr lang="en-US"/>
          </a:p>
        </p:txBody>
      </p:sp>
    </p:spTree>
    <p:extLst>
      <p:ext uri="{BB962C8B-B14F-4D97-AF65-F5344CB8AC3E}">
        <p14:creationId xmlns:p14="http://schemas.microsoft.com/office/powerpoint/2010/main" val="327538543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47</a:t>
            </a:fld>
            <a:endParaRPr lang="en-US"/>
          </a:p>
        </p:txBody>
      </p:sp>
    </p:spTree>
    <p:extLst>
      <p:ext uri="{BB962C8B-B14F-4D97-AF65-F5344CB8AC3E}">
        <p14:creationId xmlns:p14="http://schemas.microsoft.com/office/powerpoint/2010/main" val="112263571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48</a:t>
            </a:fld>
            <a:endParaRPr lang="en-US"/>
          </a:p>
        </p:txBody>
      </p:sp>
    </p:spTree>
    <p:extLst>
      <p:ext uri="{BB962C8B-B14F-4D97-AF65-F5344CB8AC3E}">
        <p14:creationId xmlns:p14="http://schemas.microsoft.com/office/powerpoint/2010/main" val="38856924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49</a:t>
            </a:fld>
            <a:endParaRPr lang="en-US"/>
          </a:p>
        </p:txBody>
      </p:sp>
    </p:spTree>
    <p:extLst>
      <p:ext uri="{BB962C8B-B14F-4D97-AF65-F5344CB8AC3E}">
        <p14:creationId xmlns:p14="http://schemas.microsoft.com/office/powerpoint/2010/main" val="268107774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50</a:t>
            </a:fld>
            <a:endParaRPr lang="en-US"/>
          </a:p>
        </p:txBody>
      </p:sp>
    </p:spTree>
    <p:extLst>
      <p:ext uri="{BB962C8B-B14F-4D97-AF65-F5344CB8AC3E}">
        <p14:creationId xmlns:p14="http://schemas.microsoft.com/office/powerpoint/2010/main" val="8315526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a:t>
            </a:fld>
            <a:endParaRPr lang="en-US"/>
          </a:p>
        </p:txBody>
      </p:sp>
    </p:spTree>
    <p:extLst>
      <p:ext uri="{BB962C8B-B14F-4D97-AF65-F5344CB8AC3E}">
        <p14:creationId xmlns:p14="http://schemas.microsoft.com/office/powerpoint/2010/main" val="16576870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51</a:t>
            </a:fld>
            <a:endParaRPr lang="en-US"/>
          </a:p>
        </p:txBody>
      </p:sp>
    </p:spTree>
    <p:extLst>
      <p:ext uri="{BB962C8B-B14F-4D97-AF65-F5344CB8AC3E}">
        <p14:creationId xmlns:p14="http://schemas.microsoft.com/office/powerpoint/2010/main" val="70478427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52</a:t>
            </a:fld>
            <a:endParaRPr lang="en-US"/>
          </a:p>
        </p:txBody>
      </p:sp>
    </p:spTree>
    <p:extLst>
      <p:ext uri="{BB962C8B-B14F-4D97-AF65-F5344CB8AC3E}">
        <p14:creationId xmlns:p14="http://schemas.microsoft.com/office/powerpoint/2010/main" val="95850021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53</a:t>
            </a:fld>
            <a:endParaRPr lang="en-US"/>
          </a:p>
        </p:txBody>
      </p:sp>
    </p:spTree>
    <p:extLst>
      <p:ext uri="{BB962C8B-B14F-4D97-AF65-F5344CB8AC3E}">
        <p14:creationId xmlns:p14="http://schemas.microsoft.com/office/powerpoint/2010/main" val="61039225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54</a:t>
            </a:fld>
            <a:endParaRPr lang="en-US"/>
          </a:p>
        </p:txBody>
      </p:sp>
    </p:spTree>
    <p:extLst>
      <p:ext uri="{BB962C8B-B14F-4D97-AF65-F5344CB8AC3E}">
        <p14:creationId xmlns:p14="http://schemas.microsoft.com/office/powerpoint/2010/main" val="324653109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55</a:t>
            </a:fld>
            <a:endParaRPr lang="en-US"/>
          </a:p>
        </p:txBody>
      </p:sp>
    </p:spTree>
    <p:extLst>
      <p:ext uri="{BB962C8B-B14F-4D97-AF65-F5344CB8AC3E}">
        <p14:creationId xmlns:p14="http://schemas.microsoft.com/office/powerpoint/2010/main" val="28415832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56</a:t>
            </a:fld>
            <a:endParaRPr lang="en-US"/>
          </a:p>
        </p:txBody>
      </p:sp>
    </p:spTree>
    <p:extLst>
      <p:ext uri="{BB962C8B-B14F-4D97-AF65-F5344CB8AC3E}">
        <p14:creationId xmlns:p14="http://schemas.microsoft.com/office/powerpoint/2010/main" val="13806345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57</a:t>
            </a:fld>
            <a:endParaRPr lang="en-US"/>
          </a:p>
        </p:txBody>
      </p:sp>
    </p:spTree>
    <p:extLst>
      <p:ext uri="{BB962C8B-B14F-4D97-AF65-F5344CB8AC3E}">
        <p14:creationId xmlns:p14="http://schemas.microsoft.com/office/powerpoint/2010/main" val="9919251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58</a:t>
            </a:fld>
            <a:endParaRPr lang="en-US"/>
          </a:p>
        </p:txBody>
      </p:sp>
    </p:spTree>
    <p:extLst>
      <p:ext uri="{BB962C8B-B14F-4D97-AF65-F5344CB8AC3E}">
        <p14:creationId xmlns:p14="http://schemas.microsoft.com/office/powerpoint/2010/main" val="362476157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59</a:t>
            </a:fld>
            <a:endParaRPr lang="en-US"/>
          </a:p>
        </p:txBody>
      </p:sp>
    </p:spTree>
    <p:extLst>
      <p:ext uri="{BB962C8B-B14F-4D97-AF65-F5344CB8AC3E}">
        <p14:creationId xmlns:p14="http://schemas.microsoft.com/office/powerpoint/2010/main" val="188798678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60</a:t>
            </a:fld>
            <a:endParaRPr lang="en-US"/>
          </a:p>
        </p:txBody>
      </p:sp>
    </p:spTree>
    <p:extLst>
      <p:ext uri="{BB962C8B-B14F-4D97-AF65-F5344CB8AC3E}">
        <p14:creationId xmlns:p14="http://schemas.microsoft.com/office/powerpoint/2010/main" val="1591151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a:t>
            </a:fld>
            <a:endParaRPr lang="en-US"/>
          </a:p>
        </p:txBody>
      </p:sp>
    </p:spTree>
    <p:extLst>
      <p:ext uri="{BB962C8B-B14F-4D97-AF65-F5344CB8AC3E}">
        <p14:creationId xmlns:p14="http://schemas.microsoft.com/office/powerpoint/2010/main" val="26307198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61</a:t>
            </a:fld>
            <a:endParaRPr lang="en-US"/>
          </a:p>
        </p:txBody>
      </p:sp>
    </p:spTree>
    <p:extLst>
      <p:ext uri="{BB962C8B-B14F-4D97-AF65-F5344CB8AC3E}">
        <p14:creationId xmlns:p14="http://schemas.microsoft.com/office/powerpoint/2010/main" val="37152287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62</a:t>
            </a:fld>
            <a:endParaRPr lang="en-US"/>
          </a:p>
        </p:txBody>
      </p:sp>
    </p:spTree>
    <p:extLst>
      <p:ext uri="{BB962C8B-B14F-4D97-AF65-F5344CB8AC3E}">
        <p14:creationId xmlns:p14="http://schemas.microsoft.com/office/powerpoint/2010/main" val="37332741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63</a:t>
            </a:fld>
            <a:endParaRPr lang="en-US"/>
          </a:p>
        </p:txBody>
      </p:sp>
    </p:spTree>
    <p:extLst>
      <p:ext uri="{BB962C8B-B14F-4D97-AF65-F5344CB8AC3E}">
        <p14:creationId xmlns:p14="http://schemas.microsoft.com/office/powerpoint/2010/main" val="169172782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64</a:t>
            </a:fld>
            <a:endParaRPr lang="en-US"/>
          </a:p>
        </p:txBody>
      </p:sp>
    </p:spTree>
    <p:extLst>
      <p:ext uri="{BB962C8B-B14F-4D97-AF65-F5344CB8AC3E}">
        <p14:creationId xmlns:p14="http://schemas.microsoft.com/office/powerpoint/2010/main" val="1258591304"/>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65</a:t>
            </a:fld>
            <a:endParaRPr lang="en-US"/>
          </a:p>
        </p:txBody>
      </p:sp>
    </p:spTree>
    <p:extLst>
      <p:ext uri="{BB962C8B-B14F-4D97-AF65-F5344CB8AC3E}">
        <p14:creationId xmlns:p14="http://schemas.microsoft.com/office/powerpoint/2010/main" val="322479566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66</a:t>
            </a:fld>
            <a:endParaRPr lang="en-US"/>
          </a:p>
        </p:txBody>
      </p:sp>
    </p:spTree>
    <p:extLst>
      <p:ext uri="{BB962C8B-B14F-4D97-AF65-F5344CB8AC3E}">
        <p14:creationId xmlns:p14="http://schemas.microsoft.com/office/powerpoint/2010/main" val="14921969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67</a:t>
            </a:fld>
            <a:endParaRPr lang="en-US"/>
          </a:p>
        </p:txBody>
      </p:sp>
    </p:spTree>
    <p:extLst>
      <p:ext uri="{BB962C8B-B14F-4D97-AF65-F5344CB8AC3E}">
        <p14:creationId xmlns:p14="http://schemas.microsoft.com/office/powerpoint/2010/main" val="39461105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69</a:t>
            </a:fld>
            <a:endParaRPr lang="en-US"/>
          </a:p>
        </p:txBody>
      </p:sp>
    </p:spTree>
    <p:extLst>
      <p:ext uri="{BB962C8B-B14F-4D97-AF65-F5344CB8AC3E}">
        <p14:creationId xmlns:p14="http://schemas.microsoft.com/office/powerpoint/2010/main" val="3286094051"/>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70</a:t>
            </a:fld>
            <a:endParaRPr lang="en-US"/>
          </a:p>
        </p:txBody>
      </p:sp>
    </p:spTree>
    <p:extLst>
      <p:ext uri="{BB962C8B-B14F-4D97-AF65-F5344CB8AC3E}">
        <p14:creationId xmlns:p14="http://schemas.microsoft.com/office/powerpoint/2010/main" val="58918371"/>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71</a:t>
            </a:fld>
            <a:endParaRPr lang="en-US"/>
          </a:p>
        </p:txBody>
      </p:sp>
    </p:spTree>
    <p:extLst>
      <p:ext uri="{BB962C8B-B14F-4D97-AF65-F5344CB8AC3E}">
        <p14:creationId xmlns:p14="http://schemas.microsoft.com/office/powerpoint/2010/main" val="2253153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7</a:t>
            </a:fld>
            <a:endParaRPr lang="en-US"/>
          </a:p>
        </p:txBody>
      </p:sp>
    </p:spTree>
    <p:extLst>
      <p:ext uri="{BB962C8B-B14F-4D97-AF65-F5344CB8AC3E}">
        <p14:creationId xmlns:p14="http://schemas.microsoft.com/office/powerpoint/2010/main" val="38189489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72</a:t>
            </a:fld>
            <a:endParaRPr lang="en-US"/>
          </a:p>
        </p:txBody>
      </p:sp>
    </p:spTree>
    <p:extLst>
      <p:ext uri="{BB962C8B-B14F-4D97-AF65-F5344CB8AC3E}">
        <p14:creationId xmlns:p14="http://schemas.microsoft.com/office/powerpoint/2010/main" val="516874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73</a:t>
            </a:fld>
            <a:endParaRPr lang="en-US"/>
          </a:p>
        </p:txBody>
      </p:sp>
    </p:spTree>
    <p:extLst>
      <p:ext uri="{BB962C8B-B14F-4D97-AF65-F5344CB8AC3E}">
        <p14:creationId xmlns:p14="http://schemas.microsoft.com/office/powerpoint/2010/main" val="31296362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74</a:t>
            </a:fld>
            <a:endParaRPr lang="en-US"/>
          </a:p>
        </p:txBody>
      </p:sp>
    </p:spTree>
    <p:extLst>
      <p:ext uri="{BB962C8B-B14F-4D97-AF65-F5344CB8AC3E}">
        <p14:creationId xmlns:p14="http://schemas.microsoft.com/office/powerpoint/2010/main" val="424601583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75</a:t>
            </a:fld>
            <a:endParaRPr lang="en-US"/>
          </a:p>
        </p:txBody>
      </p:sp>
    </p:spTree>
    <p:extLst>
      <p:ext uri="{BB962C8B-B14F-4D97-AF65-F5344CB8AC3E}">
        <p14:creationId xmlns:p14="http://schemas.microsoft.com/office/powerpoint/2010/main" val="15955840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76</a:t>
            </a:fld>
            <a:endParaRPr lang="en-US"/>
          </a:p>
        </p:txBody>
      </p:sp>
    </p:spTree>
    <p:extLst>
      <p:ext uri="{BB962C8B-B14F-4D97-AF65-F5344CB8AC3E}">
        <p14:creationId xmlns:p14="http://schemas.microsoft.com/office/powerpoint/2010/main" val="44637962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77</a:t>
            </a:fld>
            <a:endParaRPr lang="en-US"/>
          </a:p>
        </p:txBody>
      </p:sp>
    </p:spTree>
    <p:extLst>
      <p:ext uri="{BB962C8B-B14F-4D97-AF65-F5344CB8AC3E}">
        <p14:creationId xmlns:p14="http://schemas.microsoft.com/office/powerpoint/2010/main" val="104857771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78</a:t>
            </a:fld>
            <a:endParaRPr lang="en-US"/>
          </a:p>
        </p:txBody>
      </p:sp>
    </p:spTree>
    <p:extLst>
      <p:ext uri="{BB962C8B-B14F-4D97-AF65-F5344CB8AC3E}">
        <p14:creationId xmlns:p14="http://schemas.microsoft.com/office/powerpoint/2010/main" val="35549376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79</a:t>
            </a:fld>
            <a:endParaRPr lang="en-US"/>
          </a:p>
        </p:txBody>
      </p:sp>
    </p:spTree>
    <p:extLst>
      <p:ext uri="{BB962C8B-B14F-4D97-AF65-F5344CB8AC3E}">
        <p14:creationId xmlns:p14="http://schemas.microsoft.com/office/powerpoint/2010/main" val="132589959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80</a:t>
            </a:fld>
            <a:endParaRPr lang="en-US"/>
          </a:p>
        </p:txBody>
      </p:sp>
    </p:spTree>
    <p:extLst>
      <p:ext uri="{BB962C8B-B14F-4D97-AF65-F5344CB8AC3E}">
        <p14:creationId xmlns:p14="http://schemas.microsoft.com/office/powerpoint/2010/main" val="67831359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81</a:t>
            </a:fld>
            <a:endParaRPr lang="en-US"/>
          </a:p>
        </p:txBody>
      </p:sp>
    </p:spTree>
    <p:extLst>
      <p:ext uri="{BB962C8B-B14F-4D97-AF65-F5344CB8AC3E}">
        <p14:creationId xmlns:p14="http://schemas.microsoft.com/office/powerpoint/2010/main" val="336273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4A79EF8C-94FB-47B4-86CB-CF0FE21EA585}" type="slidenum">
              <a:rPr lang="en-US" smtClean="0"/>
              <a:t>8</a:t>
            </a:fld>
            <a:endParaRPr lang="en-US"/>
          </a:p>
        </p:txBody>
      </p:sp>
    </p:spTree>
    <p:extLst>
      <p:ext uri="{BB962C8B-B14F-4D97-AF65-F5344CB8AC3E}">
        <p14:creationId xmlns:p14="http://schemas.microsoft.com/office/powerpoint/2010/main" val="32991026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82</a:t>
            </a:fld>
            <a:endParaRPr lang="en-US"/>
          </a:p>
        </p:txBody>
      </p:sp>
    </p:spTree>
    <p:extLst>
      <p:ext uri="{BB962C8B-B14F-4D97-AF65-F5344CB8AC3E}">
        <p14:creationId xmlns:p14="http://schemas.microsoft.com/office/powerpoint/2010/main" val="128387365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83</a:t>
            </a:fld>
            <a:endParaRPr lang="en-US"/>
          </a:p>
        </p:txBody>
      </p:sp>
    </p:spTree>
    <p:extLst>
      <p:ext uri="{BB962C8B-B14F-4D97-AF65-F5344CB8AC3E}">
        <p14:creationId xmlns:p14="http://schemas.microsoft.com/office/powerpoint/2010/main" val="261552032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84</a:t>
            </a:fld>
            <a:endParaRPr lang="en-US"/>
          </a:p>
        </p:txBody>
      </p:sp>
    </p:spTree>
    <p:extLst>
      <p:ext uri="{BB962C8B-B14F-4D97-AF65-F5344CB8AC3E}">
        <p14:creationId xmlns:p14="http://schemas.microsoft.com/office/powerpoint/2010/main" val="185887298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85</a:t>
            </a:fld>
            <a:endParaRPr lang="en-US"/>
          </a:p>
        </p:txBody>
      </p:sp>
    </p:spTree>
    <p:extLst>
      <p:ext uri="{BB962C8B-B14F-4D97-AF65-F5344CB8AC3E}">
        <p14:creationId xmlns:p14="http://schemas.microsoft.com/office/powerpoint/2010/main" val="395529590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86</a:t>
            </a:fld>
            <a:endParaRPr lang="en-US"/>
          </a:p>
        </p:txBody>
      </p:sp>
    </p:spTree>
    <p:extLst>
      <p:ext uri="{BB962C8B-B14F-4D97-AF65-F5344CB8AC3E}">
        <p14:creationId xmlns:p14="http://schemas.microsoft.com/office/powerpoint/2010/main" val="106887024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87</a:t>
            </a:fld>
            <a:endParaRPr lang="en-US"/>
          </a:p>
        </p:txBody>
      </p:sp>
    </p:spTree>
    <p:extLst>
      <p:ext uri="{BB962C8B-B14F-4D97-AF65-F5344CB8AC3E}">
        <p14:creationId xmlns:p14="http://schemas.microsoft.com/office/powerpoint/2010/main" val="115670897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88</a:t>
            </a:fld>
            <a:endParaRPr lang="en-US"/>
          </a:p>
        </p:txBody>
      </p:sp>
    </p:spTree>
    <p:extLst>
      <p:ext uri="{BB962C8B-B14F-4D97-AF65-F5344CB8AC3E}">
        <p14:creationId xmlns:p14="http://schemas.microsoft.com/office/powerpoint/2010/main" val="2696775449"/>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89</a:t>
            </a:fld>
            <a:endParaRPr lang="en-US"/>
          </a:p>
        </p:txBody>
      </p:sp>
    </p:spTree>
    <p:extLst>
      <p:ext uri="{BB962C8B-B14F-4D97-AF65-F5344CB8AC3E}">
        <p14:creationId xmlns:p14="http://schemas.microsoft.com/office/powerpoint/2010/main" val="166898918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90</a:t>
            </a:fld>
            <a:endParaRPr lang="en-US"/>
          </a:p>
        </p:txBody>
      </p:sp>
    </p:spTree>
    <p:extLst>
      <p:ext uri="{BB962C8B-B14F-4D97-AF65-F5344CB8AC3E}">
        <p14:creationId xmlns:p14="http://schemas.microsoft.com/office/powerpoint/2010/main" val="321548155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91</a:t>
            </a:fld>
            <a:endParaRPr lang="en-US"/>
          </a:p>
        </p:txBody>
      </p:sp>
    </p:spTree>
    <p:extLst>
      <p:ext uri="{BB962C8B-B14F-4D97-AF65-F5344CB8AC3E}">
        <p14:creationId xmlns:p14="http://schemas.microsoft.com/office/powerpoint/2010/main" val="973517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a:t>
            </a:fld>
            <a:endParaRPr lang="en-US"/>
          </a:p>
        </p:txBody>
      </p:sp>
    </p:spTree>
    <p:extLst>
      <p:ext uri="{BB962C8B-B14F-4D97-AF65-F5344CB8AC3E}">
        <p14:creationId xmlns:p14="http://schemas.microsoft.com/office/powerpoint/2010/main" val="40596661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92</a:t>
            </a:fld>
            <a:endParaRPr lang="en-US"/>
          </a:p>
        </p:txBody>
      </p:sp>
    </p:spTree>
    <p:extLst>
      <p:ext uri="{BB962C8B-B14F-4D97-AF65-F5344CB8AC3E}">
        <p14:creationId xmlns:p14="http://schemas.microsoft.com/office/powerpoint/2010/main" val="265444928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93</a:t>
            </a:fld>
            <a:endParaRPr lang="en-US"/>
          </a:p>
        </p:txBody>
      </p:sp>
    </p:spTree>
    <p:extLst>
      <p:ext uri="{BB962C8B-B14F-4D97-AF65-F5344CB8AC3E}">
        <p14:creationId xmlns:p14="http://schemas.microsoft.com/office/powerpoint/2010/main" val="246499823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94</a:t>
            </a:fld>
            <a:endParaRPr lang="en-US"/>
          </a:p>
        </p:txBody>
      </p:sp>
    </p:spTree>
    <p:extLst>
      <p:ext uri="{BB962C8B-B14F-4D97-AF65-F5344CB8AC3E}">
        <p14:creationId xmlns:p14="http://schemas.microsoft.com/office/powerpoint/2010/main" val="803573619"/>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A79EF8C-94FB-47B4-86CB-CF0FE21EA5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972099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96</a:t>
            </a:fld>
            <a:endParaRPr lang="en-US"/>
          </a:p>
        </p:txBody>
      </p:sp>
    </p:spTree>
    <p:extLst>
      <p:ext uri="{BB962C8B-B14F-4D97-AF65-F5344CB8AC3E}">
        <p14:creationId xmlns:p14="http://schemas.microsoft.com/office/powerpoint/2010/main" val="997957101"/>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97</a:t>
            </a:fld>
            <a:endParaRPr lang="en-US"/>
          </a:p>
        </p:txBody>
      </p:sp>
    </p:spTree>
    <p:extLst>
      <p:ext uri="{BB962C8B-B14F-4D97-AF65-F5344CB8AC3E}">
        <p14:creationId xmlns:p14="http://schemas.microsoft.com/office/powerpoint/2010/main" val="313831460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98</a:t>
            </a:fld>
            <a:endParaRPr lang="en-US"/>
          </a:p>
        </p:txBody>
      </p:sp>
    </p:spTree>
    <p:extLst>
      <p:ext uri="{BB962C8B-B14F-4D97-AF65-F5344CB8AC3E}">
        <p14:creationId xmlns:p14="http://schemas.microsoft.com/office/powerpoint/2010/main" val="4128749745"/>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99</a:t>
            </a:fld>
            <a:endParaRPr lang="en-US"/>
          </a:p>
        </p:txBody>
      </p:sp>
    </p:spTree>
    <p:extLst>
      <p:ext uri="{BB962C8B-B14F-4D97-AF65-F5344CB8AC3E}">
        <p14:creationId xmlns:p14="http://schemas.microsoft.com/office/powerpoint/2010/main" val="120404493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100</a:t>
            </a:fld>
            <a:endParaRPr lang="en-US"/>
          </a:p>
        </p:txBody>
      </p:sp>
    </p:spTree>
    <p:extLst>
      <p:ext uri="{BB962C8B-B14F-4D97-AF65-F5344CB8AC3E}">
        <p14:creationId xmlns:p14="http://schemas.microsoft.com/office/powerpoint/2010/main" val="222361140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A79EF8C-94FB-47B4-86CB-CF0FE21EA585}" type="slidenum">
              <a:rPr lang="en-US" smtClean="0"/>
              <a:t>101</a:t>
            </a:fld>
            <a:endParaRPr lang="en-US"/>
          </a:p>
        </p:txBody>
      </p:sp>
    </p:spTree>
    <p:extLst>
      <p:ext uri="{BB962C8B-B14F-4D97-AF65-F5344CB8AC3E}">
        <p14:creationId xmlns:p14="http://schemas.microsoft.com/office/powerpoint/2010/main" val="39515052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44686-37E7-481C-A345-28EF1A5033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7F32AB9-E0B6-4CE4-89D3-76F26E150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C4CC0DD-C529-4195-8F0C-6F3E77BEB27C}"/>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5003EF34-4375-4088-AE71-D849E20F8B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3DDDC2-E4BE-4FB4-A3D8-2FD083C51C17}"/>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25037428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95CD0-1106-4F6C-BF58-FC3FC7E8EF1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1FB21E-144E-4F8B-A5B9-0C22F475159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CE8AAD-8093-4FA8-A203-6AECDB86CFDB}"/>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3A9E0E75-DC2F-4EFD-A83E-9CE4E6897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EF5A-AB20-4ACC-B7F4-C7FD3D64253B}"/>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1737163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E3DA7B-AAA6-4729-9E23-D74D7BAFD4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1DAC23A-32C7-4D25-B0EF-88D9336517C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112408-DC52-4BA3-8D78-9FB6BF43EA28}"/>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33B1A809-CB13-4BE2-BA48-A46190B9A4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C36D802-C397-49C1-B2B2-C3E17A45204E}"/>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1889164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B272D-A64E-4E7F-9D33-A2F7DFA5ED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E6902F-168D-4D47-812B-9A023316982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BD4188-33EF-45A4-B0BD-32E43C13295F}"/>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9FED07D9-96F6-4BE2-965B-F3B9A54AD3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946C87-CF6D-4372-8287-0F610ACB7ADA}"/>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3535783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18073-BB0D-4F0A-98F1-22BE450F815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9310E3-34C0-442D-A6D0-312F321268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EE24E658-D7ED-47F6-88FD-2DF4F4C20ABE}"/>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437391F3-55C6-4365-900C-DE087D8823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D8F1DD-2360-48F6-A582-B86380087198}"/>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4061783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31C9B-C282-46B3-A7CB-745D65ABAA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C41FD-B620-46E0-9304-F596D3810A4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91EC30-956A-4B53-BF0A-7E03C7202BCB}"/>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544E32-6CE6-4994-A065-24901AE80BC4}"/>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6" name="Footer Placeholder 5">
            <a:extLst>
              <a:ext uri="{FF2B5EF4-FFF2-40B4-BE49-F238E27FC236}">
                <a16:creationId xmlns:a16="http://schemas.microsoft.com/office/drawing/2014/main" id="{D08C8E5B-CBB9-4EF5-A8E6-506F4E4D9A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F729289-2BFD-4A5A-926B-F4A3702AFC65}"/>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3746781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76C9D-32CC-42FC-866B-DFECBC010A0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FE7AC7-40D0-449B-86FB-1E8BC44003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3B4C1C7A-9194-4C8E-8BA1-1E99DE7FC6D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D087F3-446A-4547-BE2D-119726C29D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6214073-2588-4347-B1B1-FCBAD71B4E9C}"/>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EB096B7-B134-41D1-A8AA-288214A66984}"/>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8" name="Footer Placeholder 7">
            <a:extLst>
              <a:ext uri="{FF2B5EF4-FFF2-40B4-BE49-F238E27FC236}">
                <a16:creationId xmlns:a16="http://schemas.microsoft.com/office/drawing/2014/main" id="{899541F4-C66B-4BCD-9B1D-1CDE9B1207B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CE3A0F7-AD41-4293-9FE6-0099791FD2E6}"/>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4019825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3DD7A-0670-4500-AF51-68122DD97D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41C78-D8E8-4312-A4D7-5B9FD84BDC76}"/>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4" name="Footer Placeholder 3">
            <a:extLst>
              <a:ext uri="{FF2B5EF4-FFF2-40B4-BE49-F238E27FC236}">
                <a16:creationId xmlns:a16="http://schemas.microsoft.com/office/drawing/2014/main" id="{B600EB34-4133-4CFD-B1A7-5858D84E27E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70596E-E913-412E-B205-EB489D354306}"/>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148640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DD2A79-A9C4-43FC-A651-0C10671E91DA}"/>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3" name="Footer Placeholder 2">
            <a:extLst>
              <a:ext uri="{FF2B5EF4-FFF2-40B4-BE49-F238E27FC236}">
                <a16:creationId xmlns:a16="http://schemas.microsoft.com/office/drawing/2014/main" id="{A8A6EDC7-1CAB-44CB-AC5C-DB5D9165D0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60F4A0-F963-43CF-BDEC-77316F30AD92}"/>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412240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430D0-E5B4-40B9-94B6-2692D66A9F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BC0D4EB-0F46-458B-9558-982F9DDC0F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BF553F-2900-4982-9CDB-6A94B2061C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7065CDC-55C4-4BE9-87D4-B32CD7082F61}"/>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6" name="Footer Placeholder 5">
            <a:extLst>
              <a:ext uri="{FF2B5EF4-FFF2-40B4-BE49-F238E27FC236}">
                <a16:creationId xmlns:a16="http://schemas.microsoft.com/office/drawing/2014/main" id="{4EDA0890-0517-4A72-9127-F9A20B0B45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455426D-0B81-4BBE-9074-AAB9F9F002D7}"/>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3330264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7C097-D288-46AA-8DF8-1C4E1255660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55FD25-5F9B-4103-A841-1070E944260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C6E91E9-415D-49DB-9CB2-614C3A91888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CBD109-0230-4CF5-96E3-D6A19FB5BF41}"/>
              </a:ext>
            </a:extLst>
          </p:cNvPr>
          <p:cNvSpPr>
            <a:spLocks noGrp="1"/>
          </p:cNvSpPr>
          <p:nvPr>
            <p:ph type="dt" sz="half" idx="10"/>
          </p:nvPr>
        </p:nvSpPr>
        <p:spPr/>
        <p:txBody>
          <a:bodyPr/>
          <a:lstStyle/>
          <a:p>
            <a:fld id="{2F4E147C-AB46-4631-AC2C-CCE4CA50E10C}" type="datetimeFigureOut">
              <a:rPr lang="en-US" smtClean="0"/>
              <a:t>8/2/2019</a:t>
            </a:fld>
            <a:endParaRPr lang="en-US"/>
          </a:p>
        </p:txBody>
      </p:sp>
      <p:sp>
        <p:nvSpPr>
          <p:cNvPr id="6" name="Footer Placeholder 5">
            <a:extLst>
              <a:ext uri="{FF2B5EF4-FFF2-40B4-BE49-F238E27FC236}">
                <a16:creationId xmlns:a16="http://schemas.microsoft.com/office/drawing/2014/main" id="{9047DDB4-231C-422F-8AA2-3CC77C47BE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3E1BA-13C5-4304-8CFA-10DD1BCBE9F6}"/>
              </a:ext>
            </a:extLst>
          </p:cNvPr>
          <p:cNvSpPr>
            <a:spLocks noGrp="1"/>
          </p:cNvSpPr>
          <p:nvPr>
            <p:ph type="sldNum" sz="quarter" idx="12"/>
          </p:nvPr>
        </p:nvSpPr>
        <p:spPr/>
        <p:txBody>
          <a:bodyPr/>
          <a:lstStyle/>
          <a:p>
            <a:fld id="{A614422B-F62B-42E3-A3C5-2C35F86BFF93}" type="slidenum">
              <a:rPr lang="en-US" smtClean="0"/>
              <a:t>‹#›</a:t>
            </a:fld>
            <a:endParaRPr lang="en-US"/>
          </a:p>
        </p:txBody>
      </p:sp>
    </p:spTree>
    <p:extLst>
      <p:ext uri="{BB962C8B-B14F-4D97-AF65-F5344CB8AC3E}">
        <p14:creationId xmlns:p14="http://schemas.microsoft.com/office/powerpoint/2010/main" val="2115947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9B6D67F-7789-4746-9BAA-1CBA5DB957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D89154D-40E9-44D2-8D9C-C3FF6D322F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FBBD5F-CE4B-440E-A88C-86CEB76400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4E147C-AB46-4631-AC2C-CCE4CA50E10C}" type="datetimeFigureOut">
              <a:rPr lang="en-US" smtClean="0"/>
              <a:t>8/2/2019</a:t>
            </a:fld>
            <a:endParaRPr lang="en-US"/>
          </a:p>
        </p:txBody>
      </p:sp>
      <p:sp>
        <p:nvSpPr>
          <p:cNvPr id="5" name="Footer Placeholder 4">
            <a:extLst>
              <a:ext uri="{FF2B5EF4-FFF2-40B4-BE49-F238E27FC236}">
                <a16:creationId xmlns:a16="http://schemas.microsoft.com/office/drawing/2014/main" id="{AFD1A5D9-73FB-46B3-8955-D70BD0FE7C5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4E36595-7657-43B0-94D4-9E8D3EF299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14422B-F62B-42E3-A3C5-2C35F86BFF93}" type="slidenum">
              <a:rPr lang="en-US" smtClean="0"/>
              <a:t>‹#›</a:t>
            </a:fld>
            <a:endParaRPr lang="en-US"/>
          </a:p>
        </p:txBody>
      </p:sp>
    </p:spTree>
    <p:extLst>
      <p:ext uri="{BB962C8B-B14F-4D97-AF65-F5344CB8AC3E}">
        <p14:creationId xmlns:p14="http://schemas.microsoft.com/office/powerpoint/2010/main" val="29152637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0.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c.gov/dhdsp/pubs/docs/CPA-Team-Based-Care.pdf"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cdc.gov/dhdsp/pubs/docs/CPA-Team-Based-Care.pdf" TargetMode="External"/><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3.jp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3.xml"/><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78135-F5D9-48E5-8166-0FC87481B4DB}"/>
              </a:ext>
            </a:extLst>
          </p:cNvPr>
          <p:cNvSpPr>
            <a:spLocks noGrp="1"/>
          </p:cNvSpPr>
          <p:nvPr>
            <p:ph type="ctrTitle"/>
          </p:nvPr>
        </p:nvSpPr>
        <p:spPr/>
        <p:txBody>
          <a:bodyPr/>
          <a:lstStyle/>
          <a:p>
            <a:r>
              <a:rPr lang="en-US" dirty="0">
                <a:latin typeface="+mn-lt"/>
              </a:rPr>
              <a:t>Pharmacist Collaborative Practice Agreements</a:t>
            </a:r>
          </a:p>
        </p:txBody>
      </p:sp>
      <p:sp>
        <p:nvSpPr>
          <p:cNvPr id="3" name="Subtitle 2">
            <a:extLst>
              <a:ext uri="{FF2B5EF4-FFF2-40B4-BE49-F238E27FC236}">
                <a16:creationId xmlns:a16="http://schemas.microsoft.com/office/drawing/2014/main" id="{BD7482FE-F2D0-4874-9426-EDE364CC2E71}"/>
              </a:ext>
            </a:extLst>
          </p:cNvPr>
          <p:cNvSpPr>
            <a:spLocks noGrp="1"/>
          </p:cNvSpPr>
          <p:nvPr>
            <p:ph type="subTitle" idx="1"/>
          </p:nvPr>
        </p:nvSpPr>
        <p:spPr/>
        <p:txBody>
          <a:bodyPr>
            <a:normAutofit/>
          </a:bodyPr>
          <a:lstStyle/>
          <a:p>
            <a:r>
              <a:rPr lang="en-US" sz="5400" dirty="0"/>
              <a:t>Who, What, Why, and How</a:t>
            </a:r>
          </a:p>
        </p:txBody>
      </p:sp>
    </p:spTree>
    <p:extLst>
      <p:ext uri="{BB962C8B-B14F-4D97-AF65-F5344CB8AC3E}">
        <p14:creationId xmlns:p14="http://schemas.microsoft.com/office/powerpoint/2010/main" val="20761516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66CD9-CD3F-4651-B9AC-DD75A8A54A1A}"/>
              </a:ext>
            </a:extLst>
          </p:cNvPr>
          <p:cNvSpPr>
            <a:spLocks noGrp="1"/>
          </p:cNvSpPr>
          <p:nvPr>
            <p:ph type="title"/>
          </p:nvPr>
        </p:nvSpPr>
        <p:spPr>
          <a:xfrm>
            <a:off x="1045234" y="1590076"/>
            <a:ext cx="10515600" cy="2464339"/>
          </a:xfrm>
        </p:spPr>
        <p:txBody>
          <a:bodyPr>
            <a:noAutofit/>
          </a:bodyPr>
          <a:lstStyle/>
          <a:p>
            <a:pPr algn="ctr"/>
            <a:r>
              <a:rPr lang="en-US" sz="6000" dirty="0">
                <a:latin typeface="+mn-lt"/>
                <a:cs typeface="Century Gothic"/>
              </a:rPr>
              <a:t>The value of including </a:t>
            </a:r>
            <a:r>
              <a:rPr lang="en-US" sz="6000" b="1" dirty="0">
                <a:latin typeface="+mn-lt"/>
                <a:cs typeface="Century Gothic"/>
              </a:rPr>
              <a:t>pharmacists</a:t>
            </a:r>
            <a:r>
              <a:rPr lang="en-US" sz="6000" dirty="0">
                <a:latin typeface="+mn-lt"/>
                <a:cs typeface="Century Gothic"/>
              </a:rPr>
              <a:t> in </a:t>
            </a:r>
            <a:r>
              <a:rPr lang="en-US" sz="6000" b="1" dirty="0">
                <a:latin typeface="+mn-lt"/>
                <a:cs typeface="Century Gothic"/>
              </a:rPr>
              <a:t>team-based</a:t>
            </a:r>
            <a:r>
              <a:rPr lang="en-US" sz="6000" dirty="0">
                <a:latin typeface="+mn-lt"/>
                <a:cs typeface="Century Gothic"/>
              </a:rPr>
              <a:t> care</a:t>
            </a:r>
            <a:endParaRPr lang="en-US" sz="6000" dirty="0">
              <a:latin typeface="+mn-lt"/>
            </a:endParaRPr>
          </a:p>
        </p:txBody>
      </p:sp>
    </p:spTree>
    <p:extLst>
      <p:ext uri="{BB962C8B-B14F-4D97-AF65-F5344CB8AC3E}">
        <p14:creationId xmlns:p14="http://schemas.microsoft.com/office/powerpoint/2010/main" val="140024162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53CA-506A-474E-8287-BD6E6AED24B8}"/>
              </a:ext>
            </a:extLst>
          </p:cNvPr>
          <p:cNvSpPr>
            <a:spLocks noGrp="1"/>
          </p:cNvSpPr>
          <p:nvPr>
            <p:ph type="title"/>
          </p:nvPr>
        </p:nvSpPr>
        <p:spPr>
          <a:xfrm>
            <a:off x="2185987" y="2766218"/>
            <a:ext cx="7820025" cy="1325563"/>
          </a:xfrm>
        </p:spPr>
        <p:txBody>
          <a:bodyPr>
            <a:normAutofit/>
          </a:bodyPr>
          <a:lstStyle/>
          <a:p>
            <a:r>
              <a:rPr lang="en-US" sz="6000" dirty="0">
                <a:latin typeface="+mn-lt"/>
              </a:rPr>
              <a:t>Sustainability of Services</a:t>
            </a:r>
          </a:p>
        </p:txBody>
      </p:sp>
    </p:spTree>
    <p:extLst>
      <p:ext uri="{BB962C8B-B14F-4D97-AF65-F5344CB8AC3E}">
        <p14:creationId xmlns:p14="http://schemas.microsoft.com/office/powerpoint/2010/main" val="171552710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F53CA-506A-474E-8287-BD6E6AED24B8}"/>
              </a:ext>
            </a:extLst>
          </p:cNvPr>
          <p:cNvSpPr>
            <a:spLocks noGrp="1"/>
          </p:cNvSpPr>
          <p:nvPr>
            <p:ph type="title"/>
          </p:nvPr>
        </p:nvSpPr>
        <p:spPr>
          <a:xfrm>
            <a:off x="677332" y="2766218"/>
            <a:ext cx="10295467" cy="1325563"/>
          </a:xfrm>
        </p:spPr>
        <p:txBody>
          <a:bodyPr>
            <a:noAutofit/>
          </a:bodyPr>
          <a:lstStyle/>
          <a:p>
            <a:pPr algn="ctr"/>
            <a:r>
              <a:rPr lang="en-US" sz="6000" b="1" dirty="0">
                <a:latin typeface="+mn-lt"/>
              </a:rPr>
              <a:t>Recap:</a:t>
            </a:r>
            <a:br>
              <a:rPr lang="en-US" sz="6000" b="1" dirty="0">
                <a:latin typeface="+mn-lt"/>
              </a:rPr>
            </a:br>
            <a:br>
              <a:rPr lang="en-US" sz="6000" b="1" dirty="0">
                <a:latin typeface="+mn-lt"/>
              </a:rPr>
            </a:br>
            <a:r>
              <a:rPr lang="en-US" sz="6000" b="1" dirty="0">
                <a:latin typeface="+mn-lt"/>
              </a:rPr>
              <a:t>Patient</a:t>
            </a:r>
            <a:r>
              <a:rPr lang="en-US" sz="6000" dirty="0">
                <a:latin typeface="+mn-lt"/>
              </a:rPr>
              <a:t>-centered, </a:t>
            </a:r>
            <a:r>
              <a:rPr lang="en-US" sz="6000" b="1" dirty="0">
                <a:latin typeface="+mn-lt"/>
              </a:rPr>
              <a:t>efficient</a:t>
            </a:r>
            <a:r>
              <a:rPr lang="en-US" sz="6000" dirty="0">
                <a:latin typeface="+mn-lt"/>
              </a:rPr>
              <a:t> care</a:t>
            </a:r>
          </a:p>
        </p:txBody>
      </p:sp>
    </p:spTree>
    <p:extLst>
      <p:ext uri="{BB962C8B-B14F-4D97-AF65-F5344CB8AC3E}">
        <p14:creationId xmlns:p14="http://schemas.microsoft.com/office/powerpoint/2010/main" val="137116261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33595-3EF3-42F6-BBD6-F6BD543D9CA8}"/>
              </a:ext>
            </a:extLst>
          </p:cNvPr>
          <p:cNvSpPr>
            <a:spLocks noGrp="1"/>
          </p:cNvSpPr>
          <p:nvPr>
            <p:ph type="title"/>
          </p:nvPr>
        </p:nvSpPr>
        <p:spPr/>
        <p:txBody>
          <a:bodyPr>
            <a:normAutofit/>
          </a:bodyPr>
          <a:lstStyle/>
          <a:p>
            <a:pPr algn="ctr"/>
            <a:r>
              <a:rPr lang="en-US" sz="6000" dirty="0">
                <a:latin typeface="+mn-lt"/>
              </a:rPr>
              <a:t>More resources</a:t>
            </a:r>
          </a:p>
        </p:txBody>
      </p:sp>
      <p:sp>
        <p:nvSpPr>
          <p:cNvPr id="9" name="Text Placeholder 8">
            <a:extLst>
              <a:ext uri="{FF2B5EF4-FFF2-40B4-BE49-F238E27FC236}">
                <a16:creationId xmlns:a16="http://schemas.microsoft.com/office/drawing/2014/main" id="{0E91491C-7F0C-4103-8BE1-C8A2A4974BC6}"/>
              </a:ext>
            </a:extLst>
          </p:cNvPr>
          <p:cNvSpPr>
            <a:spLocks noGrp="1"/>
          </p:cNvSpPr>
          <p:nvPr>
            <p:ph type="body" idx="1"/>
          </p:nvPr>
        </p:nvSpPr>
        <p:spPr/>
        <p:txBody>
          <a:bodyPr/>
          <a:lstStyle/>
          <a:p>
            <a:r>
              <a:rPr lang="en-US" i="1" dirty="0"/>
              <a:t>https://www.cdc.gov/dhdsp/pubs/docs/CPA-Team-Based-Care</a:t>
            </a:r>
            <a:endParaRPr lang="en-US" dirty="0"/>
          </a:p>
        </p:txBody>
      </p:sp>
      <p:sp>
        <p:nvSpPr>
          <p:cNvPr id="12" name="Text Placeholder 11">
            <a:extLst>
              <a:ext uri="{FF2B5EF4-FFF2-40B4-BE49-F238E27FC236}">
                <a16:creationId xmlns:a16="http://schemas.microsoft.com/office/drawing/2014/main" id="{6D7A52B9-7ED3-4EC8-B387-516F8464A53A}"/>
              </a:ext>
            </a:extLst>
          </p:cNvPr>
          <p:cNvSpPr>
            <a:spLocks noGrp="1"/>
          </p:cNvSpPr>
          <p:nvPr>
            <p:ph type="body" sz="quarter" idx="3"/>
          </p:nvPr>
        </p:nvSpPr>
        <p:spPr/>
        <p:txBody>
          <a:bodyPr/>
          <a:lstStyle/>
          <a:p>
            <a:r>
              <a:rPr lang="en-US" i="1" dirty="0"/>
              <a:t>https://www.cdc.gov/dhdsp/pubs/docs/CPA-Translation-Guide.pdf</a:t>
            </a:r>
            <a:endParaRPr lang="en-US" dirty="0"/>
          </a:p>
        </p:txBody>
      </p:sp>
      <p:pic>
        <p:nvPicPr>
          <p:cNvPr id="13" name="Content Placeholder 12" descr="This is a picture of the cover of the guide &quot;Increasing the Use of Collaborative Practice Agreements Between Prescribers and Pharmacists: A Brief for Decision Makers, Prescribers, and Public Health Practitioners.&quot; ">
            <a:extLst>
              <a:ext uri="{FF2B5EF4-FFF2-40B4-BE49-F238E27FC236}">
                <a16:creationId xmlns:a16="http://schemas.microsoft.com/office/drawing/2014/main" id="{5D90FDDD-8ED2-43D4-BFEF-0DE2686272B1}"/>
              </a:ext>
            </a:extLst>
          </p:cNvPr>
          <p:cNvPicPr preferRelativeResize="0">
            <a:picLocks noGrp="1" noChangeAspect="1"/>
          </p:cNvPicPr>
          <p:nvPr>
            <p:ph sz="quarter" idx="4"/>
          </p:nvPr>
        </p:nvPicPr>
        <p:blipFill rotWithShape="1">
          <a:blip r:embed="rId3"/>
          <a:srcRect l="27933" t="8143" r="30903" b="-462"/>
          <a:stretch/>
        </p:blipFill>
        <p:spPr>
          <a:xfrm>
            <a:off x="6840966" y="2682875"/>
            <a:ext cx="3130282" cy="3810000"/>
          </a:xfrm>
          <a:prstGeom prst="rect">
            <a:avLst/>
          </a:prstGeom>
        </p:spPr>
      </p:pic>
      <p:pic>
        <p:nvPicPr>
          <p:cNvPr id="16" name="Content Placeholder 4" descr="This is a picture of the cover of the toolkit &quot;Advancing Team-Based Care Through Collaborative Practice Agreements.&quot; It shows a picture of team of physicians and pharmacists collaborating together.">
            <a:extLst>
              <a:ext uri="{FF2B5EF4-FFF2-40B4-BE49-F238E27FC236}">
                <a16:creationId xmlns:a16="http://schemas.microsoft.com/office/drawing/2014/main" id="{67C63EA6-BDDF-4F0C-86CF-811376BE5CCA}"/>
              </a:ext>
            </a:extLst>
          </p:cNvPr>
          <p:cNvPicPr>
            <a:picLocks noGrp="1" noChangeAspect="1"/>
          </p:cNvPicPr>
          <p:nvPr>
            <p:ph sz="half" idx="2"/>
          </p:nvPr>
        </p:nvPicPr>
        <p:blipFill rotWithShape="1">
          <a:blip r:embed="rId4"/>
          <a:srcRect l="32075" t="16686" r="32941" b="847"/>
          <a:stretch/>
        </p:blipFill>
        <p:spPr>
          <a:xfrm>
            <a:off x="1978618" y="2682875"/>
            <a:ext cx="2880127" cy="3684588"/>
          </a:xfrm>
          <a:prstGeom prst="rect">
            <a:avLst/>
          </a:prstGeom>
        </p:spPr>
      </p:pic>
    </p:spTree>
    <p:extLst>
      <p:ext uri="{BB962C8B-B14F-4D97-AF65-F5344CB8AC3E}">
        <p14:creationId xmlns:p14="http://schemas.microsoft.com/office/powerpoint/2010/main" val="227986237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167C19-5B71-448C-929E-E0951BD948B7}"/>
              </a:ext>
            </a:extLst>
          </p:cNvPr>
          <p:cNvSpPr>
            <a:spLocks noGrp="1"/>
          </p:cNvSpPr>
          <p:nvPr>
            <p:ph type="title"/>
          </p:nvPr>
        </p:nvSpPr>
        <p:spPr>
          <a:xfrm>
            <a:off x="557213" y="365126"/>
            <a:ext cx="9715500" cy="1149350"/>
          </a:xfrm>
        </p:spPr>
        <p:txBody>
          <a:bodyPr>
            <a:normAutofit/>
          </a:bodyPr>
          <a:lstStyle/>
          <a:p>
            <a:r>
              <a:rPr lang="en-US" sz="6000" dirty="0">
                <a:latin typeface="+mn-lt"/>
              </a:rPr>
              <a:t>Funding</a:t>
            </a:r>
          </a:p>
        </p:txBody>
      </p:sp>
      <p:sp>
        <p:nvSpPr>
          <p:cNvPr id="3" name="Content Placeholder 2">
            <a:extLst>
              <a:ext uri="{FF2B5EF4-FFF2-40B4-BE49-F238E27FC236}">
                <a16:creationId xmlns:a16="http://schemas.microsoft.com/office/drawing/2014/main" id="{8FFEE596-7FAC-44A0-B4EB-73A5F3926A8F}"/>
              </a:ext>
            </a:extLst>
          </p:cNvPr>
          <p:cNvSpPr>
            <a:spLocks noGrp="1"/>
          </p:cNvSpPr>
          <p:nvPr>
            <p:ph idx="1"/>
          </p:nvPr>
        </p:nvSpPr>
        <p:spPr>
          <a:xfrm>
            <a:off x="557213" y="1514475"/>
            <a:ext cx="11387137" cy="4978400"/>
          </a:xfrm>
        </p:spPr>
        <p:txBody>
          <a:bodyPr>
            <a:normAutofit fontScale="92500" lnSpcReduction="20000"/>
          </a:bodyPr>
          <a:lstStyle/>
          <a:p>
            <a:pPr marL="0" indent="0">
              <a:buNone/>
              <a:defRPr/>
            </a:pPr>
            <a:r>
              <a:rPr lang="en-US" sz="3500" dirty="0">
                <a:cs typeface="Arial"/>
              </a:rPr>
              <a:t>Funding for this activity was made possible (in part) by the CDC. The views expressed in activity materials or publications and by speakers and moderators do not necessarily reflect the official policies of the Department of Health and Human Services or the Centers for Disease Control and Prevention, nor does the mention of trade names, commercial practices, or organizations imply endorsement by the US government.</a:t>
            </a:r>
          </a:p>
          <a:p>
            <a:pPr marL="0" indent="0">
              <a:buNone/>
              <a:defRPr/>
            </a:pPr>
            <a:r>
              <a:rPr lang="en-US" sz="3500" dirty="0">
                <a:cs typeface="Arial"/>
              </a:rPr>
              <a:t> </a:t>
            </a:r>
          </a:p>
          <a:p>
            <a:pPr marL="0" indent="0">
              <a:buNone/>
              <a:defRPr/>
            </a:pPr>
            <a:r>
              <a:rPr lang="en-US" sz="3500" dirty="0">
                <a:cs typeface="Arial"/>
              </a:rPr>
              <a:t>Written materials for this activity were supported by the Cooperative Agreement Numbers </a:t>
            </a:r>
            <a:r>
              <a:rPr lang="en-US" sz="3600" dirty="0"/>
              <a:t>NU38OT000307 and NU38OT000141 </a:t>
            </a:r>
            <a:r>
              <a:rPr lang="en-US" sz="3500" dirty="0">
                <a:cs typeface="Arial"/>
              </a:rPr>
              <a:t>from the CDC’s Center for State, Tribal, Local, and Territorial Support.</a:t>
            </a:r>
            <a:endParaRPr lang="en-US" sz="3500" dirty="0"/>
          </a:p>
          <a:p>
            <a:endParaRPr lang="en-US" dirty="0"/>
          </a:p>
        </p:txBody>
      </p:sp>
    </p:spTree>
    <p:extLst>
      <p:ext uri="{BB962C8B-B14F-4D97-AF65-F5344CB8AC3E}">
        <p14:creationId xmlns:p14="http://schemas.microsoft.com/office/powerpoint/2010/main" val="11829983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FE35C8-9CDE-411D-939A-AEA02D42A9D9}"/>
              </a:ext>
            </a:extLst>
          </p:cNvPr>
          <p:cNvSpPr>
            <a:spLocks noGrp="1"/>
          </p:cNvSpPr>
          <p:nvPr>
            <p:ph type="title"/>
          </p:nvPr>
        </p:nvSpPr>
        <p:spPr>
          <a:xfrm>
            <a:off x="856527" y="2286000"/>
            <a:ext cx="10509812" cy="2286000"/>
          </a:xfrm>
        </p:spPr>
        <p:txBody>
          <a:bodyPr>
            <a:normAutofit/>
          </a:bodyPr>
          <a:lstStyle/>
          <a:p>
            <a:pPr algn="ctr"/>
            <a:r>
              <a:rPr lang="en-US" sz="5300" dirty="0">
                <a:latin typeface="+mn-lt"/>
                <a:cs typeface="Century Gothic"/>
              </a:rPr>
              <a:t>Pharmacist Collaborative Practice Agreements:</a:t>
            </a:r>
            <a:br>
              <a:rPr lang="en-US" sz="5300" dirty="0">
                <a:latin typeface="+mn-lt"/>
                <a:cs typeface="Century Gothic"/>
              </a:rPr>
            </a:br>
            <a:r>
              <a:rPr lang="en-US" sz="5300" dirty="0">
                <a:latin typeface="+mn-lt"/>
                <a:cs typeface="Century Gothic"/>
              </a:rPr>
              <a:t>Who, What, Why, and How</a:t>
            </a:r>
            <a:endParaRPr lang="en-US" dirty="0"/>
          </a:p>
        </p:txBody>
      </p:sp>
    </p:spTree>
    <p:extLst>
      <p:ext uri="{BB962C8B-B14F-4D97-AF65-F5344CB8AC3E}">
        <p14:creationId xmlns:p14="http://schemas.microsoft.com/office/powerpoint/2010/main" val="2101678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CFC37-0084-4199-9731-BA2B5701F7F4}"/>
              </a:ext>
            </a:extLst>
          </p:cNvPr>
          <p:cNvSpPr>
            <a:spLocks noGrp="1"/>
          </p:cNvSpPr>
          <p:nvPr>
            <p:ph type="title"/>
          </p:nvPr>
        </p:nvSpPr>
        <p:spPr>
          <a:xfrm>
            <a:off x="1131498" y="1469307"/>
            <a:ext cx="10515600" cy="3188958"/>
          </a:xfrm>
        </p:spPr>
        <p:txBody>
          <a:bodyPr>
            <a:noAutofit/>
          </a:bodyPr>
          <a:lstStyle/>
          <a:p>
            <a:pPr algn="ctr"/>
            <a:r>
              <a:rPr lang="en-US" sz="6000" dirty="0">
                <a:latin typeface="+mn-lt"/>
                <a:cs typeface="Century Gothic"/>
              </a:rPr>
              <a:t>Pharmacists are </a:t>
            </a:r>
            <a:r>
              <a:rPr lang="en-US" sz="6000" b="1" dirty="0">
                <a:latin typeface="+mn-lt"/>
                <a:cs typeface="Century Gothic"/>
              </a:rPr>
              <a:t>highly accessible </a:t>
            </a:r>
            <a:r>
              <a:rPr lang="en-US" sz="6000" dirty="0">
                <a:latin typeface="+mn-lt"/>
                <a:cs typeface="Century Gothic"/>
              </a:rPr>
              <a:t>and </a:t>
            </a:r>
            <a:r>
              <a:rPr lang="en-US" sz="6000" b="1" dirty="0">
                <a:latin typeface="+mn-lt"/>
                <a:cs typeface="Century Gothic"/>
              </a:rPr>
              <a:t>underutilized</a:t>
            </a:r>
            <a:endParaRPr lang="en-US" sz="6000" dirty="0">
              <a:latin typeface="+mn-lt"/>
            </a:endParaRPr>
          </a:p>
        </p:txBody>
      </p:sp>
    </p:spTree>
    <p:extLst>
      <p:ext uri="{BB962C8B-B14F-4D97-AF65-F5344CB8AC3E}">
        <p14:creationId xmlns:p14="http://schemas.microsoft.com/office/powerpoint/2010/main" val="265415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DF441-A3E6-4F54-80FB-B59685A9839A}"/>
              </a:ext>
            </a:extLst>
          </p:cNvPr>
          <p:cNvSpPr>
            <a:spLocks noGrp="1"/>
          </p:cNvSpPr>
          <p:nvPr>
            <p:ph type="title"/>
          </p:nvPr>
        </p:nvSpPr>
        <p:spPr>
          <a:xfrm>
            <a:off x="1646207" y="2766218"/>
            <a:ext cx="8899585" cy="1325563"/>
          </a:xfrm>
        </p:spPr>
        <p:txBody>
          <a:bodyPr>
            <a:normAutofit/>
          </a:bodyPr>
          <a:lstStyle/>
          <a:p>
            <a:r>
              <a:rPr lang="en-US" sz="6000" dirty="0">
                <a:latin typeface="+mn-lt"/>
              </a:rPr>
              <a:t>Support from Public Health</a:t>
            </a:r>
          </a:p>
        </p:txBody>
      </p:sp>
    </p:spTree>
    <p:extLst>
      <p:ext uri="{BB962C8B-B14F-4D97-AF65-F5344CB8AC3E}">
        <p14:creationId xmlns:p14="http://schemas.microsoft.com/office/powerpoint/2010/main" val="19892002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FCD14-EAB5-4695-83ED-4F2A1973018C}"/>
              </a:ext>
            </a:extLst>
          </p:cNvPr>
          <p:cNvSpPr>
            <a:spLocks noGrp="1"/>
          </p:cNvSpPr>
          <p:nvPr>
            <p:ph type="title"/>
          </p:nvPr>
        </p:nvSpPr>
        <p:spPr>
          <a:xfrm>
            <a:off x="1744693" y="2533260"/>
            <a:ext cx="9220200" cy="1791479"/>
          </a:xfrm>
        </p:spPr>
        <p:txBody>
          <a:bodyPr>
            <a:noAutofit/>
          </a:bodyPr>
          <a:lstStyle/>
          <a:p>
            <a:r>
              <a:rPr lang="en-US" sz="6000" dirty="0">
                <a:latin typeface="+mn-lt"/>
              </a:rPr>
              <a:t>About Collaborative Practice Agreements</a:t>
            </a:r>
          </a:p>
        </p:txBody>
      </p:sp>
    </p:spTree>
    <p:extLst>
      <p:ext uri="{BB962C8B-B14F-4D97-AF65-F5344CB8AC3E}">
        <p14:creationId xmlns:p14="http://schemas.microsoft.com/office/powerpoint/2010/main" val="11621355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A6B-8E36-4BC6-AD3F-55CFB9A0D91A}"/>
              </a:ext>
            </a:extLst>
          </p:cNvPr>
          <p:cNvSpPr>
            <a:spLocks noGrp="1"/>
          </p:cNvSpPr>
          <p:nvPr>
            <p:ph type="title"/>
          </p:nvPr>
        </p:nvSpPr>
        <p:spPr>
          <a:xfrm>
            <a:off x="838200" y="365125"/>
            <a:ext cx="10997242" cy="1325563"/>
          </a:xfrm>
        </p:spPr>
        <p:txBody>
          <a:bodyPr>
            <a:noAutofit/>
          </a:bodyPr>
          <a:lstStyle/>
          <a:p>
            <a:r>
              <a:rPr lang="en-US" sz="5400" dirty="0">
                <a:latin typeface="+mn-lt"/>
              </a:rPr>
              <a:t>Collaborative Practice Agreements- 1</a:t>
            </a:r>
          </a:p>
        </p:txBody>
      </p:sp>
      <p:sp>
        <p:nvSpPr>
          <p:cNvPr id="3" name="Content Placeholder 2">
            <a:extLst>
              <a:ext uri="{FF2B5EF4-FFF2-40B4-BE49-F238E27FC236}">
                <a16:creationId xmlns:a16="http://schemas.microsoft.com/office/drawing/2014/main" id="{224B8521-3341-4FA3-8285-9A17A43E2E2A}"/>
              </a:ext>
            </a:extLst>
          </p:cNvPr>
          <p:cNvSpPr>
            <a:spLocks noGrp="1"/>
          </p:cNvSpPr>
          <p:nvPr>
            <p:ph idx="1"/>
          </p:nvPr>
        </p:nvSpPr>
        <p:spPr/>
        <p:txBody>
          <a:bodyPr/>
          <a:lstStyle/>
          <a:p>
            <a:pPr marL="742950" indent="-742950">
              <a:spcAft>
                <a:spcPts val="1800"/>
              </a:spcAft>
              <a:buFont typeface="+mj-lt"/>
              <a:buAutoNum type="arabicPeriod"/>
            </a:pPr>
            <a:r>
              <a:rPr lang="en-US" sz="3600" dirty="0"/>
              <a:t>Establish a formal relationship</a:t>
            </a:r>
          </a:p>
          <a:p>
            <a:endParaRPr lang="en-US" dirty="0"/>
          </a:p>
        </p:txBody>
      </p:sp>
    </p:spTree>
    <p:extLst>
      <p:ext uri="{BB962C8B-B14F-4D97-AF65-F5344CB8AC3E}">
        <p14:creationId xmlns:p14="http://schemas.microsoft.com/office/powerpoint/2010/main" val="1774678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A6B-8E36-4BC6-AD3F-55CFB9A0D91A}"/>
              </a:ext>
            </a:extLst>
          </p:cNvPr>
          <p:cNvSpPr>
            <a:spLocks noGrp="1"/>
          </p:cNvSpPr>
          <p:nvPr>
            <p:ph type="title"/>
          </p:nvPr>
        </p:nvSpPr>
        <p:spPr>
          <a:xfrm>
            <a:off x="838200" y="365125"/>
            <a:ext cx="10997242" cy="1325563"/>
          </a:xfrm>
        </p:spPr>
        <p:txBody>
          <a:bodyPr>
            <a:noAutofit/>
          </a:bodyPr>
          <a:lstStyle/>
          <a:p>
            <a:r>
              <a:rPr lang="en-US" sz="5400" dirty="0">
                <a:latin typeface="+mn-lt"/>
              </a:rPr>
              <a:t>Collaborative Practice Agreements - 2</a:t>
            </a:r>
          </a:p>
        </p:txBody>
      </p:sp>
      <p:sp>
        <p:nvSpPr>
          <p:cNvPr id="3" name="Content Placeholder 2">
            <a:extLst>
              <a:ext uri="{FF2B5EF4-FFF2-40B4-BE49-F238E27FC236}">
                <a16:creationId xmlns:a16="http://schemas.microsoft.com/office/drawing/2014/main" id="{224B8521-3341-4FA3-8285-9A17A43E2E2A}"/>
              </a:ext>
            </a:extLst>
          </p:cNvPr>
          <p:cNvSpPr>
            <a:spLocks noGrp="1"/>
          </p:cNvSpPr>
          <p:nvPr>
            <p:ph idx="1"/>
          </p:nvPr>
        </p:nvSpPr>
        <p:spPr/>
        <p:txBody>
          <a:bodyPr/>
          <a:lstStyle/>
          <a:p>
            <a:pPr marL="742950" indent="-742950">
              <a:spcAft>
                <a:spcPts val="1800"/>
              </a:spcAft>
              <a:buFont typeface="+mj-lt"/>
              <a:buAutoNum type="arabicPeriod"/>
            </a:pPr>
            <a:r>
              <a:rPr lang="en-US" sz="3600" dirty="0"/>
              <a:t>Establish a formal relationship</a:t>
            </a:r>
          </a:p>
          <a:p>
            <a:pPr marL="742950" indent="-742950">
              <a:spcAft>
                <a:spcPts val="1800"/>
              </a:spcAft>
              <a:buFont typeface="+mj-lt"/>
              <a:buAutoNum type="arabicPeriod"/>
            </a:pPr>
            <a:r>
              <a:rPr lang="en-US" sz="3600" dirty="0"/>
              <a:t>Delegate patient care functions</a:t>
            </a:r>
          </a:p>
          <a:p>
            <a:endParaRPr lang="en-US" dirty="0"/>
          </a:p>
        </p:txBody>
      </p:sp>
    </p:spTree>
    <p:extLst>
      <p:ext uri="{BB962C8B-B14F-4D97-AF65-F5344CB8AC3E}">
        <p14:creationId xmlns:p14="http://schemas.microsoft.com/office/powerpoint/2010/main" val="36563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A6B-8E36-4BC6-AD3F-55CFB9A0D91A}"/>
              </a:ext>
            </a:extLst>
          </p:cNvPr>
          <p:cNvSpPr>
            <a:spLocks noGrp="1"/>
          </p:cNvSpPr>
          <p:nvPr>
            <p:ph type="title"/>
          </p:nvPr>
        </p:nvSpPr>
        <p:spPr>
          <a:xfrm>
            <a:off x="838200" y="365125"/>
            <a:ext cx="10997242" cy="1325563"/>
          </a:xfrm>
        </p:spPr>
        <p:txBody>
          <a:bodyPr>
            <a:noAutofit/>
          </a:bodyPr>
          <a:lstStyle/>
          <a:p>
            <a:r>
              <a:rPr lang="en-US" sz="5400" dirty="0">
                <a:latin typeface="+mn-lt"/>
              </a:rPr>
              <a:t>Collaborative Practice Agreements - 3</a:t>
            </a:r>
          </a:p>
        </p:txBody>
      </p:sp>
      <p:sp>
        <p:nvSpPr>
          <p:cNvPr id="3" name="Content Placeholder 2">
            <a:extLst>
              <a:ext uri="{FF2B5EF4-FFF2-40B4-BE49-F238E27FC236}">
                <a16:creationId xmlns:a16="http://schemas.microsoft.com/office/drawing/2014/main" id="{224B8521-3341-4FA3-8285-9A17A43E2E2A}"/>
              </a:ext>
            </a:extLst>
          </p:cNvPr>
          <p:cNvSpPr>
            <a:spLocks noGrp="1"/>
          </p:cNvSpPr>
          <p:nvPr>
            <p:ph idx="1"/>
          </p:nvPr>
        </p:nvSpPr>
        <p:spPr/>
        <p:txBody>
          <a:bodyPr/>
          <a:lstStyle/>
          <a:p>
            <a:pPr marL="742950" indent="-742950">
              <a:spcAft>
                <a:spcPts val="1800"/>
              </a:spcAft>
              <a:buFont typeface="+mj-lt"/>
              <a:buAutoNum type="arabicPeriod"/>
            </a:pPr>
            <a:r>
              <a:rPr lang="en-US" sz="3600" dirty="0"/>
              <a:t>Establish a formal relationship</a:t>
            </a:r>
          </a:p>
          <a:p>
            <a:pPr marL="742950" indent="-742950">
              <a:spcAft>
                <a:spcPts val="1800"/>
              </a:spcAft>
              <a:buFont typeface="+mj-lt"/>
              <a:buAutoNum type="arabicPeriod"/>
            </a:pPr>
            <a:r>
              <a:rPr lang="en-US" sz="3600" dirty="0"/>
              <a:t>Delegate patient care functions</a:t>
            </a:r>
          </a:p>
          <a:p>
            <a:pPr marL="742950" indent="-742950">
              <a:spcAft>
                <a:spcPts val="1800"/>
              </a:spcAft>
              <a:buFont typeface="+mj-lt"/>
              <a:buAutoNum type="arabicPeriod"/>
            </a:pPr>
            <a:r>
              <a:rPr lang="en-US" sz="3600" dirty="0"/>
              <a:t>Contain negotiated conditions</a:t>
            </a:r>
          </a:p>
          <a:p>
            <a:pPr marL="0" indent="0">
              <a:buNone/>
            </a:pPr>
            <a:endParaRPr lang="en-US" dirty="0"/>
          </a:p>
        </p:txBody>
      </p:sp>
    </p:spTree>
    <p:extLst>
      <p:ext uri="{BB962C8B-B14F-4D97-AF65-F5344CB8AC3E}">
        <p14:creationId xmlns:p14="http://schemas.microsoft.com/office/powerpoint/2010/main" val="27789739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CCA6B-8E36-4BC6-AD3F-55CFB9A0D91A}"/>
              </a:ext>
            </a:extLst>
          </p:cNvPr>
          <p:cNvSpPr>
            <a:spLocks noGrp="1"/>
          </p:cNvSpPr>
          <p:nvPr>
            <p:ph type="title"/>
          </p:nvPr>
        </p:nvSpPr>
        <p:spPr>
          <a:xfrm>
            <a:off x="838200" y="365125"/>
            <a:ext cx="10997242" cy="1325563"/>
          </a:xfrm>
        </p:spPr>
        <p:txBody>
          <a:bodyPr>
            <a:noAutofit/>
          </a:bodyPr>
          <a:lstStyle/>
          <a:p>
            <a:r>
              <a:rPr lang="en-US" sz="5400" dirty="0">
                <a:latin typeface="+mn-lt"/>
              </a:rPr>
              <a:t>Collaborative Practice Agreements - 4</a:t>
            </a:r>
          </a:p>
        </p:txBody>
      </p:sp>
      <p:sp>
        <p:nvSpPr>
          <p:cNvPr id="3" name="Content Placeholder 2">
            <a:extLst>
              <a:ext uri="{FF2B5EF4-FFF2-40B4-BE49-F238E27FC236}">
                <a16:creationId xmlns:a16="http://schemas.microsoft.com/office/drawing/2014/main" id="{224B8521-3341-4FA3-8285-9A17A43E2E2A}"/>
              </a:ext>
            </a:extLst>
          </p:cNvPr>
          <p:cNvSpPr>
            <a:spLocks noGrp="1"/>
          </p:cNvSpPr>
          <p:nvPr>
            <p:ph idx="1"/>
          </p:nvPr>
        </p:nvSpPr>
        <p:spPr/>
        <p:txBody>
          <a:bodyPr/>
          <a:lstStyle/>
          <a:p>
            <a:pPr marL="742950" indent="-742950">
              <a:spcAft>
                <a:spcPts val="1800"/>
              </a:spcAft>
              <a:buFont typeface="+mj-lt"/>
              <a:buAutoNum type="arabicPeriod"/>
            </a:pPr>
            <a:r>
              <a:rPr lang="en-US" sz="3600" dirty="0"/>
              <a:t>Establish a formal relationship</a:t>
            </a:r>
          </a:p>
          <a:p>
            <a:pPr marL="742950" indent="-742950">
              <a:spcAft>
                <a:spcPts val="1800"/>
              </a:spcAft>
              <a:buFont typeface="+mj-lt"/>
              <a:buAutoNum type="arabicPeriod"/>
            </a:pPr>
            <a:r>
              <a:rPr lang="en-US" sz="3600" dirty="0"/>
              <a:t>Delegate patient care functions</a:t>
            </a:r>
          </a:p>
          <a:p>
            <a:pPr marL="742950" indent="-742950">
              <a:spcAft>
                <a:spcPts val="1800"/>
              </a:spcAft>
              <a:buFont typeface="+mj-lt"/>
              <a:buAutoNum type="arabicPeriod"/>
            </a:pPr>
            <a:r>
              <a:rPr lang="en-US" sz="3600" dirty="0"/>
              <a:t>Contain negotiated conditions</a:t>
            </a:r>
          </a:p>
          <a:p>
            <a:pPr marL="742950" indent="-742950">
              <a:spcAft>
                <a:spcPts val="1800"/>
              </a:spcAft>
              <a:buFont typeface="+mj-lt"/>
              <a:buAutoNum type="arabicPeriod"/>
            </a:pPr>
            <a:r>
              <a:rPr lang="en-US" sz="3600" dirty="0"/>
              <a:t>Improve outcomes</a:t>
            </a:r>
          </a:p>
          <a:p>
            <a:endParaRPr lang="en-US" dirty="0"/>
          </a:p>
        </p:txBody>
      </p:sp>
    </p:spTree>
    <p:extLst>
      <p:ext uri="{BB962C8B-B14F-4D97-AF65-F5344CB8AC3E}">
        <p14:creationId xmlns:p14="http://schemas.microsoft.com/office/powerpoint/2010/main" val="240888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310C-6CFB-4D11-BD6E-63734B5E9050}"/>
              </a:ext>
            </a:extLst>
          </p:cNvPr>
          <p:cNvSpPr>
            <a:spLocks noGrp="1"/>
          </p:cNvSpPr>
          <p:nvPr>
            <p:ph type="title"/>
          </p:nvPr>
        </p:nvSpPr>
        <p:spPr>
          <a:xfrm>
            <a:off x="838199" y="365125"/>
            <a:ext cx="10859219" cy="1325563"/>
          </a:xfrm>
        </p:spPr>
        <p:txBody>
          <a:bodyPr>
            <a:noAutofit/>
          </a:bodyPr>
          <a:lstStyle/>
          <a:p>
            <a:r>
              <a:rPr lang="en-US" sz="6000" b="1" dirty="0">
                <a:latin typeface="+mn-lt"/>
              </a:rPr>
              <a:t>Question: </a:t>
            </a:r>
            <a:br>
              <a:rPr lang="en-US" sz="6000" dirty="0">
                <a:latin typeface="+mn-lt"/>
              </a:rPr>
            </a:br>
            <a:r>
              <a:rPr lang="en-US" sz="4800" dirty="0">
                <a:latin typeface="+mn-lt"/>
              </a:rPr>
              <a:t>Collaborative Practice Agreements Are:</a:t>
            </a:r>
          </a:p>
        </p:txBody>
      </p:sp>
      <p:sp>
        <p:nvSpPr>
          <p:cNvPr id="3" name="Content Placeholder 2">
            <a:extLst>
              <a:ext uri="{FF2B5EF4-FFF2-40B4-BE49-F238E27FC236}">
                <a16:creationId xmlns:a16="http://schemas.microsoft.com/office/drawing/2014/main" id="{7DB04D98-B9A5-41F1-91F4-84AFBFCAEE62}"/>
              </a:ext>
            </a:extLst>
          </p:cNvPr>
          <p:cNvSpPr>
            <a:spLocks noGrp="1"/>
          </p:cNvSpPr>
          <p:nvPr>
            <p:ph idx="1"/>
          </p:nvPr>
        </p:nvSpPr>
        <p:spPr>
          <a:xfrm>
            <a:off x="838199" y="1814183"/>
            <a:ext cx="10515600" cy="4678692"/>
          </a:xfrm>
        </p:spPr>
        <p:txBody>
          <a:bodyPr>
            <a:noAutofit/>
          </a:bodyPr>
          <a:lstStyle/>
          <a:p>
            <a:pPr marL="971550" lvl="1" indent="-514350">
              <a:buFont typeface="+mj-lt"/>
              <a:buAutoNum type="alphaUcPeriod"/>
            </a:pPr>
            <a:endParaRPr lang="en-US" sz="100" dirty="0">
              <a:ea typeface="MS PGothic" charset="0"/>
              <a:cs typeface="MS PGothic" charset="0"/>
            </a:endParaRPr>
          </a:p>
          <a:p>
            <a:pPr marL="971550" lvl="1" indent="-514350">
              <a:buFont typeface="+mj-lt"/>
              <a:buAutoNum type="alphaUcPeriod"/>
            </a:pPr>
            <a:r>
              <a:rPr lang="en-US" sz="3600" dirty="0">
                <a:ea typeface="MS PGothic" charset="0"/>
                <a:cs typeface="MS PGothic" charset="0"/>
              </a:rPr>
              <a:t>an informal delegation of authority from a pharmacist to a technician</a:t>
            </a:r>
          </a:p>
          <a:p>
            <a:pPr marL="971550" lvl="1" indent="-514350">
              <a:buAutoNum type="alphaUcPeriod"/>
            </a:pPr>
            <a:endParaRPr lang="en-US" sz="3600" dirty="0">
              <a:ea typeface="MS PGothic" charset="0"/>
              <a:cs typeface="MS PGothic" charset="0"/>
            </a:endParaRPr>
          </a:p>
          <a:p>
            <a:pPr marL="971550" lvl="1" indent="-514350">
              <a:buAutoNum type="alphaUcPeriod"/>
            </a:pPr>
            <a:r>
              <a:rPr lang="en-US" sz="3600" dirty="0">
                <a:ea typeface="MS PGothic" charset="0"/>
                <a:cs typeface="MS PGothic" charset="0"/>
              </a:rPr>
              <a:t>a formal collaboration where a prescriber delegates authority to a pharmacist under negotiated conditions</a:t>
            </a:r>
          </a:p>
          <a:p>
            <a:pPr lvl="1"/>
            <a:endParaRPr lang="en-US" sz="3600" dirty="0">
              <a:ea typeface="MS PGothic" charset="0"/>
              <a:cs typeface="MS PGothic" charset="0"/>
            </a:endParaRPr>
          </a:p>
          <a:p>
            <a:pPr marL="971550" lvl="1" indent="-514350">
              <a:buFont typeface="+mj-lt"/>
              <a:buAutoNum type="alphaUcPeriod" startAt="3"/>
            </a:pPr>
            <a:r>
              <a:rPr lang="en-US" sz="3600" dirty="0">
                <a:ea typeface="MS PGothic" charset="0"/>
                <a:cs typeface="MS PGothic" charset="0"/>
              </a:rPr>
              <a:t>an informal collaboration between a physician and a pharmacist</a:t>
            </a:r>
          </a:p>
          <a:p>
            <a:endParaRPr lang="en-US" dirty="0"/>
          </a:p>
          <a:p>
            <a:endParaRPr lang="en-US" sz="3600" dirty="0"/>
          </a:p>
        </p:txBody>
      </p:sp>
    </p:spTree>
    <p:extLst>
      <p:ext uri="{BB962C8B-B14F-4D97-AF65-F5344CB8AC3E}">
        <p14:creationId xmlns:p14="http://schemas.microsoft.com/office/powerpoint/2010/main" val="1479689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9310C-6CFB-4D11-BD6E-63734B5E9050}"/>
              </a:ext>
            </a:extLst>
          </p:cNvPr>
          <p:cNvSpPr>
            <a:spLocks noGrp="1"/>
          </p:cNvSpPr>
          <p:nvPr>
            <p:ph type="title"/>
          </p:nvPr>
        </p:nvSpPr>
        <p:spPr>
          <a:xfrm>
            <a:off x="838199" y="365125"/>
            <a:ext cx="10859219" cy="1325563"/>
          </a:xfrm>
        </p:spPr>
        <p:txBody>
          <a:bodyPr>
            <a:noAutofit/>
          </a:bodyPr>
          <a:lstStyle/>
          <a:p>
            <a:r>
              <a:rPr lang="en-US" sz="6000" b="1" dirty="0">
                <a:latin typeface="+mn-lt"/>
              </a:rPr>
              <a:t>Answer: </a:t>
            </a:r>
            <a:br>
              <a:rPr lang="en-US" sz="6000" dirty="0">
                <a:latin typeface="+mn-lt"/>
              </a:rPr>
            </a:br>
            <a:r>
              <a:rPr lang="en-US" sz="4800" dirty="0">
                <a:latin typeface="+mn-lt"/>
              </a:rPr>
              <a:t>Collaborative Practice Agreements Are:</a:t>
            </a:r>
          </a:p>
        </p:txBody>
      </p:sp>
      <p:sp>
        <p:nvSpPr>
          <p:cNvPr id="3" name="Content Placeholder 2">
            <a:extLst>
              <a:ext uri="{FF2B5EF4-FFF2-40B4-BE49-F238E27FC236}">
                <a16:creationId xmlns:a16="http://schemas.microsoft.com/office/drawing/2014/main" id="{7DB04D98-B9A5-41F1-91F4-84AFBFCAEE62}"/>
              </a:ext>
            </a:extLst>
          </p:cNvPr>
          <p:cNvSpPr>
            <a:spLocks noGrp="1"/>
          </p:cNvSpPr>
          <p:nvPr>
            <p:ph idx="1"/>
          </p:nvPr>
        </p:nvSpPr>
        <p:spPr>
          <a:xfrm>
            <a:off x="838199" y="1814183"/>
            <a:ext cx="10515600" cy="4678692"/>
          </a:xfrm>
        </p:spPr>
        <p:txBody>
          <a:bodyPr>
            <a:noAutofit/>
          </a:bodyPr>
          <a:lstStyle/>
          <a:p>
            <a:pPr marL="971550" lvl="1" indent="-514350">
              <a:buFont typeface="+mj-lt"/>
              <a:buAutoNum type="alphaUcPeriod"/>
            </a:pPr>
            <a:endParaRPr lang="en-US" sz="100" dirty="0">
              <a:ea typeface="MS PGothic" charset="0"/>
              <a:cs typeface="MS PGothic" charset="0"/>
            </a:endParaRPr>
          </a:p>
          <a:p>
            <a:pPr marL="971550" lvl="1" indent="-514350">
              <a:buFont typeface="+mj-lt"/>
              <a:buAutoNum type="alphaUcPeriod"/>
            </a:pPr>
            <a:r>
              <a:rPr lang="en-US" sz="3600" dirty="0">
                <a:ea typeface="MS PGothic" charset="0"/>
                <a:cs typeface="MS PGothic" charset="0"/>
              </a:rPr>
              <a:t>an informal delegation of authority from a pharmacist to a technician</a:t>
            </a:r>
          </a:p>
          <a:p>
            <a:pPr marL="971550" lvl="1" indent="-514350">
              <a:buAutoNum type="alphaUcPeriod"/>
            </a:pPr>
            <a:endParaRPr lang="en-US" sz="3600" dirty="0">
              <a:ea typeface="MS PGothic" charset="0"/>
              <a:cs typeface="MS PGothic" charset="0"/>
            </a:endParaRPr>
          </a:p>
          <a:p>
            <a:pPr marL="971550" lvl="1" indent="-514350">
              <a:buFont typeface="Arial" panose="020B0604020202020204" pitchFamily="34" charset="0"/>
              <a:buAutoNum type="alphaUcPeriod"/>
            </a:pPr>
            <a:r>
              <a:rPr lang="en-US" sz="3600" b="1" dirty="0">
                <a:ea typeface="MS PGothic" charset="0"/>
                <a:cs typeface="MS PGothic" charset="0"/>
              </a:rPr>
              <a:t>a formal collaboration where a prescriber delegates authority to a pharmacist under negotiated conditions - </a:t>
            </a:r>
            <a:r>
              <a:rPr lang="en-US" sz="3600" b="1" dirty="0">
                <a:solidFill>
                  <a:srgbClr val="FF0000"/>
                </a:solidFill>
                <a:ea typeface="MS PGothic" charset="0"/>
                <a:cs typeface="MS PGothic" charset="0"/>
              </a:rPr>
              <a:t>CORRECT ANSWER</a:t>
            </a:r>
            <a:endParaRPr lang="en-US" sz="3600" b="1" dirty="0">
              <a:ea typeface="MS PGothic" charset="0"/>
              <a:cs typeface="MS PGothic" charset="0"/>
            </a:endParaRPr>
          </a:p>
          <a:p>
            <a:pPr marL="457200" lvl="1" indent="0">
              <a:buNone/>
            </a:pPr>
            <a:endParaRPr lang="en-US" sz="3600" dirty="0">
              <a:ea typeface="MS PGothic" charset="0"/>
              <a:cs typeface="MS PGothic" charset="0"/>
            </a:endParaRPr>
          </a:p>
          <a:p>
            <a:pPr marL="971550" lvl="1" indent="-514350">
              <a:buFont typeface="+mj-lt"/>
              <a:buAutoNum type="alphaUcPeriod" startAt="3"/>
            </a:pPr>
            <a:r>
              <a:rPr lang="en-US" sz="3600" dirty="0">
                <a:ea typeface="MS PGothic" charset="0"/>
                <a:cs typeface="MS PGothic" charset="0"/>
              </a:rPr>
              <a:t>an informal collaboration between a physician and a pharmacist</a:t>
            </a:r>
          </a:p>
          <a:p>
            <a:endParaRPr lang="en-US" dirty="0"/>
          </a:p>
          <a:p>
            <a:endParaRPr lang="en-US" sz="3600" dirty="0"/>
          </a:p>
        </p:txBody>
      </p:sp>
    </p:spTree>
    <p:extLst>
      <p:ext uri="{BB962C8B-B14F-4D97-AF65-F5344CB8AC3E}">
        <p14:creationId xmlns:p14="http://schemas.microsoft.com/office/powerpoint/2010/main" val="39985658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C4D73-EEF3-4533-8C8C-09AA196A9F74}"/>
              </a:ext>
            </a:extLst>
          </p:cNvPr>
          <p:cNvSpPr>
            <a:spLocks noGrp="1"/>
          </p:cNvSpPr>
          <p:nvPr>
            <p:ph type="title"/>
          </p:nvPr>
        </p:nvSpPr>
        <p:spPr/>
        <p:txBody>
          <a:bodyPr>
            <a:normAutofit/>
          </a:bodyPr>
          <a:lstStyle/>
          <a:p>
            <a:pPr algn="ctr"/>
            <a:r>
              <a:rPr lang="en-US" sz="6000" b="1" dirty="0"/>
              <a:t>Acknowledgments </a:t>
            </a:r>
          </a:p>
        </p:txBody>
      </p:sp>
      <p:sp>
        <p:nvSpPr>
          <p:cNvPr id="3" name="Content Placeholder 2">
            <a:extLst>
              <a:ext uri="{FF2B5EF4-FFF2-40B4-BE49-F238E27FC236}">
                <a16:creationId xmlns:a16="http://schemas.microsoft.com/office/drawing/2014/main" id="{CB1F4AF6-4014-486A-BCD2-6CDFBFE62510}"/>
              </a:ext>
            </a:extLst>
          </p:cNvPr>
          <p:cNvSpPr>
            <a:spLocks noGrp="1"/>
          </p:cNvSpPr>
          <p:nvPr>
            <p:ph sz="half" idx="1"/>
          </p:nvPr>
        </p:nvSpPr>
        <p:spPr/>
        <p:txBody>
          <a:bodyPr>
            <a:normAutofit fontScale="70000" lnSpcReduction="20000"/>
          </a:bodyPr>
          <a:lstStyle/>
          <a:p>
            <a:pPr marL="0" indent="0">
              <a:buNone/>
            </a:pPr>
            <a:r>
              <a:rPr lang="en-US" sz="3800" dirty="0"/>
              <a:t>This guide was developed by the Division for Heart Disease and Stroke Prevention within the Centers for Disease Control and Prevention in collaboration with ChangeLab Solutions, the National Alliance of State Pharmacy Associations, the American Pharmacists Association, the Network for Public Health Law – Eastern Region, and the University of Maryland Francis King Carey School of Law developed this guide.</a:t>
            </a:r>
          </a:p>
        </p:txBody>
      </p:sp>
      <p:pic>
        <p:nvPicPr>
          <p:cNvPr id="5" name="Content Placeholder 4" descr="This is a picture of the cover of the toolkit &quot;Advancing Team-Based Care Through Collaborative Practice Agreements.&quot; It shows a picture of team of physicians and pharmacists collaborating together.">
            <a:extLst>
              <a:ext uri="{FF2B5EF4-FFF2-40B4-BE49-F238E27FC236}">
                <a16:creationId xmlns:a16="http://schemas.microsoft.com/office/drawing/2014/main" id="{21BE280A-6657-4F19-8D79-0E25134AB4FA}"/>
              </a:ext>
            </a:extLst>
          </p:cNvPr>
          <p:cNvPicPr>
            <a:picLocks noGrp="1" noChangeAspect="1"/>
          </p:cNvPicPr>
          <p:nvPr>
            <p:ph sz="half" idx="2"/>
          </p:nvPr>
        </p:nvPicPr>
        <p:blipFill rotWithShape="1">
          <a:blip r:embed="rId3"/>
          <a:srcRect l="32075" t="16686" r="32941" b="847"/>
          <a:stretch/>
        </p:blipFill>
        <p:spPr>
          <a:xfrm>
            <a:off x="7132320" y="1636255"/>
            <a:ext cx="3803904" cy="4866388"/>
          </a:xfrm>
          <a:prstGeom prst="rect">
            <a:avLst/>
          </a:prstGeom>
        </p:spPr>
      </p:pic>
    </p:spTree>
    <p:extLst>
      <p:ext uri="{BB962C8B-B14F-4D97-AF65-F5344CB8AC3E}">
        <p14:creationId xmlns:p14="http://schemas.microsoft.com/office/powerpoint/2010/main" val="24637731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9F6A5-57E6-42EA-A913-73A7EF0D7A6C}"/>
              </a:ext>
            </a:extLst>
          </p:cNvPr>
          <p:cNvSpPr>
            <a:spLocks noGrp="1"/>
          </p:cNvSpPr>
          <p:nvPr>
            <p:ph type="title"/>
          </p:nvPr>
        </p:nvSpPr>
        <p:spPr>
          <a:xfrm>
            <a:off x="838200" y="365126"/>
            <a:ext cx="10515600" cy="946090"/>
          </a:xfrm>
        </p:spPr>
        <p:txBody>
          <a:bodyPr>
            <a:normAutofit/>
          </a:bodyPr>
          <a:lstStyle/>
          <a:p>
            <a:r>
              <a:rPr lang="en-US" sz="6000" dirty="0">
                <a:latin typeface="+mn-lt"/>
              </a:rPr>
              <a:t>Terminology</a:t>
            </a:r>
          </a:p>
        </p:txBody>
      </p:sp>
      <p:sp>
        <p:nvSpPr>
          <p:cNvPr id="3" name="Content Placeholder 2">
            <a:extLst>
              <a:ext uri="{FF2B5EF4-FFF2-40B4-BE49-F238E27FC236}">
                <a16:creationId xmlns:a16="http://schemas.microsoft.com/office/drawing/2014/main" id="{300B7D9A-7239-4588-A022-99E2E9D7E425}"/>
              </a:ext>
            </a:extLst>
          </p:cNvPr>
          <p:cNvSpPr>
            <a:spLocks noGrp="1"/>
          </p:cNvSpPr>
          <p:nvPr>
            <p:ph sz="half" idx="1"/>
          </p:nvPr>
        </p:nvSpPr>
        <p:spPr>
          <a:xfrm>
            <a:off x="458637" y="1916112"/>
            <a:ext cx="5181600" cy="4351338"/>
          </a:xfrm>
        </p:spPr>
        <p:txBody>
          <a:bodyPr>
            <a:normAutofit lnSpcReduction="10000"/>
          </a:bodyPr>
          <a:lstStyle/>
          <a:p>
            <a:pPr marL="0" indent="0">
              <a:buNone/>
            </a:pPr>
            <a:endParaRPr lang="en-US" dirty="0"/>
          </a:p>
          <a:p>
            <a:pPr marL="0" indent="0">
              <a:buNone/>
            </a:pPr>
            <a:r>
              <a:rPr lang="en-US" sz="4400" dirty="0"/>
              <a:t>Collaborative Practice Agreements are also called:</a:t>
            </a:r>
          </a:p>
          <a:p>
            <a:endParaRPr lang="en-US" dirty="0"/>
          </a:p>
        </p:txBody>
      </p:sp>
      <p:sp>
        <p:nvSpPr>
          <p:cNvPr id="4" name="Content Placeholder 3">
            <a:extLst>
              <a:ext uri="{FF2B5EF4-FFF2-40B4-BE49-F238E27FC236}">
                <a16:creationId xmlns:a16="http://schemas.microsoft.com/office/drawing/2014/main" id="{89E2D575-C69C-4753-ADDA-8727EE7F4FC9}"/>
              </a:ext>
            </a:extLst>
          </p:cNvPr>
          <p:cNvSpPr>
            <a:spLocks noGrp="1"/>
          </p:cNvSpPr>
          <p:nvPr>
            <p:ph sz="half" idx="2"/>
          </p:nvPr>
        </p:nvSpPr>
        <p:spPr>
          <a:xfrm>
            <a:off x="6172200" y="1000664"/>
            <a:ext cx="5181600" cy="5492211"/>
          </a:xfrm>
        </p:spPr>
        <p:txBody>
          <a:bodyPr>
            <a:normAutofit lnSpcReduction="10000"/>
          </a:bodyPr>
          <a:lstStyle/>
          <a:p>
            <a:r>
              <a:rPr lang="en-US" sz="3600" dirty="0"/>
              <a:t>Collaborative care agreement</a:t>
            </a:r>
          </a:p>
          <a:p>
            <a:r>
              <a:rPr lang="en-US" sz="3600" dirty="0"/>
              <a:t>Consult agreement</a:t>
            </a:r>
          </a:p>
          <a:p>
            <a:r>
              <a:rPr lang="en-US" sz="3600" dirty="0"/>
              <a:t>Physician delegation</a:t>
            </a:r>
          </a:p>
          <a:p>
            <a:r>
              <a:rPr lang="en-US" sz="3600" dirty="0"/>
              <a:t>Standing order or protocol</a:t>
            </a:r>
          </a:p>
          <a:p>
            <a:r>
              <a:rPr lang="en-US" sz="3600" dirty="0"/>
              <a:t>Physician-pharmacist agreement</a:t>
            </a:r>
          </a:p>
          <a:p>
            <a:r>
              <a:rPr lang="en-US" sz="3600" dirty="0"/>
              <a:t>Collaborative pharmacy agreement</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203554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0182E-0B62-4C03-95A2-AE20032DD5C6}"/>
              </a:ext>
            </a:extLst>
          </p:cNvPr>
          <p:cNvSpPr>
            <a:spLocks noGrp="1"/>
          </p:cNvSpPr>
          <p:nvPr>
            <p:ph type="title"/>
          </p:nvPr>
        </p:nvSpPr>
        <p:spPr>
          <a:xfrm>
            <a:off x="1062487" y="1069676"/>
            <a:ext cx="10515600" cy="2777616"/>
          </a:xfrm>
        </p:spPr>
        <p:txBody>
          <a:bodyPr>
            <a:normAutofit fontScale="90000"/>
          </a:bodyPr>
          <a:lstStyle/>
          <a:p>
            <a:r>
              <a:rPr lang="en-US" sz="6700" dirty="0">
                <a:latin typeface="+mn-lt"/>
              </a:rPr>
              <a:t>Enhancing Team-Based Care</a:t>
            </a:r>
            <a:br>
              <a:rPr lang="en-US" dirty="0">
                <a:latin typeface="+mn-lt"/>
              </a:rPr>
            </a:br>
            <a:br>
              <a:rPr lang="en-US" dirty="0">
                <a:latin typeface="+mn-lt"/>
              </a:rPr>
            </a:br>
            <a:r>
              <a:rPr lang="en-US" dirty="0">
                <a:latin typeface="+mn-lt"/>
                <a:cs typeface="Century Gothic"/>
              </a:rPr>
              <a:t>Collaborative agreements are not the first step for collaborative care</a:t>
            </a:r>
            <a:br>
              <a:rPr lang="en-US" dirty="0">
                <a:latin typeface="+mn-lt"/>
                <a:cs typeface="Century Gothic"/>
              </a:rPr>
            </a:br>
            <a:endParaRPr lang="en-US" dirty="0">
              <a:latin typeface="+mn-lt"/>
            </a:endParaRPr>
          </a:p>
        </p:txBody>
      </p:sp>
    </p:spTree>
    <p:extLst>
      <p:ext uri="{BB962C8B-B14F-4D97-AF65-F5344CB8AC3E}">
        <p14:creationId xmlns:p14="http://schemas.microsoft.com/office/powerpoint/2010/main" val="1404216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8AF09E-C2ED-4801-B22D-5D4A5C13C872}"/>
              </a:ext>
            </a:extLst>
          </p:cNvPr>
          <p:cNvSpPr>
            <a:spLocks noGrp="1"/>
          </p:cNvSpPr>
          <p:nvPr>
            <p:ph type="title"/>
          </p:nvPr>
        </p:nvSpPr>
        <p:spPr/>
        <p:txBody>
          <a:bodyPr>
            <a:normAutofit/>
          </a:bodyPr>
          <a:lstStyle/>
          <a:p>
            <a:r>
              <a:rPr lang="en-US" dirty="0">
                <a:cs typeface="Century Gothic"/>
              </a:rPr>
              <a:t>However, collaborative agreements increase the efficiency of team-based care</a:t>
            </a:r>
            <a:endParaRPr lang="en-US" dirty="0"/>
          </a:p>
        </p:txBody>
      </p:sp>
    </p:spTree>
    <p:extLst>
      <p:ext uri="{BB962C8B-B14F-4D97-AF65-F5344CB8AC3E}">
        <p14:creationId xmlns:p14="http://schemas.microsoft.com/office/powerpoint/2010/main" val="27599154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93E3-60EA-4848-8EB7-E6DC05314B08}"/>
              </a:ext>
            </a:extLst>
          </p:cNvPr>
          <p:cNvSpPr>
            <a:spLocks noGrp="1"/>
          </p:cNvSpPr>
          <p:nvPr>
            <p:ph type="title"/>
          </p:nvPr>
        </p:nvSpPr>
        <p:spPr>
          <a:xfrm>
            <a:off x="3677009" y="2766218"/>
            <a:ext cx="4837981" cy="1325563"/>
          </a:xfrm>
        </p:spPr>
        <p:txBody>
          <a:bodyPr>
            <a:normAutofit/>
          </a:bodyPr>
          <a:lstStyle/>
          <a:p>
            <a:r>
              <a:rPr lang="en-US" sz="6600" dirty="0">
                <a:latin typeface="+mn-lt"/>
              </a:rPr>
              <a:t>Case Study</a:t>
            </a:r>
          </a:p>
        </p:txBody>
      </p:sp>
    </p:spTree>
    <p:extLst>
      <p:ext uri="{BB962C8B-B14F-4D97-AF65-F5344CB8AC3E}">
        <p14:creationId xmlns:p14="http://schemas.microsoft.com/office/powerpoint/2010/main" val="1039670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B93E3-60EA-4848-8EB7-E6DC05314B08}"/>
              </a:ext>
            </a:extLst>
          </p:cNvPr>
          <p:cNvSpPr>
            <a:spLocks noGrp="1"/>
          </p:cNvSpPr>
          <p:nvPr>
            <p:ph type="title"/>
          </p:nvPr>
        </p:nvSpPr>
        <p:spPr>
          <a:xfrm>
            <a:off x="2390056" y="2766218"/>
            <a:ext cx="7411888" cy="1325563"/>
          </a:xfrm>
        </p:spPr>
        <p:txBody>
          <a:bodyPr>
            <a:noAutofit/>
          </a:bodyPr>
          <a:lstStyle/>
          <a:p>
            <a:r>
              <a:rPr lang="en-US" sz="6600" dirty="0">
                <a:latin typeface="+mn-lt"/>
              </a:rPr>
              <a:t>Logistical Challenges</a:t>
            </a:r>
          </a:p>
        </p:txBody>
      </p:sp>
    </p:spTree>
    <p:extLst>
      <p:ext uri="{BB962C8B-B14F-4D97-AF65-F5344CB8AC3E}">
        <p14:creationId xmlns:p14="http://schemas.microsoft.com/office/powerpoint/2010/main" val="772139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7CF77-B85F-4C8B-A510-F9F6875F7631}"/>
              </a:ext>
            </a:extLst>
          </p:cNvPr>
          <p:cNvSpPr>
            <a:spLocks noGrp="1"/>
          </p:cNvSpPr>
          <p:nvPr>
            <p:ph type="title"/>
          </p:nvPr>
        </p:nvSpPr>
        <p:spPr>
          <a:xfrm>
            <a:off x="1121434" y="2559140"/>
            <a:ext cx="10232366" cy="2461434"/>
          </a:xfrm>
        </p:spPr>
        <p:txBody>
          <a:bodyPr>
            <a:normAutofit/>
          </a:bodyPr>
          <a:lstStyle/>
          <a:p>
            <a:pPr algn="ctr"/>
            <a:r>
              <a:rPr lang="en-US" sz="6000" dirty="0">
                <a:latin typeface="+mn-lt"/>
              </a:rPr>
              <a:t>As </a:t>
            </a:r>
            <a:r>
              <a:rPr lang="en-US" sz="6000" b="1" dirty="0">
                <a:latin typeface="+mn-lt"/>
              </a:rPr>
              <a:t>trust </a:t>
            </a:r>
            <a:r>
              <a:rPr lang="en-US" sz="6000" dirty="0">
                <a:latin typeface="+mn-lt"/>
              </a:rPr>
              <a:t>grows, a </a:t>
            </a:r>
            <a:r>
              <a:rPr lang="en-US" sz="6000" b="1" dirty="0">
                <a:latin typeface="+mn-lt"/>
              </a:rPr>
              <a:t>CPA</a:t>
            </a:r>
            <a:r>
              <a:rPr lang="en-US" sz="6000" dirty="0">
                <a:latin typeface="+mn-lt"/>
              </a:rPr>
              <a:t> is developed</a:t>
            </a:r>
          </a:p>
        </p:txBody>
      </p:sp>
    </p:spTree>
    <p:extLst>
      <p:ext uri="{BB962C8B-B14F-4D97-AF65-F5344CB8AC3E}">
        <p14:creationId xmlns:p14="http://schemas.microsoft.com/office/powerpoint/2010/main" val="23301239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23F64F-EBCF-496A-BD6B-4C7296E8F4E4}"/>
              </a:ext>
            </a:extLst>
          </p:cNvPr>
          <p:cNvSpPr>
            <a:spLocks noGrp="1"/>
          </p:cNvSpPr>
          <p:nvPr>
            <p:ph type="title"/>
          </p:nvPr>
        </p:nvSpPr>
        <p:spPr>
          <a:xfrm>
            <a:off x="1252987" y="2568515"/>
            <a:ext cx="9686026" cy="1720970"/>
          </a:xfrm>
        </p:spPr>
        <p:txBody>
          <a:bodyPr>
            <a:normAutofit fontScale="90000"/>
          </a:bodyPr>
          <a:lstStyle/>
          <a:p>
            <a:r>
              <a:rPr lang="en-US" sz="6000" b="1" dirty="0">
                <a:latin typeface="+mn-lt"/>
              </a:rPr>
              <a:t>Patient</a:t>
            </a:r>
            <a:r>
              <a:rPr lang="en-US" sz="6000" dirty="0">
                <a:latin typeface="+mn-lt"/>
              </a:rPr>
              <a:t>-centered, </a:t>
            </a:r>
            <a:r>
              <a:rPr lang="en-US" sz="6000" b="1" dirty="0">
                <a:latin typeface="+mn-lt"/>
              </a:rPr>
              <a:t>efficient</a:t>
            </a:r>
            <a:r>
              <a:rPr lang="en-US" sz="6000" dirty="0">
                <a:latin typeface="+mn-lt"/>
              </a:rPr>
              <a:t> care</a:t>
            </a:r>
          </a:p>
        </p:txBody>
      </p:sp>
    </p:spTree>
    <p:extLst>
      <p:ext uri="{BB962C8B-B14F-4D97-AF65-F5344CB8AC3E}">
        <p14:creationId xmlns:p14="http://schemas.microsoft.com/office/powerpoint/2010/main" val="40190476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BE38-9455-4992-8E37-DC56E40C9042}"/>
              </a:ext>
            </a:extLst>
          </p:cNvPr>
          <p:cNvSpPr>
            <a:spLocks noGrp="1"/>
          </p:cNvSpPr>
          <p:nvPr>
            <p:ph type="title"/>
          </p:nvPr>
        </p:nvSpPr>
        <p:spPr/>
        <p:txBody>
          <a:bodyPr>
            <a:normAutofit/>
          </a:bodyPr>
          <a:lstStyle/>
          <a:p>
            <a:r>
              <a:rPr lang="en-US" b="1" dirty="0">
                <a:latin typeface="+mn-lt"/>
                <a:ea typeface="MS PGothic" charset="0"/>
                <a:cs typeface="MS PGothic" charset="0"/>
              </a:rPr>
              <a:t>Question: </a:t>
            </a:r>
            <a:r>
              <a:rPr lang="en-US" dirty="0">
                <a:latin typeface="+mn-lt"/>
                <a:ea typeface="MS PGothic" charset="0"/>
                <a:cs typeface="MS PGothic" charset="0"/>
              </a:rPr>
              <a:t>Collaborative practice agreements do which of the following?</a:t>
            </a:r>
            <a:endParaRPr lang="en-US" dirty="0">
              <a:latin typeface="+mn-lt"/>
            </a:endParaRPr>
          </a:p>
        </p:txBody>
      </p:sp>
      <p:sp>
        <p:nvSpPr>
          <p:cNvPr id="3" name="Content Placeholder 2">
            <a:extLst>
              <a:ext uri="{FF2B5EF4-FFF2-40B4-BE49-F238E27FC236}">
                <a16:creationId xmlns:a16="http://schemas.microsoft.com/office/drawing/2014/main" id="{74206EB1-5BE4-40B6-88AD-1EA2A4554000}"/>
              </a:ext>
            </a:extLst>
          </p:cNvPr>
          <p:cNvSpPr>
            <a:spLocks noGrp="1"/>
          </p:cNvSpPr>
          <p:nvPr>
            <p:ph idx="1"/>
          </p:nvPr>
        </p:nvSpPr>
        <p:spPr/>
        <p:txBody>
          <a:bodyPr>
            <a:normAutofit/>
          </a:bodyPr>
          <a:lstStyle/>
          <a:p>
            <a:pPr marL="971550" lvl="1" indent="-514350">
              <a:buFont typeface="+mj-lt"/>
              <a:buAutoNum type="alphaUcPeriod"/>
            </a:pPr>
            <a:r>
              <a:rPr lang="en-US" sz="3600" dirty="0">
                <a:ea typeface="MS PGothic" charset="0"/>
                <a:cs typeface="MS PGothic" charset="0"/>
              </a:rPr>
              <a:t>Enhance team-based care and create efficiencies in care delivery</a:t>
            </a:r>
          </a:p>
          <a:p>
            <a:pPr marL="971550" lvl="1" indent="-514350">
              <a:buAutoNum type="alphaUcPeriod"/>
            </a:pPr>
            <a:r>
              <a:rPr lang="en-US" sz="3600" dirty="0">
                <a:ea typeface="MS PGothic" charset="0"/>
                <a:cs typeface="MS PGothic" charset="0"/>
              </a:rPr>
              <a:t>Serve as the first step in providing collaborative care</a:t>
            </a:r>
          </a:p>
          <a:p>
            <a:pPr marL="971550" lvl="1" indent="-514350">
              <a:buAutoNum type="alphaUcPeriod"/>
            </a:pPr>
            <a:r>
              <a:rPr lang="en-US" sz="3600" dirty="0">
                <a:ea typeface="MS PGothic" charset="0"/>
                <a:cs typeface="MS PGothic" charset="0"/>
              </a:rPr>
              <a:t>Cause more administrative burden than they are worth</a:t>
            </a:r>
          </a:p>
          <a:p>
            <a:pPr marL="971550" lvl="1" indent="-514350">
              <a:buAutoNum type="alphaUcPeriod"/>
            </a:pPr>
            <a:r>
              <a:rPr lang="en-US" sz="3600" dirty="0">
                <a:ea typeface="MS PGothic" charset="0"/>
                <a:cs typeface="MS PGothic" charset="0"/>
              </a:rPr>
              <a:t>Facilitate a new business arrangement between a pharmacist and a prescriber</a:t>
            </a:r>
          </a:p>
          <a:p>
            <a:endParaRPr lang="en-US" dirty="0"/>
          </a:p>
        </p:txBody>
      </p:sp>
    </p:spTree>
    <p:extLst>
      <p:ext uri="{BB962C8B-B14F-4D97-AF65-F5344CB8AC3E}">
        <p14:creationId xmlns:p14="http://schemas.microsoft.com/office/powerpoint/2010/main" val="26016111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4BE38-9455-4992-8E37-DC56E40C9042}"/>
              </a:ext>
            </a:extLst>
          </p:cNvPr>
          <p:cNvSpPr>
            <a:spLocks noGrp="1"/>
          </p:cNvSpPr>
          <p:nvPr>
            <p:ph type="title"/>
          </p:nvPr>
        </p:nvSpPr>
        <p:spPr>
          <a:xfrm>
            <a:off x="838200" y="377317"/>
            <a:ext cx="10515600" cy="1325563"/>
          </a:xfrm>
        </p:spPr>
        <p:txBody>
          <a:bodyPr/>
          <a:lstStyle/>
          <a:p>
            <a:r>
              <a:rPr lang="en-US" b="1" dirty="0">
                <a:latin typeface="+mn-lt"/>
                <a:ea typeface="MS PGothic" charset="0"/>
                <a:cs typeface="MS PGothic" charset="0"/>
              </a:rPr>
              <a:t>Answer: </a:t>
            </a:r>
            <a:r>
              <a:rPr lang="en-US" dirty="0">
                <a:latin typeface="+mn-lt"/>
                <a:ea typeface="MS PGothic" charset="0"/>
                <a:cs typeface="MS PGothic" charset="0"/>
              </a:rPr>
              <a:t>Collaborative practice agreements do which of the following?</a:t>
            </a:r>
            <a:endParaRPr lang="en-US" dirty="0">
              <a:latin typeface="+mn-lt"/>
            </a:endParaRPr>
          </a:p>
        </p:txBody>
      </p:sp>
      <p:sp>
        <p:nvSpPr>
          <p:cNvPr id="3" name="Content Placeholder 2">
            <a:extLst>
              <a:ext uri="{FF2B5EF4-FFF2-40B4-BE49-F238E27FC236}">
                <a16:creationId xmlns:a16="http://schemas.microsoft.com/office/drawing/2014/main" id="{74206EB1-5BE4-40B6-88AD-1EA2A4554000}"/>
              </a:ext>
            </a:extLst>
          </p:cNvPr>
          <p:cNvSpPr>
            <a:spLocks noGrp="1"/>
          </p:cNvSpPr>
          <p:nvPr>
            <p:ph idx="1"/>
          </p:nvPr>
        </p:nvSpPr>
        <p:spPr/>
        <p:txBody>
          <a:bodyPr>
            <a:normAutofit/>
          </a:bodyPr>
          <a:lstStyle/>
          <a:p>
            <a:pPr marL="971550" lvl="1" indent="-514350">
              <a:buFont typeface="+mj-lt"/>
              <a:buAutoNum type="alphaUcPeriod"/>
            </a:pPr>
            <a:r>
              <a:rPr lang="en-US" sz="3600" b="1" dirty="0">
                <a:ea typeface="MS PGothic" charset="0"/>
                <a:cs typeface="MS PGothic" charset="0"/>
              </a:rPr>
              <a:t>Enhance team-based care and create efficiencies in care delivery – </a:t>
            </a:r>
            <a:r>
              <a:rPr lang="en-US" sz="3600" b="1" dirty="0">
                <a:solidFill>
                  <a:srgbClr val="FF0000"/>
                </a:solidFill>
                <a:ea typeface="MS PGothic" charset="0"/>
                <a:cs typeface="MS PGothic" charset="0"/>
              </a:rPr>
              <a:t>CORRECT ANSWER</a:t>
            </a:r>
          </a:p>
          <a:p>
            <a:pPr marL="971550" lvl="1" indent="-514350">
              <a:buAutoNum type="alphaUcPeriod"/>
            </a:pPr>
            <a:r>
              <a:rPr lang="en-US" sz="3600" dirty="0">
                <a:ea typeface="MS PGothic" charset="0"/>
                <a:cs typeface="MS PGothic" charset="0"/>
              </a:rPr>
              <a:t>Serve as the first step in providing collaborative care</a:t>
            </a:r>
          </a:p>
          <a:p>
            <a:pPr marL="971550" lvl="1" indent="-514350">
              <a:buAutoNum type="alphaUcPeriod"/>
            </a:pPr>
            <a:r>
              <a:rPr lang="en-US" sz="3600" dirty="0">
                <a:ea typeface="MS PGothic" charset="0"/>
                <a:cs typeface="MS PGothic" charset="0"/>
              </a:rPr>
              <a:t>Cause more administrative burden than they are worth</a:t>
            </a:r>
          </a:p>
          <a:p>
            <a:pPr marL="971550" lvl="1" indent="-514350">
              <a:buAutoNum type="alphaUcPeriod"/>
            </a:pPr>
            <a:r>
              <a:rPr lang="en-US" sz="3600" dirty="0">
                <a:ea typeface="MS PGothic" charset="0"/>
                <a:cs typeface="MS PGothic" charset="0"/>
              </a:rPr>
              <a:t>Facilitate a new business arrangement between a pharmacist and a prescriber</a:t>
            </a:r>
          </a:p>
          <a:p>
            <a:endParaRPr lang="en-US" dirty="0"/>
          </a:p>
        </p:txBody>
      </p:sp>
    </p:spTree>
    <p:extLst>
      <p:ext uri="{BB962C8B-B14F-4D97-AF65-F5344CB8AC3E}">
        <p14:creationId xmlns:p14="http://schemas.microsoft.com/office/powerpoint/2010/main" val="4049515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51EC8-9AD2-4FB8-B94E-BF252A5A1EF8}"/>
              </a:ext>
            </a:extLst>
          </p:cNvPr>
          <p:cNvSpPr>
            <a:spLocks noGrp="1"/>
          </p:cNvSpPr>
          <p:nvPr>
            <p:ph type="title"/>
          </p:nvPr>
        </p:nvSpPr>
        <p:spPr>
          <a:xfrm>
            <a:off x="1511779" y="2766218"/>
            <a:ext cx="9168442" cy="1325563"/>
          </a:xfrm>
        </p:spPr>
        <p:txBody>
          <a:bodyPr>
            <a:normAutofit/>
          </a:bodyPr>
          <a:lstStyle/>
          <a:p>
            <a:r>
              <a:rPr lang="en-US" sz="6000" dirty="0">
                <a:latin typeface="+mn-lt"/>
              </a:rPr>
              <a:t>CPA Laws Vary State-to-State</a:t>
            </a:r>
          </a:p>
        </p:txBody>
      </p:sp>
    </p:spTree>
    <p:extLst>
      <p:ext uri="{BB962C8B-B14F-4D97-AF65-F5344CB8AC3E}">
        <p14:creationId xmlns:p14="http://schemas.microsoft.com/office/powerpoint/2010/main" val="34370426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487F2-C8CE-40E5-85B6-437724636250}"/>
              </a:ext>
            </a:extLst>
          </p:cNvPr>
          <p:cNvSpPr>
            <a:spLocks noGrp="1"/>
          </p:cNvSpPr>
          <p:nvPr>
            <p:ph type="title"/>
          </p:nvPr>
        </p:nvSpPr>
        <p:spPr/>
        <p:txBody>
          <a:bodyPr/>
          <a:lstStyle/>
          <a:p>
            <a:pPr algn="ctr"/>
            <a:r>
              <a:rPr lang="en-US" dirty="0">
                <a:latin typeface="+mn-lt"/>
              </a:rPr>
              <a:t>Advancing Team-Based Care Through Collaborative Practice Agreements</a:t>
            </a:r>
          </a:p>
        </p:txBody>
      </p:sp>
      <p:sp>
        <p:nvSpPr>
          <p:cNvPr id="3" name="Content Placeholder 2">
            <a:extLst>
              <a:ext uri="{FF2B5EF4-FFF2-40B4-BE49-F238E27FC236}">
                <a16:creationId xmlns:a16="http://schemas.microsoft.com/office/drawing/2014/main" id="{BA36F374-FDFB-422A-A115-5B6898131965}"/>
              </a:ext>
            </a:extLst>
          </p:cNvPr>
          <p:cNvSpPr>
            <a:spLocks noGrp="1"/>
          </p:cNvSpPr>
          <p:nvPr>
            <p:ph sz="half" idx="1"/>
          </p:nvPr>
        </p:nvSpPr>
        <p:spPr/>
        <p:txBody>
          <a:bodyPr>
            <a:normAutofit/>
          </a:bodyPr>
          <a:lstStyle/>
          <a:p>
            <a:pPr marL="0" indent="0">
              <a:buNone/>
            </a:pPr>
            <a:endParaRPr lang="en-US" b="1" i="1" dirty="0"/>
          </a:p>
          <a:p>
            <a:pPr marL="0" indent="0">
              <a:buNone/>
            </a:pPr>
            <a:endParaRPr lang="en-US" b="1" i="1" dirty="0"/>
          </a:p>
          <a:p>
            <a:pPr marL="0" indent="0">
              <a:buNone/>
            </a:pPr>
            <a:endParaRPr lang="en-US" b="1" i="1" dirty="0"/>
          </a:p>
          <a:p>
            <a:pPr marL="0" indent="0">
              <a:buNone/>
            </a:pPr>
            <a:r>
              <a:rPr lang="en-US" b="1" i="1" dirty="0">
                <a:hlinkClick r:id="rId3"/>
              </a:rPr>
              <a:t>https://www.cdc.gov/dhdsp/pubs/docs/CPA-Team-Based-Care.pdf</a:t>
            </a:r>
            <a:endParaRPr lang="en-US" b="1" i="1" dirty="0"/>
          </a:p>
          <a:p>
            <a:pPr marL="0" indent="0">
              <a:buNone/>
            </a:pPr>
            <a:endParaRPr lang="en-US" dirty="0"/>
          </a:p>
        </p:txBody>
      </p:sp>
      <p:pic>
        <p:nvPicPr>
          <p:cNvPr id="5" name="Content Placeholder 4" descr="This is a picture of the toolkit Advancing Team-Based Care Through Collaborative Practice Agreements. It shows a picture of team of physicians and pharmacists working together.">
            <a:extLst>
              <a:ext uri="{FF2B5EF4-FFF2-40B4-BE49-F238E27FC236}">
                <a16:creationId xmlns:a16="http://schemas.microsoft.com/office/drawing/2014/main" id="{31E055BB-918A-4DB8-8930-692BA9347BFB}"/>
              </a:ext>
            </a:extLst>
          </p:cNvPr>
          <p:cNvPicPr>
            <a:picLocks noGrp="1" noChangeAspect="1"/>
          </p:cNvPicPr>
          <p:nvPr>
            <p:ph sz="half" idx="2"/>
          </p:nvPr>
        </p:nvPicPr>
        <p:blipFill rotWithShape="1">
          <a:blip r:embed="rId4"/>
          <a:srcRect l="32075" t="16686" r="32941" b="847"/>
          <a:stretch/>
        </p:blipFill>
        <p:spPr>
          <a:xfrm>
            <a:off x="7132320" y="1636776"/>
            <a:ext cx="3802521" cy="4864608"/>
          </a:xfrm>
          <a:prstGeom prst="rect">
            <a:avLst/>
          </a:prstGeom>
        </p:spPr>
      </p:pic>
    </p:spTree>
    <p:extLst>
      <p:ext uri="{BB962C8B-B14F-4D97-AF65-F5344CB8AC3E}">
        <p14:creationId xmlns:p14="http://schemas.microsoft.com/office/powerpoint/2010/main" val="12844372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4ACF6-4AA4-4EED-A365-2A93533792C9}"/>
              </a:ext>
            </a:extLst>
          </p:cNvPr>
          <p:cNvSpPr>
            <a:spLocks noGrp="1"/>
          </p:cNvSpPr>
          <p:nvPr>
            <p:ph type="title"/>
          </p:nvPr>
        </p:nvSpPr>
        <p:spPr/>
        <p:txBody>
          <a:bodyPr>
            <a:normAutofit/>
          </a:bodyPr>
          <a:lstStyle/>
          <a:p>
            <a:r>
              <a:rPr lang="en-US" sz="6000" dirty="0">
                <a:latin typeface="+mn-lt"/>
              </a:rPr>
              <a:t>48 states have CPA Law*</a:t>
            </a:r>
          </a:p>
        </p:txBody>
      </p:sp>
      <p:pic>
        <p:nvPicPr>
          <p:cNvPr id="5" name="Content Placeholder 4" descr="Map depicting states of Delaware and Alabama in grey to show they don't have CPA laws.">
            <a:extLst>
              <a:ext uri="{FF2B5EF4-FFF2-40B4-BE49-F238E27FC236}">
                <a16:creationId xmlns:a16="http://schemas.microsoft.com/office/drawing/2014/main" id="{B219CB0D-C0A3-405D-9153-CA6973ED86D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5850" y="1289868"/>
            <a:ext cx="9401176" cy="5368107"/>
          </a:xfrm>
        </p:spPr>
      </p:pic>
    </p:spTree>
    <p:extLst>
      <p:ext uri="{BB962C8B-B14F-4D97-AF65-F5344CB8AC3E}">
        <p14:creationId xmlns:p14="http://schemas.microsoft.com/office/powerpoint/2010/main" val="40757282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28270-737F-4F8A-ADE3-4F2BB9DEE921}"/>
              </a:ext>
            </a:extLst>
          </p:cNvPr>
          <p:cNvSpPr>
            <a:spLocks noGrp="1"/>
          </p:cNvSpPr>
          <p:nvPr>
            <p:ph type="title"/>
          </p:nvPr>
        </p:nvSpPr>
        <p:spPr>
          <a:xfrm>
            <a:off x="838200" y="365125"/>
            <a:ext cx="10515600" cy="835025"/>
          </a:xfrm>
        </p:spPr>
        <p:txBody>
          <a:bodyPr/>
          <a:lstStyle/>
          <a:p>
            <a:r>
              <a:rPr lang="en-US" dirty="0">
                <a:latin typeface="+mn-lt"/>
              </a:rPr>
              <a:t>44 states allow CPAs in all practice settings*</a:t>
            </a:r>
          </a:p>
        </p:txBody>
      </p:sp>
      <p:sp>
        <p:nvSpPr>
          <p:cNvPr id="4" name="Content Placeholder 3">
            <a:extLst>
              <a:ext uri="{FF2B5EF4-FFF2-40B4-BE49-F238E27FC236}">
                <a16:creationId xmlns:a16="http://schemas.microsoft.com/office/drawing/2014/main" id="{213B06B4-1271-4CE6-9850-8EB011677B3C}"/>
              </a:ext>
            </a:extLst>
          </p:cNvPr>
          <p:cNvSpPr>
            <a:spLocks noGrp="1"/>
          </p:cNvSpPr>
          <p:nvPr>
            <p:ph sz="half" idx="2"/>
          </p:nvPr>
        </p:nvSpPr>
        <p:spPr>
          <a:xfrm>
            <a:off x="5694234" y="1381796"/>
            <a:ext cx="6345366" cy="5323804"/>
          </a:xfrm>
        </p:spPr>
        <p:txBody>
          <a:bodyPr>
            <a:normAutofit/>
          </a:bodyPr>
          <a:lstStyle/>
          <a:p>
            <a:pPr marL="0" indent="0">
              <a:buNone/>
            </a:pPr>
            <a:r>
              <a:rPr lang="en-US" i="1" dirty="0"/>
              <a:t>*As of December 2015, Kansas had a state law, but had not finalized its regulations.</a:t>
            </a:r>
            <a:endParaRPr lang="en-US" dirty="0"/>
          </a:p>
          <a:p>
            <a:pPr marL="0" indent="0">
              <a:buNone/>
            </a:pPr>
            <a:r>
              <a:rPr lang="en-US" dirty="0"/>
              <a:t>Centers for Disease Control and Prevention. </a:t>
            </a:r>
            <a:r>
              <a:rPr lang="en-US" i="1" dirty="0"/>
              <a:t>Advancing Team-Based Care Through Collaborative Practice Agreements: A Resource and Implementation Guide for Adding Pharmacists to the Care Team</a:t>
            </a:r>
            <a:r>
              <a:rPr lang="en-US" dirty="0"/>
              <a:t>. Atlanta, GA: Centers for Disease Control and Prevention, US Dept of Health and Human Services; 2017. Available at: </a:t>
            </a:r>
            <a:r>
              <a:rPr lang="en-US" u="sng" dirty="0">
                <a:hlinkClick r:id="rId3"/>
              </a:rPr>
              <a:t>www.cdc.gov/dhdsp/pubs/docs/CPA-Team-Based-Care.pdf</a:t>
            </a:r>
            <a:endParaRPr lang="en-US" i="1" u="sng" dirty="0"/>
          </a:p>
          <a:p>
            <a:pPr marL="0" indent="0">
              <a:buNone/>
            </a:pPr>
            <a:endParaRPr lang="en-US" dirty="0"/>
          </a:p>
          <a:p>
            <a:endParaRPr lang="en-US" dirty="0"/>
          </a:p>
        </p:txBody>
      </p:sp>
      <p:pic>
        <p:nvPicPr>
          <p:cNvPr id="6" name="Content Placeholder 5" descr="Map depicting states of Delaware, Alabama, and Kansas greyed out to show that they don't have CPA laws as of December 2015. Texas, New York, and New Hampshire are in green to show that they have CPA laws for inpatient settings. ">
            <a:extLst>
              <a:ext uri="{FF2B5EF4-FFF2-40B4-BE49-F238E27FC236}">
                <a16:creationId xmlns:a16="http://schemas.microsoft.com/office/drawing/2014/main" id="{B435C649-65B3-4F3F-858E-B8AF4FEF3D76}"/>
              </a:ext>
            </a:extLst>
          </p:cNvPr>
          <p:cNvPicPr>
            <a:picLocks noGrp="1" noChangeAspect="1"/>
          </p:cNvPicPr>
          <p:nvPr>
            <p:ph sz="half" idx="1"/>
          </p:nvPr>
        </p:nvPicPr>
        <p:blipFill>
          <a:blip r:embed="rId4">
            <a:extLst>
              <a:ext uri="{28A0092B-C50C-407E-A947-70E740481C1C}">
                <a14:useLocalDpi xmlns:a14="http://schemas.microsoft.com/office/drawing/2010/main" val="0"/>
              </a:ext>
            </a:extLst>
          </a:blip>
          <a:stretch>
            <a:fillRect/>
          </a:stretch>
        </p:blipFill>
        <p:spPr>
          <a:xfrm>
            <a:off x="357189" y="1298813"/>
            <a:ext cx="5214936" cy="5194062"/>
          </a:xfrm>
        </p:spPr>
      </p:pic>
    </p:spTree>
    <p:extLst>
      <p:ext uri="{BB962C8B-B14F-4D97-AF65-F5344CB8AC3E}">
        <p14:creationId xmlns:p14="http://schemas.microsoft.com/office/powerpoint/2010/main" val="16479560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E95C3E-7958-49F5-97BD-8444EE56BD63}"/>
              </a:ext>
            </a:extLst>
          </p:cNvPr>
          <p:cNvSpPr>
            <a:spLocks noGrp="1"/>
          </p:cNvSpPr>
          <p:nvPr>
            <p:ph type="title"/>
          </p:nvPr>
        </p:nvSpPr>
        <p:spPr/>
        <p:txBody>
          <a:bodyPr/>
          <a:lstStyle/>
          <a:p>
            <a:r>
              <a:rPr lang="en-US" dirty="0">
                <a:latin typeface="+mn-lt"/>
              </a:rPr>
              <a:t>9 states prevent initiation of medications*</a:t>
            </a:r>
          </a:p>
        </p:txBody>
      </p:sp>
      <p:pic>
        <p:nvPicPr>
          <p:cNvPr id="5" name="Content Placeholder 4" descr="Map depicting Florida, Louisiana, New Jersey, New York, Oklahoma, Pennsylvania, Rhode Island, West Virginia, and Maryland in green to show that they prevent initiation of medication under a CPA.">
            <a:extLst>
              <a:ext uri="{FF2B5EF4-FFF2-40B4-BE49-F238E27FC236}">
                <a16:creationId xmlns:a16="http://schemas.microsoft.com/office/drawing/2014/main" id="{69E01D2F-5A9A-43D7-8BC8-936A99AF5E2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00189" y="1257301"/>
            <a:ext cx="9015412" cy="5479554"/>
          </a:xfrm>
        </p:spPr>
      </p:pic>
    </p:spTree>
    <p:extLst>
      <p:ext uri="{BB962C8B-B14F-4D97-AF65-F5344CB8AC3E}">
        <p14:creationId xmlns:p14="http://schemas.microsoft.com/office/powerpoint/2010/main" val="75233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ACB64-E6C4-4EFF-827F-2DBABAB67D0D}"/>
              </a:ext>
            </a:extLst>
          </p:cNvPr>
          <p:cNvSpPr>
            <a:spLocks noGrp="1"/>
          </p:cNvSpPr>
          <p:nvPr>
            <p:ph type="title"/>
          </p:nvPr>
        </p:nvSpPr>
        <p:spPr/>
        <p:txBody>
          <a:bodyPr/>
          <a:lstStyle/>
          <a:p>
            <a:r>
              <a:rPr lang="en-US" dirty="0">
                <a:latin typeface="+mn-lt"/>
              </a:rPr>
              <a:t>36 states allow initiation of medications in all practice settings*</a:t>
            </a:r>
          </a:p>
        </p:txBody>
      </p:sp>
      <p:pic>
        <p:nvPicPr>
          <p:cNvPr id="5" name="Content Placeholder 4" descr="Map depicting states that allow initiation of medications in all practice settings as of December 2015. It includes all states except for Florida, Louisiana, New Jersey, New York, Oklahoma, Pennsylvania, Rhode Island, West Virginia, New Hampshire, Texas, Maryland, Delaware, Alabama, and Kansas.">
            <a:extLst>
              <a:ext uri="{FF2B5EF4-FFF2-40B4-BE49-F238E27FC236}">
                <a16:creationId xmlns:a16="http://schemas.microsoft.com/office/drawing/2014/main" id="{E71D6E03-1BAD-4540-BD8C-266519514E8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14525" y="1706272"/>
            <a:ext cx="8458200" cy="4980277"/>
          </a:xfrm>
        </p:spPr>
      </p:pic>
    </p:spTree>
    <p:extLst>
      <p:ext uri="{BB962C8B-B14F-4D97-AF65-F5344CB8AC3E}">
        <p14:creationId xmlns:p14="http://schemas.microsoft.com/office/powerpoint/2010/main" val="156914462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622-681E-4E41-B579-B1F4B8D48CD1}"/>
              </a:ext>
            </a:extLst>
          </p:cNvPr>
          <p:cNvSpPr>
            <a:spLocks noGrp="1"/>
          </p:cNvSpPr>
          <p:nvPr>
            <p:ph type="title"/>
          </p:nvPr>
        </p:nvSpPr>
        <p:spPr>
          <a:xfrm>
            <a:off x="485775" y="365125"/>
            <a:ext cx="11172825" cy="1663700"/>
          </a:xfrm>
        </p:spPr>
        <p:txBody>
          <a:bodyPr>
            <a:noAutofit/>
          </a:bodyPr>
          <a:lstStyle/>
          <a:p>
            <a:r>
              <a:rPr lang="en-US" b="1" dirty="0">
                <a:latin typeface="+mn-lt"/>
                <a:ea typeface="MS PGothic" charset="0"/>
                <a:cs typeface="MS PGothic" charset="0"/>
              </a:rPr>
              <a:t>Question: </a:t>
            </a:r>
            <a:r>
              <a:rPr lang="en-US" dirty="0">
                <a:latin typeface="+mn-lt"/>
                <a:ea typeface="MS PGothic" charset="0"/>
                <a:cs typeface="MS PGothic" charset="0"/>
              </a:rPr>
              <a:t>Nearly all states currently have some level of collaborative practice authority for pharmacists.</a:t>
            </a:r>
            <a:endParaRPr lang="en-US" dirty="0">
              <a:latin typeface="+mn-lt"/>
            </a:endParaRPr>
          </a:p>
        </p:txBody>
      </p:sp>
      <p:sp>
        <p:nvSpPr>
          <p:cNvPr id="3" name="Content Placeholder 2">
            <a:extLst>
              <a:ext uri="{FF2B5EF4-FFF2-40B4-BE49-F238E27FC236}">
                <a16:creationId xmlns:a16="http://schemas.microsoft.com/office/drawing/2014/main" id="{18AFEB1C-A99A-4711-94FC-E8C59F304C03}"/>
              </a:ext>
            </a:extLst>
          </p:cNvPr>
          <p:cNvSpPr>
            <a:spLocks noGrp="1"/>
          </p:cNvSpPr>
          <p:nvPr>
            <p:ph idx="1"/>
          </p:nvPr>
        </p:nvSpPr>
        <p:spPr/>
        <p:txBody>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True</a:t>
            </a: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p>
          <a:p>
            <a:endParaRPr lang="en-US" dirty="0"/>
          </a:p>
        </p:txBody>
      </p:sp>
    </p:spTree>
    <p:extLst>
      <p:ext uri="{BB962C8B-B14F-4D97-AF65-F5344CB8AC3E}">
        <p14:creationId xmlns:p14="http://schemas.microsoft.com/office/powerpoint/2010/main" val="20053299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FE622-681E-4E41-B579-B1F4B8D48CD1}"/>
              </a:ext>
            </a:extLst>
          </p:cNvPr>
          <p:cNvSpPr>
            <a:spLocks noGrp="1"/>
          </p:cNvSpPr>
          <p:nvPr>
            <p:ph type="title"/>
          </p:nvPr>
        </p:nvSpPr>
        <p:spPr>
          <a:xfrm>
            <a:off x="485775" y="365125"/>
            <a:ext cx="11172825" cy="1663700"/>
          </a:xfrm>
        </p:spPr>
        <p:txBody>
          <a:bodyPr>
            <a:noAutofit/>
          </a:bodyPr>
          <a:lstStyle/>
          <a:p>
            <a:r>
              <a:rPr lang="en-US" b="1" dirty="0">
                <a:latin typeface="+mn-lt"/>
                <a:ea typeface="MS PGothic" charset="0"/>
                <a:cs typeface="MS PGothic" charset="0"/>
              </a:rPr>
              <a:t>Answer: </a:t>
            </a:r>
            <a:r>
              <a:rPr lang="en-US" dirty="0">
                <a:latin typeface="+mn-lt"/>
                <a:ea typeface="MS PGothic" charset="0"/>
                <a:cs typeface="MS PGothic" charset="0"/>
              </a:rPr>
              <a:t>Nearly all states currently have some level of collaborative practice authority for pharmacists.</a:t>
            </a:r>
            <a:endParaRPr lang="en-US" dirty="0">
              <a:latin typeface="+mn-lt"/>
            </a:endParaRPr>
          </a:p>
        </p:txBody>
      </p:sp>
      <p:sp>
        <p:nvSpPr>
          <p:cNvPr id="3" name="Content Placeholder 2">
            <a:extLst>
              <a:ext uri="{FF2B5EF4-FFF2-40B4-BE49-F238E27FC236}">
                <a16:creationId xmlns:a16="http://schemas.microsoft.com/office/drawing/2014/main" id="{18AFEB1C-A99A-4711-94FC-E8C59F304C03}"/>
              </a:ext>
            </a:extLst>
          </p:cNvPr>
          <p:cNvSpPr>
            <a:spLocks noGrp="1"/>
          </p:cNvSpPr>
          <p:nvPr>
            <p:ph idx="1"/>
          </p:nvPr>
        </p:nvSpPr>
        <p:spPr/>
        <p:txBody>
          <a:bodyPr>
            <a:normAutofit/>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b="1" dirty="0">
                <a:ea typeface="MS PGothic" charset="0"/>
                <a:cs typeface="MS PGothic" charset="0"/>
              </a:rPr>
              <a:t> True - </a:t>
            </a:r>
            <a:r>
              <a:rPr lang="en-US" sz="6000" b="1" dirty="0">
                <a:solidFill>
                  <a:srgbClr val="FF0000"/>
                </a:solidFill>
                <a:ea typeface="MS PGothic" charset="0"/>
                <a:cs typeface="MS PGothic" charset="0"/>
              </a:rPr>
              <a:t>CORRECT ANSWER</a:t>
            </a:r>
            <a:endParaRPr lang="en-US" sz="6000" b="1" dirty="0">
              <a:ea typeface="MS PGothic" charset="0"/>
              <a:cs typeface="MS PGothic" charset="0"/>
            </a:endParaRP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p>
          <a:p>
            <a:endParaRPr lang="en-US" dirty="0"/>
          </a:p>
        </p:txBody>
      </p:sp>
    </p:spTree>
    <p:extLst>
      <p:ext uri="{BB962C8B-B14F-4D97-AF65-F5344CB8AC3E}">
        <p14:creationId xmlns:p14="http://schemas.microsoft.com/office/powerpoint/2010/main" val="27161270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85AD8-1793-4323-A500-E69BD90D5363}"/>
              </a:ext>
            </a:extLst>
          </p:cNvPr>
          <p:cNvSpPr>
            <a:spLocks noGrp="1"/>
          </p:cNvSpPr>
          <p:nvPr>
            <p:ph type="title"/>
          </p:nvPr>
        </p:nvSpPr>
        <p:spPr/>
        <p:txBody>
          <a:bodyPr>
            <a:normAutofit/>
          </a:bodyPr>
          <a:lstStyle/>
          <a:p>
            <a:r>
              <a:rPr lang="en-US" sz="5400" dirty="0">
                <a:latin typeface="+mn-lt"/>
              </a:rPr>
              <a:t>Applications of CPAs</a:t>
            </a:r>
          </a:p>
        </p:txBody>
      </p:sp>
      <p:sp>
        <p:nvSpPr>
          <p:cNvPr id="3" name="Content Placeholder 2">
            <a:extLst>
              <a:ext uri="{FF2B5EF4-FFF2-40B4-BE49-F238E27FC236}">
                <a16:creationId xmlns:a16="http://schemas.microsoft.com/office/drawing/2014/main" id="{868E83DE-E050-4684-A16B-BDD329236771}"/>
              </a:ext>
            </a:extLst>
          </p:cNvPr>
          <p:cNvSpPr>
            <a:spLocks noGrp="1"/>
          </p:cNvSpPr>
          <p:nvPr>
            <p:ph idx="1"/>
          </p:nvPr>
        </p:nvSpPr>
        <p:spPr/>
        <p:txBody>
          <a:bodyPr/>
          <a:lstStyle/>
          <a:p>
            <a:r>
              <a:rPr lang="en-US" sz="4400" dirty="0"/>
              <a:t>Refill authorization</a:t>
            </a:r>
          </a:p>
          <a:p>
            <a:r>
              <a:rPr lang="en-US" sz="4400" dirty="0"/>
              <a:t>Therapeutic interchange</a:t>
            </a:r>
          </a:p>
          <a:p>
            <a:r>
              <a:rPr lang="en-US" sz="4400" dirty="0"/>
              <a:t>Chronic disease management</a:t>
            </a:r>
          </a:p>
          <a:p>
            <a:r>
              <a:rPr lang="en-US" sz="4400" dirty="0"/>
              <a:t>Order laboratory tests</a:t>
            </a:r>
          </a:p>
          <a:p>
            <a:endParaRPr lang="en-US" dirty="0"/>
          </a:p>
        </p:txBody>
      </p:sp>
    </p:spTree>
    <p:extLst>
      <p:ext uri="{BB962C8B-B14F-4D97-AF65-F5344CB8AC3E}">
        <p14:creationId xmlns:p14="http://schemas.microsoft.com/office/powerpoint/2010/main" val="17990392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9ED2B-FB90-4C5A-9EDF-D2A0534FDCF5}"/>
              </a:ext>
            </a:extLst>
          </p:cNvPr>
          <p:cNvSpPr>
            <a:spLocks noGrp="1"/>
          </p:cNvSpPr>
          <p:nvPr>
            <p:ph type="title"/>
          </p:nvPr>
        </p:nvSpPr>
        <p:spPr>
          <a:xfrm>
            <a:off x="2736056" y="2766218"/>
            <a:ext cx="6719888" cy="1325563"/>
          </a:xfrm>
        </p:spPr>
        <p:txBody>
          <a:bodyPr>
            <a:normAutofit/>
          </a:bodyPr>
          <a:lstStyle/>
          <a:p>
            <a:r>
              <a:rPr lang="en-US" sz="6000" dirty="0">
                <a:latin typeface="+mn-lt"/>
              </a:rPr>
              <a:t>Refill Authorization</a:t>
            </a:r>
          </a:p>
        </p:txBody>
      </p:sp>
    </p:spTree>
    <p:extLst>
      <p:ext uri="{BB962C8B-B14F-4D97-AF65-F5344CB8AC3E}">
        <p14:creationId xmlns:p14="http://schemas.microsoft.com/office/powerpoint/2010/main" val="2398023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665F0-C32D-401B-BA87-06CC2E5458CF}"/>
              </a:ext>
            </a:extLst>
          </p:cNvPr>
          <p:cNvSpPr>
            <a:spLocks noGrp="1"/>
          </p:cNvSpPr>
          <p:nvPr>
            <p:ph type="title"/>
          </p:nvPr>
        </p:nvSpPr>
        <p:spPr>
          <a:xfrm>
            <a:off x="1993106" y="2766218"/>
            <a:ext cx="8205788" cy="1325563"/>
          </a:xfrm>
        </p:spPr>
        <p:txBody>
          <a:bodyPr>
            <a:normAutofit/>
          </a:bodyPr>
          <a:lstStyle/>
          <a:p>
            <a:r>
              <a:rPr lang="en-US" sz="6000" dirty="0">
                <a:latin typeface="+mn-lt"/>
              </a:rPr>
              <a:t>Therapeutic Interchange</a:t>
            </a:r>
          </a:p>
        </p:txBody>
      </p:sp>
    </p:spTree>
    <p:extLst>
      <p:ext uri="{BB962C8B-B14F-4D97-AF65-F5344CB8AC3E}">
        <p14:creationId xmlns:p14="http://schemas.microsoft.com/office/powerpoint/2010/main" val="38953772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6006D-7623-4912-8B1A-45E10F93265B}"/>
              </a:ext>
            </a:extLst>
          </p:cNvPr>
          <p:cNvSpPr>
            <a:spLocks noGrp="1"/>
          </p:cNvSpPr>
          <p:nvPr>
            <p:ph type="title"/>
          </p:nvPr>
        </p:nvSpPr>
        <p:spPr>
          <a:xfrm>
            <a:off x="1291827" y="2766218"/>
            <a:ext cx="9608345" cy="1325563"/>
          </a:xfrm>
        </p:spPr>
        <p:txBody>
          <a:bodyPr>
            <a:noAutofit/>
          </a:bodyPr>
          <a:lstStyle/>
          <a:p>
            <a:r>
              <a:rPr lang="en-US" sz="6000" dirty="0">
                <a:latin typeface="+mn-lt"/>
              </a:rPr>
              <a:t>Chronic Disease Management</a:t>
            </a:r>
          </a:p>
        </p:txBody>
      </p:sp>
    </p:spTree>
    <p:extLst>
      <p:ext uri="{BB962C8B-B14F-4D97-AF65-F5344CB8AC3E}">
        <p14:creationId xmlns:p14="http://schemas.microsoft.com/office/powerpoint/2010/main" val="3925644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DA08C-C97D-448C-B40B-EC65E5DDC14E}"/>
              </a:ext>
            </a:extLst>
          </p:cNvPr>
          <p:cNvSpPr>
            <a:spLocks noGrp="1"/>
          </p:cNvSpPr>
          <p:nvPr>
            <p:ph type="title"/>
          </p:nvPr>
        </p:nvSpPr>
        <p:spPr/>
        <p:txBody>
          <a:bodyPr/>
          <a:lstStyle/>
          <a:p>
            <a:r>
              <a:rPr lang="en-US" b="1" dirty="0">
                <a:latin typeface="+mn-lt"/>
                <a:cs typeface="Century Gothic"/>
              </a:rPr>
              <a:t>ChangeLab Solutions Disclaimer </a:t>
            </a:r>
            <a:endParaRPr lang="en-US" dirty="0">
              <a:latin typeface="+mn-lt"/>
            </a:endParaRPr>
          </a:p>
        </p:txBody>
      </p:sp>
      <p:sp>
        <p:nvSpPr>
          <p:cNvPr id="3" name="Content Placeholder 2">
            <a:extLst>
              <a:ext uri="{FF2B5EF4-FFF2-40B4-BE49-F238E27FC236}">
                <a16:creationId xmlns:a16="http://schemas.microsoft.com/office/drawing/2014/main" id="{4B965C70-405F-4200-80F9-849B9C6C35DE}"/>
              </a:ext>
            </a:extLst>
          </p:cNvPr>
          <p:cNvSpPr>
            <a:spLocks noGrp="1"/>
          </p:cNvSpPr>
          <p:nvPr>
            <p:ph idx="1"/>
          </p:nvPr>
        </p:nvSpPr>
        <p:spPr>
          <a:xfrm>
            <a:off x="838200" y="1825625"/>
            <a:ext cx="10515600" cy="3488247"/>
          </a:xfrm>
        </p:spPr>
        <p:txBody>
          <a:bodyPr/>
          <a:lstStyle/>
          <a:p>
            <a:pPr marL="0" indent="0">
              <a:buNone/>
            </a:pPr>
            <a:r>
              <a:rPr lang="en-US" dirty="0">
                <a:cs typeface="Century Gothic"/>
              </a:rPr>
              <a:t>The information provided in this discussion is for informational purposes only, and does not constitute legal advice. ChangeLab Solutions does not enter into attorney-client relationships.</a:t>
            </a:r>
          </a:p>
          <a:p>
            <a:pPr marL="0" indent="0">
              <a:buNone/>
            </a:pPr>
            <a:r>
              <a:rPr lang="en-US" dirty="0">
                <a:cs typeface="Century Gothic"/>
              </a:rPr>
              <a:t>ChangeLab Solutions is a non-partisan, nonprofit organization that educates and informs the public through objective, non-partisan analysis, study, and/or research. The primary purpose of this discussion is to address legal and/or policy options to improve public health. There is no intent to reflect a view on specific legislation.</a:t>
            </a:r>
          </a:p>
          <a:p>
            <a:pPr marL="0" indent="0">
              <a:buNone/>
            </a:pPr>
            <a:endParaRPr lang="en-US" dirty="0">
              <a:latin typeface="Century Gothic"/>
              <a:cs typeface="Century Gothic"/>
            </a:endParaRPr>
          </a:p>
          <a:p>
            <a:endParaRPr lang="en-US" dirty="0"/>
          </a:p>
        </p:txBody>
      </p:sp>
    </p:spTree>
    <p:extLst>
      <p:ext uri="{BB962C8B-B14F-4D97-AF65-F5344CB8AC3E}">
        <p14:creationId xmlns:p14="http://schemas.microsoft.com/office/powerpoint/2010/main" val="2868110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D99ED-A572-4282-B67A-34171E3CDAF1}"/>
              </a:ext>
            </a:extLst>
          </p:cNvPr>
          <p:cNvSpPr>
            <a:spLocks noGrp="1"/>
          </p:cNvSpPr>
          <p:nvPr>
            <p:ph type="title"/>
          </p:nvPr>
        </p:nvSpPr>
        <p:spPr>
          <a:xfrm>
            <a:off x="1857375" y="2766218"/>
            <a:ext cx="8477250" cy="1325563"/>
          </a:xfrm>
        </p:spPr>
        <p:txBody>
          <a:bodyPr>
            <a:normAutofit/>
          </a:bodyPr>
          <a:lstStyle/>
          <a:p>
            <a:r>
              <a:rPr lang="en-US" sz="6000" dirty="0">
                <a:latin typeface="+mn-lt"/>
              </a:rPr>
              <a:t>Ordering Laboratory Tests</a:t>
            </a:r>
          </a:p>
        </p:txBody>
      </p:sp>
    </p:spTree>
    <p:extLst>
      <p:ext uri="{BB962C8B-B14F-4D97-AF65-F5344CB8AC3E}">
        <p14:creationId xmlns:p14="http://schemas.microsoft.com/office/powerpoint/2010/main" val="12701506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4D248C-FE1D-4F33-AD0E-6AE8D4420D06}"/>
              </a:ext>
            </a:extLst>
          </p:cNvPr>
          <p:cNvSpPr>
            <a:spLocks noGrp="1"/>
          </p:cNvSpPr>
          <p:nvPr>
            <p:ph type="title"/>
          </p:nvPr>
        </p:nvSpPr>
        <p:spPr>
          <a:xfrm>
            <a:off x="1407318" y="2766218"/>
            <a:ext cx="9377363" cy="1325563"/>
          </a:xfrm>
        </p:spPr>
        <p:txBody>
          <a:bodyPr>
            <a:normAutofit/>
          </a:bodyPr>
          <a:lstStyle/>
          <a:p>
            <a:r>
              <a:rPr lang="en-US" sz="6000" dirty="0">
                <a:latin typeface="+mn-lt"/>
              </a:rPr>
              <a:t>Other Patient Care Functions</a:t>
            </a:r>
          </a:p>
        </p:txBody>
      </p:sp>
    </p:spTree>
    <p:extLst>
      <p:ext uri="{BB962C8B-B14F-4D97-AF65-F5344CB8AC3E}">
        <p14:creationId xmlns:p14="http://schemas.microsoft.com/office/powerpoint/2010/main" val="32041938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3D01-5136-40CD-93F9-BC39A6EFE440}"/>
              </a:ext>
            </a:extLst>
          </p:cNvPr>
          <p:cNvSpPr>
            <a:spLocks noGrp="1"/>
          </p:cNvSpPr>
          <p:nvPr>
            <p:ph type="title"/>
          </p:nvPr>
        </p:nvSpPr>
        <p:spPr>
          <a:xfrm>
            <a:off x="628650" y="200025"/>
            <a:ext cx="10934700" cy="2343150"/>
          </a:xfrm>
        </p:spPr>
        <p:txBody>
          <a:bodyPr>
            <a:noAutofit/>
          </a:bodyPr>
          <a:lstStyle/>
          <a:p>
            <a:r>
              <a:rPr lang="en-US" b="1" dirty="0">
                <a:latin typeface="+mn-lt"/>
                <a:ea typeface="MS PGothic" charset="0"/>
                <a:cs typeface="MS PGothic" charset="0"/>
              </a:rPr>
              <a:t>Question:</a:t>
            </a:r>
            <a:r>
              <a:rPr lang="en-US" dirty="0">
                <a:latin typeface="+mn-lt"/>
                <a:ea typeface="MS PGothic" charset="0"/>
                <a:cs typeface="MS PGothic" charset="0"/>
              </a:rPr>
              <a:t> Collaborative practice agreements can be used for refill authorization, formulary management, and hypertension management. </a:t>
            </a:r>
            <a:endParaRPr lang="en-US" dirty="0">
              <a:latin typeface="+mn-lt"/>
            </a:endParaRPr>
          </a:p>
        </p:txBody>
      </p:sp>
      <p:sp>
        <p:nvSpPr>
          <p:cNvPr id="3" name="Content Placeholder 2">
            <a:extLst>
              <a:ext uri="{FF2B5EF4-FFF2-40B4-BE49-F238E27FC236}">
                <a16:creationId xmlns:a16="http://schemas.microsoft.com/office/drawing/2014/main" id="{E4AA32E8-5CF3-4EFC-BB41-FB2A28F4F0FF}"/>
              </a:ext>
            </a:extLst>
          </p:cNvPr>
          <p:cNvSpPr>
            <a:spLocks noGrp="1"/>
          </p:cNvSpPr>
          <p:nvPr>
            <p:ph idx="1"/>
          </p:nvPr>
        </p:nvSpPr>
        <p:spPr>
          <a:xfrm>
            <a:off x="838200" y="2257425"/>
            <a:ext cx="10515600" cy="3919537"/>
          </a:xfrm>
        </p:spPr>
        <p:txBody>
          <a:bodyPr>
            <a:normAutofit/>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True</a:t>
            </a: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endParaRPr lang="en-US" sz="6000" dirty="0"/>
          </a:p>
          <a:p>
            <a:endParaRPr lang="en-US" sz="6000" dirty="0"/>
          </a:p>
        </p:txBody>
      </p:sp>
    </p:spTree>
    <p:extLst>
      <p:ext uri="{BB962C8B-B14F-4D97-AF65-F5344CB8AC3E}">
        <p14:creationId xmlns:p14="http://schemas.microsoft.com/office/powerpoint/2010/main" val="4630948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0E3D01-5136-40CD-93F9-BC39A6EFE440}"/>
              </a:ext>
            </a:extLst>
          </p:cNvPr>
          <p:cNvSpPr>
            <a:spLocks noGrp="1"/>
          </p:cNvSpPr>
          <p:nvPr>
            <p:ph type="title"/>
          </p:nvPr>
        </p:nvSpPr>
        <p:spPr>
          <a:xfrm>
            <a:off x="628650" y="200025"/>
            <a:ext cx="10934700" cy="2343150"/>
          </a:xfrm>
        </p:spPr>
        <p:txBody>
          <a:bodyPr>
            <a:noAutofit/>
          </a:bodyPr>
          <a:lstStyle/>
          <a:p>
            <a:r>
              <a:rPr lang="en-US" b="1" dirty="0">
                <a:latin typeface="+mn-lt"/>
                <a:ea typeface="MS PGothic" charset="0"/>
                <a:cs typeface="MS PGothic" charset="0"/>
              </a:rPr>
              <a:t>Answer: </a:t>
            </a:r>
            <a:r>
              <a:rPr lang="en-US" dirty="0">
                <a:latin typeface="+mn-lt"/>
                <a:ea typeface="MS PGothic" charset="0"/>
                <a:cs typeface="MS PGothic" charset="0"/>
              </a:rPr>
              <a:t>Collaborative practice agreements can be used for refill authorization, formulary management, and hypertension management. </a:t>
            </a:r>
            <a:endParaRPr lang="en-US" dirty="0">
              <a:latin typeface="+mn-lt"/>
            </a:endParaRPr>
          </a:p>
        </p:txBody>
      </p:sp>
      <p:sp>
        <p:nvSpPr>
          <p:cNvPr id="3" name="Content Placeholder 2">
            <a:extLst>
              <a:ext uri="{FF2B5EF4-FFF2-40B4-BE49-F238E27FC236}">
                <a16:creationId xmlns:a16="http://schemas.microsoft.com/office/drawing/2014/main" id="{E4AA32E8-5CF3-4EFC-BB41-FB2A28F4F0FF}"/>
              </a:ext>
            </a:extLst>
          </p:cNvPr>
          <p:cNvSpPr>
            <a:spLocks noGrp="1"/>
          </p:cNvSpPr>
          <p:nvPr>
            <p:ph idx="1"/>
          </p:nvPr>
        </p:nvSpPr>
        <p:spPr>
          <a:xfrm>
            <a:off x="838200" y="2257425"/>
            <a:ext cx="10515600" cy="3919537"/>
          </a:xfrm>
        </p:spPr>
        <p:txBody>
          <a:bodyPr>
            <a:normAutofit/>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b="1" dirty="0">
                <a:ea typeface="MS PGothic" charset="0"/>
                <a:cs typeface="MS PGothic" charset="0"/>
              </a:rPr>
              <a:t> True- </a:t>
            </a:r>
            <a:r>
              <a:rPr lang="en-US" sz="6000" b="1" dirty="0">
                <a:solidFill>
                  <a:srgbClr val="FF0000"/>
                </a:solidFill>
                <a:ea typeface="MS PGothic" charset="0"/>
                <a:cs typeface="MS PGothic" charset="0"/>
              </a:rPr>
              <a:t>CORRECT ANSWER</a:t>
            </a:r>
            <a:endParaRPr lang="en-US" sz="6000" b="1" dirty="0">
              <a:ea typeface="MS PGothic" charset="0"/>
              <a:cs typeface="MS PGothic" charset="0"/>
            </a:endParaRP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endParaRPr lang="en-US" sz="6000" dirty="0"/>
          </a:p>
          <a:p>
            <a:endParaRPr lang="en-US" sz="6000" dirty="0"/>
          </a:p>
        </p:txBody>
      </p:sp>
    </p:spTree>
    <p:extLst>
      <p:ext uri="{BB962C8B-B14F-4D97-AF65-F5344CB8AC3E}">
        <p14:creationId xmlns:p14="http://schemas.microsoft.com/office/powerpoint/2010/main" val="7582670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A7C1E-96F5-492E-8E4E-81EBD86859D9}"/>
              </a:ext>
            </a:extLst>
          </p:cNvPr>
          <p:cNvSpPr>
            <a:spLocks noGrp="1"/>
          </p:cNvSpPr>
          <p:nvPr>
            <p:ph type="title"/>
          </p:nvPr>
        </p:nvSpPr>
        <p:spPr/>
        <p:txBody>
          <a:bodyPr>
            <a:normAutofit/>
          </a:bodyPr>
          <a:lstStyle/>
          <a:p>
            <a:r>
              <a:rPr lang="en-US" sz="5400">
                <a:latin typeface="+mn-lt"/>
              </a:rPr>
              <a:t>Understanding your state’s laws</a:t>
            </a:r>
            <a:endParaRPr lang="en-US" sz="5400" dirty="0">
              <a:latin typeface="+mn-lt"/>
            </a:endParaRPr>
          </a:p>
        </p:txBody>
      </p:sp>
      <p:sp>
        <p:nvSpPr>
          <p:cNvPr id="3" name="Content Placeholder 2">
            <a:extLst>
              <a:ext uri="{FF2B5EF4-FFF2-40B4-BE49-F238E27FC236}">
                <a16:creationId xmlns:a16="http://schemas.microsoft.com/office/drawing/2014/main" id="{E77AB21D-426A-4D0B-8AE2-C4CBEF6A1823}"/>
              </a:ext>
            </a:extLst>
          </p:cNvPr>
          <p:cNvSpPr>
            <a:spLocks noGrp="1"/>
          </p:cNvSpPr>
          <p:nvPr>
            <p:ph idx="1"/>
          </p:nvPr>
        </p:nvSpPr>
        <p:spPr/>
        <p:txBody>
          <a:bodyPr/>
          <a:lstStyle/>
          <a:p>
            <a:pPr marL="0" indent="0" algn="ctr">
              <a:buNone/>
            </a:pPr>
            <a:r>
              <a:rPr lang="en-US" sz="4400" dirty="0"/>
              <a:t>www.nabp.pharmacy/boards-of-pharmacy</a:t>
            </a:r>
          </a:p>
          <a:p>
            <a:endParaRPr lang="en-US" dirty="0"/>
          </a:p>
        </p:txBody>
      </p:sp>
      <p:pic>
        <p:nvPicPr>
          <p:cNvPr id="6" name="Content Placeholder 5" descr="This is a picture of the National Association of Boards of Pharmacy's webpage where you can access links to all the state board of pharmacy websites. ">
            <a:extLst>
              <a:ext uri="{FF2B5EF4-FFF2-40B4-BE49-F238E27FC236}">
                <a16:creationId xmlns:a16="http://schemas.microsoft.com/office/drawing/2014/main" id="{7095D3A6-E5EA-44D7-B4FA-7F2C3F7E11E6}"/>
              </a:ext>
            </a:extLst>
          </p:cNvPr>
          <p:cNvPicPr>
            <a:picLocks noGrp="1" noChangeAspect="1"/>
          </p:cNvPicPr>
          <p:nvPr>
            <p:ph sz="half" idx="4294967295"/>
          </p:nvPr>
        </p:nvPicPr>
        <p:blipFill>
          <a:blip r:embed="rId3"/>
          <a:stretch>
            <a:fillRect/>
          </a:stretch>
        </p:blipFill>
        <p:spPr>
          <a:xfrm>
            <a:off x="2418715" y="2698433"/>
            <a:ext cx="7354570" cy="3990817"/>
          </a:xfrm>
          <a:prstGeom prst="rect">
            <a:avLst/>
          </a:prstGeom>
        </p:spPr>
      </p:pic>
    </p:spTree>
    <p:extLst>
      <p:ext uri="{BB962C8B-B14F-4D97-AF65-F5344CB8AC3E}">
        <p14:creationId xmlns:p14="http://schemas.microsoft.com/office/powerpoint/2010/main" val="339067008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9013-08B5-427A-86F3-943568EE0F42}"/>
              </a:ext>
            </a:extLst>
          </p:cNvPr>
          <p:cNvSpPr>
            <a:spLocks noGrp="1"/>
          </p:cNvSpPr>
          <p:nvPr>
            <p:ph type="title"/>
          </p:nvPr>
        </p:nvSpPr>
        <p:spPr/>
        <p:txBody>
          <a:bodyPr>
            <a:normAutofit/>
          </a:bodyPr>
          <a:lstStyle/>
          <a:p>
            <a:r>
              <a:rPr lang="en-US" sz="6000">
                <a:latin typeface="+mn-lt"/>
              </a:rPr>
              <a:t>Using Appendix A</a:t>
            </a:r>
            <a:endParaRPr lang="en-US" sz="6000" dirty="0">
              <a:latin typeface="+mn-lt"/>
            </a:endParaRPr>
          </a:p>
        </p:txBody>
      </p:sp>
      <p:sp>
        <p:nvSpPr>
          <p:cNvPr id="3" name="Content Placeholder 2">
            <a:extLst>
              <a:ext uri="{FF2B5EF4-FFF2-40B4-BE49-F238E27FC236}">
                <a16:creationId xmlns:a16="http://schemas.microsoft.com/office/drawing/2014/main" id="{13E8FC6C-AD73-4C34-84CE-556035788198}"/>
              </a:ext>
            </a:extLst>
          </p:cNvPr>
          <p:cNvSpPr>
            <a:spLocks noGrp="1"/>
          </p:cNvSpPr>
          <p:nvPr>
            <p:ph sz="half" idx="1"/>
          </p:nvPr>
        </p:nvSpPr>
        <p:spPr/>
        <p:txBody>
          <a:bodyPr/>
          <a:lstStyle/>
          <a:p>
            <a:pPr marL="0" indent="0">
              <a:buNone/>
            </a:pPr>
            <a:endParaRPr lang="en-US" b="1" i="1" dirty="0"/>
          </a:p>
          <a:p>
            <a:pPr marL="0" indent="0">
              <a:buNone/>
            </a:pPr>
            <a:r>
              <a:rPr lang="en-US" sz="4800" b="1" i="1" dirty="0"/>
              <a:t>https://www.cdc.gov/dhdsp/pubs/docs/CPA-Team-Based-Care.pdf</a:t>
            </a:r>
            <a:endParaRPr lang="en-US" sz="4800" dirty="0"/>
          </a:p>
          <a:p>
            <a:endParaRPr lang="en-US" dirty="0"/>
          </a:p>
          <a:p>
            <a:endParaRPr lang="en-US" dirty="0"/>
          </a:p>
        </p:txBody>
      </p:sp>
      <p:pic>
        <p:nvPicPr>
          <p:cNvPr id="5" name="Content Placeholder 4" descr="This is a picture of Appendix A: Collaborative Practice Agreement Authority Tables. ">
            <a:extLst>
              <a:ext uri="{FF2B5EF4-FFF2-40B4-BE49-F238E27FC236}">
                <a16:creationId xmlns:a16="http://schemas.microsoft.com/office/drawing/2014/main" id="{1479B4BE-9B1B-49A5-9C67-44E5C1AF7836}"/>
              </a:ext>
            </a:extLst>
          </p:cNvPr>
          <p:cNvPicPr>
            <a:picLocks noGrp="1" noChangeAspect="1"/>
          </p:cNvPicPr>
          <p:nvPr>
            <p:ph sz="half" idx="2"/>
          </p:nvPr>
        </p:nvPicPr>
        <p:blipFill rotWithShape="1">
          <a:blip r:embed="rId3"/>
          <a:srcRect l="18592" t="15369" r="30851"/>
          <a:stretch/>
        </p:blipFill>
        <p:spPr>
          <a:xfrm>
            <a:off x="6019800" y="1509713"/>
            <a:ext cx="5723648" cy="5200006"/>
          </a:xfrm>
          <a:prstGeom prst="rect">
            <a:avLst/>
          </a:prstGeom>
        </p:spPr>
      </p:pic>
    </p:spTree>
    <p:extLst>
      <p:ext uri="{BB962C8B-B14F-4D97-AF65-F5344CB8AC3E}">
        <p14:creationId xmlns:p14="http://schemas.microsoft.com/office/powerpoint/2010/main" val="4002485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DCBC81-2F69-4353-B414-A7B4B7396130}"/>
              </a:ext>
            </a:extLst>
          </p:cNvPr>
          <p:cNvSpPr>
            <a:spLocks noGrp="1"/>
          </p:cNvSpPr>
          <p:nvPr>
            <p:ph type="title"/>
          </p:nvPr>
        </p:nvSpPr>
        <p:spPr/>
        <p:txBody>
          <a:bodyPr>
            <a:normAutofit/>
          </a:bodyPr>
          <a:lstStyle/>
          <a:p>
            <a:r>
              <a:rPr lang="en-US" sz="6000" dirty="0">
                <a:latin typeface="+mn-lt"/>
              </a:rPr>
              <a:t>Getting started with a CPA</a:t>
            </a:r>
          </a:p>
        </p:txBody>
      </p:sp>
      <p:sp>
        <p:nvSpPr>
          <p:cNvPr id="3" name="Content Placeholder 2">
            <a:extLst>
              <a:ext uri="{FF2B5EF4-FFF2-40B4-BE49-F238E27FC236}">
                <a16:creationId xmlns:a16="http://schemas.microsoft.com/office/drawing/2014/main" id="{53936230-A173-45DA-8252-1B1167487603}"/>
              </a:ext>
            </a:extLst>
          </p:cNvPr>
          <p:cNvSpPr>
            <a:spLocks noGrp="1"/>
          </p:cNvSpPr>
          <p:nvPr>
            <p:ph idx="1"/>
          </p:nvPr>
        </p:nvSpPr>
        <p:spPr/>
        <p:txBody>
          <a:bodyPr>
            <a:normAutofit/>
          </a:bodyPr>
          <a:lstStyle/>
          <a:p>
            <a:r>
              <a:rPr lang="en-US" sz="4800" dirty="0"/>
              <a:t>Identifying partners</a:t>
            </a:r>
          </a:p>
          <a:p>
            <a:r>
              <a:rPr lang="en-US" sz="4800" dirty="0"/>
              <a:t>Initiating relationships</a:t>
            </a:r>
          </a:p>
          <a:p>
            <a:r>
              <a:rPr lang="en-US" sz="4800" dirty="0"/>
              <a:t>Anticipating provider questions</a:t>
            </a:r>
          </a:p>
          <a:p>
            <a:endParaRPr lang="en-US" sz="4800" dirty="0"/>
          </a:p>
        </p:txBody>
      </p:sp>
    </p:spTree>
    <p:extLst>
      <p:ext uri="{BB962C8B-B14F-4D97-AF65-F5344CB8AC3E}">
        <p14:creationId xmlns:p14="http://schemas.microsoft.com/office/powerpoint/2010/main" val="157769464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1880FC-BCA8-46D0-8DB7-722DF095F832}"/>
              </a:ext>
            </a:extLst>
          </p:cNvPr>
          <p:cNvSpPr>
            <a:spLocks noGrp="1"/>
          </p:cNvSpPr>
          <p:nvPr>
            <p:ph type="title"/>
          </p:nvPr>
        </p:nvSpPr>
        <p:spPr>
          <a:xfrm>
            <a:off x="2135981" y="2879725"/>
            <a:ext cx="7920038" cy="1325563"/>
          </a:xfrm>
        </p:spPr>
        <p:txBody>
          <a:bodyPr>
            <a:normAutofit/>
          </a:bodyPr>
          <a:lstStyle/>
          <a:p>
            <a:r>
              <a:rPr lang="en-US" sz="6600" dirty="0">
                <a:latin typeface="+mn-lt"/>
              </a:rPr>
              <a:t>Identifying Partners</a:t>
            </a:r>
          </a:p>
        </p:txBody>
      </p:sp>
    </p:spTree>
    <p:extLst>
      <p:ext uri="{BB962C8B-B14F-4D97-AF65-F5344CB8AC3E}">
        <p14:creationId xmlns:p14="http://schemas.microsoft.com/office/powerpoint/2010/main" val="31632871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D58A-D710-41E1-81B3-5437F7A11F69}"/>
              </a:ext>
            </a:extLst>
          </p:cNvPr>
          <p:cNvSpPr>
            <a:spLocks noGrp="1"/>
          </p:cNvSpPr>
          <p:nvPr>
            <p:ph type="title"/>
          </p:nvPr>
        </p:nvSpPr>
        <p:spPr/>
        <p:txBody>
          <a:bodyPr>
            <a:normAutofit/>
          </a:bodyPr>
          <a:lstStyle/>
          <a:p>
            <a:r>
              <a:rPr lang="en-US" sz="6000" dirty="0">
                <a:latin typeface="+mn-lt"/>
              </a:rPr>
              <a:t>Identifying Partners - 1</a:t>
            </a:r>
          </a:p>
        </p:txBody>
      </p:sp>
      <p:sp>
        <p:nvSpPr>
          <p:cNvPr id="3" name="Content Placeholder 2">
            <a:extLst>
              <a:ext uri="{FF2B5EF4-FFF2-40B4-BE49-F238E27FC236}">
                <a16:creationId xmlns:a16="http://schemas.microsoft.com/office/drawing/2014/main" id="{B660BACB-BBCB-4498-94E5-F9FDE35C0B2C}"/>
              </a:ext>
            </a:extLst>
          </p:cNvPr>
          <p:cNvSpPr>
            <a:spLocks noGrp="1"/>
          </p:cNvSpPr>
          <p:nvPr>
            <p:ph idx="1"/>
          </p:nvPr>
        </p:nvSpPr>
        <p:spPr/>
        <p:txBody>
          <a:bodyPr/>
          <a:lstStyle/>
          <a:p>
            <a:pPr marL="914400" indent="-914400">
              <a:buFont typeface="+mj-lt"/>
              <a:buAutoNum type="arabicPeriod"/>
            </a:pPr>
            <a:r>
              <a:rPr lang="en-US" sz="4800" dirty="0"/>
              <a:t>Start with someone you know</a:t>
            </a:r>
          </a:p>
          <a:p>
            <a:pPr marL="914400" indent="-914400">
              <a:buFont typeface="+mj-lt"/>
              <a:buAutoNum type="arabicPeriod"/>
            </a:pPr>
            <a:endParaRPr lang="en-US" sz="4800" dirty="0"/>
          </a:p>
          <a:p>
            <a:pPr marL="0" indent="0">
              <a:buNone/>
            </a:pPr>
            <a:endParaRPr lang="en-US" sz="4800" dirty="0"/>
          </a:p>
          <a:p>
            <a:endParaRPr lang="en-US" dirty="0"/>
          </a:p>
        </p:txBody>
      </p:sp>
    </p:spTree>
    <p:extLst>
      <p:ext uri="{BB962C8B-B14F-4D97-AF65-F5344CB8AC3E}">
        <p14:creationId xmlns:p14="http://schemas.microsoft.com/office/powerpoint/2010/main" val="47008622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FD58A-D710-41E1-81B3-5437F7A11F69}"/>
              </a:ext>
            </a:extLst>
          </p:cNvPr>
          <p:cNvSpPr>
            <a:spLocks noGrp="1"/>
          </p:cNvSpPr>
          <p:nvPr>
            <p:ph type="title"/>
          </p:nvPr>
        </p:nvSpPr>
        <p:spPr/>
        <p:txBody>
          <a:bodyPr>
            <a:normAutofit/>
          </a:bodyPr>
          <a:lstStyle/>
          <a:p>
            <a:r>
              <a:rPr lang="en-US" sz="6000" dirty="0">
                <a:latin typeface="+mn-lt"/>
              </a:rPr>
              <a:t>Identifying Partners - 2</a:t>
            </a:r>
          </a:p>
        </p:txBody>
      </p:sp>
      <p:sp>
        <p:nvSpPr>
          <p:cNvPr id="3" name="Content Placeholder 2">
            <a:extLst>
              <a:ext uri="{FF2B5EF4-FFF2-40B4-BE49-F238E27FC236}">
                <a16:creationId xmlns:a16="http://schemas.microsoft.com/office/drawing/2014/main" id="{B660BACB-BBCB-4498-94E5-F9FDE35C0B2C}"/>
              </a:ext>
            </a:extLst>
          </p:cNvPr>
          <p:cNvSpPr>
            <a:spLocks noGrp="1"/>
          </p:cNvSpPr>
          <p:nvPr>
            <p:ph idx="1"/>
          </p:nvPr>
        </p:nvSpPr>
        <p:spPr/>
        <p:txBody>
          <a:bodyPr/>
          <a:lstStyle/>
          <a:p>
            <a:pPr marL="914400" indent="-914400">
              <a:buFont typeface="+mj-lt"/>
              <a:buAutoNum type="arabicPeriod"/>
            </a:pPr>
            <a:r>
              <a:rPr lang="en-US" sz="4800" dirty="0"/>
              <a:t>Start with someone you know</a:t>
            </a:r>
          </a:p>
          <a:p>
            <a:pPr marL="914400" indent="-914400">
              <a:buFont typeface="+mj-lt"/>
              <a:buAutoNum type="arabicPeriod"/>
            </a:pPr>
            <a:endParaRPr lang="en-US" sz="4800" dirty="0"/>
          </a:p>
          <a:p>
            <a:pPr marL="914400" indent="-914400">
              <a:buFont typeface="+mj-lt"/>
              <a:buAutoNum type="arabicPeriod"/>
            </a:pPr>
            <a:r>
              <a:rPr lang="en-US" sz="4800" dirty="0"/>
              <a:t>Identify prescribers with whom you share common goals or patient populations</a:t>
            </a:r>
          </a:p>
          <a:p>
            <a:endParaRPr lang="en-US" sz="4800" dirty="0"/>
          </a:p>
          <a:p>
            <a:endParaRPr lang="en-US" dirty="0"/>
          </a:p>
        </p:txBody>
      </p:sp>
    </p:spTree>
    <p:extLst>
      <p:ext uri="{BB962C8B-B14F-4D97-AF65-F5344CB8AC3E}">
        <p14:creationId xmlns:p14="http://schemas.microsoft.com/office/powerpoint/2010/main" val="3991822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67FCB-CCC5-4306-81A6-BF34E576A61C}"/>
              </a:ext>
            </a:extLst>
          </p:cNvPr>
          <p:cNvSpPr>
            <a:spLocks noGrp="1"/>
          </p:cNvSpPr>
          <p:nvPr>
            <p:ph type="title"/>
          </p:nvPr>
        </p:nvSpPr>
        <p:spPr/>
        <p:txBody>
          <a:bodyPr>
            <a:normAutofit/>
          </a:bodyPr>
          <a:lstStyle/>
          <a:p>
            <a:r>
              <a:rPr lang="en-US" sz="6000" dirty="0">
                <a:latin typeface="+mn-lt"/>
              </a:rPr>
              <a:t>CDC Disclaimer</a:t>
            </a:r>
          </a:p>
        </p:txBody>
      </p:sp>
      <p:sp>
        <p:nvSpPr>
          <p:cNvPr id="3" name="Content Placeholder 2">
            <a:extLst>
              <a:ext uri="{FF2B5EF4-FFF2-40B4-BE49-F238E27FC236}">
                <a16:creationId xmlns:a16="http://schemas.microsoft.com/office/drawing/2014/main" id="{2E1B5E5C-E269-4B65-AFD1-FF42512FEE9B}"/>
              </a:ext>
            </a:extLst>
          </p:cNvPr>
          <p:cNvSpPr>
            <a:spLocks noGrp="1"/>
          </p:cNvSpPr>
          <p:nvPr>
            <p:ph idx="1"/>
          </p:nvPr>
        </p:nvSpPr>
        <p:spPr/>
        <p:txBody>
          <a:bodyPr>
            <a:normAutofit lnSpcReduction="10000"/>
          </a:bodyPr>
          <a:lstStyle/>
          <a:p>
            <a:pPr marL="0">
              <a:buNone/>
            </a:pPr>
            <a:r>
              <a:rPr lang="en-US" altLang="en-US" dirty="0">
                <a:cs typeface="Arial" panose="020B0604020202020204" pitchFamily="34" charset="0"/>
              </a:rPr>
              <a:t>These course materials are for instructional use only and are not intended as a substitute for professional legal or other advice. While every effort has been made to verify the accuracy of these materials, legal authorities and requirements may vary from jurisdiction to jurisdiction. Always seek the advice of an attorney or other qualified professional with any questions you may have regarding a legal matter.</a:t>
            </a:r>
          </a:p>
          <a:p>
            <a:pPr>
              <a:buNone/>
            </a:pPr>
            <a:endParaRPr lang="en-US" altLang="en-US" dirty="0">
              <a:cs typeface="Arial" panose="020B0604020202020204" pitchFamily="34" charset="0"/>
            </a:endParaRPr>
          </a:p>
          <a:p>
            <a:pPr marL="0" indent="0">
              <a:buNone/>
            </a:pPr>
            <a:r>
              <a:rPr lang="en-US" altLang="en-US" dirty="0">
                <a:cs typeface="Arial" panose="020B0604020202020204" pitchFamily="34" charset="0"/>
              </a:rPr>
              <a:t>The contents of this presentation do not necessarily represent the official position of the Centers for Disease Control and Prevention, and should not be construed to represent any agency determination or policy.</a:t>
            </a:r>
          </a:p>
          <a:p>
            <a:pPr marL="0" indent="0">
              <a:buNone/>
            </a:pPr>
            <a:endParaRPr lang="en-US" dirty="0">
              <a:latin typeface="Century Gothic"/>
              <a:cs typeface="Century Gothic"/>
            </a:endParaRPr>
          </a:p>
          <a:p>
            <a:endParaRPr lang="en-US" dirty="0"/>
          </a:p>
        </p:txBody>
      </p:sp>
    </p:spTree>
    <p:extLst>
      <p:ext uri="{BB962C8B-B14F-4D97-AF65-F5344CB8AC3E}">
        <p14:creationId xmlns:p14="http://schemas.microsoft.com/office/powerpoint/2010/main" val="419995492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514F-6A03-4870-8388-B64102981D34}"/>
              </a:ext>
            </a:extLst>
          </p:cNvPr>
          <p:cNvSpPr>
            <a:spLocks noGrp="1"/>
          </p:cNvSpPr>
          <p:nvPr>
            <p:ph type="title"/>
          </p:nvPr>
        </p:nvSpPr>
        <p:spPr>
          <a:xfrm>
            <a:off x="2100262" y="2766218"/>
            <a:ext cx="7991475" cy="1325563"/>
          </a:xfrm>
        </p:spPr>
        <p:txBody>
          <a:bodyPr>
            <a:noAutofit/>
          </a:bodyPr>
          <a:lstStyle/>
          <a:p>
            <a:r>
              <a:rPr lang="en-US" sz="6600" dirty="0">
                <a:latin typeface="+mn-lt"/>
              </a:rPr>
              <a:t>Identifying problems and help solve them</a:t>
            </a:r>
          </a:p>
        </p:txBody>
      </p:sp>
    </p:spTree>
    <p:extLst>
      <p:ext uri="{BB962C8B-B14F-4D97-AF65-F5344CB8AC3E}">
        <p14:creationId xmlns:p14="http://schemas.microsoft.com/office/powerpoint/2010/main" val="26716677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74514F-6A03-4870-8388-B64102981D34}"/>
              </a:ext>
            </a:extLst>
          </p:cNvPr>
          <p:cNvSpPr>
            <a:spLocks noGrp="1"/>
          </p:cNvSpPr>
          <p:nvPr>
            <p:ph type="title"/>
          </p:nvPr>
        </p:nvSpPr>
        <p:spPr>
          <a:xfrm>
            <a:off x="2100262" y="2766218"/>
            <a:ext cx="7991475" cy="1325563"/>
          </a:xfrm>
        </p:spPr>
        <p:txBody>
          <a:bodyPr>
            <a:noAutofit/>
          </a:bodyPr>
          <a:lstStyle/>
          <a:p>
            <a:pPr algn="ctr"/>
            <a:r>
              <a:rPr lang="en-US" sz="6600" dirty="0">
                <a:latin typeface="+mn-lt"/>
              </a:rPr>
              <a:t>Understanding quality metrics</a:t>
            </a:r>
          </a:p>
        </p:txBody>
      </p:sp>
    </p:spTree>
    <p:extLst>
      <p:ext uri="{BB962C8B-B14F-4D97-AF65-F5344CB8AC3E}">
        <p14:creationId xmlns:p14="http://schemas.microsoft.com/office/powerpoint/2010/main" val="22888348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64D4-7025-4B01-80D1-99DF43036981}"/>
              </a:ext>
            </a:extLst>
          </p:cNvPr>
          <p:cNvSpPr>
            <a:spLocks noGrp="1"/>
          </p:cNvSpPr>
          <p:nvPr>
            <p:ph type="title"/>
          </p:nvPr>
        </p:nvSpPr>
        <p:spPr/>
        <p:txBody>
          <a:bodyPr>
            <a:normAutofit/>
          </a:bodyPr>
          <a:lstStyle/>
          <a:p>
            <a:r>
              <a:rPr lang="en-US" sz="6000" dirty="0">
                <a:latin typeface="+mn-lt"/>
              </a:rPr>
              <a:t>Initiating the Relationship – 1,2</a:t>
            </a:r>
          </a:p>
        </p:txBody>
      </p:sp>
      <p:sp>
        <p:nvSpPr>
          <p:cNvPr id="3" name="Content Placeholder 2">
            <a:extLst>
              <a:ext uri="{FF2B5EF4-FFF2-40B4-BE49-F238E27FC236}">
                <a16:creationId xmlns:a16="http://schemas.microsoft.com/office/drawing/2014/main" id="{66B2A9C4-F0C3-411A-8E8A-669E3BB10274}"/>
              </a:ext>
            </a:extLst>
          </p:cNvPr>
          <p:cNvSpPr>
            <a:spLocks noGrp="1"/>
          </p:cNvSpPr>
          <p:nvPr>
            <p:ph idx="1"/>
          </p:nvPr>
        </p:nvSpPr>
        <p:spPr/>
        <p:txBody>
          <a:bodyPr/>
          <a:lstStyle/>
          <a:p>
            <a:pPr marL="914400" indent="-914400">
              <a:buFont typeface="+mj-lt"/>
              <a:buAutoNum type="arabicPeriod"/>
            </a:pPr>
            <a:r>
              <a:rPr lang="en-US" sz="4800" b="1" dirty="0"/>
              <a:t>Take the first step</a:t>
            </a:r>
          </a:p>
          <a:p>
            <a:pPr marL="914400" indent="-914400">
              <a:buFont typeface="+mj-lt"/>
              <a:buAutoNum type="arabicPeriod"/>
            </a:pPr>
            <a:r>
              <a:rPr lang="en-US" sz="4800" b="1" dirty="0"/>
              <a:t>Meet in person</a:t>
            </a:r>
          </a:p>
          <a:p>
            <a:pPr marL="0" indent="0">
              <a:buNone/>
            </a:pPr>
            <a:endParaRPr lang="en-US" sz="4800" dirty="0"/>
          </a:p>
        </p:txBody>
      </p:sp>
    </p:spTree>
    <p:extLst>
      <p:ext uri="{BB962C8B-B14F-4D97-AF65-F5344CB8AC3E}">
        <p14:creationId xmlns:p14="http://schemas.microsoft.com/office/powerpoint/2010/main" val="37785099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64D4-7025-4B01-80D1-99DF43036981}"/>
              </a:ext>
            </a:extLst>
          </p:cNvPr>
          <p:cNvSpPr>
            <a:spLocks noGrp="1"/>
          </p:cNvSpPr>
          <p:nvPr>
            <p:ph type="title"/>
          </p:nvPr>
        </p:nvSpPr>
        <p:spPr/>
        <p:txBody>
          <a:bodyPr>
            <a:normAutofit/>
          </a:bodyPr>
          <a:lstStyle/>
          <a:p>
            <a:r>
              <a:rPr lang="en-US" sz="6000" dirty="0">
                <a:latin typeface="+mn-lt"/>
              </a:rPr>
              <a:t>Initiating the Relationship – 3, 4</a:t>
            </a:r>
          </a:p>
        </p:txBody>
      </p:sp>
      <p:sp>
        <p:nvSpPr>
          <p:cNvPr id="3" name="Content Placeholder 2">
            <a:extLst>
              <a:ext uri="{FF2B5EF4-FFF2-40B4-BE49-F238E27FC236}">
                <a16:creationId xmlns:a16="http://schemas.microsoft.com/office/drawing/2014/main" id="{66B2A9C4-F0C3-411A-8E8A-669E3BB10274}"/>
              </a:ext>
            </a:extLst>
          </p:cNvPr>
          <p:cNvSpPr>
            <a:spLocks noGrp="1"/>
          </p:cNvSpPr>
          <p:nvPr>
            <p:ph idx="1"/>
          </p:nvPr>
        </p:nvSpPr>
        <p:spPr/>
        <p:txBody>
          <a:bodyPr/>
          <a:lstStyle/>
          <a:p>
            <a:pPr marL="914400" indent="-914400">
              <a:buFont typeface="+mj-lt"/>
              <a:buAutoNum type="arabicPeriod"/>
            </a:pPr>
            <a:r>
              <a:rPr lang="en-US" sz="4800" dirty="0"/>
              <a:t>Take the first step</a:t>
            </a:r>
          </a:p>
          <a:p>
            <a:pPr marL="914400" indent="-914400">
              <a:buFont typeface="+mj-lt"/>
              <a:buAutoNum type="arabicPeriod"/>
            </a:pPr>
            <a:r>
              <a:rPr lang="en-US" sz="4800" dirty="0"/>
              <a:t>Meet in person</a:t>
            </a:r>
          </a:p>
          <a:p>
            <a:pPr marL="914400" indent="-914400">
              <a:buFont typeface="+mj-lt"/>
              <a:buAutoNum type="arabicPeriod"/>
            </a:pPr>
            <a:r>
              <a:rPr lang="en-US" sz="4800" b="1" dirty="0"/>
              <a:t>Focus on improving patient care</a:t>
            </a:r>
          </a:p>
          <a:p>
            <a:pPr marL="914400" indent="-914400">
              <a:buFont typeface="+mj-lt"/>
              <a:buAutoNum type="arabicPeriod"/>
            </a:pPr>
            <a:r>
              <a:rPr lang="en-US" sz="4800" b="1" dirty="0"/>
              <a:t>Identify mutual benefits</a:t>
            </a:r>
          </a:p>
          <a:p>
            <a:pPr marL="0" indent="0">
              <a:buNone/>
            </a:pPr>
            <a:endParaRPr lang="en-US" sz="4800" dirty="0"/>
          </a:p>
        </p:txBody>
      </p:sp>
    </p:spTree>
    <p:extLst>
      <p:ext uri="{BB962C8B-B14F-4D97-AF65-F5344CB8AC3E}">
        <p14:creationId xmlns:p14="http://schemas.microsoft.com/office/powerpoint/2010/main" val="340509828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164D4-7025-4B01-80D1-99DF43036981}"/>
              </a:ext>
            </a:extLst>
          </p:cNvPr>
          <p:cNvSpPr>
            <a:spLocks noGrp="1"/>
          </p:cNvSpPr>
          <p:nvPr>
            <p:ph type="title"/>
          </p:nvPr>
        </p:nvSpPr>
        <p:spPr/>
        <p:txBody>
          <a:bodyPr>
            <a:normAutofit/>
          </a:bodyPr>
          <a:lstStyle/>
          <a:p>
            <a:r>
              <a:rPr lang="en-US" sz="6000" dirty="0">
                <a:latin typeface="+mn-lt"/>
              </a:rPr>
              <a:t>Initiating the Relationship - 5</a:t>
            </a:r>
          </a:p>
        </p:txBody>
      </p:sp>
      <p:sp>
        <p:nvSpPr>
          <p:cNvPr id="3" name="Content Placeholder 2">
            <a:extLst>
              <a:ext uri="{FF2B5EF4-FFF2-40B4-BE49-F238E27FC236}">
                <a16:creationId xmlns:a16="http://schemas.microsoft.com/office/drawing/2014/main" id="{66B2A9C4-F0C3-411A-8E8A-669E3BB10274}"/>
              </a:ext>
            </a:extLst>
          </p:cNvPr>
          <p:cNvSpPr>
            <a:spLocks noGrp="1"/>
          </p:cNvSpPr>
          <p:nvPr>
            <p:ph idx="1"/>
          </p:nvPr>
        </p:nvSpPr>
        <p:spPr/>
        <p:txBody>
          <a:bodyPr/>
          <a:lstStyle/>
          <a:p>
            <a:pPr marL="914400" indent="-914400">
              <a:buFont typeface="+mj-lt"/>
              <a:buAutoNum type="arabicPeriod"/>
            </a:pPr>
            <a:r>
              <a:rPr lang="en-US" sz="4800" dirty="0"/>
              <a:t>Take the first step</a:t>
            </a:r>
          </a:p>
          <a:p>
            <a:pPr marL="914400" indent="-914400">
              <a:buFont typeface="+mj-lt"/>
              <a:buAutoNum type="arabicPeriod"/>
            </a:pPr>
            <a:r>
              <a:rPr lang="en-US" sz="4800" dirty="0"/>
              <a:t>Meet in person</a:t>
            </a:r>
          </a:p>
          <a:p>
            <a:pPr marL="914400" indent="-914400">
              <a:buFont typeface="+mj-lt"/>
              <a:buAutoNum type="arabicPeriod"/>
            </a:pPr>
            <a:r>
              <a:rPr lang="en-US" sz="4800" dirty="0"/>
              <a:t>Focus on improving patient care</a:t>
            </a:r>
          </a:p>
          <a:p>
            <a:pPr marL="914400" indent="-914400">
              <a:buFont typeface="+mj-lt"/>
              <a:buAutoNum type="arabicPeriod"/>
            </a:pPr>
            <a:r>
              <a:rPr lang="en-US" sz="4800" dirty="0"/>
              <a:t>Identify mutual benefits</a:t>
            </a:r>
          </a:p>
          <a:p>
            <a:pPr marL="914400" indent="-914400">
              <a:buFont typeface="+mj-lt"/>
              <a:buAutoNum type="arabicPeriod"/>
            </a:pPr>
            <a:r>
              <a:rPr lang="en-US" sz="4800" b="1" dirty="0"/>
              <a:t>Be prepared to answer questions</a:t>
            </a:r>
          </a:p>
          <a:p>
            <a:pPr marL="0" indent="0">
              <a:buNone/>
            </a:pPr>
            <a:endParaRPr lang="en-US" sz="4800" dirty="0"/>
          </a:p>
        </p:txBody>
      </p:sp>
    </p:spTree>
    <p:extLst>
      <p:ext uri="{BB962C8B-B14F-4D97-AF65-F5344CB8AC3E}">
        <p14:creationId xmlns:p14="http://schemas.microsoft.com/office/powerpoint/2010/main" val="228014902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B897-7971-45BC-BFCE-A1FB39E25380}"/>
              </a:ext>
            </a:extLst>
          </p:cNvPr>
          <p:cNvSpPr>
            <a:spLocks noGrp="1"/>
          </p:cNvSpPr>
          <p:nvPr>
            <p:ph type="title"/>
          </p:nvPr>
        </p:nvSpPr>
        <p:spPr/>
        <p:txBody>
          <a:bodyPr/>
          <a:lstStyle/>
          <a:p>
            <a:r>
              <a:rPr lang="en-US" b="1" dirty="0">
                <a:latin typeface="+mn-lt"/>
                <a:ea typeface="MS PGothic" charset="0"/>
                <a:cs typeface="MS PGothic" charset="0"/>
              </a:rPr>
              <a:t>Question: </a:t>
            </a:r>
            <a:r>
              <a:rPr lang="en-US" dirty="0">
                <a:latin typeface="+mn-lt"/>
                <a:ea typeface="MS PGothic" charset="0"/>
                <a:cs typeface="MS PGothic" charset="0"/>
              </a:rPr>
              <a:t>When a pharmacist wants to develop a CPA, what should she NOT do?</a:t>
            </a:r>
            <a:endParaRPr lang="en-US" dirty="0">
              <a:latin typeface="+mn-lt"/>
            </a:endParaRPr>
          </a:p>
        </p:txBody>
      </p:sp>
      <p:sp>
        <p:nvSpPr>
          <p:cNvPr id="3" name="Content Placeholder 2">
            <a:extLst>
              <a:ext uri="{FF2B5EF4-FFF2-40B4-BE49-F238E27FC236}">
                <a16:creationId xmlns:a16="http://schemas.microsoft.com/office/drawing/2014/main" id="{7465BB92-90CA-4DB6-8545-6404EE358578}"/>
              </a:ext>
            </a:extLst>
          </p:cNvPr>
          <p:cNvSpPr>
            <a:spLocks noGrp="1"/>
          </p:cNvSpPr>
          <p:nvPr>
            <p:ph idx="1"/>
          </p:nvPr>
        </p:nvSpPr>
        <p:spPr/>
        <p:txBody>
          <a:bodyPr>
            <a:normAutofit/>
          </a:bodyPr>
          <a:lstStyle/>
          <a:p>
            <a:pPr marL="457200" lvl="1" indent="0">
              <a:buNone/>
            </a:pPr>
            <a:endParaRPr lang="en-US" sz="3600" dirty="0">
              <a:ea typeface="MS PGothic" charset="0"/>
              <a:cs typeface="MS PGothic" charset="0"/>
            </a:endParaRPr>
          </a:p>
          <a:p>
            <a:pPr marL="971550" lvl="1" indent="-514350">
              <a:buFont typeface="+mj-lt"/>
              <a:buAutoNum type="alphaUcPeriod"/>
            </a:pPr>
            <a:r>
              <a:rPr lang="en-US" sz="3600" dirty="0">
                <a:ea typeface="MS PGothic" charset="0"/>
                <a:cs typeface="MS PGothic" charset="0"/>
              </a:rPr>
              <a:t>Reach out to a prescriber you already know</a:t>
            </a:r>
          </a:p>
          <a:p>
            <a:pPr marL="971550" lvl="1" indent="-514350">
              <a:buAutoNum type="alphaUcPeriod"/>
            </a:pPr>
            <a:endParaRPr lang="en-US" sz="3600" dirty="0">
              <a:ea typeface="MS PGothic" charset="0"/>
              <a:cs typeface="MS PGothic" charset="0"/>
            </a:endParaRPr>
          </a:p>
          <a:p>
            <a:pPr marL="971550" lvl="1" indent="-514350">
              <a:buAutoNum type="alphaUcPeriod"/>
            </a:pPr>
            <a:r>
              <a:rPr lang="en-US" sz="3600" dirty="0">
                <a:ea typeface="MS PGothic" charset="0"/>
                <a:cs typeface="MS PGothic" charset="0"/>
              </a:rPr>
              <a:t>Wait for a physician to take the first step</a:t>
            </a:r>
          </a:p>
          <a:p>
            <a:pPr lvl="1"/>
            <a:endParaRPr lang="en-US" sz="3600" dirty="0">
              <a:ea typeface="MS PGothic" charset="0"/>
              <a:cs typeface="MS PGothic" charset="0"/>
            </a:endParaRPr>
          </a:p>
          <a:p>
            <a:pPr marL="971550" lvl="1" indent="-514350">
              <a:buFont typeface="+mj-lt"/>
              <a:buAutoNum type="alphaUcPeriod" startAt="3"/>
            </a:pPr>
            <a:r>
              <a:rPr lang="en-US" sz="3600" dirty="0">
                <a:ea typeface="MS PGothic" charset="0"/>
                <a:cs typeface="MS PGothic" charset="0"/>
              </a:rPr>
              <a:t>Identify ways to help potential collaborators with quality metrics</a:t>
            </a:r>
          </a:p>
          <a:p>
            <a:endParaRPr lang="en-US" sz="3600" dirty="0"/>
          </a:p>
        </p:txBody>
      </p:sp>
    </p:spTree>
    <p:extLst>
      <p:ext uri="{BB962C8B-B14F-4D97-AF65-F5344CB8AC3E}">
        <p14:creationId xmlns:p14="http://schemas.microsoft.com/office/powerpoint/2010/main" val="5467104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1B897-7971-45BC-BFCE-A1FB39E25380}"/>
              </a:ext>
            </a:extLst>
          </p:cNvPr>
          <p:cNvSpPr>
            <a:spLocks noGrp="1"/>
          </p:cNvSpPr>
          <p:nvPr>
            <p:ph type="title"/>
          </p:nvPr>
        </p:nvSpPr>
        <p:spPr/>
        <p:txBody>
          <a:bodyPr/>
          <a:lstStyle/>
          <a:p>
            <a:r>
              <a:rPr lang="en-US" b="1" dirty="0">
                <a:latin typeface="+mn-lt"/>
                <a:ea typeface="MS PGothic" charset="0"/>
                <a:cs typeface="MS PGothic" charset="0"/>
              </a:rPr>
              <a:t>Answer: </a:t>
            </a:r>
            <a:r>
              <a:rPr lang="en-US" dirty="0">
                <a:latin typeface="+mn-lt"/>
                <a:ea typeface="MS PGothic" charset="0"/>
                <a:cs typeface="MS PGothic" charset="0"/>
              </a:rPr>
              <a:t>When a pharmacist wants to develop a CPA, what should she NOT do?</a:t>
            </a:r>
            <a:endParaRPr lang="en-US" dirty="0">
              <a:latin typeface="+mn-lt"/>
            </a:endParaRPr>
          </a:p>
        </p:txBody>
      </p:sp>
      <p:sp>
        <p:nvSpPr>
          <p:cNvPr id="3" name="Content Placeholder 2">
            <a:extLst>
              <a:ext uri="{FF2B5EF4-FFF2-40B4-BE49-F238E27FC236}">
                <a16:creationId xmlns:a16="http://schemas.microsoft.com/office/drawing/2014/main" id="{7465BB92-90CA-4DB6-8545-6404EE358578}"/>
              </a:ext>
            </a:extLst>
          </p:cNvPr>
          <p:cNvSpPr>
            <a:spLocks noGrp="1"/>
          </p:cNvSpPr>
          <p:nvPr>
            <p:ph idx="1"/>
          </p:nvPr>
        </p:nvSpPr>
        <p:spPr/>
        <p:txBody>
          <a:bodyPr>
            <a:normAutofit lnSpcReduction="10000"/>
          </a:bodyPr>
          <a:lstStyle/>
          <a:p>
            <a:pPr marL="457200" lvl="1" indent="0">
              <a:buNone/>
            </a:pPr>
            <a:endParaRPr lang="en-US" sz="3600" dirty="0">
              <a:ea typeface="MS PGothic" charset="0"/>
              <a:cs typeface="MS PGothic" charset="0"/>
            </a:endParaRPr>
          </a:p>
          <a:p>
            <a:pPr marL="971550" lvl="1" indent="-514350">
              <a:buFont typeface="+mj-lt"/>
              <a:buAutoNum type="alphaUcPeriod"/>
            </a:pPr>
            <a:r>
              <a:rPr lang="en-US" sz="3600" dirty="0">
                <a:ea typeface="MS PGothic" charset="0"/>
                <a:cs typeface="MS PGothic" charset="0"/>
              </a:rPr>
              <a:t>Reach out to a prescriber you already know</a:t>
            </a:r>
          </a:p>
          <a:p>
            <a:pPr marL="971550" lvl="1" indent="-514350">
              <a:buAutoNum type="alphaUcPeriod"/>
            </a:pPr>
            <a:endParaRPr lang="en-US" sz="3600" dirty="0">
              <a:ea typeface="MS PGothic" charset="0"/>
              <a:cs typeface="MS PGothic" charset="0"/>
            </a:endParaRPr>
          </a:p>
          <a:p>
            <a:pPr marL="971550" lvl="1" indent="-514350">
              <a:buFont typeface="Arial" panose="020B0604020202020204" pitchFamily="34" charset="0"/>
              <a:buAutoNum type="alphaUcPeriod"/>
            </a:pPr>
            <a:r>
              <a:rPr lang="en-US" sz="3600" b="1" dirty="0">
                <a:ea typeface="MS PGothic" charset="0"/>
                <a:cs typeface="MS PGothic" charset="0"/>
              </a:rPr>
              <a:t>Wait for a physician to take the first step - </a:t>
            </a:r>
            <a:r>
              <a:rPr lang="en-US" sz="3600" b="1" dirty="0">
                <a:solidFill>
                  <a:srgbClr val="FF0000"/>
                </a:solidFill>
                <a:ea typeface="MS PGothic" charset="0"/>
                <a:cs typeface="MS PGothic" charset="0"/>
              </a:rPr>
              <a:t>CORRECT ANSWER</a:t>
            </a:r>
            <a:endParaRPr lang="en-US" sz="3600" b="1" dirty="0">
              <a:ea typeface="MS PGothic" charset="0"/>
              <a:cs typeface="MS PGothic" charset="0"/>
            </a:endParaRPr>
          </a:p>
          <a:p>
            <a:pPr lvl="1"/>
            <a:endParaRPr lang="en-US" sz="3600" dirty="0">
              <a:ea typeface="MS PGothic" charset="0"/>
              <a:cs typeface="MS PGothic" charset="0"/>
            </a:endParaRPr>
          </a:p>
          <a:p>
            <a:pPr marL="971550" lvl="1" indent="-514350">
              <a:buFont typeface="+mj-lt"/>
              <a:buAutoNum type="alphaUcPeriod" startAt="3"/>
            </a:pPr>
            <a:r>
              <a:rPr lang="en-US" sz="3600" dirty="0">
                <a:ea typeface="MS PGothic" charset="0"/>
                <a:cs typeface="MS PGothic" charset="0"/>
              </a:rPr>
              <a:t>Identify ways to help potential collaborators with quality metrics</a:t>
            </a:r>
          </a:p>
          <a:p>
            <a:endParaRPr lang="en-US" sz="3600" dirty="0"/>
          </a:p>
        </p:txBody>
      </p:sp>
    </p:spTree>
    <p:extLst>
      <p:ext uri="{BB962C8B-B14F-4D97-AF65-F5344CB8AC3E}">
        <p14:creationId xmlns:p14="http://schemas.microsoft.com/office/powerpoint/2010/main" val="40138776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F9A4-A8AB-46A0-93CC-9CCCBC35714E}"/>
              </a:ext>
            </a:extLst>
          </p:cNvPr>
          <p:cNvSpPr>
            <a:spLocks noGrp="1"/>
          </p:cNvSpPr>
          <p:nvPr>
            <p:ph type="title"/>
          </p:nvPr>
        </p:nvSpPr>
        <p:spPr>
          <a:xfrm>
            <a:off x="838200" y="2766218"/>
            <a:ext cx="10515600" cy="1325563"/>
          </a:xfrm>
        </p:spPr>
        <p:txBody>
          <a:bodyPr>
            <a:normAutofit/>
          </a:bodyPr>
          <a:lstStyle/>
          <a:p>
            <a:r>
              <a:rPr lang="en-US" sz="6000" dirty="0">
                <a:latin typeface="+mn-lt"/>
              </a:rPr>
              <a:t>Anticipating prescriber questions</a:t>
            </a:r>
          </a:p>
        </p:txBody>
      </p:sp>
    </p:spTree>
    <p:extLst>
      <p:ext uri="{BB962C8B-B14F-4D97-AF65-F5344CB8AC3E}">
        <p14:creationId xmlns:p14="http://schemas.microsoft.com/office/powerpoint/2010/main" val="11275497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 -1</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p:txBody>
          <a:bodyPr/>
          <a:lstStyle/>
          <a:p>
            <a:pPr marL="514350" indent="-514350">
              <a:buFont typeface="+mj-lt"/>
              <a:buAutoNum type="arabicPeriod"/>
            </a:pPr>
            <a:r>
              <a:rPr lang="en-US" sz="3600" dirty="0"/>
              <a:t>What kind of training and credentials does the pharmacist have? </a:t>
            </a:r>
          </a:p>
          <a:p>
            <a:pPr marL="0" indent="0">
              <a:buNone/>
            </a:pPr>
            <a:endParaRPr lang="en-US" dirty="0"/>
          </a:p>
          <a:p>
            <a:endParaRPr lang="en-US" dirty="0"/>
          </a:p>
        </p:txBody>
      </p:sp>
    </p:spTree>
    <p:extLst>
      <p:ext uri="{BB962C8B-B14F-4D97-AF65-F5344CB8AC3E}">
        <p14:creationId xmlns:p14="http://schemas.microsoft.com/office/powerpoint/2010/main" val="10017319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 -2</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p:txBody>
          <a:bodyPr/>
          <a:lstStyle/>
          <a:p>
            <a:pPr marL="514350" indent="-514350">
              <a:buFont typeface="+mj-lt"/>
              <a:buAutoNum type="arabicPeriod"/>
            </a:pPr>
            <a:r>
              <a:rPr lang="en-US" sz="3600" dirty="0"/>
              <a:t>What kind of training and credentials does the pharmacist have? </a:t>
            </a:r>
          </a:p>
          <a:p>
            <a:pPr marL="514350" indent="-514350">
              <a:buFont typeface="+mj-lt"/>
              <a:buAutoNum type="arabicPeriod"/>
            </a:pPr>
            <a:r>
              <a:rPr lang="en-US" sz="3600" dirty="0"/>
              <a:t>What experience does the pharmacist have in delivering various patient care services?​</a:t>
            </a:r>
          </a:p>
          <a:p>
            <a:pPr marL="514350" indent="-514350">
              <a:buFont typeface="+mj-lt"/>
              <a:buAutoNum type="arabicPeriod"/>
            </a:pPr>
            <a:endParaRPr lang="en-US" sz="3600" dirty="0"/>
          </a:p>
          <a:p>
            <a:pPr marL="0" indent="0">
              <a:buNone/>
            </a:pPr>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2457598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A97421-CF93-42A9-8FCD-59A6C078C36B}"/>
              </a:ext>
            </a:extLst>
          </p:cNvPr>
          <p:cNvSpPr>
            <a:spLocks noGrp="1"/>
          </p:cNvSpPr>
          <p:nvPr>
            <p:ph type="title"/>
          </p:nvPr>
        </p:nvSpPr>
        <p:spPr>
          <a:xfrm>
            <a:off x="682925" y="365125"/>
            <a:ext cx="10515600" cy="1167202"/>
          </a:xfrm>
        </p:spPr>
        <p:txBody>
          <a:bodyPr>
            <a:normAutofit/>
          </a:bodyPr>
          <a:lstStyle/>
          <a:p>
            <a:r>
              <a:rPr lang="en-US" sz="6000" dirty="0">
                <a:latin typeface="+mn-lt"/>
              </a:rPr>
              <a:t>Learning Objectives</a:t>
            </a:r>
          </a:p>
        </p:txBody>
      </p:sp>
      <p:sp>
        <p:nvSpPr>
          <p:cNvPr id="3" name="Content Placeholder 2">
            <a:extLst>
              <a:ext uri="{FF2B5EF4-FFF2-40B4-BE49-F238E27FC236}">
                <a16:creationId xmlns:a16="http://schemas.microsoft.com/office/drawing/2014/main" id="{9FB497BB-92E7-4F3B-94C2-1A69924E1856}"/>
              </a:ext>
            </a:extLst>
          </p:cNvPr>
          <p:cNvSpPr>
            <a:spLocks noGrp="1"/>
          </p:cNvSpPr>
          <p:nvPr>
            <p:ph idx="1"/>
          </p:nvPr>
        </p:nvSpPr>
        <p:spPr>
          <a:xfrm>
            <a:off x="838200" y="1532327"/>
            <a:ext cx="10515600" cy="4960548"/>
          </a:xfrm>
        </p:spPr>
        <p:txBody>
          <a:bodyPr>
            <a:noAutofit/>
          </a:bodyPr>
          <a:lstStyle/>
          <a:p>
            <a:r>
              <a:rPr lang="en-US" sz="3600" dirty="0"/>
              <a:t>Define CPAs and identify their role in the provision of team-based care</a:t>
            </a:r>
          </a:p>
          <a:p>
            <a:r>
              <a:rPr lang="en-US" sz="3600" dirty="0"/>
              <a:t>Describe applications for CPAs in the outpatient setting</a:t>
            </a:r>
          </a:p>
          <a:p>
            <a:r>
              <a:rPr lang="en-US" sz="3600" dirty="0"/>
              <a:t>Consider approaches for developing a trusting relationship with another health care professional that may lead to the development of a CPA</a:t>
            </a:r>
          </a:p>
          <a:p>
            <a:r>
              <a:rPr lang="en-US" sz="3600" dirty="0"/>
              <a:t>Identify resources available for pharmacists looking to establish a CPA</a:t>
            </a:r>
          </a:p>
          <a:p>
            <a:endParaRPr lang="en-US" sz="3600" dirty="0"/>
          </a:p>
        </p:txBody>
      </p:sp>
    </p:spTree>
    <p:extLst>
      <p:ext uri="{BB962C8B-B14F-4D97-AF65-F5344CB8AC3E}">
        <p14:creationId xmlns:p14="http://schemas.microsoft.com/office/powerpoint/2010/main" val="11620577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questions-3</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p:txBody>
          <a:bodyPr/>
          <a:lstStyle/>
          <a:p>
            <a:pPr marL="514350" indent="-514350">
              <a:buFont typeface="+mj-lt"/>
              <a:buAutoNum type="arabicPeriod"/>
            </a:pPr>
            <a:r>
              <a:rPr lang="en-US" sz="3600" dirty="0"/>
              <a:t>What kind of training and credentials does the pharmacist have? </a:t>
            </a:r>
          </a:p>
          <a:p>
            <a:pPr marL="514350" indent="-514350">
              <a:buFont typeface="+mj-lt"/>
              <a:buAutoNum type="arabicPeriod"/>
            </a:pPr>
            <a:r>
              <a:rPr lang="en-US" sz="3600" dirty="0"/>
              <a:t>What experience does the pharmacist have in delivering various patient care services?​</a:t>
            </a:r>
          </a:p>
          <a:p>
            <a:pPr marL="514350" indent="-514350">
              <a:buFont typeface="+mj-lt"/>
              <a:buAutoNum type="arabicPeriod"/>
            </a:pPr>
            <a:r>
              <a:rPr lang="en-US" sz="3600" dirty="0"/>
              <a:t>What is the pharmacist scope of practice in our state? </a:t>
            </a:r>
          </a:p>
          <a:p>
            <a:pPr marL="514350" indent="-514350">
              <a:buFont typeface="+mj-lt"/>
              <a:buAutoNum type="arabicPeriod"/>
            </a:pPr>
            <a:endParaRPr lang="en-US" sz="3600" dirty="0"/>
          </a:p>
          <a:p>
            <a:pPr marL="514350" indent="-514350">
              <a:buFont typeface="+mj-lt"/>
              <a:buAutoNum type="arabicPeriod"/>
            </a:pPr>
            <a:endParaRPr lang="en-US" sz="3600" dirty="0"/>
          </a:p>
          <a:p>
            <a:pPr marL="0" indent="0">
              <a:buNone/>
            </a:pPr>
            <a:endParaRPr lang="en-US" sz="3600" dirty="0"/>
          </a:p>
          <a:p>
            <a:pPr marL="0" indent="0">
              <a:buNone/>
            </a:pPr>
            <a:endParaRPr lang="en-US" sz="3600" dirty="0"/>
          </a:p>
          <a:p>
            <a:pPr marL="0" indent="0">
              <a:buNone/>
            </a:pPr>
            <a:endParaRPr lang="en-US" dirty="0"/>
          </a:p>
          <a:p>
            <a:endParaRPr lang="en-US" dirty="0"/>
          </a:p>
        </p:txBody>
      </p:sp>
    </p:spTree>
    <p:extLst>
      <p:ext uri="{BB962C8B-B14F-4D97-AF65-F5344CB8AC3E}">
        <p14:creationId xmlns:p14="http://schemas.microsoft.com/office/powerpoint/2010/main" val="34318882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questions-4</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p:txBody>
          <a:bodyPr/>
          <a:lstStyle/>
          <a:p>
            <a:pPr marL="514350" indent="-514350">
              <a:buFont typeface="+mj-lt"/>
              <a:buAutoNum type="arabicPeriod"/>
            </a:pPr>
            <a:r>
              <a:rPr lang="en-US" sz="3600" dirty="0"/>
              <a:t>What kind of training and credentials does the pharmacist have? </a:t>
            </a:r>
          </a:p>
          <a:p>
            <a:pPr marL="514350" indent="-514350">
              <a:buFont typeface="+mj-lt"/>
              <a:buAutoNum type="arabicPeriod"/>
            </a:pPr>
            <a:r>
              <a:rPr lang="en-US" sz="3600" dirty="0"/>
              <a:t>What experience does the pharmacist have in delivering various patient care services?​</a:t>
            </a:r>
          </a:p>
          <a:p>
            <a:pPr marL="514350" indent="-514350">
              <a:buFont typeface="+mj-lt"/>
              <a:buAutoNum type="arabicPeriod"/>
            </a:pPr>
            <a:r>
              <a:rPr lang="en-US" sz="3600" dirty="0"/>
              <a:t>What is the pharmacist scope of practice in our state? </a:t>
            </a:r>
          </a:p>
          <a:p>
            <a:pPr marL="514350" indent="-514350">
              <a:buFont typeface="+mj-lt"/>
              <a:buAutoNum type="arabicPeriod"/>
            </a:pPr>
            <a:r>
              <a:rPr lang="en-US" sz="3600" dirty="0"/>
              <a:t>What costs will be involved in this collaboration? </a:t>
            </a:r>
          </a:p>
          <a:p>
            <a:pPr marL="514350" indent="-514350">
              <a:buFont typeface="+mj-lt"/>
              <a:buAutoNum type="arabicPeriod"/>
            </a:pPr>
            <a:endParaRPr lang="en-US" sz="3600" dirty="0"/>
          </a:p>
          <a:p>
            <a:pPr marL="514350" indent="-514350">
              <a:buFont typeface="+mj-lt"/>
              <a:buAutoNum type="arabicPeriod"/>
            </a:pPr>
            <a:endParaRPr lang="en-US" sz="3600" dirty="0"/>
          </a:p>
          <a:p>
            <a:pPr marL="514350" indent="-514350">
              <a:buFont typeface="+mj-lt"/>
              <a:buAutoNum type="arabicPeriod"/>
            </a:pPr>
            <a:endParaRPr lang="en-US" sz="3600" dirty="0"/>
          </a:p>
          <a:p>
            <a:pPr marL="0" indent="0">
              <a:buNone/>
            </a:pPr>
            <a:endParaRPr lang="en-US" sz="3600" dirty="0"/>
          </a:p>
        </p:txBody>
      </p:sp>
    </p:spTree>
    <p:extLst>
      <p:ext uri="{BB962C8B-B14F-4D97-AF65-F5344CB8AC3E}">
        <p14:creationId xmlns:p14="http://schemas.microsoft.com/office/powerpoint/2010/main" val="116486766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questions-5</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a:xfrm>
            <a:off x="838200" y="1485900"/>
            <a:ext cx="10515600" cy="4691063"/>
          </a:xfrm>
        </p:spPr>
        <p:txBody>
          <a:bodyPr>
            <a:normAutofit lnSpcReduction="10000"/>
          </a:bodyPr>
          <a:lstStyle/>
          <a:p>
            <a:pPr marL="514350" indent="-514350">
              <a:buFont typeface="+mj-lt"/>
              <a:buAutoNum type="arabicPeriod"/>
            </a:pPr>
            <a:r>
              <a:rPr lang="en-US" sz="3600" dirty="0"/>
              <a:t>What kind of training and credentials does the pharmacist have? </a:t>
            </a:r>
          </a:p>
          <a:p>
            <a:pPr marL="514350" indent="-514350">
              <a:buFont typeface="+mj-lt"/>
              <a:buAutoNum type="arabicPeriod"/>
            </a:pPr>
            <a:r>
              <a:rPr lang="en-US" sz="3600" dirty="0"/>
              <a:t>What experience does the pharmacist have in delivering various patient care services?​</a:t>
            </a:r>
          </a:p>
          <a:p>
            <a:pPr marL="514350" indent="-514350">
              <a:buFont typeface="+mj-lt"/>
              <a:buAutoNum type="arabicPeriod"/>
            </a:pPr>
            <a:r>
              <a:rPr lang="en-US" sz="3600" dirty="0"/>
              <a:t>What is the pharmacist scope of practice in our state? </a:t>
            </a:r>
          </a:p>
          <a:p>
            <a:pPr marL="514350" indent="-514350">
              <a:buFont typeface="+mj-lt"/>
              <a:buAutoNum type="arabicPeriod"/>
            </a:pPr>
            <a:r>
              <a:rPr lang="en-US" sz="3600" dirty="0"/>
              <a:t>What costs will be involved in this collaboration? </a:t>
            </a:r>
          </a:p>
          <a:p>
            <a:pPr marL="514350" indent="-514350">
              <a:buFont typeface="+mj-lt"/>
              <a:buAutoNum type="arabicPeriod"/>
            </a:pPr>
            <a:r>
              <a:rPr lang="en-US" sz="3600" dirty="0"/>
              <a:t>Will the collaborating prescriber be taking on additional liability? </a:t>
            </a:r>
          </a:p>
          <a:p>
            <a:pPr marL="514350" indent="-514350">
              <a:buFont typeface="+mj-lt"/>
              <a:buAutoNum type="arabicPeriod"/>
            </a:pPr>
            <a:endParaRPr lang="en-US" sz="3600" dirty="0"/>
          </a:p>
          <a:p>
            <a:pPr marL="514350" indent="-514350">
              <a:buFont typeface="+mj-lt"/>
              <a:buAutoNum type="arabicPeriod"/>
            </a:pPr>
            <a:endParaRPr lang="en-US" sz="3600" dirty="0"/>
          </a:p>
          <a:p>
            <a:pPr marL="514350" indent="-514350">
              <a:buFont typeface="+mj-lt"/>
              <a:buAutoNum type="arabicPeriod"/>
            </a:pPr>
            <a:endParaRPr lang="en-US" sz="3600" dirty="0"/>
          </a:p>
          <a:p>
            <a:pPr marL="514350" indent="-514350">
              <a:buFont typeface="+mj-lt"/>
              <a:buAutoNum type="arabicPeriod"/>
            </a:pPr>
            <a:endParaRPr lang="en-US" sz="3600" dirty="0"/>
          </a:p>
          <a:p>
            <a:pPr marL="0" indent="0">
              <a:buNone/>
            </a:pPr>
            <a:endParaRPr lang="en-US" sz="3600" dirty="0"/>
          </a:p>
        </p:txBody>
      </p:sp>
    </p:spTree>
    <p:extLst>
      <p:ext uri="{BB962C8B-B14F-4D97-AF65-F5344CB8AC3E}">
        <p14:creationId xmlns:p14="http://schemas.microsoft.com/office/powerpoint/2010/main" val="362782156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3F57E-98A6-423D-8841-FD4B687953E1}"/>
              </a:ext>
            </a:extLst>
          </p:cNvPr>
          <p:cNvSpPr>
            <a:spLocks noGrp="1"/>
          </p:cNvSpPr>
          <p:nvPr>
            <p:ph type="title"/>
          </p:nvPr>
        </p:nvSpPr>
        <p:spPr/>
        <p:txBody>
          <a:bodyPr>
            <a:normAutofit fontScale="90000"/>
          </a:bodyPr>
          <a:lstStyle/>
          <a:p>
            <a:r>
              <a:rPr lang="en-US" sz="6000" dirty="0">
                <a:latin typeface="+mn-lt"/>
              </a:rPr>
              <a:t>Anticipating prescriber questions-6</a:t>
            </a:r>
          </a:p>
        </p:txBody>
      </p:sp>
      <p:sp>
        <p:nvSpPr>
          <p:cNvPr id="3" name="Content Placeholder 2">
            <a:extLst>
              <a:ext uri="{FF2B5EF4-FFF2-40B4-BE49-F238E27FC236}">
                <a16:creationId xmlns:a16="http://schemas.microsoft.com/office/drawing/2014/main" id="{E28E747A-47A3-4DDE-9898-2DA3EEB94319}"/>
              </a:ext>
            </a:extLst>
          </p:cNvPr>
          <p:cNvSpPr>
            <a:spLocks noGrp="1"/>
          </p:cNvSpPr>
          <p:nvPr>
            <p:ph idx="1"/>
          </p:nvPr>
        </p:nvSpPr>
        <p:spPr>
          <a:xfrm>
            <a:off x="838200" y="1485900"/>
            <a:ext cx="10515600" cy="5200650"/>
          </a:xfrm>
        </p:spPr>
        <p:txBody>
          <a:bodyPr>
            <a:normAutofit fontScale="92500" lnSpcReduction="20000"/>
          </a:bodyPr>
          <a:lstStyle/>
          <a:p>
            <a:pPr marL="514350" indent="-514350">
              <a:buFont typeface="+mj-lt"/>
              <a:buAutoNum type="arabicPeriod"/>
            </a:pPr>
            <a:r>
              <a:rPr lang="en-US" sz="3900" dirty="0"/>
              <a:t>What kind of training and credentials does the pharmacist have? </a:t>
            </a:r>
          </a:p>
          <a:p>
            <a:pPr marL="514350" indent="-514350">
              <a:buFont typeface="+mj-lt"/>
              <a:buAutoNum type="arabicPeriod"/>
            </a:pPr>
            <a:r>
              <a:rPr lang="en-US" sz="3900" dirty="0"/>
              <a:t>What experience does the pharmacist have in delivering various patient care services?​</a:t>
            </a:r>
          </a:p>
          <a:p>
            <a:pPr marL="514350" indent="-514350">
              <a:buFont typeface="+mj-lt"/>
              <a:buAutoNum type="arabicPeriod"/>
            </a:pPr>
            <a:r>
              <a:rPr lang="en-US" sz="3900" dirty="0"/>
              <a:t>What is the pharmacist scope of practice in our state? </a:t>
            </a:r>
          </a:p>
          <a:p>
            <a:pPr marL="514350" indent="-514350">
              <a:buFont typeface="+mj-lt"/>
              <a:buAutoNum type="arabicPeriod"/>
            </a:pPr>
            <a:r>
              <a:rPr lang="en-US" sz="3900" dirty="0"/>
              <a:t>What costs will be involved in this collaboration? </a:t>
            </a:r>
          </a:p>
          <a:p>
            <a:pPr marL="514350" indent="-514350">
              <a:buFont typeface="+mj-lt"/>
              <a:buAutoNum type="arabicPeriod"/>
            </a:pPr>
            <a:r>
              <a:rPr lang="en-US" sz="3900" dirty="0"/>
              <a:t>Will the collaborating prescriber be taking on additional liability? </a:t>
            </a:r>
          </a:p>
          <a:p>
            <a:pPr marL="514350" indent="-514350">
              <a:buFont typeface="+mj-lt"/>
              <a:buAutoNum type="arabicPeriod"/>
            </a:pPr>
            <a:r>
              <a:rPr lang="en-US" sz="3900" dirty="0"/>
              <a:t>How will the pharmacist communicate with the prescriber? </a:t>
            </a:r>
          </a:p>
          <a:p>
            <a:pPr marL="514350" indent="-514350">
              <a:buFont typeface="+mj-lt"/>
              <a:buAutoNum type="arabicPeriod"/>
            </a:pPr>
            <a:endParaRPr lang="en-US" sz="3600" dirty="0"/>
          </a:p>
          <a:p>
            <a:pPr marL="514350" indent="-514350">
              <a:buFont typeface="+mj-lt"/>
              <a:buAutoNum type="arabicPeriod"/>
            </a:pPr>
            <a:endParaRPr lang="en-US" sz="3600" dirty="0"/>
          </a:p>
          <a:p>
            <a:pPr marL="514350" indent="-514350">
              <a:buFont typeface="+mj-lt"/>
              <a:buAutoNum type="arabicPeriod"/>
            </a:pPr>
            <a:endParaRPr lang="en-US" sz="3600" dirty="0"/>
          </a:p>
          <a:p>
            <a:pPr marL="514350" indent="-514350">
              <a:buFont typeface="+mj-lt"/>
              <a:buAutoNum type="arabicPeriod"/>
            </a:pPr>
            <a:endParaRPr lang="en-US" sz="3600" dirty="0"/>
          </a:p>
          <a:p>
            <a:pPr marL="0" indent="0">
              <a:buNone/>
            </a:pPr>
            <a:endParaRPr lang="en-US" sz="3600" dirty="0"/>
          </a:p>
        </p:txBody>
      </p:sp>
    </p:spTree>
    <p:extLst>
      <p:ext uri="{BB962C8B-B14F-4D97-AF65-F5344CB8AC3E}">
        <p14:creationId xmlns:p14="http://schemas.microsoft.com/office/powerpoint/2010/main" val="238016303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0ED-6BDE-44BB-90A2-62388904EF21}"/>
              </a:ext>
            </a:extLst>
          </p:cNvPr>
          <p:cNvSpPr>
            <a:spLocks noGrp="1"/>
          </p:cNvSpPr>
          <p:nvPr>
            <p:ph type="title"/>
          </p:nvPr>
        </p:nvSpPr>
        <p:spPr>
          <a:xfrm>
            <a:off x="838199" y="365125"/>
            <a:ext cx="10634663" cy="1325563"/>
          </a:xfrm>
        </p:spPr>
        <p:txBody>
          <a:bodyPr>
            <a:normAutofit/>
          </a:bodyPr>
          <a:lstStyle/>
          <a:p>
            <a:r>
              <a:rPr lang="en-US" dirty="0">
                <a:latin typeface="+mn-lt"/>
              </a:rPr>
              <a:t>Developing Relationships and Building Trust</a:t>
            </a:r>
          </a:p>
        </p:txBody>
      </p:sp>
      <p:sp>
        <p:nvSpPr>
          <p:cNvPr id="3" name="Content Placeholder 2">
            <a:extLst>
              <a:ext uri="{FF2B5EF4-FFF2-40B4-BE49-F238E27FC236}">
                <a16:creationId xmlns:a16="http://schemas.microsoft.com/office/drawing/2014/main" id="{F34A0AE6-3D83-4983-88D9-E30D4A0F6A71}"/>
              </a:ext>
            </a:extLst>
          </p:cNvPr>
          <p:cNvSpPr>
            <a:spLocks noGrp="1"/>
          </p:cNvSpPr>
          <p:nvPr>
            <p:ph idx="1"/>
          </p:nvPr>
        </p:nvSpPr>
        <p:spPr/>
        <p:txBody>
          <a:bodyPr/>
          <a:lstStyle/>
          <a:p>
            <a:pPr marL="742950" indent="-742950">
              <a:buFont typeface="+mj-lt"/>
              <a:buAutoNum type="arabicPeriod"/>
            </a:pPr>
            <a:r>
              <a:rPr lang="en-US" sz="3600" dirty="0"/>
              <a:t>Trustworthiness</a:t>
            </a:r>
          </a:p>
          <a:p>
            <a:pPr marL="742950" indent="-742950">
              <a:buFont typeface="+mj-lt"/>
              <a:buAutoNum type="arabicPeriod"/>
            </a:pPr>
            <a:endParaRPr lang="en-US" sz="3600" dirty="0"/>
          </a:p>
          <a:p>
            <a:pPr marL="742950" indent="-742950">
              <a:buFont typeface="+mj-lt"/>
              <a:buAutoNum type="arabicPeriod"/>
            </a:pPr>
            <a:r>
              <a:rPr lang="en-US" sz="3600" dirty="0"/>
              <a:t>Role Specification</a:t>
            </a:r>
          </a:p>
          <a:p>
            <a:pPr marL="742950" indent="-742950">
              <a:buFont typeface="+mj-lt"/>
              <a:buAutoNum type="arabicPeriod"/>
            </a:pPr>
            <a:endParaRPr lang="en-US" sz="3600" dirty="0"/>
          </a:p>
          <a:p>
            <a:pPr marL="742950" indent="-742950">
              <a:buFont typeface="+mj-lt"/>
              <a:buAutoNum type="arabicPeriod"/>
            </a:pPr>
            <a:r>
              <a:rPr lang="en-US" sz="3600" dirty="0"/>
              <a:t>Professional interactions</a:t>
            </a:r>
          </a:p>
          <a:p>
            <a:endParaRPr lang="en-US" dirty="0"/>
          </a:p>
        </p:txBody>
      </p:sp>
    </p:spTree>
    <p:extLst>
      <p:ext uri="{BB962C8B-B14F-4D97-AF65-F5344CB8AC3E}">
        <p14:creationId xmlns:p14="http://schemas.microsoft.com/office/powerpoint/2010/main" val="1459132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0ED-6BDE-44BB-90A2-62388904EF21}"/>
              </a:ext>
            </a:extLst>
          </p:cNvPr>
          <p:cNvSpPr>
            <a:spLocks noGrp="1"/>
          </p:cNvSpPr>
          <p:nvPr>
            <p:ph type="title"/>
          </p:nvPr>
        </p:nvSpPr>
        <p:spPr>
          <a:xfrm>
            <a:off x="838199" y="365125"/>
            <a:ext cx="10634663" cy="1325563"/>
          </a:xfrm>
        </p:spPr>
        <p:txBody>
          <a:bodyPr>
            <a:normAutofit/>
          </a:bodyPr>
          <a:lstStyle/>
          <a:p>
            <a:r>
              <a:rPr lang="en-US" dirty="0">
                <a:latin typeface="+mn-lt"/>
              </a:rPr>
              <a:t>Developing Relationships and Building Trust-1</a:t>
            </a:r>
          </a:p>
        </p:txBody>
      </p:sp>
      <p:sp>
        <p:nvSpPr>
          <p:cNvPr id="3" name="Content Placeholder 2">
            <a:extLst>
              <a:ext uri="{FF2B5EF4-FFF2-40B4-BE49-F238E27FC236}">
                <a16:creationId xmlns:a16="http://schemas.microsoft.com/office/drawing/2014/main" id="{F34A0AE6-3D83-4983-88D9-E30D4A0F6A71}"/>
              </a:ext>
            </a:extLst>
          </p:cNvPr>
          <p:cNvSpPr>
            <a:spLocks noGrp="1"/>
          </p:cNvSpPr>
          <p:nvPr>
            <p:ph idx="1"/>
          </p:nvPr>
        </p:nvSpPr>
        <p:spPr/>
        <p:txBody>
          <a:bodyPr/>
          <a:lstStyle/>
          <a:p>
            <a:pPr marL="742950" indent="-742950">
              <a:buFont typeface="+mj-lt"/>
              <a:buAutoNum type="arabicPeriod"/>
            </a:pPr>
            <a:r>
              <a:rPr lang="en-US" sz="3600" b="1" dirty="0"/>
              <a:t>Trustworthiness</a:t>
            </a:r>
          </a:p>
          <a:p>
            <a:pPr marL="742950" indent="-742950">
              <a:buFont typeface="+mj-lt"/>
              <a:buAutoNum type="arabicPeriod"/>
            </a:pPr>
            <a:endParaRPr lang="en-US" sz="3600" dirty="0"/>
          </a:p>
          <a:p>
            <a:pPr marL="742950" indent="-742950">
              <a:buFont typeface="+mj-lt"/>
              <a:buAutoNum type="arabicPeriod"/>
            </a:pPr>
            <a:r>
              <a:rPr lang="en-US" sz="3600" dirty="0"/>
              <a:t>Role Specification</a:t>
            </a:r>
          </a:p>
          <a:p>
            <a:pPr marL="742950" indent="-742950">
              <a:buFont typeface="+mj-lt"/>
              <a:buAutoNum type="arabicPeriod"/>
            </a:pPr>
            <a:endParaRPr lang="en-US" sz="3600" dirty="0"/>
          </a:p>
          <a:p>
            <a:pPr marL="742950" indent="-742950">
              <a:buFont typeface="+mj-lt"/>
              <a:buAutoNum type="arabicPeriod"/>
            </a:pPr>
            <a:r>
              <a:rPr lang="en-US" sz="3600" dirty="0"/>
              <a:t>Professional interactions</a:t>
            </a:r>
          </a:p>
          <a:p>
            <a:endParaRPr lang="en-US" dirty="0"/>
          </a:p>
        </p:txBody>
      </p:sp>
    </p:spTree>
    <p:extLst>
      <p:ext uri="{BB962C8B-B14F-4D97-AF65-F5344CB8AC3E}">
        <p14:creationId xmlns:p14="http://schemas.microsoft.com/office/powerpoint/2010/main" val="305297453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0ED-6BDE-44BB-90A2-62388904EF21}"/>
              </a:ext>
            </a:extLst>
          </p:cNvPr>
          <p:cNvSpPr>
            <a:spLocks noGrp="1"/>
          </p:cNvSpPr>
          <p:nvPr>
            <p:ph type="title"/>
          </p:nvPr>
        </p:nvSpPr>
        <p:spPr>
          <a:xfrm>
            <a:off x="838199" y="365125"/>
            <a:ext cx="10634663" cy="1325563"/>
          </a:xfrm>
        </p:spPr>
        <p:txBody>
          <a:bodyPr>
            <a:normAutofit/>
          </a:bodyPr>
          <a:lstStyle/>
          <a:p>
            <a:r>
              <a:rPr lang="en-US" dirty="0">
                <a:latin typeface="+mn-lt"/>
              </a:rPr>
              <a:t>Developing Relationships and Building Trust-2</a:t>
            </a:r>
          </a:p>
        </p:txBody>
      </p:sp>
      <p:sp>
        <p:nvSpPr>
          <p:cNvPr id="3" name="Content Placeholder 2">
            <a:extLst>
              <a:ext uri="{FF2B5EF4-FFF2-40B4-BE49-F238E27FC236}">
                <a16:creationId xmlns:a16="http://schemas.microsoft.com/office/drawing/2014/main" id="{F34A0AE6-3D83-4983-88D9-E30D4A0F6A71}"/>
              </a:ext>
            </a:extLst>
          </p:cNvPr>
          <p:cNvSpPr>
            <a:spLocks noGrp="1"/>
          </p:cNvSpPr>
          <p:nvPr>
            <p:ph idx="1"/>
          </p:nvPr>
        </p:nvSpPr>
        <p:spPr/>
        <p:txBody>
          <a:bodyPr/>
          <a:lstStyle/>
          <a:p>
            <a:pPr marL="742950" indent="-742950">
              <a:buFont typeface="+mj-lt"/>
              <a:buAutoNum type="arabicPeriod"/>
            </a:pPr>
            <a:r>
              <a:rPr lang="en-US" sz="3600" dirty="0"/>
              <a:t>Trustworthiness</a:t>
            </a:r>
          </a:p>
          <a:p>
            <a:pPr marL="742950" indent="-742950">
              <a:buFont typeface="+mj-lt"/>
              <a:buAutoNum type="arabicPeriod"/>
            </a:pPr>
            <a:endParaRPr lang="en-US" sz="3600" dirty="0"/>
          </a:p>
          <a:p>
            <a:pPr marL="742950" indent="-742950">
              <a:buFont typeface="+mj-lt"/>
              <a:buAutoNum type="arabicPeriod"/>
            </a:pPr>
            <a:r>
              <a:rPr lang="en-US" sz="3600" b="1" dirty="0"/>
              <a:t>Role Specification</a:t>
            </a:r>
          </a:p>
          <a:p>
            <a:pPr marL="742950" indent="-742950">
              <a:buFont typeface="+mj-lt"/>
              <a:buAutoNum type="arabicPeriod"/>
            </a:pPr>
            <a:endParaRPr lang="en-US" sz="3600" dirty="0"/>
          </a:p>
          <a:p>
            <a:pPr marL="742950" indent="-742950">
              <a:buFont typeface="+mj-lt"/>
              <a:buAutoNum type="arabicPeriod"/>
            </a:pPr>
            <a:r>
              <a:rPr lang="en-US" sz="3600" dirty="0"/>
              <a:t>Professional interactions</a:t>
            </a:r>
          </a:p>
          <a:p>
            <a:endParaRPr lang="en-US" dirty="0"/>
          </a:p>
        </p:txBody>
      </p:sp>
    </p:spTree>
    <p:extLst>
      <p:ext uri="{BB962C8B-B14F-4D97-AF65-F5344CB8AC3E}">
        <p14:creationId xmlns:p14="http://schemas.microsoft.com/office/powerpoint/2010/main" val="30617342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F10ED-6BDE-44BB-90A2-62388904EF21}"/>
              </a:ext>
            </a:extLst>
          </p:cNvPr>
          <p:cNvSpPr>
            <a:spLocks noGrp="1"/>
          </p:cNvSpPr>
          <p:nvPr>
            <p:ph type="title"/>
          </p:nvPr>
        </p:nvSpPr>
        <p:spPr>
          <a:xfrm>
            <a:off x="838199" y="365125"/>
            <a:ext cx="10634663" cy="1325563"/>
          </a:xfrm>
        </p:spPr>
        <p:txBody>
          <a:bodyPr>
            <a:normAutofit/>
          </a:bodyPr>
          <a:lstStyle/>
          <a:p>
            <a:r>
              <a:rPr lang="en-US" dirty="0">
                <a:latin typeface="+mn-lt"/>
              </a:rPr>
              <a:t>Developing Relationships and Building Trust-3</a:t>
            </a:r>
          </a:p>
        </p:txBody>
      </p:sp>
      <p:sp>
        <p:nvSpPr>
          <p:cNvPr id="3" name="Content Placeholder 2">
            <a:extLst>
              <a:ext uri="{FF2B5EF4-FFF2-40B4-BE49-F238E27FC236}">
                <a16:creationId xmlns:a16="http://schemas.microsoft.com/office/drawing/2014/main" id="{F34A0AE6-3D83-4983-88D9-E30D4A0F6A71}"/>
              </a:ext>
            </a:extLst>
          </p:cNvPr>
          <p:cNvSpPr>
            <a:spLocks noGrp="1"/>
          </p:cNvSpPr>
          <p:nvPr>
            <p:ph idx="1"/>
          </p:nvPr>
        </p:nvSpPr>
        <p:spPr/>
        <p:txBody>
          <a:bodyPr/>
          <a:lstStyle/>
          <a:p>
            <a:pPr marL="742950" indent="-742950">
              <a:buFont typeface="+mj-lt"/>
              <a:buAutoNum type="arabicPeriod"/>
            </a:pPr>
            <a:r>
              <a:rPr lang="en-US" sz="3600" dirty="0"/>
              <a:t>Trustworthiness</a:t>
            </a:r>
          </a:p>
          <a:p>
            <a:pPr marL="742950" indent="-742950">
              <a:buFont typeface="+mj-lt"/>
              <a:buAutoNum type="arabicPeriod"/>
            </a:pPr>
            <a:endParaRPr lang="en-US" sz="3600" dirty="0"/>
          </a:p>
          <a:p>
            <a:pPr marL="742950" indent="-742950">
              <a:buFont typeface="+mj-lt"/>
              <a:buAutoNum type="arabicPeriod"/>
            </a:pPr>
            <a:r>
              <a:rPr lang="en-US" sz="3600" dirty="0"/>
              <a:t>Role Specification</a:t>
            </a:r>
          </a:p>
          <a:p>
            <a:pPr marL="742950" indent="-742950">
              <a:buFont typeface="+mj-lt"/>
              <a:buAutoNum type="arabicPeriod"/>
            </a:pPr>
            <a:endParaRPr lang="en-US" sz="3600" dirty="0"/>
          </a:p>
          <a:p>
            <a:pPr marL="742950" indent="-742950">
              <a:buFont typeface="+mj-lt"/>
              <a:buAutoNum type="arabicPeriod"/>
            </a:pPr>
            <a:r>
              <a:rPr lang="en-US" sz="3600" b="1" dirty="0"/>
              <a:t>Professional interactions</a:t>
            </a:r>
          </a:p>
          <a:p>
            <a:endParaRPr lang="en-US" dirty="0"/>
          </a:p>
        </p:txBody>
      </p:sp>
    </p:spTree>
    <p:extLst>
      <p:ext uri="{BB962C8B-B14F-4D97-AF65-F5344CB8AC3E}">
        <p14:creationId xmlns:p14="http://schemas.microsoft.com/office/powerpoint/2010/main" val="17879458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08700-3939-42E2-8C14-9412261AE5AD}"/>
              </a:ext>
            </a:extLst>
          </p:cNvPr>
          <p:cNvSpPr>
            <a:spLocks noGrp="1"/>
          </p:cNvSpPr>
          <p:nvPr>
            <p:ph type="title"/>
          </p:nvPr>
        </p:nvSpPr>
        <p:spPr/>
        <p:txBody>
          <a:bodyPr>
            <a:normAutofit/>
          </a:bodyPr>
          <a:lstStyle/>
          <a:p>
            <a:r>
              <a:rPr lang="en-US" sz="5400" dirty="0"/>
              <a:t>Increasing Trust Between Providers</a:t>
            </a:r>
          </a:p>
        </p:txBody>
      </p:sp>
      <p:pic>
        <p:nvPicPr>
          <p:cNvPr id="7" name="Content Placeholder 6" descr="A picture illustrating the increased level of trust between the pharmacist and prescriber as interactions increase. It starts with pharmacist dispensing prescriber's prescriptions, then the pharmacist and prescriber ask question questions and exchange information, then the pharmacist makes recommendations which the prescriber strongly considers and often accepts, and finally the prescriber delegates responsibilities under a collaborative practice agreement. ">
            <a:extLst>
              <a:ext uri="{FF2B5EF4-FFF2-40B4-BE49-F238E27FC236}">
                <a16:creationId xmlns:a16="http://schemas.microsoft.com/office/drawing/2014/main" id="{176AB1CC-5EC0-404B-BB44-22C744C81581}"/>
              </a:ext>
            </a:extLst>
          </p:cNvPr>
          <p:cNvPicPr>
            <a:picLocks noGrp="1" noChangeAspect="1"/>
          </p:cNvPicPr>
          <p:nvPr>
            <p:ph idx="1"/>
          </p:nvPr>
        </p:nvPicPr>
        <p:blipFill rotWithShape="1">
          <a:blip r:embed="rId2"/>
          <a:srcRect l="1" t="19406" r="2560" b="6654"/>
          <a:stretch/>
        </p:blipFill>
        <p:spPr>
          <a:xfrm>
            <a:off x="144808" y="1412406"/>
            <a:ext cx="11902384" cy="5080469"/>
          </a:xfrm>
          <a:prstGeom prst="rect">
            <a:avLst/>
          </a:prstGeom>
        </p:spPr>
      </p:pic>
    </p:spTree>
    <p:extLst>
      <p:ext uri="{BB962C8B-B14F-4D97-AF65-F5344CB8AC3E}">
        <p14:creationId xmlns:p14="http://schemas.microsoft.com/office/powerpoint/2010/main" val="336172408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D7D2-0C46-40E9-8B15-4EA45281BD77}"/>
              </a:ext>
            </a:extLst>
          </p:cNvPr>
          <p:cNvSpPr>
            <a:spLocks noGrp="1"/>
          </p:cNvSpPr>
          <p:nvPr>
            <p:ph type="title"/>
          </p:nvPr>
        </p:nvSpPr>
        <p:spPr>
          <a:xfrm>
            <a:off x="838200" y="365125"/>
            <a:ext cx="10515600" cy="1749425"/>
          </a:xfrm>
        </p:spPr>
        <p:txBody>
          <a:bodyPr>
            <a:noAutofit/>
          </a:bodyPr>
          <a:lstStyle/>
          <a:p>
            <a:r>
              <a:rPr lang="en-US" b="1" dirty="0">
                <a:latin typeface="+mn-lt"/>
                <a:ea typeface="MS PGothic" charset="0"/>
                <a:cs typeface="MS PGothic" charset="0"/>
              </a:rPr>
              <a:t>Question: </a:t>
            </a:r>
            <a:r>
              <a:rPr lang="en-US" dirty="0">
                <a:latin typeface="+mn-lt"/>
                <a:ea typeface="MS PGothic" charset="0"/>
                <a:cs typeface="MS PGothic" charset="0"/>
              </a:rPr>
              <a:t>Signing a collaborative practice agreement is usually the first step for collaborative care delivery. </a:t>
            </a:r>
            <a:endParaRPr lang="en-US" dirty="0">
              <a:latin typeface="+mn-lt"/>
            </a:endParaRPr>
          </a:p>
        </p:txBody>
      </p:sp>
      <p:sp>
        <p:nvSpPr>
          <p:cNvPr id="3" name="Content Placeholder 2">
            <a:extLst>
              <a:ext uri="{FF2B5EF4-FFF2-40B4-BE49-F238E27FC236}">
                <a16:creationId xmlns:a16="http://schemas.microsoft.com/office/drawing/2014/main" id="{BD668B44-E014-4118-886B-B3D5DE86D3AB}"/>
              </a:ext>
            </a:extLst>
          </p:cNvPr>
          <p:cNvSpPr>
            <a:spLocks noGrp="1"/>
          </p:cNvSpPr>
          <p:nvPr>
            <p:ph idx="1"/>
          </p:nvPr>
        </p:nvSpPr>
        <p:spPr>
          <a:xfrm>
            <a:off x="838200" y="2114549"/>
            <a:ext cx="10515600" cy="4062413"/>
          </a:xfrm>
        </p:spPr>
        <p:txBody>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True</a:t>
            </a: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p>
          <a:p>
            <a:endParaRPr lang="en-US" dirty="0"/>
          </a:p>
          <a:p>
            <a:endParaRPr lang="en-US" dirty="0"/>
          </a:p>
        </p:txBody>
      </p:sp>
    </p:spTree>
    <p:extLst>
      <p:ext uri="{BB962C8B-B14F-4D97-AF65-F5344CB8AC3E}">
        <p14:creationId xmlns:p14="http://schemas.microsoft.com/office/powerpoint/2010/main" val="550333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801A3-7370-4702-B7C7-40EB588E2FB4}"/>
              </a:ext>
            </a:extLst>
          </p:cNvPr>
          <p:cNvSpPr>
            <a:spLocks noGrp="1"/>
          </p:cNvSpPr>
          <p:nvPr>
            <p:ph type="title"/>
          </p:nvPr>
        </p:nvSpPr>
        <p:spPr/>
        <p:txBody>
          <a:bodyPr>
            <a:normAutofit/>
          </a:bodyPr>
          <a:lstStyle/>
          <a:p>
            <a:r>
              <a:rPr lang="en-US" sz="6000" dirty="0">
                <a:latin typeface="+mn-lt"/>
              </a:rPr>
              <a:t>Overview and Opportunity</a:t>
            </a:r>
          </a:p>
        </p:txBody>
      </p:sp>
      <p:sp>
        <p:nvSpPr>
          <p:cNvPr id="3" name="Content Placeholder 2">
            <a:extLst>
              <a:ext uri="{FF2B5EF4-FFF2-40B4-BE49-F238E27FC236}">
                <a16:creationId xmlns:a16="http://schemas.microsoft.com/office/drawing/2014/main" id="{32663BFF-A441-476F-93EC-52AC4167C301}"/>
              </a:ext>
            </a:extLst>
          </p:cNvPr>
          <p:cNvSpPr>
            <a:spLocks noGrp="1"/>
          </p:cNvSpPr>
          <p:nvPr>
            <p:ph idx="1"/>
          </p:nvPr>
        </p:nvSpPr>
        <p:spPr/>
        <p:txBody>
          <a:bodyPr/>
          <a:lstStyle/>
          <a:p>
            <a:pPr marL="171450" lvl="0" indent="-171450"/>
            <a:r>
              <a:rPr lang="en-US" sz="3600" dirty="0"/>
              <a:t>Chronic disease and pharmacist’s care</a:t>
            </a:r>
          </a:p>
          <a:p>
            <a:pPr marL="171450" lvl="0" indent="-171450"/>
            <a:r>
              <a:rPr lang="en-US" sz="3600" dirty="0"/>
              <a:t>About collaborative practice agreements </a:t>
            </a:r>
          </a:p>
          <a:p>
            <a:pPr marL="171450" lvl="0" indent="-171450"/>
            <a:r>
              <a:rPr lang="en-US" sz="3600" dirty="0"/>
              <a:t>Getting started with a CPA </a:t>
            </a:r>
          </a:p>
          <a:p>
            <a:pPr marL="171450" lvl="0" indent="-171450"/>
            <a:r>
              <a:rPr lang="en-US" sz="3600" dirty="0"/>
              <a:t>Adapting a template CPA</a:t>
            </a:r>
          </a:p>
          <a:p>
            <a:pPr marL="171450" lvl="0" indent="-171450"/>
            <a:r>
              <a:rPr lang="en-US" sz="3600" dirty="0"/>
              <a:t>Other considerations</a:t>
            </a:r>
          </a:p>
          <a:p>
            <a:pPr marL="171450" lvl="0" indent="-171450"/>
            <a:r>
              <a:rPr lang="en-US" sz="3600" dirty="0"/>
              <a:t>Resources</a:t>
            </a:r>
          </a:p>
          <a:p>
            <a:endParaRPr lang="en-US" dirty="0"/>
          </a:p>
        </p:txBody>
      </p:sp>
    </p:spTree>
    <p:extLst>
      <p:ext uri="{BB962C8B-B14F-4D97-AF65-F5344CB8AC3E}">
        <p14:creationId xmlns:p14="http://schemas.microsoft.com/office/powerpoint/2010/main" val="18521538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0D7D2-0C46-40E9-8B15-4EA45281BD77}"/>
              </a:ext>
            </a:extLst>
          </p:cNvPr>
          <p:cNvSpPr>
            <a:spLocks noGrp="1"/>
          </p:cNvSpPr>
          <p:nvPr>
            <p:ph type="title"/>
          </p:nvPr>
        </p:nvSpPr>
        <p:spPr>
          <a:xfrm>
            <a:off x="838200" y="365125"/>
            <a:ext cx="10515600" cy="1749425"/>
          </a:xfrm>
        </p:spPr>
        <p:txBody>
          <a:bodyPr>
            <a:noAutofit/>
          </a:bodyPr>
          <a:lstStyle/>
          <a:p>
            <a:r>
              <a:rPr lang="en-US" b="1" dirty="0">
                <a:latin typeface="+mn-lt"/>
                <a:ea typeface="MS PGothic" charset="0"/>
                <a:cs typeface="MS PGothic" charset="0"/>
              </a:rPr>
              <a:t>Answer: </a:t>
            </a:r>
            <a:r>
              <a:rPr lang="en-US" dirty="0">
                <a:latin typeface="+mn-lt"/>
                <a:ea typeface="MS PGothic" charset="0"/>
                <a:cs typeface="MS PGothic" charset="0"/>
              </a:rPr>
              <a:t>Signing a collaborative practice agreement is usually the first step for collaborative care delivery. </a:t>
            </a:r>
            <a:endParaRPr lang="en-US" dirty="0">
              <a:latin typeface="+mn-lt"/>
            </a:endParaRPr>
          </a:p>
        </p:txBody>
      </p:sp>
      <p:sp>
        <p:nvSpPr>
          <p:cNvPr id="3" name="Content Placeholder 2">
            <a:extLst>
              <a:ext uri="{FF2B5EF4-FFF2-40B4-BE49-F238E27FC236}">
                <a16:creationId xmlns:a16="http://schemas.microsoft.com/office/drawing/2014/main" id="{BD668B44-E014-4118-886B-B3D5DE86D3AB}"/>
              </a:ext>
            </a:extLst>
          </p:cNvPr>
          <p:cNvSpPr>
            <a:spLocks noGrp="1"/>
          </p:cNvSpPr>
          <p:nvPr>
            <p:ph idx="1"/>
          </p:nvPr>
        </p:nvSpPr>
        <p:spPr>
          <a:xfrm>
            <a:off x="838200" y="2114549"/>
            <a:ext cx="10515600" cy="4062413"/>
          </a:xfrm>
        </p:spPr>
        <p:txBody>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True</a:t>
            </a:r>
          </a:p>
          <a:p>
            <a:pPr marL="971550" lvl="1" indent="-514350">
              <a:buAutoNum type="alphaUcPeriod"/>
            </a:pPr>
            <a:endParaRPr lang="en-US" sz="6000" dirty="0">
              <a:ea typeface="MS PGothic" charset="0"/>
              <a:cs typeface="MS PGothic" charset="0"/>
            </a:endParaRPr>
          </a:p>
          <a:p>
            <a:pPr marL="971550" lvl="1" indent="-514350">
              <a:buFont typeface="Arial" panose="020B0604020202020204" pitchFamily="34" charset="0"/>
              <a:buAutoNum type="alphaUcPeriod"/>
            </a:pPr>
            <a:r>
              <a:rPr lang="en-US" sz="6000" b="1" dirty="0">
                <a:ea typeface="MS PGothic" charset="0"/>
                <a:cs typeface="MS PGothic" charset="0"/>
              </a:rPr>
              <a:t> False - </a:t>
            </a:r>
            <a:r>
              <a:rPr lang="en-US" sz="6000" b="1" dirty="0">
                <a:solidFill>
                  <a:srgbClr val="FF0000"/>
                </a:solidFill>
                <a:ea typeface="MS PGothic" charset="0"/>
                <a:cs typeface="MS PGothic" charset="0"/>
              </a:rPr>
              <a:t>CORRECT ANSWER</a:t>
            </a:r>
            <a:endParaRPr lang="en-US" sz="6000" b="1" dirty="0">
              <a:ea typeface="MS PGothic" charset="0"/>
              <a:cs typeface="MS PGothic" charset="0"/>
            </a:endParaRPr>
          </a:p>
          <a:p>
            <a:pPr marL="457200" lvl="1" indent="0">
              <a:buNone/>
            </a:pPr>
            <a:endParaRPr lang="en-US" sz="6000" b="1" dirty="0">
              <a:ea typeface="MS PGothic" charset="0"/>
              <a:cs typeface="MS PGothic" charset="0"/>
            </a:endParaRPr>
          </a:p>
          <a:p>
            <a:endParaRPr lang="en-US" dirty="0"/>
          </a:p>
          <a:p>
            <a:endParaRPr lang="en-US" dirty="0"/>
          </a:p>
        </p:txBody>
      </p:sp>
    </p:spTree>
    <p:extLst>
      <p:ext uri="{BB962C8B-B14F-4D97-AF65-F5344CB8AC3E}">
        <p14:creationId xmlns:p14="http://schemas.microsoft.com/office/powerpoint/2010/main" val="176963952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FC21E-DCEC-4CC2-BD33-C4D9E10A0DA3}"/>
              </a:ext>
            </a:extLst>
          </p:cNvPr>
          <p:cNvSpPr>
            <a:spLocks noGrp="1"/>
          </p:cNvSpPr>
          <p:nvPr>
            <p:ph type="title"/>
          </p:nvPr>
        </p:nvSpPr>
        <p:spPr>
          <a:xfrm>
            <a:off x="1600200" y="1997075"/>
            <a:ext cx="8991600" cy="2863850"/>
          </a:xfrm>
        </p:spPr>
        <p:txBody>
          <a:bodyPr>
            <a:normAutofit/>
          </a:bodyPr>
          <a:lstStyle/>
          <a:p>
            <a:r>
              <a:rPr lang="en-US" sz="6000" dirty="0">
                <a:latin typeface="+mn-lt"/>
                <a:cs typeface="Century Gothic"/>
              </a:rPr>
              <a:t>Adapting a Template CPA for Hypertension and CVD</a:t>
            </a:r>
            <a:endParaRPr lang="en-US" sz="6000" dirty="0">
              <a:latin typeface="+mn-lt"/>
            </a:endParaRPr>
          </a:p>
        </p:txBody>
      </p:sp>
    </p:spTree>
    <p:extLst>
      <p:ext uri="{BB962C8B-B14F-4D97-AF65-F5344CB8AC3E}">
        <p14:creationId xmlns:p14="http://schemas.microsoft.com/office/powerpoint/2010/main" val="41474094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17D56-521C-486A-879D-DF4504EB28B4}"/>
              </a:ext>
            </a:extLst>
          </p:cNvPr>
          <p:cNvSpPr>
            <a:spLocks noGrp="1"/>
          </p:cNvSpPr>
          <p:nvPr>
            <p:ph type="title"/>
          </p:nvPr>
        </p:nvSpPr>
        <p:spPr/>
        <p:txBody>
          <a:bodyPr>
            <a:normAutofit/>
          </a:bodyPr>
          <a:lstStyle/>
          <a:p>
            <a:r>
              <a:rPr lang="en-US" sz="6600" dirty="0">
                <a:latin typeface="+mn-lt"/>
              </a:rPr>
              <a:t>The CPA Toolkit</a:t>
            </a:r>
          </a:p>
        </p:txBody>
      </p:sp>
      <p:sp>
        <p:nvSpPr>
          <p:cNvPr id="3" name="Content Placeholder 2">
            <a:extLst>
              <a:ext uri="{FF2B5EF4-FFF2-40B4-BE49-F238E27FC236}">
                <a16:creationId xmlns:a16="http://schemas.microsoft.com/office/drawing/2014/main" id="{0A6991EC-BB3B-441F-B00C-BF13FAD7AA3E}"/>
              </a:ext>
            </a:extLst>
          </p:cNvPr>
          <p:cNvSpPr>
            <a:spLocks noGrp="1"/>
          </p:cNvSpPr>
          <p:nvPr>
            <p:ph idx="1"/>
          </p:nvPr>
        </p:nvSpPr>
        <p:spPr/>
        <p:txBody>
          <a:bodyPr/>
          <a:lstStyle/>
          <a:p>
            <a:r>
              <a:rPr lang="en-US" sz="3600" dirty="0"/>
              <a:t>It contains examples of language that can be used and sample agreements to review</a:t>
            </a:r>
          </a:p>
          <a:p>
            <a:pPr marL="0" indent="0">
              <a:buNone/>
            </a:pPr>
            <a:endParaRPr lang="en-US" sz="3600" dirty="0"/>
          </a:p>
          <a:p>
            <a:r>
              <a:rPr lang="en-US" sz="3600" dirty="0"/>
              <a:t>This language is just an example</a:t>
            </a:r>
          </a:p>
          <a:p>
            <a:pPr marL="0" indent="0">
              <a:buNone/>
            </a:pPr>
            <a:endParaRPr lang="en-US" sz="3600" dirty="0"/>
          </a:p>
          <a:p>
            <a:r>
              <a:rPr lang="en-US" sz="3600" dirty="0"/>
              <a:t>Consult your state laws and regulations before drafting a CPA</a:t>
            </a:r>
          </a:p>
          <a:p>
            <a:endParaRPr lang="en-US" dirty="0">
              <a:solidFill>
                <a:srgbClr val="682F62"/>
              </a:solidFill>
            </a:endParaRPr>
          </a:p>
          <a:p>
            <a:endParaRPr lang="en-US" dirty="0">
              <a:solidFill>
                <a:srgbClr val="682F62"/>
              </a:solidFill>
            </a:endParaRPr>
          </a:p>
          <a:p>
            <a:endParaRPr lang="en-US" dirty="0"/>
          </a:p>
          <a:p>
            <a:endParaRPr lang="en-US" dirty="0"/>
          </a:p>
        </p:txBody>
      </p:sp>
    </p:spTree>
    <p:extLst>
      <p:ext uri="{BB962C8B-B14F-4D97-AF65-F5344CB8AC3E}">
        <p14:creationId xmlns:p14="http://schemas.microsoft.com/office/powerpoint/2010/main" val="137960238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89013-08B5-427A-86F3-943568EE0F42}"/>
              </a:ext>
            </a:extLst>
          </p:cNvPr>
          <p:cNvSpPr>
            <a:spLocks noGrp="1"/>
          </p:cNvSpPr>
          <p:nvPr>
            <p:ph type="title"/>
          </p:nvPr>
        </p:nvSpPr>
        <p:spPr/>
        <p:txBody>
          <a:bodyPr>
            <a:normAutofit/>
          </a:bodyPr>
          <a:lstStyle/>
          <a:p>
            <a:r>
              <a:rPr lang="en-US" sz="6000" dirty="0">
                <a:latin typeface="+mn-lt"/>
              </a:rPr>
              <a:t>Using Appendix A - Recap</a:t>
            </a:r>
          </a:p>
        </p:txBody>
      </p:sp>
      <p:sp>
        <p:nvSpPr>
          <p:cNvPr id="3" name="Content Placeholder 2">
            <a:extLst>
              <a:ext uri="{FF2B5EF4-FFF2-40B4-BE49-F238E27FC236}">
                <a16:creationId xmlns:a16="http://schemas.microsoft.com/office/drawing/2014/main" id="{13E8FC6C-AD73-4C34-84CE-556035788198}"/>
              </a:ext>
            </a:extLst>
          </p:cNvPr>
          <p:cNvSpPr>
            <a:spLocks noGrp="1"/>
          </p:cNvSpPr>
          <p:nvPr>
            <p:ph sz="half" idx="1"/>
          </p:nvPr>
        </p:nvSpPr>
        <p:spPr/>
        <p:txBody>
          <a:bodyPr/>
          <a:lstStyle/>
          <a:p>
            <a:pPr marL="0" indent="0">
              <a:buNone/>
            </a:pPr>
            <a:endParaRPr lang="en-US" b="1" i="1" dirty="0"/>
          </a:p>
          <a:p>
            <a:pPr marL="0" indent="0">
              <a:buNone/>
            </a:pPr>
            <a:r>
              <a:rPr lang="en-US" sz="4800" b="1" i="1" dirty="0"/>
              <a:t>https://www.cdc.gov/dhdsp/pubs/docs/CPA-Team-Based-Care.pdf</a:t>
            </a:r>
            <a:endParaRPr lang="en-US" sz="4800" dirty="0"/>
          </a:p>
          <a:p>
            <a:endParaRPr lang="en-US" dirty="0"/>
          </a:p>
          <a:p>
            <a:endParaRPr lang="en-US" dirty="0"/>
          </a:p>
        </p:txBody>
      </p:sp>
      <p:pic>
        <p:nvPicPr>
          <p:cNvPr id="5" name="Content Placeholder 4" descr="This is a picture of Appendix A: Collaborative Practice Agreement Authority Tables. ">
            <a:extLst>
              <a:ext uri="{FF2B5EF4-FFF2-40B4-BE49-F238E27FC236}">
                <a16:creationId xmlns:a16="http://schemas.microsoft.com/office/drawing/2014/main" id="{1479B4BE-9B1B-49A5-9C67-44E5C1AF7836}"/>
              </a:ext>
            </a:extLst>
          </p:cNvPr>
          <p:cNvPicPr>
            <a:picLocks noGrp="1" noChangeAspect="1"/>
          </p:cNvPicPr>
          <p:nvPr>
            <p:ph sz="half" idx="2"/>
          </p:nvPr>
        </p:nvPicPr>
        <p:blipFill rotWithShape="1">
          <a:blip r:embed="rId3"/>
          <a:srcRect l="18592" t="15369" r="30851"/>
          <a:stretch/>
        </p:blipFill>
        <p:spPr>
          <a:xfrm>
            <a:off x="6019800" y="1509713"/>
            <a:ext cx="5723648" cy="5200006"/>
          </a:xfrm>
          <a:prstGeom prst="rect">
            <a:avLst/>
          </a:prstGeom>
        </p:spPr>
      </p:pic>
    </p:spTree>
    <p:extLst>
      <p:ext uri="{BB962C8B-B14F-4D97-AF65-F5344CB8AC3E}">
        <p14:creationId xmlns:p14="http://schemas.microsoft.com/office/powerpoint/2010/main" val="154765336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AF6AE-9ABB-498C-AA30-62870B77A3F2}"/>
              </a:ext>
            </a:extLst>
          </p:cNvPr>
          <p:cNvSpPr>
            <a:spLocks noGrp="1"/>
          </p:cNvSpPr>
          <p:nvPr>
            <p:ph sz="half" idx="1"/>
          </p:nvPr>
        </p:nvSpPr>
        <p:spPr>
          <a:xfrm>
            <a:off x="838200" y="1825625"/>
            <a:ext cx="5181600" cy="4351338"/>
          </a:xfrm>
        </p:spPr>
        <p:txBody>
          <a:bodyPr/>
          <a:lstStyle/>
          <a:p>
            <a:endParaRPr lang="en-US" b="1" i="1" dirty="0"/>
          </a:p>
          <a:p>
            <a:pPr marL="0" indent="0">
              <a:buNone/>
            </a:pPr>
            <a:endParaRPr lang="en-US" b="1" i="1" dirty="0"/>
          </a:p>
          <a:p>
            <a:pPr marL="0" indent="0">
              <a:buNone/>
            </a:pPr>
            <a:r>
              <a:rPr lang="en-US" sz="3600" b="1" i="1" dirty="0"/>
              <a:t>https://www.cdc.gov/dhdsp/pubs/docs/CPA-Team-Based-Care.pdf</a:t>
            </a:r>
            <a:endParaRPr lang="en-US" sz="3600" dirty="0"/>
          </a:p>
          <a:p>
            <a:endParaRPr lang="en-US" dirty="0"/>
          </a:p>
          <a:p>
            <a:endParaRPr lang="en-US" dirty="0"/>
          </a:p>
        </p:txBody>
      </p:sp>
      <p:pic>
        <p:nvPicPr>
          <p:cNvPr id="11" name="Content Placeholder 10" descr="Sample CPA sections include authority and purpose, parties to the agreement, patients, patient care functions authorized, training/education, liability insurance, and patient informed consent. It is accessible at https://www.cdc.gov/dhdsp/pubs/docs/CPA-Team-Based-Care.pdf&#10;">
            <a:extLst>
              <a:ext uri="{FF2B5EF4-FFF2-40B4-BE49-F238E27FC236}">
                <a16:creationId xmlns:a16="http://schemas.microsoft.com/office/drawing/2014/main" id="{41B24DF6-3082-476C-BDB7-9582F37601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44453"/>
            <a:ext cx="5714998" cy="6690490"/>
          </a:xfrm>
        </p:spPr>
      </p:pic>
      <p:sp>
        <p:nvSpPr>
          <p:cNvPr id="5" name="Title 1">
            <a:extLst>
              <a:ext uri="{FF2B5EF4-FFF2-40B4-BE49-F238E27FC236}">
                <a16:creationId xmlns:a16="http://schemas.microsoft.com/office/drawing/2014/main" id="{24AC3C8A-E24F-4DE3-A7B5-E54874366FE4}"/>
              </a:ext>
            </a:extLst>
          </p:cNvPr>
          <p:cNvSpPr>
            <a:spLocks noGrp="1"/>
          </p:cNvSpPr>
          <p:nvPr>
            <p:ph type="title"/>
          </p:nvPr>
        </p:nvSpPr>
        <p:spPr>
          <a:xfrm>
            <a:off x="838200" y="365125"/>
            <a:ext cx="10515600" cy="1325563"/>
          </a:xfrm>
        </p:spPr>
        <p:txBody>
          <a:bodyPr>
            <a:normAutofit/>
          </a:bodyPr>
          <a:lstStyle/>
          <a:p>
            <a:r>
              <a:rPr lang="en-US" sz="7200" dirty="0">
                <a:latin typeface="+mn-lt"/>
              </a:rPr>
              <a:t>Sample CPA</a:t>
            </a:r>
          </a:p>
        </p:txBody>
      </p:sp>
    </p:spTree>
    <p:extLst>
      <p:ext uri="{BB962C8B-B14F-4D97-AF65-F5344CB8AC3E}">
        <p14:creationId xmlns:p14="http://schemas.microsoft.com/office/powerpoint/2010/main" val="1716661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72543-012B-4454-89A7-D6B81688624B}"/>
              </a:ext>
            </a:extLst>
          </p:cNvPr>
          <p:cNvSpPr>
            <a:spLocks noGrp="1"/>
          </p:cNvSpPr>
          <p:nvPr>
            <p:ph type="title"/>
          </p:nvPr>
        </p:nvSpPr>
        <p:spPr/>
        <p:txBody>
          <a:bodyPr>
            <a:normAutofit/>
          </a:bodyPr>
          <a:lstStyle/>
          <a:p>
            <a:r>
              <a:rPr lang="en-US" sz="6000" dirty="0">
                <a:latin typeface="+mn-lt"/>
              </a:rPr>
              <a:t>Suggested CPA Sections</a:t>
            </a:r>
          </a:p>
        </p:txBody>
      </p:sp>
      <p:sp>
        <p:nvSpPr>
          <p:cNvPr id="3" name="Content Placeholder 2">
            <a:extLst>
              <a:ext uri="{FF2B5EF4-FFF2-40B4-BE49-F238E27FC236}">
                <a16:creationId xmlns:a16="http://schemas.microsoft.com/office/drawing/2014/main" id="{3A133412-FF98-42F2-A63C-081A995DC427}"/>
              </a:ext>
            </a:extLst>
          </p:cNvPr>
          <p:cNvSpPr>
            <a:spLocks noGrp="1"/>
          </p:cNvSpPr>
          <p:nvPr>
            <p:ph sz="half" idx="1"/>
          </p:nvPr>
        </p:nvSpPr>
        <p:spPr>
          <a:xfrm>
            <a:off x="604838" y="1690688"/>
            <a:ext cx="5181600" cy="5038725"/>
          </a:xfrm>
        </p:spPr>
        <p:txBody>
          <a:bodyPr>
            <a:normAutofit fontScale="77500" lnSpcReduction="20000"/>
          </a:bodyPr>
          <a:lstStyle/>
          <a:p>
            <a:pPr marL="171450" lvl="0" indent="-171450"/>
            <a:r>
              <a:rPr lang="en-US" sz="4600" dirty="0"/>
              <a:t>Authority and Purpose</a:t>
            </a:r>
          </a:p>
          <a:p>
            <a:pPr marL="171450" lvl="0" indent="-171450"/>
            <a:r>
              <a:rPr lang="en-US" sz="4600" dirty="0"/>
              <a:t>Parties to the agreement</a:t>
            </a:r>
          </a:p>
          <a:p>
            <a:pPr marL="171450" lvl="0" indent="-171450"/>
            <a:r>
              <a:rPr lang="en-US" sz="4600" dirty="0"/>
              <a:t>Patients</a:t>
            </a:r>
          </a:p>
          <a:p>
            <a:pPr marL="171450" lvl="0" indent="-171450"/>
            <a:r>
              <a:rPr lang="en-US" sz="4600" dirty="0"/>
              <a:t>Patient Care Functions Authorized</a:t>
            </a:r>
          </a:p>
          <a:p>
            <a:pPr marL="171450" lvl="0" indent="-171450"/>
            <a:r>
              <a:rPr lang="en-US" sz="4600" dirty="0"/>
              <a:t>Training and Education</a:t>
            </a:r>
          </a:p>
          <a:p>
            <a:pPr marL="171450" lvl="0" indent="-171450"/>
            <a:r>
              <a:rPr lang="en-US" sz="4600" dirty="0"/>
              <a:t>Liability insurance</a:t>
            </a:r>
          </a:p>
          <a:p>
            <a:pPr marL="171450" lvl="0" indent="-171450"/>
            <a:r>
              <a:rPr lang="en-US" sz="4600" dirty="0"/>
              <a:t>Patient informed consent</a:t>
            </a:r>
          </a:p>
          <a:p>
            <a:pPr marL="171450" lvl="0" indent="-171450"/>
            <a:r>
              <a:rPr lang="en-US" sz="4600" dirty="0"/>
              <a:t>Documentation</a:t>
            </a:r>
          </a:p>
          <a:p>
            <a:endParaRPr lang="en-US" dirty="0"/>
          </a:p>
        </p:txBody>
      </p:sp>
      <p:sp>
        <p:nvSpPr>
          <p:cNvPr id="4" name="Content Placeholder 3">
            <a:extLst>
              <a:ext uri="{FF2B5EF4-FFF2-40B4-BE49-F238E27FC236}">
                <a16:creationId xmlns:a16="http://schemas.microsoft.com/office/drawing/2014/main" id="{359C0E08-7511-4065-808D-3F2B50A07440}"/>
              </a:ext>
            </a:extLst>
          </p:cNvPr>
          <p:cNvSpPr>
            <a:spLocks noGrp="1"/>
          </p:cNvSpPr>
          <p:nvPr>
            <p:ph sz="half" idx="2"/>
          </p:nvPr>
        </p:nvSpPr>
        <p:spPr/>
        <p:txBody>
          <a:bodyPr>
            <a:normAutofit fontScale="77500" lnSpcReduction="20000"/>
          </a:bodyPr>
          <a:lstStyle/>
          <a:p>
            <a:pPr marL="171450" lvl="0" indent="-171450"/>
            <a:r>
              <a:rPr lang="en-US" sz="4600" dirty="0"/>
              <a:t>Communication</a:t>
            </a:r>
          </a:p>
          <a:p>
            <a:pPr marL="171450" lvl="0" indent="-171450"/>
            <a:r>
              <a:rPr lang="en-US" sz="4600" dirty="0"/>
              <a:t>Quality improvement</a:t>
            </a:r>
          </a:p>
          <a:p>
            <a:pPr marL="171450" lvl="0" indent="-171450"/>
            <a:r>
              <a:rPr lang="en-US" sz="4600" dirty="0"/>
              <a:t>Duration</a:t>
            </a:r>
          </a:p>
          <a:p>
            <a:pPr marL="171450" lvl="0" indent="-171450"/>
            <a:r>
              <a:rPr lang="en-US" sz="4600" dirty="0"/>
              <a:t>Record retention</a:t>
            </a:r>
          </a:p>
          <a:p>
            <a:pPr marL="171450" lvl="0" indent="-171450"/>
            <a:r>
              <a:rPr lang="en-US" sz="4600" dirty="0"/>
              <a:t>Rescindment</a:t>
            </a:r>
          </a:p>
          <a:p>
            <a:pPr marL="171450" lvl="0" indent="-171450"/>
            <a:r>
              <a:rPr lang="en-US" sz="4600" dirty="0"/>
              <a:t>References</a:t>
            </a:r>
          </a:p>
          <a:p>
            <a:pPr marL="171450" lvl="0" indent="-171450"/>
            <a:r>
              <a:rPr lang="en-US" sz="4600" dirty="0"/>
              <a:t>Signature</a:t>
            </a:r>
          </a:p>
          <a:p>
            <a:endParaRPr lang="en-US" dirty="0"/>
          </a:p>
          <a:p>
            <a:endParaRPr lang="en-US" dirty="0"/>
          </a:p>
        </p:txBody>
      </p:sp>
    </p:spTree>
    <p:extLst>
      <p:ext uri="{BB962C8B-B14F-4D97-AF65-F5344CB8AC3E}">
        <p14:creationId xmlns:p14="http://schemas.microsoft.com/office/powerpoint/2010/main" val="18161217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F3CF3-10A5-405E-8D73-F25DFDEC5C29}"/>
              </a:ext>
            </a:extLst>
          </p:cNvPr>
          <p:cNvSpPr>
            <a:spLocks noGrp="1"/>
          </p:cNvSpPr>
          <p:nvPr>
            <p:ph type="title"/>
          </p:nvPr>
        </p:nvSpPr>
        <p:spPr/>
        <p:txBody>
          <a:bodyPr>
            <a:normAutofit/>
          </a:bodyPr>
          <a:lstStyle/>
          <a:p>
            <a:r>
              <a:rPr lang="en-US" sz="6000" dirty="0">
                <a:latin typeface="+mn-lt"/>
              </a:rPr>
              <a:t>Authority and Purpose</a:t>
            </a:r>
          </a:p>
        </p:txBody>
      </p:sp>
      <p:sp>
        <p:nvSpPr>
          <p:cNvPr id="3" name="Content Placeholder 2">
            <a:extLst>
              <a:ext uri="{FF2B5EF4-FFF2-40B4-BE49-F238E27FC236}">
                <a16:creationId xmlns:a16="http://schemas.microsoft.com/office/drawing/2014/main" id="{27FD8913-C930-4BF3-80D7-D4C02428EA6A}"/>
              </a:ext>
            </a:extLst>
          </p:cNvPr>
          <p:cNvSpPr>
            <a:spLocks noGrp="1"/>
          </p:cNvSpPr>
          <p:nvPr>
            <p:ph idx="1"/>
          </p:nvPr>
        </p:nvSpPr>
        <p:spPr/>
        <p:txBody>
          <a:bodyPr/>
          <a:lstStyle/>
          <a:p>
            <a:pPr marL="0" indent="0">
              <a:buNone/>
            </a:pPr>
            <a:r>
              <a:rPr lang="en-US" sz="4400" dirty="0"/>
              <a:t>Establish a purpose for the agreement</a:t>
            </a:r>
          </a:p>
          <a:p>
            <a:endParaRPr lang="en-US" dirty="0"/>
          </a:p>
        </p:txBody>
      </p:sp>
    </p:spTree>
    <p:extLst>
      <p:ext uri="{BB962C8B-B14F-4D97-AF65-F5344CB8AC3E}">
        <p14:creationId xmlns:p14="http://schemas.microsoft.com/office/powerpoint/2010/main" val="17699779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96AC5-DC8D-47D2-BD4B-E0FADA2E3266}"/>
              </a:ext>
            </a:extLst>
          </p:cNvPr>
          <p:cNvSpPr>
            <a:spLocks noGrp="1"/>
          </p:cNvSpPr>
          <p:nvPr>
            <p:ph type="title"/>
          </p:nvPr>
        </p:nvSpPr>
        <p:spPr/>
        <p:txBody>
          <a:bodyPr>
            <a:normAutofit/>
          </a:bodyPr>
          <a:lstStyle/>
          <a:p>
            <a:r>
              <a:rPr lang="en-US" sz="6000" dirty="0">
                <a:latin typeface="+mn-lt"/>
              </a:rPr>
              <a:t>Parties to the Agreement</a:t>
            </a:r>
          </a:p>
        </p:txBody>
      </p:sp>
      <p:sp>
        <p:nvSpPr>
          <p:cNvPr id="3" name="Content Placeholder 2">
            <a:extLst>
              <a:ext uri="{FF2B5EF4-FFF2-40B4-BE49-F238E27FC236}">
                <a16:creationId xmlns:a16="http://schemas.microsoft.com/office/drawing/2014/main" id="{291F577E-76EC-42BA-941A-FB4B1AEF0C26}"/>
              </a:ext>
            </a:extLst>
          </p:cNvPr>
          <p:cNvSpPr>
            <a:spLocks noGrp="1"/>
          </p:cNvSpPr>
          <p:nvPr>
            <p:ph idx="1"/>
          </p:nvPr>
        </p:nvSpPr>
        <p:spPr/>
        <p:txBody>
          <a:bodyPr/>
          <a:lstStyle/>
          <a:p>
            <a:pPr marL="0" indent="0">
              <a:buNone/>
            </a:pPr>
            <a:r>
              <a:rPr lang="en-US" sz="3600" dirty="0"/>
              <a:t>Identify the pharmacists and prescribers participating</a:t>
            </a:r>
          </a:p>
          <a:p>
            <a:pPr marL="0" indent="0">
              <a:buNone/>
            </a:pPr>
            <a:endParaRPr lang="en-US" sz="3600" dirty="0"/>
          </a:p>
          <a:p>
            <a:pPr marL="0" indent="0">
              <a:buNone/>
            </a:pPr>
            <a:r>
              <a:rPr lang="en-US" sz="3600" b="1" dirty="0">
                <a:ea typeface="Times New Roman" panose="02020603050405020304" pitchFamily="18" charset="0"/>
                <a:cs typeface="Century Gothic"/>
              </a:rPr>
              <a:t>The following parties agree to the parameters outlined in this agreement:</a:t>
            </a:r>
          </a:p>
          <a:p>
            <a:pPr>
              <a:lnSpc>
                <a:spcPct val="150000"/>
              </a:lnSpc>
            </a:pPr>
            <a:r>
              <a:rPr lang="en-US" sz="3600" dirty="0">
                <a:ea typeface="Times New Roman" panose="02020603050405020304" pitchFamily="18" charset="0"/>
                <a:cs typeface="Century Gothic"/>
              </a:rPr>
              <a:t>Pharmacists</a:t>
            </a:r>
          </a:p>
          <a:p>
            <a:pPr>
              <a:lnSpc>
                <a:spcPct val="150000"/>
              </a:lnSpc>
            </a:pPr>
            <a:r>
              <a:rPr lang="en-US" sz="3600" dirty="0">
                <a:ea typeface="Times New Roman" panose="02020603050405020304" pitchFamily="18" charset="0"/>
                <a:cs typeface="Century Gothic"/>
              </a:rPr>
              <a:t>Prescribers</a:t>
            </a:r>
          </a:p>
          <a:p>
            <a:endParaRPr lang="en-US" dirty="0"/>
          </a:p>
          <a:p>
            <a:endParaRPr lang="en-US" dirty="0"/>
          </a:p>
        </p:txBody>
      </p:sp>
    </p:spTree>
    <p:extLst>
      <p:ext uri="{BB962C8B-B14F-4D97-AF65-F5344CB8AC3E}">
        <p14:creationId xmlns:p14="http://schemas.microsoft.com/office/powerpoint/2010/main" val="225026194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Patients</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Identify the specific patient or patient population</a:t>
            </a:r>
          </a:p>
          <a:p>
            <a:endParaRPr lang="en-US" dirty="0"/>
          </a:p>
        </p:txBody>
      </p:sp>
    </p:spTree>
    <p:extLst>
      <p:ext uri="{BB962C8B-B14F-4D97-AF65-F5344CB8AC3E}">
        <p14:creationId xmlns:p14="http://schemas.microsoft.com/office/powerpoint/2010/main" val="46909046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fontScale="90000"/>
          </a:bodyPr>
          <a:lstStyle/>
          <a:p>
            <a:r>
              <a:rPr lang="en-US" sz="6000" dirty="0">
                <a:latin typeface="+mn-lt"/>
              </a:rPr>
              <a:t>Patient Care Functions Authorized</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Define the scope of patient care functions</a:t>
            </a:r>
          </a:p>
          <a:p>
            <a:endParaRPr lang="en-US" dirty="0"/>
          </a:p>
        </p:txBody>
      </p:sp>
    </p:spTree>
    <p:extLst>
      <p:ext uri="{BB962C8B-B14F-4D97-AF65-F5344CB8AC3E}">
        <p14:creationId xmlns:p14="http://schemas.microsoft.com/office/powerpoint/2010/main" val="26773946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F3359-F425-4ABF-AAAF-E1FD1E1DA896}"/>
              </a:ext>
            </a:extLst>
          </p:cNvPr>
          <p:cNvSpPr>
            <a:spLocks noGrp="1"/>
          </p:cNvSpPr>
          <p:nvPr>
            <p:ph type="title"/>
          </p:nvPr>
        </p:nvSpPr>
        <p:spPr>
          <a:xfrm>
            <a:off x="2498784" y="2766218"/>
            <a:ext cx="7194431" cy="1325563"/>
          </a:xfrm>
        </p:spPr>
        <p:txBody>
          <a:bodyPr>
            <a:noAutofit/>
          </a:bodyPr>
          <a:lstStyle/>
          <a:p>
            <a:r>
              <a:rPr lang="en-US" sz="6000" dirty="0">
                <a:latin typeface="+mn-lt"/>
              </a:rPr>
              <a:t>Chronic Disease and Pharmacists’ Care</a:t>
            </a:r>
          </a:p>
        </p:txBody>
      </p:sp>
    </p:spTree>
    <p:extLst>
      <p:ext uri="{BB962C8B-B14F-4D97-AF65-F5344CB8AC3E}">
        <p14:creationId xmlns:p14="http://schemas.microsoft.com/office/powerpoint/2010/main" val="376185233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Training and Education</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Consider adding specific education and/or training requirements</a:t>
            </a:r>
          </a:p>
          <a:p>
            <a:pPr marL="0" indent="0">
              <a:buNone/>
            </a:pPr>
            <a:endParaRPr lang="en-US" sz="4400" dirty="0"/>
          </a:p>
          <a:p>
            <a:endParaRPr lang="en-US" dirty="0"/>
          </a:p>
        </p:txBody>
      </p:sp>
    </p:spTree>
    <p:extLst>
      <p:ext uri="{BB962C8B-B14F-4D97-AF65-F5344CB8AC3E}">
        <p14:creationId xmlns:p14="http://schemas.microsoft.com/office/powerpoint/2010/main" val="17821011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2084-B492-48CB-A031-7EC80248D363}"/>
              </a:ext>
            </a:extLst>
          </p:cNvPr>
          <p:cNvSpPr>
            <a:spLocks noGrp="1"/>
          </p:cNvSpPr>
          <p:nvPr>
            <p:ph type="title"/>
          </p:nvPr>
        </p:nvSpPr>
        <p:spPr/>
        <p:txBody>
          <a:bodyPr/>
          <a:lstStyle/>
          <a:p>
            <a:r>
              <a:rPr lang="en-US" b="1" dirty="0">
                <a:latin typeface="+mn-lt"/>
              </a:rPr>
              <a:t>True: </a:t>
            </a:r>
            <a:r>
              <a:rPr lang="en-US" dirty="0">
                <a:latin typeface="+mn-lt"/>
              </a:rPr>
              <a:t>Which of the following is false regarding pharmacist education and CPAs?</a:t>
            </a:r>
          </a:p>
        </p:txBody>
      </p:sp>
      <p:sp>
        <p:nvSpPr>
          <p:cNvPr id="3" name="Content Placeholder 2">
            <a:extLst>
              <a:ext uri="{FF2B5EF4-FFF2-40B4-BE49-F238E27FC236}">
                <a16:creationId xmlns:a16="http://schemas.microsoft.com/office/drawing/2014/main" id="{295525AB-F2F8-49E6-89A4-B9B0F5A6CA55}"/>
              </a:ext>
            </a:extLst>
          </p:cNvPr>
          <p:cNvSpPr>
            <a:spLocks noGrp="1"/>
          </p:cNvSpPr>
          <p:nvPr>
            <p:ph idx="1"/>
          </p:nvPr>
        </p:nvSpPr>
        <p:spPr>
          <a:xfrm>
            <a:off x="838200" y="1690688"/>
            <a:ext cx="10515600" cy="4916487"/>
          </a:xfrm>
        </p:spPr>
        <p:txBody>
          <a:bodyPr>
            <a:normAutofit lnSpcReduction="10000"/>
          </a:bodyPr>
          <a:lstStyle/>
          <a:p>
            <a:pPr marL="971550" lvl="1" indent="-514350">
              <a:buFont typeface="+mj-lt"/>
              <a:buAutoNum type="alphaUcPeriod"/>
            </a:pPr>
            <a:endParaRPr lang="en-US" sz="3600" dirty="0">
              <a:ea typeface="MS PGothic" charset="0"/>
              <a:cs typeface="MS PGothic" charset="0"/>
            </a:endParaRPr>
          </a:p>
          <a:p>
            <a:pPr marL="514350" lvl="0" indent="-514350">
              <a:buFont typeface="+mj-lt"/>
              <a:buAutoNum type="alphaUcPeriod"/>
            </a:pPr>
            <a:r>
              <a:rPr lang="en-US" sz="3600" dirty="0"/>
              <a:t>Additional training may be needed depending on the patient care services</a:t>
            </a:r>
          </a:p>
          <a:p>
            <a:pPr marL="514350" lvl="0" indent="-514350">
              <a:buFont typeface="+mj-lt"/>
              <a:buAutoNum type="alphaUcPeriod"/>
            </a:pPr>
            <a:endParaRPr lang="en-US" sz="3600" dirty="0"/>
          </a:p>
          <a:p>
            <a:pPr marL="514350" lvl="0" indent="-514350">
              <a:buFont typeface="+mj-lt"/>
              <a:buAutoNum type="alphaUcPeriod"/>
            </a:pPr>
            <a:r>
              <a:rPr lang="en-US" sz="3600" dirty="0"/>
              <a:t>Advanced education is always required to enter into a CPA</a:t>
            </a:r>
          </a:p>
          <a:p>
            <a:pPr marL="514350" lvl="0" indent="-514350">
              <a:buFont typeface="+mj-lt"/>
              <a:buAutoNum type="alphaUcPeriod"/>
            </a:pPr>
            <a:endParaRPr lang="en-US" sz="3600" dirty="0"/>
          </a:p>
          <a:p>
            <a:pPr marL="514350" indent="-514350">
              <a:buFont typeface="+mj-lt"/>
              <a:buAutoNum type="alphaUcPeriod"/>
            </a:pPr>
            <a:r>
              <a:rPr lang="en-US" sz="3600" dirty="0"/>
              <a:t>Some states require additional training in order to enter into a CPA</a:t>
            </a:r>
          </a:p>
          <a:p>
            <a:endParaRPr lang="en-US" dirty="0"/>
          </a:p>
        </p:txBody>
      </p:sp>
    </p:spTree>
    <p:extLst>
      <p:ext uri="{BB962C8B-B14F-4D97-AF65-F5344CB8AC3E}">
        <p14:creationId xmlns:p14="http://schemas.microsoft.com/office/powerpoint/2010/main" val="98447906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A2084-B492-48CB-A031-7EC80248D363}"/>
              </a:ext>
            </a:extLst>
          </p:cNvPr>
          <p:cNvSpPr>
            <a:spLocks noGrp="1"/>
          </p:cNvSpPr>
          <p:nvPr>
            <p:ph type="title"/>
          </p:nvPr>
        </p:nvSpPr>
        <p:spPr/>
        <p:txBody>
          <a:bodyPr/>
          <a:lstStyle/>
          <a:p>
            <a:r>
              <a:rPr lang="en-US" b="1" dirty="0">
                <a:latin typeface="+mn-lt"/>
              </a:rPr>
              <a:t>False: </a:t>
            </a:r>
            <a:r>
              <a:rPr lang="en-US" dirty="0">
                <a:latin typeface="+mn-lt"/>
              </a:rPr>
              <a:t>Which of the following is false regarding pharmacist education and CPAs?</a:t>
            </a:r>
          </a:p>
        </p:txBody>
      </p:sp>
      <p:sp>
        <p:nvSpPr>
          <p:cNvPr id="3" name="Content Placeholder 2">
            <a:extLst>
              <a:ext uri="{FF2B5EF4-FFF2-40B4-BE49-F238E27FC236}">
                <a16:creationId xmlns:a16="http://schemas.microsoft.com/office/drawing/2014/main" id="{295525AB-F2F8-49E6-89A4-B9B0F5A6CA55}"/>
              </a:ext>
            </a:extLst>
          </p:cNvPr>
          <p:cNvSpPr>
            <a:spLocks noGrp="1"/>
          </p:cNvSpPr>
          <p:nvPr>
            <p:ph idx="1"/>
          </p:nvPr>
        </p:nvSpPr>
        <p:spPr>
          <a:xfrm>
            <a:off x="838200" y="1690688"/>
            <a:ext cx="10515600" cy="4916487"/>
          </a:xfrm>
        </p:spPr>
        <p:txBody>
          <a:bodyPr>
            <a:normAutofit lnSpcReduction="10000"/>
          </a:bodyPr>
          <a:lstStyle/>
          <a:p>
            <a:pPr marL="971550" lvl="1" indent="-514350">
              <a:buFont typeface="+mj-lt"/>
              <a:buAutoNum type="alphaUcPeriod"/>
            </a:pPr>
            <a:endParaRPr lang="en-US" sz="3600" dirty="0">
              <a:ea typeface="MS PGothic" charset="0"/>
              <a:cs typeface="MS PGothic" charset="0"/>
            </a:endParaRPr>
          </a:p>
          <a:p>
            <a:pPr marL="514350" lvl="0" indent="-514350">
              <a:buFont typeface="+mj-lt"/>
              <a:buAutoNum type="alphaUcPeriod"/>
            </a:pPr>
            <a:r>
              <a:rPr lang="en-US" sz="3600" dirty="0"/>
              <a:t>Additional training may be needed depending on the patient care services</a:t>
            </a:r>
          </a:p>
          <a:p>
            <a:pPr marL="514350" lvl="0" indent="-514350">
              <a:buFont typeface="+mj-lt"/>
              <a:buAutoNum type="alphaUcPeriod"/>
            </a:pPr>
            <a:endParaRPr lang="en-US" sz="3600" dirty="0"/>
          </a:p>
          <a:p>
            <a:pPr marL="514350" indent="-514350">
              <a:buFont typeface="+mj-lt"/>
              <a:buAutoNum type="alphaUcPeriod"/>
            </a:pPr>
            <a:r>
              <a:rPr lang="en-US" sz="3600" b="1" dirty="0"/>
              <a:t>Advanced education is always required to enter into a CPA </a:t>
            </a:r>
            <a:r>
              <a:rPr lang="en-US" sz="3600" b="1" dirty="0">
                <a:ea typeface="MS PGothic" charset="0"/>
                <a:cs typeface="MS PGothic" charset="0"/>
              </a:rPr>
              <a:t>- </a:t>
            </a:r>
            <a:r>
              <a:rPr lang="en-US" sz="3600" b="1" dirty="0">
                <a:solidFill>
                  <a:srgbClr val="FF0000"/>
                </a:solidFill>
                <a:ea typeface="MS PGothic" charset="0"/>
                <a:cs typeface="MS PGothic" charset="0"/>
              </a:rPr>
              <a:t>CORRECT ANSWER</a:t>
            </a:r>
            <a:endParaRPr lang="en-US" sz="3600" b="1" dirty="0"/>
          </a:p>
          <a:p>
            <a:pPr marL="514350" lvl="0" indent="-514350">
              <a:buFont typeface="+mj-lt"/>
              <a:buAutoNum type="alphaUcPeriod"/>
            </a:pPr>
            <a:endParaRPr lang="en-US" sz="3600" dirty="0"/>
          </a:p>
          <a:p>
            <a:pPr marL="514350" indent="-514350">
              <a:buFont typeface="+mj-lt"/>
              <a:buAutoNum type="alphaUcPeriod"/>
            </a:pPr>
            <a:r>
              <a:rPr lang="en-US" sz="3600" dirty="0"/>
              <a:t>Some states require additional training in order to enter into a CPA</a:t>
            </a:r>
          </a:p>
          <a:p>
            <a:endParaRPr lang="en-US" dirty="0"/>
          </a:p>
        </p:txBody>
      </p:sp>
    </p:spTree>
    <p:extLst>
      <p:ext uri="{BB962C8B-B14F-4D97-AF65-F5344CB8AC3E}">
        <p14:creationId xmlns:p14="http://schemas.microsoft.com/office/powerpoint/2010/main" val="10416050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Liability Insurance</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Maintain liability insurance and</a:t>
            </a:r>
            <a:br>
              <a:rPr lang="en-US" sz="4400" dirty="0"/>
            </a:br>
            <a:r>
              <a:rPr lang="en-US" sz="4400" dirty="0"/>
              <a:t>consider adding it as a requirement to the agreement</a:t>
            </a:r>
          </a:p>
          <a:p>
            <a:pPr marL="0" indent="0">
              <a:buNone/>
            </a:pPr>
            <a:endParaRPr lang="en-US" sz="4400" dirty="0"/>
          </a:p>
          <a:p>
            <a:endParaRPr lang="en-US" dirty="0"/>
          </a:p>
        </p:txBody>
      </p:sp>
    </p:spTree>
    <p:extLst>
      <p:ext uri="{BB962C8B-B14F-4D97-AF65-F5344CB8AC3E}">
        <p14:creationId xmlns:p14="http://schemas.microsoft.com/office/powerpoint/2010/main" val="2041639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Patient Informed Consent</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Ensure patients understand how their care is being delivered</a:t>
            </a:r>
          </a:p>
          <a:p>
            <a:pPr marL="0" indent="0">
              <a:buNone/>
            </a:pPr>
            <a:endParaRPr lang="en-US" sz="4400" dirty="0"/>
          </a:p>
          <a:p>
            <a:pPr marL="0" indent="0">
              <a:buNone/>
            </a:pPr>
            <a:endParaRPr lang="en-US" sz="4400" dirty="0"/>
          </a:p>
          <a:p>
            <a:endParaRPr lang="en-US" dirty="0"/>
          </a:p>
        </p:txBody>
      </p:sp>
    </p:spTree>
    <p:extLst>
      <p:ext uri="{BB962C8B-B14F-4D97-AF65-F5344CB8AC3E}">
        <p14:creationId xmlns:p14="http://schemas.microsoft.com/office/powerpoint/2010/main" val="351862075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C6D8B-C8EC-4A5D-BBC9-1E516140A14E}"/>
              </a:ext>
            </a:extLst>
          </p:cNvPr>
          <p:cNvSpPr>
            <a:spLocks noGrp="1"/>
          </p:cNvSpPr>
          <p:nvPr>
            <p:ph type="title"/>
          </p:nvPr>
        </p:nvSpPr>
        <p:spPr/>
        <p:txBody>
          <a:bodyPr/>
          <a:lstStyle/>
          <a:p>
            <a:r>
              <a:rPr lang="en-US" sz="6000" dirty="0">
                <a:latin typeface="+mn-lt"/>
              </a:rPr>
              <a:t>Documentation</a:t>
            </a:r>
            <a:endParaRPr lang="en-US" dirty="0">
              <a:latin typeface="+mn-lt"/>
            </a:endParaRPr>
          </a:p>
        </p:txBody>
      </p:sp>
      <p:sp>
        <p:nvSpPr>
          <p:cNvPr id="3" name="Content Placeholder 2">
            <a:extLst>
              <a:ext uri="{FF2B5EF4-FFF2-40B4-BE49-F238E27FC236}">
                <a16:creationId xmlns:a16="http://schemas.microsoft.com/office/drawing/2014/main" id="{EA47BC8A-9786-4E7A-A56F-43203D4063E0}"/>
              </a:ext>
            </a:extLst>
          </p:cNvPr>
          <p:cNvSpPr>
            <a:spLocks noGrp="1"/>
          </p:cNvSpPr>
          <p:nvPr>
            <p:ph idx="1"/>
          </p:nvPr>
        </p:nvSpPr>
        <p:spPr/>
        <p:txBody>
          <a:bodyPr/>
          <a:lstStyle/>
          <a:p>
            <a:r>
              <a:rPr lang="en-US" sz="3600" dirty="0"/>
              <a:t>Critical to care delivery</a:t>
            </a:r>
          </a:p>
          <a:p>
            <a:endParaRPr lang="en-US" sz="3600" dirty="0"/>
          </a:p>
          <a:p>
            <a:r>
              <a:rPr lang="en-US" sz="3600" dirty="0"/>
              <a:t>In some states, the laws and regulations will determine the approach</a:t>
            </a:r>
          </a:p>
          <a:p>
            <a:endParaRPr lang="en-US" sz="3600" dirty="0"/>
          </a:p>
          <a:p>
            <a:r>
              <a:rPr lang="en-US" sz="3600" dirty="0"/>
              <a:t>May depend on available technologies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470986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Communication</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Essential to building trust and providing high-quality care</a:t>
            </a:r>
          </a:p>
          <a:p>
            <a:pPr marL="0" indent="0">
              <a:buNone/>
            </a:pPr>
            <a:endParaRPr lang="en-US" sz="4400" dirty="0"/>
          </a:p>
          <a:p>
            <a:pPr marL="0" indent="0">
              <a:buNone/>
            </a:pPr>
            <a:endParaRPr lang="en-US" sz="4400" dirty="0"/>
          </a:p>
          <a:p>
            <a:pPr marL="0" indent="0">
              <a:buNone/>
            </a:pPr>
            <a:endParaRPr lang="en-US" sz="4400" dirty="0"/>
          </a:p>
          <a:p>
            <a:endParaRPr lang="en-US" dirty="0"/>
          </a:p>
        </p:txBody>
      </p:sp>
    </p:spTree>
    <p:extLst>
      <p:ext uri="{BB962C8B-B14F-4D97-AF65-F5344CB8AC3E}">
        <p14:creationId xmlns:p14="http://schemas.microsoft.com/office/powerpoint/2010/main" val="416068175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F196-A4B4-4AD3-8A9C-07ACD1913464}"/>
              </a:ext>
            </a:extLst>
          </p:cNvPr>
          <p:cNvSpPr>
            <a:spLocks noGrp="1"/>
          </p:cNvSpPr>
          <p:nvPr>
            <p:ph type="title"/>
          </p:nvPr>
        </p:nvSpPr>
        <p:spPr>
          <a:xfrm>
            <a:off x="838200" y="633349"/>
            <a:ext cx="10515600" cy="1920875"/>
          </a:xfrm>
        </p:spPr>
        <p:txBody>
          <a:bodyPr>
            <a:noAutofit/>
          </a:bodyPr>
          <a:lstStyle/>
          <a:p>
            <a:r>
              <a:rPr lang="en-US" b="1" dirty="0">
                <a:latin typeface="+mn-lt"/>
              </a:rPr>
              <a:t>Question: </a:t>
            </a:r>
            <a:r>
              <a:rPr lang="en-US" dirty="0">
                <a:latin typeface="+mn-lt"/>
              </a:rPr>
              <a:t>Communication between the pharmacist and collaborating prescriber is critical to care coordination and should be discussed when developing a CPA. </a:t>
            </a:r>
          </a:p>
        </p:txBody>
      </p:sp>
      <p:sp>
        <p:nvSpPr>
          <p:cNvPr id="3" name="Content Placeholder 2">
            <a:extLst>
              <a:ext uri="{FF2B5EF4-FFF2-40B4-BE49-F238E27FC236}">
                <a16:creationId xmlns:a16="http://schemas.microsoft.com/office/drawing/2014/main" id="{E243C7D5-EFA7-452B-B60F-275D3EAB29B9}"/>
              </a:ext>
            </a:extLst>
          </p:cNvPr>
          <p:cNvSpPr>
            <a:spLocks noGrp="1"/>
          </p:cNvSpPr>
          <p:nvPr>
            <p:ph idx="1"/>
          </p:nvPr>
        </p:nvSpPr>
        <p:spPr>
          <a:xfrm>
            <a:off x="838200" y="2528887"/>
            <a:ext cx="10515600" cy="3648075"/>
          </a:xfrm>
        </p:spPr>
        <p:txBody>
          <a:bodyPr>
            <a:normAutofit/>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True</a:t>
            </a: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p>
          <a:p>
            <a:endParaRPr lang="en-US" dirty="0"/>
          </a:p>
          <a:p>
            <a:endParaRPr lang="en-US" dirty="0"/>
          </a:p>
        </p:txBody>
      </p:sp>
    </p:spTree>
    <p:extLst>
      <p:ext uri="{BB962C8B-B14F-4D97-AF65-F5344CB8AC3E}">
        <p14:creationId xmlns:p14="http://schemas.microsoft.com/office/powerpoint/2010/main" val="35898294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0F196-A4B4-4AD3-8A9C-07ACD1913464}"/>
              </a:ext>
            </a:extLst>
          </p:cNvPr>
          <p:cNvSpPr>
            <a:spLocks noGrp="1"/>
          </p:cNvSpPr>
          <p:nvPr>
            <p:ph type="title"/>
          </p:nvPr>
        </p:nvSpPr>
        <p:spPr>
          <a:xfrm>
            <a:off x="838200" y="633349"/>
            <a:ext cx="10515600" cy="1920875"/>
          </a:xfrm>
        </p:spPr>
        <p:txBody>
          <a:bodyPr>
            <a:noAutofit/>
          </a:bodyPr>
          <a:lstStyle/>
          <a:p>
            <a:r>
              <a:rPr lang="en-US" b="1" dirty="0">
                <a:latin typeface="+mn-lt"/>
              </a:rPr>
              <a:t>Answer: </a:t>
            </a:r>
            <a:r>
              <a:rPr lang="en-US" dirty="0">
                <a:latin typeface="+mn-lt"/>
              </a:rPr>
              <a:t>Communication between the pharmacist and collaborating prescriber is critical to care coordination and should be discussed when developing a CPA. </a:t>
            </a:r>
          </a:p>
        </p:txBody>
      </p:sp>
      <p:sp>
        <p:nvSpPr>
          <p:cNvPr id="3" name="Content Placeholder 2">
            <a:extLst>
              <a:ext uri="{FF2B5EF4-FFF2-40B4-BE49-F238E27FC236}">
                <a16:creationId xmlns:a16="http://schemas.microsoft.com/office/drawing/2014/main" id="{E243C7D5-EFA7-452B-B60F-275D3EAB29B9}"/>
              </a:ext>
            </a:extLst>
          </p:cNvPr>
          <p:cNvSpPr>
            <a:spLocks noGrp="1"/>
          </p:cNvSpPr>
          <p:nvPr>
            <p:ph idx="1"/>
          </p:nvPr>
        </p:nvSpPr>
        <p:spPr>
          <a:xfrm>
            <a:off x="838200" y="2528887"/>
            <a:ext cx="10515600" cy="3648075"/>
          </a:xfrm>
        </p:spPr>
        <p:txBody>
          <a:bodyPr>
            <a:normAutofit/>
          </a:bodyPr>
          <a:lstStyle/>
          <a:p>
            <a:pPr marL="457200" lvl="1" indent="0">
              <a:buNone/>
            </a:pPr>
            <a:endParaRPr lang="en-US" sz="6000" dirty="0">
              <a:ea typeface="MS PGothic" charset="0"/>
              <a:cs typeface="MS PGothic" charset="0"/>
            </a:endParaRPr>
          </a:p>
          <a:p>
            <a:pPr marL="971550" lvl="1" indent="-514350">
              <a:buFont typeface="+mj-lt"/>
              <a:buAutoNum type="alphaUcPeriod"/>
            </a:pPr>
            <a:r>
              <a:rPr lang="en-US" sz="6000" dirty="0">
                <a:ea typeface="MS PGothic" charset="0"/>
                <a:cs typeface="MS PGothic" charset="0"/>
              </a:rPr>
              <a:t>  </a:t>
            </a:r>
            <a:r>
              <a:rPr lang="en-US" sz="6000" b="1" dirty="0">
                <a:ea typeface="MS PGothic" charset="0"/>
                <a:cs typeface="MS PGothic" charset="0"/>
              </a:rPr>
              <a:t>True - </a:t>
            </a:r>
            <a:r>
              <a:rPr lang="en-US" sz="6000" b="1" dirty="0">
                <a:solidFill>
                  <a:srgbClr val="FF0000"/>
                </a:solidFill>
                <a:ea typeface="MS PGothic" charset="0"/>
                <a:cs typeface="MS PGothic" charset="0"/>
              </a:rPr>
              <a:t>CORRECT ANSWER</a:t>
            </a:r>
            <a:endParaRPr lang="en-US" sz="6000" b="1" dirty="0">
              <a:ea typeface="MS PGothic" charset="0"/>
              <a:cs typeface="MS PGothic" charset="0"/>
            </a:endParaRPr>
          </a:p>
          <a:p>
            <a:pPr marL="971550" lvl="1" indent="-514350">
              <a:buAutoNum type="alphaUcPeriod"/>
            </a:pPr>
            <a:endParaRPr lang="en-US" sz="6000" dirty="0">
              <a:ea typeface="MS PGothic" charset="0"/>
              <a:cs typeface="MS PGothic" charset="0"/>
            </a:endParaRPr>
          </a:p>
          <a:p>
            <a:pPr marL="971550" lvl="1" indent="-514350">
              <a:buAutoNum type="alphaUcPeriod"/>
            </a:pPr>
            <a:r>
              <a:rPr lang="en-US" sz="6000" dirty="0">
                <a:ea typeface="MS PGothic" charset="0"/>
                <a:cs typeface="MS PGothic" charset="0"/>
              </a:rPr>
              <a:t> False</a:t>
            </a:r>
          </a:p>
          <a:p>
            <a:endParaRPr lang="en-US" dirty="0"/>
          </a:p>
          <a:p>
            <a:endParaRPr lang="en-US" dirty="0"/>
          </a:p>
        </p:txBody>
      </p:sp>
    </p:spTree>
    <p:extLst>
      <p:ext uri="{BB962C8B-B14F-4D97-AF65-F5344CB8AC3E}">
        <p14:creationId xmlns:p14="http://schemas.microsoft.com/office/powerpoint/2010/main" val="8921303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Quality Improvement</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Incorporate continuous quality improvement into your practice</a:t>
            </a:r>
          </a:p>
        </p:txBody>
      </p:sp>
    </p:spTree>
    <p:extLst>
      <p:ext uri="{BB962C8B-B14F-4D97-AF65-F5344CB8AC3E}">
        <p14:creationId xmlns:p14="http://schemas.microsoft.com/office/powerpoint/2010/main" val="474051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5498AE-7A51-4B7D-807F-62DC177FB691}"/>
              </a:ext>
            </a:extLst>
          </p:cNvPr>
          <p:cNvSpPr>
            <a:spLocks noGrp="1"/>
          </p:cNvSpPr>
          <p:nvPr>
            <p:ph type="title"/>
          </p:nvPr>
        </p:nvSpPr>
        <p:spPr/>
        <p:txBody>
          <a:bodyPr>
            <a:noAutofit/>
          </a:bodyPr>
          <a:lstStyle/>
          <a:p>
            <a:pPr algn="ctr"/>
            <a:r>
              <a:rPr lang="en-US" sz="5400" dirty="0">
                <a:latin typeface="+mn-lt"/>
              </a:rPr>
              <a:t>Impact and Incidence of Chronic Disease</a:t>
            </a:r>
          </a:p>
        </p:txBody>
      </p:sp>
      <p:sp>
        <p:nvSpPr>
          <p:cNvPr id="3" name="Content Placeholder 2">
            <a:extLst>
              <a:ext uri="{FF2B5EF4-FFF2-40B4-BE49-F238E27FC236}">
                <a16:creationId xmlns:a16="http://schemas.microsoft.com/office/drawing/2014/main" id="{3819347C-5E9E-4673-AE01-F006D2BAF45C}"/>
              </a:ext>
            </a:extLst>
          </p:cNvPr>
          <p:cNvSpPr>
            <a:spLocks noGrp="1"/>
          </p:cNvSpPr>
          <p:nvPr>
            <p:ph sz="half" idx="1"/>
          </p:nvPr>
        </p:nvSpPr>
        <p:spPr/>
        <p:txBody>
          <a:bodyPr>
            <a:normAutofit/>
          </a:bodyPr>
          <a:lstStyle/>
          <a:p>
            <a:pPr marL="0" indent="0" algn="ctr">
              <a:buNone/>
            </a:pPr>
            <a:endParaRPr lang="en-US" sz="4400" dirty="0"/>
          </a:p>
          <a:p>
            <a:pPr marL="0" indent="0" algn="ctr">
              <a:buNone/>
            </a:pPr>
            <a:r>
              <a:rPr lang="en-US" sz="4400" b="1" dirty="0"/>
              <a:t>1 in 3 adults     </a:t>
            </a:r>
          </a:p>
          <a:p>
            <a:pPr marL="0" indent="0" algn="ctr">
              <a:buNone/>
            </a:pPr>
            <a:r>
              <a:rPr lang="en-US" sz="4400" dirty="0"/>
              <a:t>has high blood pressure</a:t>
            </a:r>
          </a:p>
          <a:p>
            <a:endParaRPr lang="en-US" sz="4400" dirty="0"/>
          </a:p>
        </p:txBody>
      </p:sp>
      <p:sp>
        <p:nvSpPr>
          <p:cNvPr id="4" name="Content Placeholder 3">
            <a:extLst>
              <a:ext uri="{FF2B5EF4-FFF2-40B4-BE49-F238E27FC236}">
                <a16:creationId xmlns:a16="http://schemas.microsoft.com/office/drawing/2014/main" id="{C56CF885-FCED-44BB-BB0C-7E7F918E9CE0}"/>
              </a:ext>
            </a:extLst>
          </p:cNvPr>
          <p:cNvSpPr>
            <a:spLocks noGrp="1"/>
          </p:cNvSpPr>
          <p:nvPr>
            <p:ph sz="half" idx="2"/>
          </p:nvPr>
        </p:nvSpPr>
        <p:spPr/>
        <p:txBody>
          <a:bodyPr>
            <a:normAutofit/>
          </a:bodyPr>
          <a:lstStyle/>
          <a:p>
            <a:pPr marL="0" indent="0" algn="ctr">
              <a:buNone/>
            </a:pPr>
            <a:endParaRPr lang="en-US" sz="4400" dirty="0"/>
          </a:p>
          <a:p>
            <a:pPr marL="0" indent="0" algn="ctr">
              <a:buNone/>
            </a:pPr>
            <a:r>
              <a:rPr lang="en-US" sz="4400" b="1" dirty="0"/>
              <a:t>1 in every 3 deaths</a:t>
            </a:r>
          </a:p>
          <a:p>
            <a:pPr marL="0" indent="0" algn="ctr">
              <a:buNone/>
            </a:pPr>
            <a:r>
              <a:rPr lang="en-US" sz="4400" b="1" dirty="0"/>
              <a:t> </a:t>
            </a:r>
            <a:r>
              <a:rPr lang="en-US" sz="4400" dirty="0"/>
              <a:t>was from cardiovascular disease</a:t>
            </a:r>
          </a:p>
          <a:p>
            <a:endParaRPr lang="en-US" sz="4400" dirty="0"/>
          </a:p>
        </p:txBody>
      </p:sp>
    </p:spTree>
    <p:extLst>
      <p:ext uri="{BB962C8B-B14F-4D97-AF65-F5344CB8AC3E}">
        <p14:creationId xmlns:p14="http://schemas.microsoft.com/office/powerpoint/2010/main" val="352664841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Agreement Review and Duration</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Maximum length of time the agreement is valid</a:t>
            </a:r>
          </a:p>
        </p:txBody>
      </p:sp>
    </p:spTree>
    <p:extLst>
      <p:ext uri="{BB962C8B-B14F-4D97-AF65-F5344CB8AC3E}">
        <p14:creationId xmlns:p14="http://schemas.microsoft.com/office/powerpoint/2010/main" val="61576711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a:bodyPr>
          <a:lstStyle/>
          <a:p>
            <a:r>
              <a:rPr lang="en-US" sz="6000" dirty="0">
                <a:latin typeface="+mn-lt"/>
              </a:rPr>
              <a:t>Record Retention</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How long and in what manner patient records are maintained</a:t>
            </a:r>
          </a:p>
        </p:txBody>
      </p:sp>
    </p:spTree>
    <p:extLst>
      <p:ext uri="{BB962C8B-B14F-4D97-AF65-F5344CB8AC3E}">
        <p14:creationId xmlns:p14="http://schemas.microsoft.com/office/powerpoint/2010/main" val="13416003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7A47D-C0E6-4E90-B889-F4584441B579}"/>
              </a:ext>
            </a:extLst>
          </p:cNvPr>
          <p:cNvSpPr>
            <a:spLocks noGrp="1"/>
          </p:cNvSpPr>
          <p:nvPr>
            <p:ph type="title"/>
          </p:nvPr>
        </p:nvSpPr>
        <p:spPr/>
        <p:txBody>
          <a:bodyPr>
            <a:normAutofit fontScale="90000"/>
          </a:bodyPr>
          <a:lstStyle/>
          <a:p>
            <a:r>
              <a:rPr lang="en-US" sz="6000" dirty="0">
                <a:latin typeface="+mn-lt"/>
              </a:rPr>
              <a:t>Rescindment or Amendment of Agreement</a:t>
            </a:r>
          </a:p>
        </p:txBody>
      </p:sp>
      <p:sp>
        <p:nvSpPr>
          <p:cNvPr id="3" name="Content Placeholder 2">
            <a:extLst>
              <a:ext uri="{FF2B5EF4-FFF2-40B4-BE49-F238E27FC236}">
                <a16:creationId xmlns:a16="http://schemas.microsoft.com/office/drawing/2014/main" id="{FA76C954-4613-4737-B2C0-8A43229BC9D0}"/>
              </a:ext>
            </a:extLst>
          </p:cNvPr>
          <p:cNvSpPr>
            <a:spLocks noGrp="1"/>
          </p:cNvSpPr>
          <p:nvPr>
            <p:ph idx="1"/>
          </p:nvPr>
        </p:nvSpPr>
        <p:spPr/>
        <p:txBody>
          <a:bodyPr/>
          <a:lstStyle/>
          <a:p>
            <a:pPr marL="0" indent="0">
              <a:buNone/>
            </a:pPr>
            <a:r>
              <a:rPr lang="en-US" sz="4400" dirty="0"/>
              <a:t>Allow providers to withdraw from or change the agreement</a:t>
            </a:r>
          </a:p>
        </p:txBody>
      </p:sp>
    </p:spTree>
    <p:extLst>
      <p:ext uri="{BB962C8B-B14F-4D97-AF65-F5344CB8AC3E}">
        <p14:creationId xmlns:p14="http://schemas.microsoft.com/office/powerpoint/2010/main" val="3764104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EB42-5B21-4CD3-B2CD-8EE571AB9552}"/>
              </a:ext>
            </a:extLst>
          </p:cNvPr>
          <p:cNvSpPr>
            <a:spLocks noGrp="1"/>
          </p:cNvSpPr>
          <p:nvPr>
            <p:ph type="title"/>
          </p:nvPr>
        </p:nvSpPr>
        <p:spPr/>
        <p:txBody>
          <a:bodyPr>
            <a:normAutofit/>
          </a:bodyPr>
          <a:lstStyle/>
          <a:p>
            <a:r>
              <a:rPr lang="en-US" sz="6600" dirty="0">
                <a:latin typeface="+mn-lt"/>
              </a:rPr>
              <a:t>References</a:t>
            </a:r>
          </a:p>
        </p:txBody>
      </p:sp>
      <p:sp>
        <p:nvSpPr>
          <p:cNvPr id="3" name="Content Placeholder 2">
            <a:extLst>
              <a:ext uri="{FF2B5EF4-FFF2-40B4-BE49-F238E27FC236}">
                <a16:creationId xmlns:a16="http://schemas.microsoft.com/office/drawing/2014/main" id="{C16359DD-7EFE-4BD7-A127-5A9069842A38}"/>
              </a:ext>
            </a:extLst>
          </p:cNvPr>
          <p:cNvSpPr>
            <a:spLocks noGrp="1"/>
          </p:cNvSpPr>
          <p:nvPr>
            <p:ph idx="1"/>
          </p:nvPr>
        </p:nvSpPr>
        <p:spPr/>
        <p:txBody>
          <a:bodyPr/>
          <a:lstStyle/>
          <a:p>
            <a:pPr marL="0" indent="0">
              <a:buNone/>
            </a:pPr>
            <a:r>
              <a:rPr lang="en-US" sz="5400" dirty="0"/>
              <a:t>Include any clinical guidelines referred to within the agreement</a:t>
            </a:r>
          </a:p>
          <a:p>
            <a:endParaRPr lang="en-US" dirty="0"/>
          </a:p>
        </p:txBody>
      </p:sp>
    </p:spTree>
    <p:extLst>
      <p:ext uri="{BB962C8B-B14F-4D97-AF65-F5344CB8AC3E}">
        <p14:creationId xmlns:p14="http://schemas.microsoft.com/office/powerpoint/2010/main" val="33483807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0EB42-5B21-4CD3-B2CD-8EE571AB9552}"/>
              </a:ext>
            </a:extLst>
          </p:cNvPr>
          <p:cNvSpPr>
            <a:spLocks noGrp="1"/>
          </p:cNvSpPr>
          <p:nvPr>
            <p:ph type="title"/>
          </p:nvPr>
        </p:nvSpPr>
        <p:spPr/>
        <p:txBody>
          <a:bodyPr>
            <a:normAutofit/>
          </a:bodyPr>
          <a:lstStyle/>
          <a:p>
            <a:r>
              <a:rPr lang="en-US" sz="6600" dirty="0">
                <a:latin typeface="+mn-lt"/>
              </a:rPr>
              <a:t>Agreement Signatures</a:t>
            </a:r>
          </a:p>
        </p:txBody>
      </p:sp>
      <p:sp>
        <p:nvSpPr>
          <p:cNvPr id="3" name="Content Placeholder 2">
            <a:extLst>
              <a:ext uri="{FF2B5EF4-FFF2-40B4-BE49-F238E27FC236}">
                <a16:creationId xmlns:a16="http://schemas.microsoft.com/office/drawing/2014/main" id="{C16359DD-7EFE-4BD7-A127-5A9069842A38}"/>
              </a:ext>
            </a:extLst>
          </p:cNvPr>
          <p:cNvSpPr>
            <a:spLocks noGrp="1"/>
          </p:cNvSpPr>
          <p:nvPr>
            <p:ph idx="1"/>
          </p:nvPr>
        </p:nvSpPr>
        <p:spPr/>
        <p:txBody>
          <a:bodyPr/>
          <a:lstStyle/>
          <a:p>
            <a:pPr marL="0" indent="0">
              <a:buNone/>
            </a:pPr>
            <a:r>
              <a:rPr lang="en-US" sz="5400" dirty="0"/>
              <a:t>Some states require patients to sign the agreement as well</a:t>
            </a:r>
          </a:p>
        </p:txBody>
      </p:sp>
    </p:spTree>
    <p:extLst>
      <p:ext uri="{BB962C8B-B14F-4D97-AF65-F5344CB8AC3E}">
        <p14:creationId xmlns:p14="http://schemas.microsoft.com/office/powerpoint/2010/main" val="317651202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01AF6AE-9ABB-498C-AA30-62870B77A3F2}"/>
              </a:ext>
            </a:extLst>
          </p:cNvPr>
          <p:cNvSpPr>
            <a:spLocks noGrp="1"/>
          </p:cNvSpPr>
          <p:nvPr>
            <p:ph sz="half" idx="1"/>
          </p:nvPr>
        </p:nvSpPr>
        <p:spPr>
          <a:xfrm>
            <a:off x="838200" y="1825625"/>
            <a:ext cx="5181600" cy="4351338"/>
          </a:xfrm>
        </p:spPr>
        <p:txBody>
          <a:bodyPr/>
          <a:lstStyle/>
          <a:p>
            <a:endParaRPr lang="en-US" b="1" i="1" dirty="0"/>
          </a:p>
          <a:p>
            <a:pPr marL="0" indent="0">
              <a:buNone/>
            </a:pPr>
            <a:endParaRPr lang="en-US" b="1" i="1" dirty="0"/>
          </a:p>
          <a:p>
            <a:pPr marL="0" indent="0">
              <a:buNone/>
            </a:pPr>
            <a:r>
              <a:rPr lang="en-US" sz="3600" b="1" i="1" dirty="0"/>
              <a:t>https://www.cdc.gov/dhdsp/pubs/docs/CPA-Team-Based-Care.pdf</a:t>
            </a:r>
            <a:endParaRPr lang="en-US" sz="3600" dirty="0"/>
          </a:p>
          <a:p>
            <a:endParaRPr lang="en-US" dirty="0"/>
          </a:p>
          <a:p>
            <a:endParaRPr lang="en-US" dirty="0"/>
          </a:p>
        </p:txBody>
      </p:sp>
      <p:pic>
        <p:nvPicPr>
          <p:cNvPr id="11" name="Content Placeholder 10" descr="Sample CPA sections include authority and purpose, parties to the agreement, patients, patient care functions authorized, training/education, liability insurance, and patient informed consent. It is accessible at https://www.cdc.gov/dhdsp/pubs/docs/CPA-Team-Based-Care.pdf&#10;">
            <a:extLst>
              <a:ext uri="{FF2B5EF4-FFF2-40B4-BE49-F238E27FC236}">
                <a16:creationId xmlns:a16="http://schemas.microsoft.com/office/drawing/2014/main" id="{41B24DF6-3082-476C-BDB7-9582F376014F}"/>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2" y="144453"/>
            <a:ext cx="5714998" cy="6690490"/>
          </a:xfrm>
        </p:spPr>
      </p:pic>
      <p:sp>
        <p:nvSpPr>
          <p:cNvPr id="5" name="Title 1">
            <a:extLst>
              <a:ext uri="{FF2B5EF4-FFF2-40B4-BE49-F238E27FC236}">
                <a16:creationId xmlns:a16="http://schemas.microsoft.com/office/drawing/2014/main" id="{24AC3C8A-E24F-4DE3-A7B5-E54874366FE4}"/>
              </a:ext>
            </a:extLst>
          </p:cNvPr>
          <p:cNvSpPr>
            <a:spLocks noGrp="1"/>
          </p:cNvSpPr>
          <p:nvPr>
            <p:ph type="title"/>
          </p:nvPr>
        </p:nvSpPr>
        <p:spPr>
          <a:xfrm>
            <a:off x="838200" y="512254"/>
            <a:ext cx="5714998" cy="1325563"/>
          </a:xfrm>
        </p:spPr>
        <p:txBody>
          <a:bodyPr>
            <a:normAutofit fontScale="90000"/>
          </a:bodyPr>
          <a:lstStyle/>
          <a:p>
            <a:r>
              <a:rPr lang="en-US" sz="7200" dirty="0">
                <a:latin typeface="+mn-lt"/>
              </a:rPr>
              <a:t>Sample CPA</a:t>
            </a:r>
            <a:br>
              <a:rPr lang="en-US" sz="7200" dirty="0">
                <a:latin typeface="+mn-lt"/>
              </a:rPr>
            </a:br>
            <a:r>
              <a:rPr lang="en-US" sz="7200" dirty="0">
                <a:latin typeface="+mn-lt"/>
              </a:rPr>
              <a:t>Recap</a:t>
            </a:r>
          </a:p>
        </p:txBody>
      </p:sp>
    </p:spTree>
    <p:extLst>
      <p:ext uri="{BB962C8B-B14F-4D97-AF65-F5344CB8AC3E}">
        <p14:creationId xmlns:p14="http://schemas.microsoft.com/office/powerpoint/2010/main" val="29876383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86C-A059-4803-BE8E-CB0BF38B5FB0}"/>
              </a:ext>
            </a:extLst>
          </p:cNvPr>
          <p:cNvSpPr>
            <a:spLocks noGrp="1"/>
          </p:cNvSpPr>
          <p:nvPr>
            <p:ph type="title"/>
          </p:nvPr>
        </p:nvSpPr>
        <p:spPr>
          <a:xfrm>
            <a:off x="2764631" y="2766218"/>
            <a:ext cx="6662738" cy="1325563"/>
          </a:xfrm>
        </p:spPr>
        <p:txBody>
          <a:bodyPr>
            <a:normAutofit fontScale="90000"/>
          </a:bodyPr>
          <a:lstStyle/>
          <a:p>
            <a:r>
              <a:rPr lang="en-US" sz="6000" dirty="0">
                <a:latin typeface="+mn-lt"/>
              </a:rPr>
              <a:t>Other considerations</a:t>
            </a:r>
          </a:p>
        </p:txBody>
      </p:sp>
    </p:spTree>
    <p:extLst>
      <p:ext uri="{BB962C8B-B14F-4D97-AF65-F5344CB8AC3E}">
        <p14:creationId xmlns:p14="http://schemas.microsoft.com/office/powerpoint/2010/main" val="9896451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86C-A059-4803-BE8E-CB0BF38B5FB0}"/>
              </a:ext>
            </a:extLst>
          </p:cNvPr>
          <p:cNvSpPr>
            <a:spLocks noGrp="1"/>
          </p:cNvSpPr>
          <p:nvPr>
            <p:ph type="title"/>
          </p:nvPr>
        </p:nvSpPr>
        <p:spPr>
          <a:xfrm>
            <a:off x="2764631" y="2766218"/>
            <a:ext cx="6593682" cy="1325563"/>
          </a:xfrm>
        </p:spPr>
        <p:txBody>
          <a:bodyPr>
            <a:normAutofit fontScale="90000"/>
          </a:bodyPr>
          <a:lstStyle/>
          <a:p>
            <a:pPr algn="ctr"/>
            <a:r>
              <a:rPr lang="en-US" sz="6000" dirty="0">
                <a:latin typeface="+mn-lt"/>
              </a:rPr>
              <a:t>Registering with State Agencies</a:t>
            </a:r>
          </a:p>
        </p:txBody>
      </p:sp>
    </p:spTree>
    <p:extLst>
      <p:ext uri="{BB962C8B-B14F-4D97-AF65-F5344CB8AC3E}">
        <p14:creationId xmlns:p14="http://schemas.microsoft.com/office/powerpoint/2010/main" val="66530331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3B86C-A059-4803-BE8E-CB0BF38B5FB0}"/>
              </a:ext>
            </a:extLst>
          </p:cNvPr>
          <p:cNvSpPr>
            <a:spLocks noGrp="1"/>
          </p:cNvSpPr>
          <p:nvPr>
            <p:ph type="title"/>
          </p:nvPr>
        </p:nvSpPr>
        <p:spPr>
          <a:xfrm>
            <a:off x="2764631" y="2766218"/>
            <a:ext cx="6593682" cy="1325563"/>
          </a:xfrm>
        </p:spPr>
        <p:txBody>
          <a:bodyPr>
            <a:normAutofit/>
          </a:bodyPr>
          <a:lstStyle/>
          <a:p>
            <a:pPr algn="ctr"/>
            <a:r>
              <a:rPr lang="en-US" sz="6000" dirty="0">
                <a:latin typeface="+mn-lt"/>
              </a:rPr>
              <a:t>Data Sharing</a:t>
            </a:r>
          </a:p>
        </p:txBody>
      </p:sp>
    </p:spTree>
    <p:extLst>
      <p:ext uri="{BB962C8B-B14F-4D97-AF65-F5344CB8AC3E}">
        <p14:creationId xmlns:p14="http://schemas.microsoft.com/office/powerpoint/2010/main" val="40424383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079D-B6AC-4911-B186-31DD35CCB4AE}"/>
              </a:ext>
            </a:extLst>
          </p:cNvPr>
          <p:cNvSpPr>
            <a:spLocks noGrp="1"/>
          </p:cNvSpPr>
          <p:nvPr>
            <p:ph type="title"/>
          </p:nvPr>
        </p:nvSpPr>
        <p:spPr/>
        <p:txBody>
          <a:bodyPr>
            <a:normAutofit/>
          </a:bodyPr>
          <a:lstStyle/>
          <a:p>
            <a:r>
              <a:rPr lang="en-US" sz="6000" dirty="0">
                <a:latin typeface="+mn-lt"/>
              </a:rPr>
              <a:t>Updating an NPI</a:t>
            </a:r>
          </a:p>
        </p:txBody>
      </p:sp>
      <p:sp>
        <p:nvSpPr>
          <p:cNvPr id="4" name="Content Placeholder 3">
            <a:extLst>
              <a:ext uri="{FF2B5EF4-FFF2-40B4-BE49-F238E27FC236}">
                <a16:creationId xmlns:a16="http://schemas.microsoft.com/office/drawing/2014/main" id="{8260892D-CC98-4FB4-8500-37566DE28761}"/>
              </a:ext>
            </a:extLst>
          </p:cNvPr>
          <p:cNvSpPr>
            <a:spLocks noGrp="1"/>
          </p:cNvSpPr>
          <p:nvPr>
            <p:ph idx="1"/>
          </p:nvPr>
        </p:nvSpPr>
        <p:spPr/>
        <p:txBody>
          <a:bodyPr/>
          <a:lstStyle/>
          <a:p>
            <a:pPr marL="0" indent="0" algn="ctr">
              <a:buNone/>
            </a:pPr>
            <a:endParaRPr lang="en-US" sz="5400" dirty="0"/>
          </a:p>
          <a:p>
            <a:pPr marL="0" indent="0" algn="ctr">
              <a:buNone/>
            </a:pPr>
            <a:r>
              <a:rPr lang="en-US" sz="5400" b="1" dirty="0"/>
              <a:t>https://nppes.cms.hhs.gov</a:t>
            </a:r>
          </a:p>
          <a:p>
            <a:endParaRPr lang="en-US" dirty="0"/>
          </a:p>
        </p:txBody>
      </p:sp>
    </p:spTree>
    <p:extLst>
      <p:ext uri="{BB962C8B-B14F-4D97-AF65-F5344CB8AC3E}">
        <p14:creationId xmlns:p14="http://schemas.microsoft.com/office/powerpoint/2010/main" val="2650617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1927</TotalTime>
  <Words>2122</Words>
  <Application>Microsoft Office PowerPoint</Application>
  <PresentationFormat>Widescreen</PresentationFormat>
  <Paragraphs>479</Paragraphs>
  <Slides>104</Slides>
  <Notes>102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104</vt:i4>
      </vt:variant>
    </vt:vector>
  </HeadingPairs>
  <TitlesOfParts>
    <vt:vector size="109" baseType="lpstr">
      <vt:lpstr>Arial</vt:lpstr>
      <vt:lpstr>Calibri</vt:lpstr>
      <vt:lpstr>Calibri Light</vt:lpstr>
      <vt:lpstr>Century Gothic</vt:lpstr>
      <vt:lpstr>Office Theme</vt:lpstr>
      <vt:lpstr>Pharmacist Collaborative Practice Agreements</vt:lpstr>
      <vt:lpstr>Acknowledgments </vt:lpstr>
      <vt:lpstr>Advancing Team-Based Care Through Collaborative Practice Agreements</vt:lpstr>
      <vt:lpstr>ChangeLab Solutions Disclaimer </vt:lpstr>
      <vt:lpstr>CDC Disclaimer</vt:lpstr>
      <vt:lpstr>Learning Objectives</vt:lpstr>
      <vt:lpstr>Overview and Opportunity</vt:lpstr>
      <vt:lpstr>Chronic Disease and Pharmacists’ Care</vt:lpstr>
      <vt:lpstr>Impact and Incidence of Chronic Disease</vt:lpstr>
      <vt:lpstr>The value of including pharmacists in team-based care</vt:lpstr>
      <vt:lpstr>Pharmacists are highly accessible and underutilized</vt:lpstr>
      <vt:lpstr>Support from Public Health</vt:lpstr>
      <vt:lpstr>About Collaborative Practice Agreements</vt:lpstr>
      <vt:lpstr>Collaborative Practice Agreements- 1</vt:lpstr>
      <vt:lpstr>Collaborative Practice Agreements - 2</vt:lpstr>
      <vt:lpstr>Collaborative Practice Agreements - 3</vt:lpstr>
      <vt:lpstr>Collaborative Practice Agreements - 4</vt:lpstr>
      <vt:lpstr>Question:  Collaborative Practice Agreements Are:</vt:lpstr>
      <vt:lpstr>Answer:  Collaborative Practice Agreements Are:</vt:lpstr>
      <vt:lpstr>Terminology</vt:lpstr>
      <vt:lpstr>Enhancing Team-Based Care  Collaborative agreements are not the first step for collaborative care </vt:lpstr>
      <vt:lpstr>However, collaborative agreements increase the efficiency of team-based care</vt:lpstr>
      <vt:lpstr>Case Study</vt:lpstr>
      <vt:lpstr>Logistical Challenges</vt:lpstr>
      <vt:lpstr>As trust grows, a CPA is developed</vt:lpstr>
      <vt:lpstr>Patient-centered, efficient care</vt:lpstr>
      <vt:lpstr>Question: Collaborative practice agreements do which of the following?</vt:lpstr>
      <vt:lpstr>Answer: Collaborative practice agreements do which of the following?</vt:lpstr>
      <vt:lpstr>CPA Laws Vary State-to-State</vt:lpstr>
      <vt:lpstr>48 states have CPA Law*</vt:lpstr>
      <vt:lpstr>44 states allow CPAs in all practice settings*</vt:lpstr>
      <vt:lpstr>9 states prevent initiation of medications*</vt:lpstr>
      <vt:lpstr>36 states allow initiation of medications in all practice settings*</vt:lpstr>
      <vt:lpstr>Question: Nearly all states currently have some level of collaborative practice authority for pharmacists.</vt:lpstr>
      <vt:lpstr>Answer: Nearly all states currently have some level of collaborative practice authority for pharmacists.</vt:lpstr>
      <vt:lpstr>Applications of CPAs</vt:lpstr>
      <vt:lpstr>Refill Authorization</vt:lpstr>
      <vt:lpstr>Therapeutic Interchange</vt:lpstr>
      <vt:lpstr>Chronic Disease Management</vt:lpstr>
      <vt:lpstr>Ordering Laboratory Tests</vt:lpstr>
      <vt:lpstr>Other Patient Care Functions</vt:lpstr>
      <vt:lpstr>Question: Collaborative practice agreements can be used for refill authorization, formulary management, and hypertension management. </vt:lpstr>
      <vt:lpstr>Answer: Collaborative practice agreements can be used for refill authorization, formulary management, and hypertension management. </vt:lpstr>
      <vt:lpstr>Understanding your state’s laws</vt:lpstr>
      <vt:lpstr>Using Appendix A</vt:lpstr>
      <vt:lpstr>Getting started with a CPA</vt:lpstr>
      <vt:lpstr>Identifying Partners</vt:lpstr>
      <vt:lpstr>Identifying Partners - 1</vt:lpstr>
      <vt:lpstr>Identifying Partners - 2</vt:lpstr>
      <vt:lpstr>Identifying problems and help solve them</vt:lpstr>
      <vt:lpstr>Understanding quality metrics</vt:lpstr>
      <vt:lpstr>Initiating the Relationship – 1,2</vt:lpstr>
      <vt:lpstr>Initiating the Relationship – 3, 4</vt:lpstr>
      <vt:lpstr>Initiating the Relationship - 5</vt:lpstr>
      <vt:lpstr>Question: When a pharmacist wants to develop a CPA, what should she NOT do?</vt:lpstr>
      <vt:lpstr>Answer: When a pharmacist wants to develop a CPA, what should she NOT do?</vt:lpstr>
      <vt:lpstr>Anticipating prescriber questions</vt:lpstr>
      <vt:lpstr>Anticipating prescriber questions -1</vt:lpstr>
      <vt:lpstr>Anticipating prescriber questions -2</vt:lpstr>
      <vt:lpstr>Anticipating prescriber questions-3</vt:lpstr>
      <vt:lpstr>Anticipating prescriber questions-4</vt:lpstr>
      <vt:lpstr>Anticipating prescriber questions-5</vt:lpstr>
      <vt:lpstr>Anticipating prescriber questions-6</vt:lpstr>
      <vt:lpstr>Developing Relationships and Building Trust</vt:lpstr>
      <vt:lpstr>Developing Relationships and Building Trust-1</vt:lpstr>
      <vt:lpstr>Developing Relationships and Building Trust-2</vt:lpstr>
      <vt:lpstr>Developing Relationships and Building Trust-3</vt:lpstr>
      <vt:lpstr>Increasing Trust Between Providers</vt:lpstr>
      <vt:lpstr>Question: Signing a collaborative practice agreement is usually the first step for collaborative care delivery. </vt:lpstr>
      <vt:lpstr>Answer: Signing a collaborative practice agreement is usually the first step for collaborative care delivery. </vt:lpstr>
      <vt:lpstr>Adapting a Template CPA for Hypertension and CVD</vt:lpstr>
      <vt:lpstr>The CPA Toolkit</vt:lpstr>
      <vt:lpstr>Using Appendix A - Recap</vt:lpstr>
      <vt:lpstr>Sample CPA</vt:lpstr>
      <vt:lpstr>Suggested CPA Sections</vt:lpstr>
      <vt:lpstr>Authority and Purpose</vt:lpstr>
      <vt:lpstr>Parties to the Agreement</vt:lpstr>
      <vt:lpstr>Patients</vt:lpstr>
      <vt:lpstr>Patient Care Functions Authorized</vt:lpstr>
      <vt:lpstr>Training and Education</vt:lpstr>
      <vt:lpstr>True: Which of the following is false regarding pharmacist education and CPAs?</vt:lpstr>
      <vt:lpstr>False: Which of the following is false regarding pharmacist education and CPAs?</vt:lpstr>
      <vt:lpstr>Liability Insurance</vt:lpstr>
      <vt:lpstr>Patient Informed Consent</vt:lpstr>
      <vt:lpstr>Documentation</vt:lpstr>
      <vt:lpstr>Communication</vt:lpstr>
      <vt:lpstr>Question: Communication between the pharmacist and collaborating prescriber is critical to care coordination and should be discussed when developing a CPA. </vt:lpstr>
      <vt:lpstr>Answer: Communication between the pharmacist and collaborating prescriber is critical to care coordination and should be discussed when developing a CPA. </vt:lpstr>
      <vt:lpstr>Quality Improvement</vt:lpstr>
      <vt:lpstr>Agreement Review and Duration</vt:lpstr>
      <vt:lpstr>Record Retention</vt:lpstr>
      <vt:lpstr>Rescindment or Amendment of Agreement</vt:lpstr>
      <vt:lpstr>References</vt:lpstr>
      <vt:lpstr>Agreement Signatures</vt:lpstr>
      <vt:lpstr>Sample CPA Recap</vt:lpstr>
      <vt:lpstr>Other considerations</vt:lpstr>
      <vt:lpstr>Registering with State Agencies</vt:lpstr>
      <vt:lpstr>Data Sharing</vt:lpstr>
      <vt:lpstr>Updating an NPI</vt:lpstr>
      <vt:lpstr>Sustainability of Services</vt:lpstr>
      <vt:lpstr>Recap:  Patient-centered, efficient care</vt:lpstr>
      <vt:lpstr>More resources</vt:lpstr>
      <vt:lpstr>Funding</vt:lpstr>
      <vt:lpstr>Pharmacist Collaborative Practice Agreements: Who, What, Why, and How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Pharmacist Collaborative</dc:title>
  <dc:creator>Yesenia Ortega</dc:creator>
  <cp:lastModifiedBy>Rebecca Johnson</cp:lastModifiedBy>
  <cp:revision>60</cp:revision>
  <dcterms:created xsi:type="dcterms:W3CDTF">2019-06-17T22:22:23Z</dcterms:created>
  <dcterms:modified xsi:type="dcterms:W3CDTF">2019-08-02T23:43:59Z</dcterms:modified>
</cp:coreProperties>
</file>