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374" r:id="rId2"/>
    <p:sldId id="375" r:id="rId3"/>
    <p:sldId id="380" r:id="rId4"/>
    <p:sldId id="381" r:id="rId5"/>
    <p:sldId id="382" r:id="rId6"/>
    <p:sldId id="383" r:id="rId7"/>
    <p:sldId id="384" r:id="rId8"/>
    <p:sldId id="385" r:id="rId9"/>
    <p:sldId id="386" r:id="rId10"/>
    <p:sldId id="387" r:id="rId11"/>
    <p:sldId id="388" r:id="rId12"/>
    <p:sldId id="389" r:id="rId13"/>
    <p:sldId id="390" r:id="rId14"/>
    <p:sldId id="391" r:id="rId15"/>
    <p:sldId id="392" r:id="rId16"/>
    <p:sldId id="393" r:id="rId17"/>
    <p:sldId id="394" r:id="rId18"/>
    <p:sldId id="395" r:id="rId19"/>
    <p:sldId id="396" r:id="rId20"/>
    <p:sldId id="397" r:id="rId21"/>
    <p:sldId id="398" r:id="rId22"/>
    <p:sldId id="399" r:id="rId23"/>
    <p:sldId id="400" r:id="rId24"/>
    <p:sldId id="401" r:id="rId25"/>
    <p:sldId id="402" r:id="rId26"/>
    <p:sldId id="403" r:id="rId27"/>
    <p:sldId id="404" r:id="rId28"/>
    <p:sldId id="405" r:id="rId29"/>
    <p:sldId id="406" r:id="rId30"/>
    <p:sldId id="407" r:id="rId31"/>
    <p:sldId id="408" r:id="rId32"/>
    <p:sldId id="409" r:id="rId33"/>
    <p:sldId id="410" r:id="rId34"/>
    <p:sldId id="411" r:id="rId35"/>
    <p:sldId id="412" r:id="rId36"/>
    <p:sldId id="413" r:id="rId37"/>
    <p:sldId id="414" r:id="rId38"/>
    <p:sldId id="415" r:id="rId39"/>
    <p:sldId id="416" r:id="rId40"/>
    <p:sldId id="417" r:id="rId41"/>
    <p:sldId id="418" r:id="rId42"/>
    <p:sldId id="419" r:id="rId43"/>
    <p:sldId id="420" r:id="rId44"/>
    <p:sldId id="421" r:id="rId45"/>
    <p:sldId id="422" r:id="rId46"/>
    <p:sldId id="423" r:id="rId47"/>
    <p:sldId id="451"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9787"/>
    <a:srgbClr val="6B2F64"/>
    <a:srgbClr val="83BC4D"/>
    <a:srgbClr val="081A2F"/>
    <a:srgbClr val="20619F"/>
    <a:srgbClr val="242342"/>
    <a:srgbClr val="459A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55" autoAdjust="0"/>
    <p:restoredTop sz="42424" autoAdjust="0"/>
  </p:normalViewPr>
  <p:slideViewPr>
    <p:cSldViewPr snapToGrid="0">
      <p:cViewPr varScale="1">
        <p:scale>
          <a:sx n="49" d="100"/>
          <a:sy n="49" d="100"/>
        </p:scale>
        <p:origin x="3708" y="36"/>
      </p:cViewPr>
      <p:guideLst>
        <p:guide orient="horz" pos="2160"/>
        <p:guide pos="2880"/>
      </p:guideLst>
    </p:cSldViewPr>
  </p:slideViewPr>
  <p:notesTextViewPr>
    <p:cViewPr>
      <p:scale>
        <a:sx n="100" d="100"/>
        <a:sy n="100" d="100"/>
      </p:scale>
      <p:origin x="0" y="-6"/>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D81AF6-F726-244B-B66D-91F273F6F467}" type="datetimeFigureOut">
              <a:rPr lang="en-US" smtClean="0"/>
              <a:t>7/13/2017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8E57AD-E709-014A-B5D7-9069EFAF10BC}" type="slidenum">
              <a:rPr lang="en-US" smtClean="0"/>
              <a:t>‹#›</a:t>
            </a:fld>
            <a:endParaRPr lang="en-US"/>
          </a:p>
        </p:txBody>
      </p:sp>
    </p:spTree>
    <p:extLst>
      <p:ext uri="{BB962C8B-B14F-4D97-AF65-F5344CB8AC3E}">
        <p14:creationId xmlns:p14="http://schemas.microsoft.com/office/powerpoint/2010/main" val="12601483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u="sng" dirty="0">
                <a:solidFill>
                  <a:srgbClr val="FF0000"/>
                </a:solidFill>
              </a:rPr>
              <a:t>Instructions for presenters: </a:t>
            </a:r>
            <a:endParaRPr lang="en-US" dirty="0"/>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Obtaining buy-in from leadership is critical to the success of a Health in All Policies initiative. This presentation is designed to help make the case for Health in All Policies and build support for an initiative among community leaders and community members. Both the</a:t>
            </a:r>
            <a:r>
              <a:rPr lang="en-US" sz="1200" kern="1200" baseline="0" dirty="0">
                <a:solidFill>
                  <a:schemeClr val="tx1"/>
                </a:solidFill>
                <a:effectLst/>
                <a:latin typeface="+mn-lt"/>
                <a:ea typeface="+mn-ea"/>
                <a:cs typeface="+mn-cs"/>
              </a:rPr>
              <a:t> slides and the script</a:t>
            </a:r>
            <a:r>
              <a:rPr lang="en-US" sz="1200" kern="1200" dirty="0">
                <a:solidFill>
                  <a:schemeClr val="tx1"/>
                </a:solidFill>
                <a:effectLst/>
                <a:latin typeface="+mn-lt"/>
                <a:ea typeface="+mn-ea"/>
                <a:cs typeface="+mn-cs"/>
              </a:rPr>
              <a:t> can be tailored to target a particular audience or a community’s specific needs and interests.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preparing</a:t>
            </a:r>
            <a:r>
              <a:rPr lang="en-US" sz="1200" kern="1200" baseline="0" dirty="0">
                <a:solidFill>
                  <a:schemeClr val="tx1"/>
                </a:solidFill>
                <a:effectLst/>
                <a:latin typeface="+mn-lt"/>
                <a:ea typeface="+mn-ea"/>
                <a:cs typeface="+mn-cs"/>
              </a:rPr>
              <a:t> for this presentation, presenters should first review “From Start o Finish: How to Permanently Improve Government through Health in All Policies” available at: http://changelabsolutions.org/publications/HiAP_Start-to-Finish</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strongly</a:t>
            </a:r>
            <a:r>
              <a:rPr lang="en-US" sz="1200" kern="1200" baseline="0" dirty="0">
                <a:solidFill>
                  <a:schemeClr val="tx1"/>
                </a:solidFill>
                <a:effectLst/>
                <a:latin typeface="+mn-lt"/>
                <a:ea typeface="+mn-ea"/>
                <a:cs typeface="+mn-cs"/>
              </a:rPr>
              <a:t> encourage presenters to </a:t>
            </a:r>
            <a:r>
              <a:rPr lang="en-US" sz="1200" kern="1200" dirty="0">
                <a:solidFill>
                  <a:schemeClr val="tx1"/>
                </a:solidFill>
                <a:effectLst/>
                <a:latin typeface="+mn-lt"/>
                <a:ea typeface="+mn-ea"/>
                <a:cs typeface="+mn-cs"/>
              </a:rPr>
              <a:t>provide examples from their</a:t>
            </a:r>
            <a:r>
              <a:rPr lang="en-US" sz="1200" kern="1200" baseline="0" dirty="0">
                <a:solidFill>
                  <a:schemeClr val="tx1"/>
                </a:solidFill>
                <a:effectLst/>
                <a:latin typeface="+mn-lt"/>
                <a:ea typeface="+mn-ea"/>
                <a:cs typeface="+mn-cs"/>
              </a:rPr>
              <a:t> own</a:t>
            </a:r>
            <a:r>
              <a:rPr lang="en-US" sz="1200" kern="1200" dirty="0">
                <a:solidFill>
                  <a:schemeClr val="tx1"/>
                </a:solidFill>
                <a:effectLst/>
                <a:latin typeface="+mn-lt"/>
                <a:ea typeface="+mn-ea"/>
                <a:cs typeface="+mn-cs"/>
              </a:rPr>
              <a:t> community. This can ensure Health</a:t>
            </a:r>
            <a:r>
              <a:rPr lang="en-US" sz="1200" kern="1200" baseline="0" dirty="0">
                <a:solidFill>
                  <a:schemeClr val="tx1"/>
                </a:solidFill>
                <a:effectLst/>
                <a:latin typeface="+mn-lt"/>
                <a:ea typeface="+mn-ea"/>
                <a:cs typeface="+mn-cs"/>
              </a:rPr>
              <a:t> in All Policies</a:t>
            </a:r>
            <a:r>
              <a:rPr lang="en-US" sz="1200" kern="1200" dirty="0">
                <a:solidFill>
                  <a:schemeClr val="tx1"/>
                </a:solidFill>
                <a:effectLst/>
                <a:latin typeface="+mn-lt"/>
                <a:ea typeface="+mn-ea"/>
                <a:cs typeface="+mn-cs"/>
              </a:rPr>
              <a:t> isn’t an abstract concept, but rather something that is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visibly and tangibly</a:t>
            </a:r>
            <a:r>
              <a:rPr lang="en-US" sz="1200" kern="1200" baseline="0" dirty="0">
                <a:solidFill>
                  <a:schemeClr val="tx1"/>
                </a:solidFill>
                <a:effectLst/>
                <a:latin typeface="+mn-lt"/>
                <a:ea typeface="+mn-ea"/>
                <a:cs typeface="+mn-cs"/>
              </a:rPr>
              <a:t> needed</a:t>
            </a:r>
            <a:r>
              <a:rPr lang="en-US" sz="1200" kern="1200" dirty="0">
                <a:solidFill>
                  <a:schemeClr val="tx1"/>
                </a:solidFill>
                <a:effectLst/>
                <a:latin typeface="+mn-lt"/>
                <a:ea typeface="+mn-ea"/>
                <a:cs typeface="+mn-cs"/>
              </a:rPr>
              <a:t> in the</a:t>
            </a:r>
            <a:r>
              <a:rPr lang="en-US" sz="1200" kern="1200" baseline="0" dirty="0">
                <a:solidFill>
                  <a:schemeClr val="tx1"/>
                </a:solidFill>
                <a:effectLst/>
                <a:latin typeface="+mn-lt"/>
                <a:ea typeface="+mn-ea"/>
                <a:cs typeface="+mn-cs"/>
              </a:rPr>
              <a:t> audience’s</a:t>
            </a:r>
            <a:r>
              <a:rPr lang="en-US" sz="1200" kern="1200" dirty="0">
                <a:solidFill>
                  <a:schemeClr val="tx1"/>
                </a:solidFill>
                <a:effectLst/>
                <a:latin typeface="+mn-lt"/>
                <a:ea typeface="+mn-ea"/>
                <a:cs typeface="+mn-cs"/>
              </a:rPr>
              <a:t> community. This</a:t>
            </a:r>
            <a:r>
              <a:rPr lang="en-US" sz="1200" kern="1200" baseline="0" dirty="0">
                <a:solidFill>
                  <a:schemeClr val="tx1"/>
                </a:solidFill>
                <a:effectLst/>
                <a:latin typeface="+mn-lt"/>
                <a:ea typeface="+mn-ea"/>
                <a:cs typeface="+mn-cs"/>
              </a:rPr>
              <a:t> is a strategy many communities have used when promoting Health in All Policies in their own communities. For example, in Richmond, CA staff </a:t>
            </a:r>
            <a:r>
              <a:rPr lang="en-US" sz="1200" i="0" kern="1200" dirty="0">
                <a:solidFill>
                  <a:schemeClr val="tx1"/>
                </a:solidFill>
                <a:effectLst/>
                <a:latin typeface="+mn-lt"/>
                <a:ea typeface="+mn-ea"/>
                <a:cs typeface="+mn-cs"/>
              </a:rPr>
              <a:t>are conducting</a:t>
            </a:r>
            <a:r>
              <a:rPr lang="en-US" sz="1200" i="0" kern="1200" baseline="0" dirty="0">
                <a:solidFill>
                  <a:schemeClr val="tx1"/>
                </a:solidFill>
                <a:effectLst/>
                <a:latin typeface="+mn-lt"/>
                <a:ea typeface="+mn-ea"/>
                <a:cs typeface="+mn-cs"/>
              </a:rPr>
              <a:t> internal</a:t>
            </a:r>
            <a:r>
              <a:rPr lang="en-US" sz="1200" i="0" kern="1200" dirty="0">
                <a:solidFill>
                  <a:schemeClr val="tx1"/>
                </a:solidFill>
                <a:effectLst/>
                <a:latin typeface="+mn-lt"/>
                <a:ea typeface="+mn-ea"/>
                <a:cs typeface="+mn-cs"/>
              </a:rPr>
              <a:t> trainings to build the capacity of city staff to understand how health equity impacts the community in Richmond and how different government projects can impact health equity. They</a:t>
            </a:r>
            <a:r>
              <a:rPr lang="en-US" sz="1200" i="0" kern="1200" baseline="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include real life examples of how health equity impacts Richmond residents in all of their trainings. </a:t>
            </a:r>
          </a:p>
          <a:p>
            <a:endParaRPr lang="en-US" dirty="0"/>
          </a:p>
          <a:p>
            <a:r>
              <a:rPr lang="en-US" sz="1200" b="0" kern="1200" dirty="0">
                <a:solidFill>
                  <a:schemeClr val="tx1"/>
                </a:solidFill>
                <a:effectLst/>
                <a:latin typeface="+mn-lt"/>
                <a:ea typeface="+mn-ea"/>
                <a:cs typeface="+mn-cs"/>
              </a:rPr>
              <a:t>Presenters may wish</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to rename this presentation</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in a way that resonates with their audience</a:t>
            </a:r>
            <a:r>
              <a:rPr lang="en-US" sz="1200" kern="1200" dirty="0">
                <a:solidFill>
                  <a:schemeClr val="tx1"/>
                </a:solidFill>
                <a:effectLst/>
                <a:latin typeface="+mn-lt"/>
                <a:ea typeface="+mn-ea"/>
                <a:cs typeface="+mn-cs"/>
              </a:rPr>
              <a:t>. Because there is sometimes a perception that health departments and health care providers are the only groups responsible for health, many communities have chosen to frame their initiative in more inclusive ways, using frameworks like equity, sustainability, or wellness. </a:t>
            </a:r>
            <a:r>
              <a:rPr lang="en-US" sz="1200" kern="1200" baseline="0" dirty="0">
                <a:solidFill>
                  <a:schemeClr val="tx1"/>
                </a:solidFill>
                <a:effectLst/>
                <a:latin typeface="+mn-lt"/>
                <a:ea typeface="+mn-ea"/>
                <a:cs typeface="+mn-cs"/>
              </a:rPr>
              <a:t>However, w</a:t>
            </a:r>
            <a:r>
              <a:rPr lang="en-US" sz="1200" kern="1200" dirty="0">
                <a:solidFill>
                  <a:schemeClr val="tx1"/>
                </a:solidFill>
                <a:effectLst/>
                <a:latin typeface="+mn-lt"/>
                <a:ea typeface="+mn-ea"/>
                <a:cs typeface="+mn-cs"/>
              </a:rPr>
              <a:t>hen thinking about how to frame an initiative, it’s important to consider not only what is politically palatable but also what you hope to achieve. For example, sustainability doesn’t always address health. A health-focused initiative does not always address sustainability. And, both of these frames don’t always tackle equity. </a:t>
            </a:r>
            <a:r>
              <a:rPr lang="en-US" sz="1200" kern="1200" dirty="0" err="1">
                <a:solidFill>
                  <a:schemeClr val="tx1"/>
                </a:solidFill>
                <a:effectLst/>
                <a:latin typeface="+mn-lt"/>
                <a:ea typeface="+mn-ea"/>
                <a:cs typeface="+mn-cs"/>
              </a:rPr>
              <a:t>ChangeLab</a:t>
            </a:r>
            <a:r>
              <a:rPr lang="en-US" sz="1200" kern="1200" baseline="0" dirty="0">
                <a:solidFill>
                  <a:schemeClr val="tx1"/>
                </a:solidFill>
                <a:effectLst/>
                <a:latin typeface="+mn-lt"/>
                <a:ea typeface="+mn-ea"/>
                <a:cs typeface="+mn-cs"/>
              </a:rPr>
              <a:t> Solutions </a:t>
            </a:r>
            <a:r>
              <a:rPr lang="en-US" sz="1200" kern="1200" dirty="0">
                <a:solidFill>
                  <a:schemeClr val="tx1"/>
                </a:solidFill>
                <a:effectLst/>
                <a:latin typeface="+mn-lt"/>
                <a:ea typeface="+mn-ea"/>
                <a:cs typeface="+mn-cs"/>
              </a:rPr>
              <a:t>uses a health equity frame, because health equity addresses sustainability, health, and equity. For more information about why sustainability is a health equity issue, refer to the </a:t>
            </a:r>
            <a:r>
              <a:rPr lang="en-US" sz="1200" i="1" kern="1200" dirty="0">
                <a:solidFill>
                  <a:schemeClr val="tx1"/>
                </a:solidFill>
                <a:effectLst/>
                <a:latin typeface="+mn-lt"/>
                <a:ea typeface="+mn-ea"/>
                <a:cs typeface="+mn-cs"/>
              </a:rPr>
              <a:t>Health in All Policies: A Guide for State and Local Governments </a:t>
            </a:r>
            <a:r>
              <a:rPr lang="en-US" sz="1200" i="0" kern="1200" dirty="0">
                <a:solidFill>
                  <a:schemeClr val="tx1"/>
                </a:solidFill>
                <a:effectLst/>
                <a:latin typeface="+mn-lt"/>
                <a:ea typeface="+mn-ea"/>
                <a:cs typeface="+mn-cs"/>
              </a:rPr>
              <a:t>available at: http://www.phi.org/resources/?resource=hiapguide</a:t>
            </a:r>
          </a:p>
          <a:p>
            <a:endParaRPr lang="en-US" dirty="0"/>
          </a:p>
        </p:txBody>
      </p:sp>
      <p:sp>
        <p:nvSpPr>
          <p:cNvPr id="4" name="Slide Number Placeholder 3"/>
          <p:cNvSpPr>
            <a:spLocks noGrp="1"/>
          </p:cNvSpPr>
          <p:nvPr>
            <p:ph type="sldNum" sz="quarter" idx="10"/>
          </p:nvPr>
        </p:nvSpPr>
        <p:spPr/>
        <p:txBody>
          <a:bodyPr/>
          <a:lstStyle/>
          <a:p>
            <a:fld id="{2B8E57AD-E709-014A-B5D7-9069EFAF10BC}" type="slidenum">
              <a:rPr lang="en-US" smtClean="0"/>
              <a:t>1</a:t>
            </a:fld>
            <a:endParaRPr lang="en-US" dirty="0"/>
          </a:p>
        </p:txBody>
      </p:sp>
    </p:spTree>
    <p:extLst>
      <p:ext uri="{BB962C8B-B14F-4D97-AF65-F5344CB8AC3E}">
        <p14:creationId xmlns:p14="http://schemas.microsoft.com/office/powerpoint/2010/main" val="1380756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u="sng" dirty="0"/>
              <a:t>Script: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a:t>We need communities that are violence-free.</a:t>
            </a:r>
          </a:p>
        </p:txBody>
      </p:sp>
      <p:sp>
        <p:nvSpPr>
          <p:cNvPr id="4" name="Slide Number Placeholder 3"/>
          <p:cNvSpPr>
            <a:spLocks noGrp="1"/>
          </p:cNvSpPr>
          <p:nvPr>
            <p:ph type="sldNum" sz="quarter" idx="10"/>
          </p:nvPr>
        </p:nvSpPr>
        <p:spPr/>
        <p:txBody>
          <a:bodyPr/>
          <a:lstStyle/>
          <a:p>
            <a:fld id="{2B8E57AD-E709-014A-B5D7-9069EFAF10BC}" type="slidenum">
              <a:rPr lang="en-US" smtClean="0"/>
              <a:t>10</a:t>
            </a:fld>
            <a:endParaRPr lang="en-US" dirty="0"/>
          </a:p>
        </p:txBody>
      </p:sp>
    </p:spTree>
    <p:extLst>
      <p:ext uri="{BB962C8B-B14F-4D97-AF65-F5344CB8AC3E}">
        <p14:creationId xmlns:p14="http://schemas.microsoft.com/office/powerpoint/2010/main" val="1416084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u="sng" dirty="0"/>
              <a:t>Script: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a:t>We need good jobs and opportunities to start and grow our own businesses.</a:t>
            </a:r>
          </a:p>
          <a:p>
            <a:endParaRPr lang="en-US" dirty="0"/>
          </a:p>
        </p:txBody>
      </p:sp>
      <p:sp>
        <p:nvSpPr>
          <p:cNvPr id="4" name="Slide Number Placeholder 3"/>
          <p:cNvSpPr>
            <a:spLocks noGrp="1"/>
          </p:cNvSpPr>
          <p:nvPr>
            <p:ph type="sldNum" sz="quarter" idx="10"/>
          </p:nvPr>
        </p:nvSpPr>
        <p:spPr/>
        <p:txBody>
          <a:bodyPr/>
          <a:lstStyle/>
          <a:p>
            <a:fld id="{2B8E57AD-E709-014A-B5D7-9069EFAF10BC}" type="slidenum">
              <a:rPr lang="en-US" smtClean="0"/>
              <a:t>11</a:t>
            </a:fld>
            <a:endParaRPr lang="en-US" dirty="0"/>
          </a:p>
        </p:txBody>
      </p:sp>
    </p:spTree>
    <p:extLst>
      <p:ext uri="{BB962C8B-B14F-4D97-AF65-F5344CB8AC3E}">
        <p14:creationId xmlns:p14="http://schemas.microsoft.com/office/powerpoint/2010/main" val="1288134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u="sng" dirty="0"/>
              <a:t>Script: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a:t>We need healthy schools where our kids can learn, grow and succeed.</a:t>
            </a:r>
          </a:p>
          <a:p>
            <a:endParaRPr lang="en-US" dirty="0"/>
          </a:p>
        </p:txBody>
      </p:sp>
      <p:sp>
        <p:nvSpPr>
          <p:cNvPr id="4" name="Slide Number Placeholder 3"/>
          <p:cNvSpPr>
            <a:spLocks noGrp="1"/>
          </p:cNvSpPr>
          <p:nvPr>
            <p:ph type="sldNum" sz="quarter" idx="10"/>
          </p:nvPr>
        </p:nvSpPr>
        <p:spPr/>
        <p:txBody>
          <a:bodyPr/>
          <a:lstStyle/>
          <a:p>
            <a:fld id="{2B8E57AD-E709-014A-B5D7-9069EFAF10BC}" type="slidenum">
              <a:rPr lang="en-US" smtClean="0"/>
              <a:t>12</a:t>
            </a:fld>
            <a:endParaRPr lang="en-US" dirty="0"/>
          </a:p>
        </p:txBody>
      </p:sp>
    </p:spTree>
    <p:extLst>
      <p:ext uri="{BB962C8B-B14F-4D97-AF65-F5344CB8AC3E}">
        <p14:creationId xmlns:p14="http://schemas.microsoft.com/office/powerpoint/2010/main" val="763724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u="sng" dirty="0"/>
              <a:t>Script: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a:t>We need to feel connected to our neighbors and our communities.</a:t>
            </a:r>
          </a:p>
          <a:p>
            <a:endParaRPr lang="en-US" dirty="0"/>
          </a:p>
        </p:txBody>
      </p:sp>
      <p:sp>
        <p:nvSpPr>
          <p:cNvPr id="4" name="Slide Number Placeholder 3"/>
          <p:cNvSpPr>
            <a:spLocks noGrp="1"/>
          </p:cNvSpPr>
          <p:nvPr>
            <p:ph type="sldNum" sz="quarter" idx="10"/>
          </p:nvPr>
        </p:nvSpPr>
        <p:spPr/>
        <p:txBody>
          <a:bodyPr/>
          <a:lstStyle/>
          <a:p>
            <a:fld id="{2B8E57AD-E709-014A-B5D7-9069EFAF10BC}" type="slidenum">
              <a:rPr lang="en-US" smtClean="0"/>
              <a:t>13</a:t>
            </a:fld>
            <a:endParaRPr lang="en-US" dirty="0"/>
          </a:p>
        </p:txBody>
      </p:sp>
    </p:spTree>
    <p:extLst>
      <p:ext uri="{BB962C8B-B14F-4D97-AF65-F5344CB8AC3E}">
        <p14:creationId xmlns:p14="http://schemas.microsoft.com/office/powerpoint/2010/main" val="1490185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u="sng" dirty="0"/>
              <a:t>Script: </a:t>
            </a:r>
          </a:p>
          <a:p>
            <a:endParaRPr lang="en-US" i="1" dirty="0"/>
          </a:p>
          <a:p>
            <a:r>
              <a:rPr lang="en-US" sz="1200" i="1" kern="1200" dirty="0">
                <a:solidFill>
                  <a:schemeClr val="tx1"/>
                </a:solidFill>
                <a:effectLst/>
                <a:latin typeface="+mn-lt"/>
                <a:ea typeface="+mn-ea"/>
                <a:cs typeface="+mn-cs"/>
              </a:rPr>
              <a:t>It is now widely accepted that the environments in which people are born, live, learn, work, play, and age have the greatest impact on health outcomes across populations.</a:t>
            </a:r>
            <a:endParaRPr lang="en-US" i="1" dirty="0"/>
          </a:p>
        </p:txBody>
      </p:sp>
      <p:sp>
        <p:nvSpPr>
          <p:cNvPr id="4" name="Slide Number Placeholder 3"/>
          <p:cNvSpPr>
            <a:spLocks noGrp="1"/>
          </p:cNvSpPr>
          <p:nvPr>
            <p:ph type="sldNum" sz="quarter" idx="10"/>
          </p:nvPr>
        </p:nvSpPr>
        <p:spPr/>
        <p:txBody>
          <a:bodyPr/>
          <a:lstStyle/>
          <a:p>
            <a:fld id="{2B8E57AD-E709-014A-B5D7-9069EFAF10BC}" type="slidenum">
              <a:rPr lang="en-US" smtClean="0"/>
              <a:t>14</a:t>
            </a:fld>
            <a:endParaRPr lang="en-US" dirty="0"/>
          </a:p>
        </p:txBody>
      </p:sp>
    </p:spTree>
    <p:extLst>
      <p:ext uri="{BB962C8B-B14F-4D97-AF65-F5344CB8AC3E}">
        <p14:creationId xmlns:p14="http://schemas.microsoft.com/office/powerpoint/2010/main" val="2679130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u="sng" dirty="0"/>
              <a:t>Script: </a:t>
            </a:r>
          </a:p>
          <a:p>
            <a:endParaRPr lang="en-US" i="1" dirty="0"/>
          </a:p>
          <a:p>
            <a:r>
              <a:rPr lang="en-US" i="1" dirty="0"/>
              <a:t>But whose job is it to create those healthy environments?</a:t>
            </a:r>
            <a:endParaRPr lang="en-US" dirty="0"/>
          </a:p>
          <a:p>
            <a:endParaRPr lang="en-US" dirty="0"/>
          </a:p>
        </p:txBody>
      </p:sp>
      <p:sp>
        <p:nvSpPr>
          <p:cNvPr id="4" name="Slide Number Placeholder 3"/>
          <p:cNvSpPr>
            <a:spLocks noGrp="1"/>
          </p:cNvSpPr>
          <p:nvPr>
            <p:ph type="sldNum" sz="quarter" idx="10"/>
          </p:nvPr>
        </p:nvSpPr>
        <p:spPr/>
        <p:txBody>
          <a:bodyPr/>
          <a:lstStyle/>
          <a:p>
            <a:fld id="{2B8E57AD-E709-014A-B5D7-9069EFAF10BC}" type="slidenum">
              <a:rPr lang="en-US" smtClean="0"/>
              <a:t>15</a:t>
            </a:fld>
            <a:endParaRPr lang="en-US" dirty="0"/>
          </a:p>
        </p:txBody>
      </p:sp>
    </p:spTree>
    <p:extLst>
      <p:ext uri="{BB962C8B-B14F-4D97-AF65-F5344CB8AC3E}">
        <p14:creationId xmlns:p14="http://schemas.microsoft.com/office/powerpoint/2010/main" val="281370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u="sng" dirty="0"/>
              <a:t>Script: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a:t>Experts like the Centers</a:t>
            </a:r>
            <a:r>
              <a:rPr lang="en-US" i="1" baseline="0" dirty="0"/>
              <a:t> for Disease Control and Prevention</a:t>
            </a:r>
            <a:r>
              <a:rPr lang="en-US" i="1" dirty="0"/>
              <a:t> agree that one</a:t>
            </a:r>
            <a:r>
              <a:rPr lang="en-US" i="1" baseline="0" dirty="0"/>
              <a:t> of </a:t>
            </a:r>
            <a:r>
              <a:rPr lang="en-US" i="1" dirty="0"/>
              <a:t>the best ways to achieve health is by changing the environmental factors that drive health outcomes.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u="sng" dirty="0">
                <a:solidFill>
                  <a:srgbClr val="FF0000"/>
                </a:solidFill>
              </a:rPr>
              <a:t>Instructions for presenters: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0" i="0" dirty="0"/>
              <a:t>For</a:t>
            </a:r>
            <a:r>
              <a:rPr lang="en-US" b="0" i="0" baseline="0" dirty="0"/>
              <a:t> background reading about why policies are important to health, refer to:</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i="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a:effectLst/>
              </a:rPr>
              <a:t>Frieden</a:t>
            </a:r>
            <a:r>
              <a:rPr lang="en-US" dirty="0">
                <a:effectLst/>
              </a:rPr>
              <a:t> TR. A framework for public health action: the health impact pyramid. </a:t>
            </a:r>
            <a:r>
              <a:rPr lang="en-US" i="1" dirty="0">
                <a:effectLst/>
              </a:rPr>
              <a:t>Am J Public Health</a:t>
            </a:r>
            <a:r>
              <a:rPr lang="en-US" dirty="0">
                <a:effectLst/>
              </a:rPr>
              <a:t>. 2010;100(4):590–5. </a:t>
            </a:r>
            <a:r>
              <a:rPr lang="en-US" dirty="0" err="1">
                <a:effectLst/>
              </a:rPr>
              <a:t>doi:10.2105</a:t>
            </a:r>
            <a:r>
              <a:rPr lang="en-US" dirty="0">
                <a:effectLst/>
              </a:rPr>
              <a:t>/AJPH.2009.185652. Available</a:t>
            </a:r>
            <a:r>
              <a:rPr lang="en-US" baseline="0" dirty="0">
                <a:effectLst/>
              </a:rPr>
              <a:t> at: </a:t>
            </a:r>
            <a:r>
              <a:rPr lang="en-US" i="0" dirty="0"/>
              <a:t>http://www.ncbi.nlm.nih.gov/pmc/articles/PMC2836340/</a:t>
            </a:r>
          </a:p>
          <a:p>
            <a:endParaRPr lang="en-US" dirty="0"/>
          </a:p>
        </p:txBody>
      </p:sp>
      <p:sp>
        <p:nvSpPr>
          <p:cNvPr id="4" name="Slide Number Placeholder 3"/>
          <p:cNvSpPr>
            <a:spLocks noGrp="1"/>
          </p:cNvSpPr>
          <p:nvPr>
            <p:ph type="sldNum" sz="quarter" idx="10"/>
          </p:nvPr>
        </p:nvSpPr>
        <p:spPr/>
        <p:txBody>
          <a:bodyPr/>
          <a:lstStyle/>
          <a:p>
            <a:fld id="{2B8E57AD-E709-014A-B5D7-9069EFAF10BC}" type="slidenum">
              <a:rPr lang="en-US" smtClean="0"/>
              <a:t>16</a:t>
            </a:fld>
            <a:endParaRPr lang="en-US"/>
          </a:p>
        </p:txBody>
      </p:sp>
    </p:spTree>
    <p:extLst>
      <p:ext uri="{BB962C8B-B14F-4D97-AF65-F5344CB8AC3E}">
        <p14:creationId xmlns:p14="http://schemas.microsoft.com/office/powerpoint/2010/main" val="369181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u="sng" dirty="0"/>
              <a:t>Script: </a:t>
            </a:r>
          </a:p>
          <a:p>
            <a:endParaRPr lang="en-US" i="1" dirty="0"/>
          </a:p>
          <a:p>
            <a:r>
              <a:rPr lang="en-US" i="1" dirty="0"/>
              <a:t>And</a:t>
            </a:r>
            <a:r>
              <a:rPr lang="en-US" i="1" baseline="0" dirty="0"/>
              <a:t> t</a:t>
            </a:r>
            <a:r>
              <a:rPr lang="en-US" i="1" dirty="0"/>
              <a:t>o create this kind of change, there must be policy.</a:t>
            </a:r>
          </a:p>
          <a:p>
            <a:endParaRPr lang="en-US" i="1" dirty="0"/>
          </a:p>
        </p:txBody>
      </p:sp>
      <p:sp>
        <p:nvSpPr>
          <p:cNvPr id="4" name="Slide Number Placeholder 3"/>
          <p:cNvSpPr>
            <a:spLocks noGrp="1"/>
          </p:cNvSpPr>
          <p:nvPr>
            <p:ph type="sldNum" sz="quarter" idx="10"/>
          </p:nvPr>
        </p:nvSpPr>
        <p:spPr/>
        <p:txBody>
          <a:bodyPr/>
          <a:lstStyle/>
          <a:p>
            <a:fld id="{2B8E57AD-E709-014A-B5D7-9069EFAF10BC}" type="slidenum">
              <a:rPr lang="en-US" smtClean="0"/>
              <a:t>17</a:t>
            </a:fld>
            <a:endParaRPr lang="en-US"/>
          </a:p>
        </p:txBody>
      </p:sp>
    </p:spTree>
    <p:extLst>
      <p:ext uri="{BB962C8B-B14F-4D97-AF65-F5344CB8AC3E}">
        <p14:creationId xmlns:p14="http://schemas.microsoft.com/office/powerpoint/2010/main" val="1732397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u="sng" dirty="0"/>
              <a:t>Script: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a:t>Policies provide the framework for achieving healthy environments. Policies</a:t>
            </a:r>
            <a:r>
              <a:rPr lang="en-US" i="1" baseline="0" dirty="0"/>
              <a:t> affect everything including </a:t>
            </a:r>
            <a:r>
              <a:rPr lang="en-US" i="1" dirty="0"/>
              <a:t>access to</a:t>
            </a:r>
            <a:r>
              <a:rPr lang="en-US" i="1" baseline="0" dirty="0"/>
              <a:t> </a:t>
            </a:r>
            <a:r>
              <a:rPr lang="en-US" i="1" dirty="0"/>
              <a:t>healthy food, clean water and air, physical activity, housing, jobs and schools.</a:t>
            </a:r>
          </a:p>
          <a:p>
            <a:endParaRPr lang="en-US" dirty="0"/>
          </a:p>
        </p:txBody>
      </p:sp>
      <p:sp>
        <p:nvSpPr>
          <p:cNvPr id="4" name="Slide Number Placeholder 3"/>
          <p:cNvSpPr>
            <a:spLocks noGrp="1"/>
          </p:cNvSpPr>
          <p:nvPr>
            <p:ph type="sldNum" sz="quarter" idx="10"/>
          </p:nvPr>
        </p:nvSpPr>
        <p:spPr/>
        <p:txBody>
          <a:bodyPr/>
          <a:lstStyle/>
          <a:p>
            <a:fld id="{2B8E57AD-E709-014A-B5D7-9069EFAF10BC}" type="slidenum">
              <a:rPr lang="en-US" smtClean="0"/>
              <a:t>18</a:t>
            </a:fld>
            <a:endParaRPr lang="en-US"/>
          </a:p>
        </p:txBody>
      </p:sp>
    </p:spTree>
    <p:extLst>
      <p:ext uri="{BB962C8B-B14F-4D97-AF65-F5344CB8AC3E}">
        <p14:creationId xmlns:p14="http://schemas.microsoft.com/office/powerpoint/2010/main" val="192485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u="sng" dirty="0"/>
              <a:t>Script: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a:t>How</a:t>
            </a:r>
            <a:r>
              <a:rPr lang="en-US" i="1" baseline="0" dirty="0"/>
              <a:t> do p</a:t>
            </a:r>
            <a:r>
              <a:rPr lang="en-US" i="1" dirty="0"/>
              <a:t>olicies improve our access to healthy food?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Policies</a:t>
            </a:r>
            <a:r>
              <a:rPr lang="en-US" i="1" baseline="0" dirty="0"/>
              <a:t> e</a:t>
            </a:r>
            <a:r>
              <a:rPr lang="en-US" i="1" dirty="0"/>
              <a:t>nsure public financing goes to support new grocery stores in neighborhoods that need fresh food.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1"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Policies such</a:t>
            </a:r>
            <a:r>
              <a:rPr lang="en-US" i="1" baseline="0" dirty="0"/>
              <a:t> as</a:t>
            </a:r>
            <a:r>
              <a:rPr lang="en-US" i="1" dirty="0"/>
              <a:t> zoning ordinances make it possible for communities</a:t>
            </a:r>
            <a:r>
              <a:rPr lang="en-US" i="1" baseline="0" dirty="0"/>
              <a:t> to have </a:t>
            </a:r>
            <a:r>
              <a:rPr lang="en-US" i="1" dirty="0"/>
              <a:t>farmers’ markets and community gardens.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1"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Or, policies that set rules for libraries or parks and recreation departments ensure</a:t>
            </a:r>
            <a:r>
              <a:rPr lang="en-US" i="1" baseline="0" dirty="0"/>
              <a:t> that </a:t>
            </a:r>
            <a:r>
              <a:rPr lang="en-US" i="1" dirty="0"/>
              <a:t>vending machines have healthy options instead of only sugary drinks.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a:t>These decisions affect whether we have access to healthy food and whether or not we are more likely to be obese or develop diabetes. </a:t>
            </a:r>
          </a:p>
          <a:p>
            <a:endParaRPr lang="en-US" dirty="0"/>
          </a:p>
        </p:txBody>
      </p:sp>
      <p:sp>
        <p:nvSpPr>
          <p:cNvPr id="4" name="Slide Number Placeholder 3"/>
          <p:cNvSpPr>
            <a:spLocks noGrp="1"/>
          </p:cNvSpPr>
          <p:nvPr>
            <p:ph type="sldNum" sz="quarter" idx="10"/>
          </p:nvPr>
        </p:nvSpPr>
        <p:spPr/>
        <p:txBody>
          <a:bodyPr/>
          <a:lstStyle/>
          <a:p>
            <a:fld id="{2B8E57AD-E709-014A-B5D7-9069EFAF10BC}" type="slidenum">
              <a:rPr lang="en-US" smtClean="0"/>
              <a:t>19</a:t>
            </a:fld>
            <a:endParaRPr lang="en-US"/>
          </a:p>
        </p:txBody>
      </p:sp>
    </p:spTree>
    <p:extLst>
      <p:ext uri="{BB962C8B-B14F-4D97-AF65-F5344CB8AC3E}">
        <p14:creationId xmlns:p14="http://schemas.microsoft.com/office/powerpoint/2010/main" val="753431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u="sng" dirty="0"/>
              <a:t>Script: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Health is one of our most precious resources. People everywhere want their families and communities to experience well-being and to thrive. But,</a:t>
            </a:r>
            <a:r>
              <a:rPr lang="en-US" sz="1200" i="1" kern="1200" baseline="0" dirty="0">
                <a:solidFill>
                  <a:schemeClr val="tx1"/>
                </a:solidFill>
                <a:effectLst/>
                <a:latin typeface="+mn-lt"/>
                <a:ea typeface="+mn-ea"/>
                <a:cs typeface="+mn-cs"/>
              </a:rPr>
              <a:t> h</a:t>
            </a:r>
            <a:r>
              <a:rPr lang="en-US" i="1" dirty="0"/>
              <a:t>ow do you build a healthy</a:t>
            </a:r>
            <a:r>
              <a:rPr lang="en-US" i="1" baseline="0" dirty="0"/>
              <a:t> community?</a:t>
            </a:r>
            <a:endParaRPr lang="en-US" i="1" dirty="0"/>
          </a:p>
          <a:p>
            <a:endParaRPr lang="en-US" dirty="0"/>
          </a:p>
        </p:txBody>
      </p:sp>
      <p:sp>
        <p:nvSpPr>
          <p:cNvPr id="4" name="Slide Number Placeholder 3"/>
          <p:cNvSpPr>
            <a:spLocks noGrp="1"/>
          </p:cNvSpPr>
          <p:nvPr>
            <p:ph type="sldNum" sz="quarter" idx="10"/>
          </p:nvPr>
        </p:nvSpPr>
        <p:spPr/>
        <p:txBody>
          <a:bodyPr/>
          <a:lstStyle/>
          <a:p>
            <a:fld id="{2B8E57AD-E709-014A-B5D7-9069EFAF10BC}" type="slidenum">
              <a:rPr lang="en-US" smtClean="0"/>
              <a:t>2</a:t>
            </a:fld>
            <a:endParaRPr lang="en-US" dirty="0"/>
          </a:p>
        </p:txBody>
      </p:sp>
    </p:spTree>
    <p:extLst>
      <p:ext uri="{BB962C8B-B14F-4D97-AF65-F5344CB8AC3E}">
        <p14:creationId xmlns:p14="http://schemas.microsoft.com/office/powerpoint/2010/main" val="2257064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u="sng" dirty="0"/>
              <a:t>Script: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a:t>Policies can create healthy, safe parks in our neighborhoods</a:t>
            </a:r>
            <a:r>
              <a:rPr lang="en-US" i="1" baseline="0" dirty="0"/>
              <a:t> by e</a:t>
            </a:r>
            <a:r>
              <a:rPr lang="en-US" i="1" dirty="0"/>
              <a:t>nsuring new developments provide green space</a:t>
            </a:r>
            <a:r>
              <a:rPr lang="en-US" i="1" baseline="0" dirty="0"/>
              <a:t> a</a:t>
            </a:r>
            <a:r>
              <a:rPr lang="en-US" i="1" dirty="0"/>
              <a:t>nd existing parks are well-maintained.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a:t>These kinds of policies help us stay physically active and connect with our neighbors.</a:t>
            </a:r>
          </a:p>
          <a:p>
            <a:endParaRPr lang="en-US" dirty="0"/>
          </a:p>
        </p:txBody>
      </p:sp>
      <p:sp>
        <p:nvSpPr>
          <p:cNvPr id="4" name="Slide Number Placeholder 3"/>
          <p:cNvSpPr>
            <a:spLocks noGrp="1"/>
          </p:cNvSpPr>
          <p:nvPr>
            <p:ph type="sldNum" sz="quarter" idx="10"/>
          </p:nvPr>
        </p:nvSpPr>
        <p:spPr/>
        <p:txBody>
          <a:bodyPr/>
          <a:lstStyle/>
          <a:p>
            <a:fld id="{2B8E57AD-E709-014A-B5D7-9069EFAF10BC}" type="slidenum">
              <a:rPr lang="en-US" smtClean="0"/>
              <a:t>20</a:t>
            </a:fld>
            <a:endParaRPr lang="en-US"/>
          </a:p>
        </p:txBody>
      </p:sp>
    </p:spTree>
    <p:extLst>
      <p:ext uri="{BB962C8B-B14F-4D97-AF65-F5344CB8AC3E}">
        <p14:creationId xmlns:p14="http://schemas.microsoft.com/office/powerpoint/2010/main" val="1784529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u="sng" dirty="0"/>
              <a:t>Script: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a:t>Policies make it possible for us to safely walk or bike to meet our daily needs.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a:t>For</a:t>
            </a:r>
            <a:r>
              <a:rPr lang="en-US" i="1" baseline="0" dirty="0"/>
              <a:t> example,</a:t>
            </a:r>
            <a:r>
              <a:rPr lang="en-US" i="1" dirty="0"/>
              <a:t> street design standards determine if there are sidewalks to walk on or bike lanes for us to ride on,</a:t>
            </a:r>
            <a:r>
              <a:rPr lang="en-US" i="1" baseline="0" dirty="0"/>
              <a:t> w</a:t>
            </a:r>
            <a:r>
              <a:rPr lang="en-US" i="1" dirty="0"/>
              <a:t>hich affects: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How often we walk, run, or bike,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How physically fit we are,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What the quality of air we breathe is, or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Whether or not we have asthma.</a:t>
            </a:r>
          </a:p>
          <a:p>
            <a:endParaRPr lang="en-US" dirty="0"/>
          </a:p>
        </p:txBody>
      </p:sp>
      <p:sp>
        <p:nvSpPr>
          <p:cNvPr id="4" name="Slide Number Placeholder 3"/>
          <p:cNvSpPr>
            <a:spLocks noGrp="1"/>
          </p:cNvSpPr>
          <p:nvPr>
            <p:ph type="sldNum" sz="quarter" idx="10"/>
          </p:nvPr>
        </p:nvSpPr>
        <p:spPr/>
        <p:txBody>
          <a:bodyPr/>
          <a:lstStyle/>
          <a:p>
            <a:fld id="{2B8E57AD-E709-014A-B5D7-9069EFAF10BC}" type="slidenum">
              <a:rPr lang="en-US" smtClean="0"/>
              <a:t>21</a:t>
            </a:fld>
            <a:endParaRPr lang="en-US"/>
          </a:p>
        </p:txBody>
      </p:sp>
    </p:spTree>
    <p:extLst>
      <p:ext uri="{BB962C8B-B14F-4D97-AF65-F5344CB8AC3E}">
        <p14:creationId xmlns:p14="http://schemas.microsoft.com/office/powerpoint/2010/main" val="3215702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u="sng" dirty="0"/>
              <a:t>Script: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a:t>Policies make it possible to have smokefree air by creating tobacco</a:t>
            </a:r>
            <a:r>
              <a:rPr lang="en-US" i="1" baseline="0" dirty="0"/>
              <a:t> </a:t>
            </a:r>
            <a:r>
              <a:rPr lang="en-US" i="1" dirty="0"/>
              <a:t>free workplaces,</a:t>
            </a:r>
            <a:r>
              <a:rPr lang="en-US" i="1" baseline="0" dirty="0"/>
              <a:t> public spaces, and </a:t>
            </a:r>
            <a:r>
              <a:rPr lang="en-US" i="1" dirty="0"/>
              <a:t>apartment buildings.</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a:t>These kinds of policies improve the quality of </a:t>
            </a:r>
            <a:r>
              <a:rPr lang="en-US" i="1" dirty="0"/>
              <a:t>air we breath</a:t>
            </a:r>
            <a:r>
              <a:rPr lang="en-US" i="1" baseline="0" dirty="0"/>
              <a:t> </a:t>
            </a:r>
            <a:r>
              <a:rPr lang="en-US" i="1" dirty="0"/>
              <a:t>and protect</a:t>
            </a:r>
            <a:r>
              <a:rPr lang="en-US" i="1" baseline="0" dirty="0"/>
              <a:t> us against </a:t>
            </a:r>
            <a:r>
              <a:rPr lang="en-US" i="1" dirty="0"/>
              <a:t>respiratory disease or cancer.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endParaRPr lang="en-US" dirty="0"/>
          </a:p>
        </p:txBody>
      </p:sp>
      <p:sp>
        <p:nvSpPr>
          <p:cNvPr id="4" name="Slide Number Placeholder 3"/>
          <p:cNvSpPr>
            <a:spLocks noGrp="1"/>
          </p:cNvSpPr>
          <p:nvPr>
            <p:ph type="sldNum" sz="quarter" idx="10"/>
          </p:nvPr>
        </p:nvSpPr>
        <p:spPr/>
        <p:txBody>
          <a:bodyPr/>
          <a:lstStyle/>
          <a:p>
            <a:fld id="{2B8E57AD-E709-014A-B5D7-9069EFAF10BC}" type="slidenum">
              <a:rPr lang="en-US" smtClean="0"/>
              <a:t>22</a:t>
            </a:fld>
            <a:endParaRPr lang="en-US"/>
          </a:p>
        </p:txBody>
      </p:sp>
    </p:spTree>
    <p:extLst>
      <p:ext uri="{BB962C8B-B14F-4D97-AF65-F5344CB8AC3E}">
        <p14:creationId xmlns:p14="http://schemas.microsoft.com/office/powerpoint/2010/main" val="591435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u="sng" dirty="0"/>
              <a:t>Script: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a:t>Housing policies make it possible for our homes to be healthy.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a:t>Like building standards that protect us from unsafe designs, insects, rodents, or mold.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a:t>These kinds of policies affect the health of the homes we live in and whether or not we are likely to be in a fire or fall down a flight of stairs.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a:t>Housing policies also make it possible for our homes to be affordable</a:t>
            </a:r>
            <a:r>
              <a:rPr lang="en-US" i="1" baseline="0" dirty="0"/>
              <a:t> by</a:t>
            </a:r>
            <a:r>
              <a:rPr lang="en-US" i="1" dirty="0"/>
              <a:t> protecting, preserving and promoting affordable housing.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a:t>These kinds of policies ensure that we have a safe place to live and money left for food, healthcare, and childcare.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a:t>Over the long term, housing policies that make our homes healthy and affordable can affect whether or not we experience stress, develop asthma, or suffer from other forms of chronic disease. </a:t>
            </a:r>
          </a:p>
          <a:p>
            <a:endParaRPr lang="en-US" dirty="0"/>
          </a:p>
        </p:txBody>
      </p:sp>
      <p:sp>
        <p:nvSpPr>
          <p:cNvPr id="4" name="Slide Number Placeholder 3"/>
          <p:cNvSpPr>
            <a:spLocks noGrp="1"/>
          </p:cNvSpPr>
          <p:nvPr>
            <p:ph type="sldNum" sz="quarter" idx="10"/>
          </p:nvPr>
        </p:nvSpPr>
        <p:spPr/>
        <p:txBody>
          <a:bodyPr/>
          <a:lstStyle/>
          <a:p>
            <a:fld id="{2B8E57AD-E709-014A-B5D7-9069EFAF10BC}" type="slidenum">
              <a:rPr lang="en-US" smtClean="0"/>
              <a:t>23</a:t>
            </a:fld>
            <a:endParaRPr lang="en-US"/>
          </a:p>
        </p:txBody>
      </p:sp>
    </p:spTree>
    <p:extLst>
      <p:ext uri="{BB962C8B-B14F-4D97-AF65-F5344CB8AC3E}">
        <p14:creationId xmlns:p14="http://schemas.microsoft.com/office/powerpoint/2010/main" val="2537239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u="sng" dirty="0"/>
              <a:t>Script: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a:t>Policies make it possible for communities to be safe and violence-free by requiring lighting at bus stops or in parks</a:t>
            </a:r>
            <a:r>
              <a:rPr lang="en-US" i="1" baseline="0" dirty="0"/>
              <a:t> a</a:t>
            </a:r>
            <a:r>
              <a:rPr lang="en-US" i="1" dirty="0"/>
              <a:t>nd by requiring buildings to have windows that face out onto the street.</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a:t>These</a:t>
            </a:r>
            <a:r>
              <a:rPr lang="en-US" i="1" baseline="0" dirty="0"/>
              <a:t> kinds of policies </a:t>
            </a:r>
            <a:r>
              <a:rPr lang="en-US" i="1" dirty="0"/>
              <a:t>make it possible for people to safely walk to the bus stop at night. </a:t>
            </a:r>
          </a:p>
          <a:p>
            <a:endParaRPr lang="en-US" dirty="0"/>
          </a:p>
        </p:txBody>
      </p:sp>
      <p:sp>
        <p:nvSpPr>
          <p:cNvPr id="4" name="Slide Number Placeholder 3"/>
          <p:cNvSpPr>
            <a:spLocks noGrp="1"/>
          </p:cNvSpPr>
          <p:nvPr>
            <p:ph type="sldNum" sz="quarter" idx="10"/>
          </p:nvPr>
        </p:nvSpPr>
        <p:spPr/>
        <p:txBody>
          <a:bodyPr/>
          <a:lstStyle/>
          <a:p>
            <a:fld id="{2B8E57AD-E709-014A-B5D7-9069EFAF10BC}" type="slidenum">
              <a:rPr lang="en-US" smtClean="0"/>
              <a:t>24</a:t>
            </a:fld>
            <a:endParaRPr lang="en-US"/>
          </a:p>
        </p:txBody>
      </p:sp>
    </p:spTree>
    <p:extLst>
      <p:ext uri="{BB962C8B-B14F-4D97-AF65-F5344CB8AC3E}">
        <p14:creationId xmlns:p14="http://schemas.microsoft.com/office/powerpoint/2010/main" val="2120670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u="sng" dirty="0"/>
              <a:t>Script: </a:t>
            </a:r>
          </a:p>
          <a:p>
            <a:endParaRPr lang="en-US" i="1" dirty="0"/>
          </a:p>
          <a:p>
            <a:r>
              <a:rPr lang="en-US" i="1" dirty="0"/>
              <a:t>Policies make it possible for people to find and keep good jobs. </a:t>
            </a:r>
          </a:p>
          <a:p>
            <a:endParaRPr lang="en-US" i="1" dirty="0"/>
          </a:p>
          <a:p>
            <a:r>
              <a:rPr lang="en-US" i="1" dirty="0"/>
              <a:t>Economic development agencies can make policies that attract businesses that pay a living wage. </a:t>
            </a:r>
          </a:p>
          <a:p>
            <a:endParaRPr lang="en-US" i="1" dirty="0"/>
          </a:p>
          <a:p>
            <a:r>
              <a:rPr lang="en-US" i="1" dirty="0"/>
              <a:t>Transportation agencies can plan transit routes that provide better access to employment. </a:t>
            </a:r>
          </a:p>
          <a:p>
            <a:endParaRPr lang="en-US" i="1" dirty="0"/>
          </a:p>
          <a:p>
            <a:r>
              <a:rPr lang="en-US" i="1" dirty="0"/>
              <a:t>These kinds of policies</a:t>
            </a:r>
            <a:r>
              <a:rPr lang="en-US" i="1" baseline="0" dirty="0"/>
              <a:t> make it possible for </a:t>
            </a:r>
            <a:r>
              <a:rPr lang="en-US" i="1" dirty="0"/>
              <a:t>people have the resources they need to live longer, healthier lives. </a:t>
            </a:r>
            <a:endParaRPr lang="en-US" dirty="0"/>
          </a:p>
        </p:txBody>
      </p:sp>
      <p:sp>
        <p:nvSpPr>
          <p:cNvPr id="4" name="Slide Number Placeholder 3"/>
          <p:cNvSpPr>
            <a:spLocks noGrp="1"/>
          </p:cNvSpPr>
          <p:nvPr>
            <p:ph type="sldNum" sz="quarter" idx="10"/>
          </p:nvPr>
        </p:nvSpPr>
        <p:spPr/>
        <p:txBody>
          <a:bodyPr/>
          <a:lstStyle/>
          <a:p>
            <a:fld id="{2B8E57AD-E709-014A-B5D7-9069EFAF10BC}" type="slidenum">
              <a:rPr lang="en-US" smtClean="0"/>
              <a:t>25</a:t>
            </a:fld>
            <a:endParaRPr lang="en-US"/>
          </a:p>
        </p:txBody>
      </p:sp>
    </p:spTree>
    <p:extLst>
      <p:ext uri="{BB962C8B-B14F-4D97-AF65-F5344CB8AC3E}">
        <p14:creationId xmlns:p14="http://schemas.microsoft.com/office/powerpoint/2010/main" val="16130648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u="sng" dirty="0"/>
              <a:t>Script: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a:t>Policies make it possible for our schools to be healthy</a:t>
            </a:r>
            <a:r>
              <a:rPr lang="en-US" i="1" baseline="0" dirty="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baseline="0"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By</a:t>
            </a:r>
            <a:r>
              <a:rPr lang="en-US" i="1" baseline="0" dirty="0"/>
              <a:t> s</a:t>
            </a:r>
            <a:r>
              <a:rPr lang="en-US" i="1" dirty="0"/>
              <a:t>etting standards for what’s served in school cafeterias and vending machines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baseline="0" dirty="0"/>
              <a:t>By making sure that </a:t>
            </a:r>
            <a:r>
              <a:rPr lang="en-US" i="1" dirty="0"/>
              <a:t>drinking water is clean and available</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By making</a:t>
            </a:r>
            <a:r>
              <a:rPr lang="en-US" i="1" baseline="0" dirty="0"/>
              <a:t> it possible for </a:t>
            </a:r>
            <a:r>
              <a:rPr lang="en-US" i="1" dirty="0"/>
              <a:t>kids to walk or ride their bikes to school.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By opening up</a:t>
            </a:r>
            <a:r>
              <a:rPr lang="en-US" i="1" baseline="0" dirty="0"/>
              <a:t> </a:t>
            </a:r>
            <a:r>
              <a:rPr lang="en-US" i="1" dirty="0"/>
              <a:t>school playgrounds for community use after school hours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a:t>These kinds of policies affect what kids eat, how physically active they are, and if they can focus during school. </a:t>
            </a:r>
          </a:p>
          <a:p>
            <a:endParaRPr lang="en-US" dirty="0"/>
          </a:p>
        </p:txBody>
      </p:sp>
      <p:sp>
        <p:nvSpPr>
          <p:cNvPr id="4" name="Slide Number Placeholder 3"/>
          <p:cNvSpPr>
            <a:spLocks noGrp="1"/>
          </p:cNvSpPr>
          <p:nvPr>
            <p:ph type="sldNum" sz="quarter" idx="10"/>
          </p:nvPr>
        </p:nvSpPr>
        <p:spPr/>
        <p:txBody>
          <a:bodyPr/>
          <a:lstStyle/>
          <a:p>
            <a:fld id="{2B8E57AD-E709-014A-B5D7-9069EFAF10BC}" type="slidenum">
              <a:rPr lang="en-US" smtClean="0"/>
              <a:t>26</a:t>
            </a:fld>
            <a:endParaRPr lang="en-US" dirty="0"/>
          </a:p>
        </p:txBody>
      </p:sp>
    </p:spTree>
    <p:extLst>
      <p:ext uri="{BB962C8B-B14F-4D97-AF65-F5344CB8AC3E}">
        <p14:creationId xmlns:p14="http://schemas.microsoft.com/office/powerpoint/2010/main" val="1199115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u="sng" dirty="0"/>
              <a:t>Script: </a:t>
            </a:r>
          </a:p>
          <a:p>
            <a:endParaRPr lang="en-US" dirty="0"/>
          </a:p>
          <a:p>
            <a:r>
              <a:rPr lang="en-US" sz="1200" i="1" kern="1200" dirty="0">
                <a:solidFill>
                  <a:schemeClr val="tx1"/>
                </a:solidFill>
                <a:effectLst/>
                <a:latin typeface="+mn-lt"/>
                <a:ea typeface="+mn-ea"/>
                <a:cs typeface="+mn-cs"/>
              </a:rPr>
              <a:t>For more than a century, we’ve used policy to protect people’s health. This has resulted in some big successes. </a:t>
            </a:r>
            <a:endParaRPr lang="en-US" i="1" dirty="0"/>
          </a:p>
        </p:txBody>
      </p:sp>
      <p:sp>
        <p:nvSpPr>
          <p:cNvPr id="4" name="Slide Number Placeholder 3"/>
          <p:cNvSpPr>
            <a:spLocks noGrp="1"/>
          </p:cNvSpPr>
          <p:nvPr>
            <p:ph type="sldNum" sz="quarter" idx="10"/>
          </p:nvPr>
        </p:nvSpPr>
        <p:spPr/>
        <p:txBody>
          <a:bodyPr/>
          <a:lstStyle/>
          <a:p>
            <a:fld id="{2B8E57AD-E709-014A-B5D7-9069EFAF10BC}" type="slidenum">
              <a:rPr lang="en-US" smtClean="0"/>
              <a:t>27</a:t>
            </a:fld>
            <a:endParaRPr lang="en-US" dirty="0"/>
          </a:p>
        </p:txBody>
      </p:sp>
    </p:spTree>
    <p:extLst>
      <p:ext uri="{BB962C8B-B14F-4D97-AF65-F5344CB8AC3E}">
        <p14:creationId xmlns:p14="http://schemas.microsoft.com/office/powerpoint/2010/main" val="24720642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u="sng" dirty="0"/>
              <a:t>Script: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For example, laws that prohibit smoking in public places and raised the price of tobacco products have helped save more than 1.6 million lives since 1964.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Or another example is</a:t>
            </a:r>
            <a:r>
              <a:rPr lang="en-US" sz="1200" i="1" kern="1200" baseline="0" dirty="0">
                <a:solidFill>
                  <a:schemeClr val="tx1"/>
                </a:solidFill>
                <a:effectLst/>
                <a:latin typeface="+mn-lt"/>
                <a:ea typeface="+mn-ea"/>
                <a:cs typeface="+mn-cs"/>
              </a:rPr>
              <a:t> s</a:t>
            </a:r>
            <a:r>
              <a:rPr lang="en-US" sz="1200" i="1" kern="1200" dirty="0">
                <a:solidFill>
                  <a:schemeClr val="tx1"/>
                </a:solidFill>
                <a:effectLst/>
                <a:latin typeface="+mn-lt"/>
                <a:ea typeface="+mn-ea"/>
                <a:cs typeface="+mn-cs"/>
              </a:rPr>
              <a:t>eat belt laws, which have saved more than a quarter of million lives since 1975. </a:t>
            </a:r>
            <a:endParaRPr lang="en-US" i="1" dirty="0"/>
          </a:p>
        </p:txBody>
      </p:sp>
      <p:sp>
        <p:nvSpPr>
          <p:cNvPr id="4" name="Slide Number Placeholder 3"/>
          <p:cNvSpPr>
            <a:spLocks noGrp="1"/>
          </p:cNvSpPr>
          <p:nvPr>
            <p:ph type="sldNum" sz="quarter" idx="10"/>
          </p:nvPr>
        </p:nvSpPr>
        <p:spPr/>
        <p:txBody>
          <a:bodyPr/>
          <a:lstStyle/>
          <a:p>
            <a:fld id="{2B8E57AD-E709-014A-B5D7-9069EFAF10BC}" type="slidenum">
              <a:rPr lang="en-US" smtClean="0"/>
              <a:t>28</a:t>
            </a:fld>
            <a:endParaRPr lang="en-US" dirty="0"/>
          </a:p>
        </p:txBody>
      </p:sp>
    </p:spTree>
    <p:extLst>
      <p:ext uri="{BB962C8B-B14F-4D97-AF65-F5344CB8AC3E}">
        <p14:creationId xmlns:p14="http://schemas.microsoft.com/office/powerpoint/2010/main" val="22168665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u="sng" dirty="0"/>
              <a:t>Script: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a:t>However, </a:t>
            </a:r>
            <a:r>
              <a:rPr lang="en-US" sz="1200" i="1" kern="1200" dirty="0">
                <a:solidFill>
                  <a:schemeClr val="tx1"/>
                </a:solidFill>
                <a:effectLst/>
                <a:latin typeface="+mn-lt"/>
                <a:ea typeface="+mn-ea"/>
                <a:cs typeface="+mn-cs"/>
              </a:rPr>
              <a:t>we have also made many policies without ever taking health into account. </a:t>
            </a:r>
            <a:endParaRPr lang="en-US" i="1" dirty="0"/>
          </a:p>
        </p:txBody>
      </p:sp>
      <p:sp>
        <p:nvSpPr>
          <p:cNvPr id="4" name="Slide Number Placeholder 3"/>
          <p:cNvSpPr>
            <a:spLocks noGrp="1"/>
          </p:cNvSpPr>
          <p:nvPr>
            <p:ph type="sldNum" sz="quarter" idx="10"/>
          </p:nvPr>
        </p:nvSpPr>
        <p:spPr/>
        <p:txBody>
          <a:bodyPr/>
          <a:lstStyle/>
          <a:p>
            <a:fld id="{2B8E57AD-E709-014A-B5D7-9069EFAF10BC}" type="slidenum">
              <a:rPr lang="en-US" smtClean="0"/>
              <a:t>29</a:t>
            </a:fld>
            <a:endParaRPr lang="en-US" dirty="0"/>
          </a:p>
        </p:txBody>
      </p:sp>
    </p:spTree>
    <p:extLst>
      <p:ext uri="{BB962C8B-B14F-4D97-AF65-F5344CB8AC3E}">
        <p14:creationId xmlns:p14="http://schemas.microsoft.com/office/powerpoint/2010/main" val="4151865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u="sng" dirty="0"/>
              <a:t>Script: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The fact is, health is influenced by the interaction of many factors – not simply genetics, individual behavior, or even access to health care. What</a:t>
            </a:r>
            <a:r>
              <a:rPr lang="en-US" sz="1200" i="1" kern="1200" baseline="0" dirty="0">
                <a:solidFill>
                  <a:schemeClr val="tx1"/>
                </a:solidFill>
                <a:effectLst/>
                <a:latin typeface="+mn-lt"/>
                <a:ea typeface="+mn-ea"/>
                <a:cs typeface="+mn-cs"/>
              </a:rPr>
              <a:t> do we need to be healthy?</a:t>
            </a:r>
            <a:endParaRPr lang="en-US" sz="1200" i="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u="sng"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u="sng" dirty="0"/>
              <a:t>Instructions for presenters: </a:t>
            </a:r>
          </a:p>
          <a:p>
            <a:endParaRPr lang="en-US" dirty="0"/>
          </a:p>
          <a:p>
            <a:r>
              <a:rPr lang="en-US" baseline="0" dirty="0"/>
              <a:t>When preparing for this presentation, presenters are encouraged to include information about the local environment and how it affects the health of your local community. For more background reading on the role of the environment on health, visit: </a:t>
            </a:r>
            <a:r>
              <a:rPr lang="en-US" dirty="0"/>
              <a:t>http://www.countyhealthrankings.org/our-approach</a:t>
            </a:r>
          </a:p>
          <a:p>
            <a:endParaRPr lang="en-US" dirty="0"/>
          </a:p>
        </p:txBody>
      </p:sp>
      <p:sp>
        <p:nvSpPr>
          <p:cNvPr id="4" name="Slide Number Placeholder 3"/>
          <p:cNvSpPr>
            <a:spLocks noGrp="1"/>
          </p:cNvSpPr>
          <p:nvPr>
            <p:ph type="sldNum" sz="quarter" idx="10"/>
          </p:nvPr>
        </p:nvSpPr>
        <p:spPr/>
        <p:txBody>
          <a:bodyPr/>
          <a:lstStyle/>
          <a:p>
            <a:fld id="{2B8E57AD-E709-014A-B5D7-9069EFAF10BC}" type="slidenum">
              <a:rPr lang="en-US" smtClean="0"/>
              <a:t>3</a:t>
            </a:fld>
            <a:endParaRPr lang="en-US" dirty="0"/>
          </a:p>
        </p:txBody>
      </p:sp>
    </p:spTree>
    <p:extLst>
      <p:ext uri="{BB962C8B-B14F-4D97-AF65-F5344CB8AC3E}">
        <p14:creationId xmlns:p14="http://schemas.microsoft.com/office/powerpoint/2010/main" val="8147298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u="sng" dirty="0"/>
              <a:t>Script: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a:t>Making isolated changes to our environments, without ensuring they are coordinated or consistently applied. </a:t>
            </a:r>
          </a:p>
          <a:p>
            <a:endParaRPr lang="en-US" dirty="0"/>
          </a:p>
        </p:txBody>
      </p:sp>
      <p:sp>
        <p:nvSpPr>
          <p:cNvPr id="4" name="Slide Number Placeholder 3"/>
          <p:cNvSpPr>
            <a:spLocks noGrp="1"/>
          </p:cNvSpPr>
          <p:nvPr>
            <p:ph type="sldNum" sz="quarter" idx="10"/>
          </p:nvPr>
        </p:nvSpPr>
        <p:spPr/>
        <p:txBody>
          <a:bodyPr/>
          <a:lstStyle/>
          <a:p>
            <a:fld id="{2B8E57AD-E709-014A-B5D7-9069EFAF10BC}" type="slidenum">
              <a:rPr lang="en-US" smtClean="0"/>
              <a:t>30</a:t>
            </a:fld>
            <a:endParaRPr lang="en-US" dirty="0"/>
          </a:p>
        </p:txBody>
      </p:sp>
    </p:spTree>
    <p:extLst>
      <p:ext uri="{BB962C8B-B14F-4D97-AF65-F5344CB8AC3E}">
        <p14:creationId xmlns:p14="http://schemas.microsoft.com/office/powerpoint/2010/main" val="22199922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u="sng" dirty="0"/>
              <a:t>Script: </a:t>
            </a:r>
          </a:p>
          <a:p>
            <a:endParaRPr lang="en-US" dirty="0"/>
          </a:p>
          <a:p>
            <a:r>
              <a:rPr lang="en-US" sz="1200" i="1" kern="1200" dirty="0">
                <a:solidFill>
                  <a:schemeClr val="tx1"/>
                </a:solidFill>
                <a:effectLst/>
                <a:latin typeface="+mn-lt"/>
                <a:ea typeface="+mn-ea"/>
                <a:cs typeface="+mn-cs"/>
              </a:rPr>
              <a:t>Disjointed or uncoordinated policies prevent us from effectively tackling major societal challenges…</a:t>
            </a:r>
          </a:p>
          <a:p>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8E57AD-E709-014A-B5D7-9069EFAF10BC}" type="slidenum">
              <a:rPr lang="en-US" smtClean="0"/>
              <a:t>31</a:t>
            </a:fld>
            <a:endParaRPr lang="en-US"/>
          </a:p>
        </p:txBody>
      </p:sp>
    </p:spTree>
    <p:extLst>
      <p:ext uri="{BB962C8B-B14F-4D97-AF65-F5344CB8AC3E}">
        <p14:creationId xmlns:p14="http://schemas.microsoft.com/office/powerpoint/2010/main" val="3780350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u="sng" dirty="0"/>
              <a:t>Script: </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a:t>…</a:t>
            </a:r>
            <a:r>
              <a:rPr lang="en-US" sz="1200" i="1" kern="1200" dirty="0">
                <a:solidFill>
                  <a:schemeClr val="tx1"/>
                </a:solidFill>
                <a:effectLst/>
                <a:latin typeface="+mn-lt"/>
                <a:ea typeface="+mn-ea"/>
                <a:cs typeface="+mn-cs"/>
              </a:rPr>
              <a:t>such as violence, poverty, climate change, and chronic disease.</a:t>
            </a:r>
          </a:p>
          <a:p>
            <a:endParaRPr lang="en-US" dirty="0"/>
          </a:p>
        </p:txBody>
      </p:sp>
      <p:sp>
        <p:nvSpPr>
          <p:cNvPr id="4" name="Slide Number Placeholder 3"/>
          <p:cNvSpPr>
            <a:spLocks noGrp="1"/>
          </p:cNvSpPr>
          <p:nvPr>
            <p:ph type="sldNum" sz="quarter" idx="10"/>
          </p:nvPr>
        </p:nvSpPr>
        <p:spPr/>
        <p:txBody>
          <a:bodyPr/>
          <a:lstStyle/>
          <a:p>
            <a:fld id="{2B8E57AD-E709-014A-B5D7-9069EFAF10BC}" type="slidenum">
              <a:rPr lang="en-US" smtClean="0"/>
              <a:t>32</a:t>
            </a:fld>
            <a:endParaRPr lang="en-US"/>
          </a:p>
        </p:txBody>
      </p:sp>
    </p:spTree>
    <p:extLst>
      <p:ext uri="{BB962C8B-B14F-4D97-AF65-F5344CB8AC3E}">
        <p14:creationId xmlns:p14="http://schemas.microsoft.com/office/powerpoint/2010/main" val="3731670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u="sng" dirty="0"/>
              <a:t>Script: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a:t>For example, a parks and recreation department might invest in a new park.</a:t>
            </a:r>
          </a:p>
          <a:p>
            <a:endParaRPr lang="en-US" dirty="0"/>
          </a:p>
        </p:txBody>
      </p:sp>
      <p:sp>
        <p:nvSpPr>
          <p:cNvPr id="4" name="Slide Number Placeholder 3"/>
          <p:cNvSpPr>
            <a:spLocks noGrp="1"/>
          </p:cNvSpPr>
          <p:nvPr>
            <p:ph type="sldNum" sz="quarter" idx="10"/>
          </p:nvPr>
        </p:nvSpPr>
        <p:spPr/>
        <p:txBody>
          <a:bodyPr/>
          <a:lstStyle/>
          <a:p>
            <a:fld id="{2B8E57AD-E709-014A-B5D7-9069EFAF10BC}" type="slidenum">
              <a:rPr lang="en-US" smtClean="0"/>
              <a:t>33</a:t>
            </a:fld>
            <a:endParaRPr lang="en-US" dirty="0"/>
          </a:p>
        </p:txBody>
      </p:sp>
    </p:spTree>
    <p:extLst>
      <p:ext uri="{BB962C8B-B14F-4D97-AF65-F5344CB8AC3E}">
        <p14:creationId xmlns:p14="http://schemas.microsoft.com/office/powerpoint/2010/main" val="5244891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u="sng" dirty="0"/>
              <a:t>Script: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Which contributes to rising property values for nearby homes.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 parks and recreation</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department might do this without working with the local housing agency to ensure that as property values rise, current residents can still afford to live in the neighborhood.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When parks and recreation departments</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make changes without coordinating with the housing department, the community misses an opportunity to make a healthy neighborhood for all residents.</a:t>
            </a:r>
          </a:p>
          <a:p>
            <a:endParaRPr lang="en-US" dirty="0"/>
          </a:p>
        </p:txBody>
      </p:sp>
      <p:sp>
        <p:nvSpPr>
          <p:cNvPr id="4" name="Slide Number Placeholder 3"/>
          <p:cNvSpPr>
            <a:spLocks noGrp="1"/>
          </p:cNvSpPr>
          <p:nvPr>
            <p:ph type="sldNum" sz="quarter" idx="10"/>
          </p:nvPr>
        </p:nvSpPr>
        <p:spPr/>
        <p:txBody>
          <a:bodyPr/>
          <a:lstStyle/>
          <a:p>
            <a:fld id="{2B8E57AD-E709-014A-B5D7-9069EFAF10BC}" type="slidenum">
              <a:rPr lang="en-US" smtClean="0"/>
              <a:t>34</a:t>
            </a:fld>
            <a:endParaRPr lang="en-US" dirty="0"/>
          </a:p>
        </p:txBody>
      </p:sp>
    </p:spTree>
    <p:extLst>
      <p:ext uri="{BB962C8B-B14F-4D97-AF65-F5344CB8AC3E}">
        <p14:creationId xmlns:p14="http://schemas.microsoft.com/office/powerpoint/2010/main" val="5127906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u="sng" dirty="0"/>
              <a:t>Script: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a:t>Or, a transportation department might be focused on reducing congestion by expanding a roadway. </a:t>
            </a:r>
          </a:p>
          <a:p>
            <a:endParaRPr lang="en-US" dirty="0"/>
          </a:p>
        </p:txBody>
      </p:sp>
      <p:sp>
        <p:nvSpPr>
          <p:cNvPr id="4" name="Slide Number Placeholder 3"/>
          <p:cNvSpPr>
            <a:spLocks noGrp="1"/>
          </p:cNvSpPr>
          <p:nvPr>
            <p:ph type="sldNum" sz="quarter" idx="10"/>
          </p:nvPr>
        </p:nvSpPr>
        <p:spPr/>
        <p:txBody>
          <a:bodyPr/>
          <a:lstStyle/>
          <a:p>
            <a:fld id="{2B8E57AD-E709-014A-B5D7-9069EFAF10BC}" type="slidenum">
              <a:rPr lang="en-US" smtClean="0"/>
              <a:t>35</a:t>
            </a:fld>
            <a:endParaRPr lang="en-US" dirty="0"/>
          </a:p>
        </p:txBody>
      </p:sp>
    </p:spTree>
    <p:extLst>
      <p:ext uri="{BB962C8B-B14F-4D97-AF65-F5344CB8AC3E}">
        <p14:creationId xmlns:p14="http://schemas.microsoft.com/office/powerpoint/2010/main" val="11150042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u="sng" dirty="0"/>
              <a:t>Script: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 department may have decided to add new lanes without considering how the additional cars will increase air pollution, which could exacerbate nearby residents’ asthma.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They may also have missed research on how designing streets that encourage people to walk, bike, and take transit could both help residents be healthier and reduce congestion.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When the transportation department’s policies don’t routinely take health into account, the community misses the opportunity to create a safer and more effective transportation network.</a:t>
            </a:r>
          </a:p>
          <a:p>
            <a:endParaRPr lang="en-US" dirty="0"/>
          </a:p>
        </p:txBody>
      </p:sp>
      <p:sp>
        <p:nvSpPr>
          <p:cNvPr id="4" name="Slide Number Placeholder 3"/>
          <p:cNvSpPr>
            <a:spLocks noGrp="1"/>
          </p:cNvSpPr>
          <p:nvPr>
            <p:ph type="sldNum" sz="quarter" idx="10"/>
          </p:nvPr>
        </p:nvSpPr>
        <p:spPr/>
        <p:txBody>
          <a:bodyPr/>
          <a:lstStyle/>
          <a:p>
            <a:fld id="{2B8E57AD-E709-014A-B5D7-9069EFAF10BC}" type="slidenum">
              <a:rPr lang="en-US" smtClean="0"/>
              <a:t>36</a:t>
            </a:fld>
            <a:endParaRPr lang="en-US" dirty="0"/>
          </a:p>
        </p:txBody>
      </p:sp>
    </p:spTree>
    <p:extLst>
      <p:ext uri="{BB962C8B-B14F-4D97-AF65-F5344CB8AC3E}">
        <p14:creationId xmlns:p14="http://schemas.microsoft.com/office/powerpoint/2010/main" val="25677087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u="sng" dirty="0"/>
              <a:t>Script: </a:t>
            </a:r>
          </a:p>
          <a:p>
            <a:endParaRPr lang="en-US" i="1" dirty="0"/>
          </a:p>
          <a:p>
            <a:r>
              <a:rPr lang="en-US" i="1" dirty="0"/>
              <a:t>But, what if we could change all of this?</a:t>
            </a:r>
          </a:p>
        </p:txBody>
      </p:sp>
      <p:sp>
        <p:nvSpPr>
          <p:cNvPr id="4" name="Slide Number Placeholder 3"/>
          <p:cNvSpPr>
            <a:spLocks noGrp="1"/>
          </p:cNvSpPr>
          <p:nvPr>
            <p:ph type="sldNum" sz="quarter" idx="10"/>
          </p:nvPr>
        </p:nvSpPr>
        <p:spPr/>
        <p:txBody>
          <a:bodyPr/>
          <a:lstStyle/>
          <a:p>
            <a:fld id="{2B8E57AD-E709-014A-B5D7-9069EFAF10BC}" type="slidenum">
              <a:rPr lang="en-US" smtClean="0"/>
              <a:t>37</a:t>
            </a:fld>
            <a:endParaRPr lang="en-US"/>
          </a:p>
        </p:txBody>
      </p:sp>
    </p:spTree>
    <p:extLst>
      <p:ext uri="{BB962C8B-B14F-4D97-AF65-F5344CB8AC3E}">
        <p14:creationId xmlns:p14="http://schemas.microsoft.com/office/powerpoint/2010/main" val="9641322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u="sng" dirty="0"/>
              <a:t>Script: </a:t>
            </a:r>
          </a:p>
          <a:p>
            <a:endParaRPr lang="en-US" b="1" dirty="0"/>
          </a:p>
          <a:p>
            <a:r>
              <a:rPr lang="en-US" b="0" i="1" dirty="0"/>
              <a:t>By</a:t>
            </a:r>
            <a:r>
              <a:rPr lang="en-US" b="0" i="1" baseline="0" dirty="0"/>
              <a:t> working together to tackle our biggest problems. </a:t>
            </a:r>
            <a:endParaRPr lang="en-US" b="0" i="1" dirty="0"/>
          </a:p>
        </p:txBody>
      </p:sp>
      <p:sp>
        <p:nvSpPr>
          <p:cNvPr id="4" name="Slide Number Placeholder 3"/>
          <p:cNvSpPr>
            <a:spLocks noGrp="1"/>
          </p:cNvSpPr>
          <p:nvPr>
            <p:ph type="sldNum" sz="quarter" idx="10"/>
          </p:nvPr>
        </p:nvSpPr>
        <p:spPr/>
        <p:txBody>
          <a:bodyPr/>
          <a:lstStyle/>
          <a:p>
            <a:fld id="{2B8E57AD-E709-014A-B5D7-9069EFAF10BC}" type="slidenum">
              <a:rPr lang="en-US" smtClean="0"/>
              <a:t>38</a:t>
            </a:fld>
            <a:endParaRPr lang="en-US"/>
          </a:p>
        </p:txBody>
      </p:sp>
    </p:spTree>
    <p:extLst>
      <p:ext uri="{BB962C8B-B14F-4D97-AF65-F5344CB8AC3E}">
        <p14:creationId xmlns:p14="http://schemas.microsoft.com/office/powerpoint/2010/main" val="1283847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u="sng" dirty="0"/>
              <a:t>Script: </a:t>
            </a:r>
          </a:p>
          <a:p>
            <a:endParaRPr lang="en-US" dirty="0"/>
          </a:p>
          <a:p>
            <a:r>
              <a:rPr lang="en-US" i="1" dirty="0"/>
              <a:t>What</a:t>
            </a:r>
            <a:r>
              <a:rPr lang="en-US" i="1" baseline="0" dirty="0"/>
              <a:t> would it look like? </a:t>
            </a:r>
            <a:endParaRPr lang="en-US" i="1" dirty="0"/>
          </a:p>
        </p:txBody>
      </p:sp>
      <p:sp>
        <p:nvSpPr>
          <p:cNvPr id="4" name="Slide Number Placeholder 3"/>
          <p:cNvSpPr>
            <a:spLocks noGrp="1"/>
          </p:cNvSpPr>
          <p:nvPr>
            <p:ph type="sldNum" sz="quarter" idx="10"/>
          </p:nvPr>
        </p:nvSpPr>
        <p:spPr/>
        <p:txBody>
          <a:bodyPr/>
          <a:lstStyle/>
          <a:p>
            <a:fld id="{2B8E57AD-E709-014A-B5D7-9069EFAF10BC}" type="slidenum">
              <a:rPr lang="en-US" smtClean="0"/>
              <a:t>39</a:t>
            </a:fld>
            <a:endParaRPr lang="en-US"/>
          </a:p>
        </p:txBody>
      </p:sp>
    </p:spTree>
    <p:extLst>
      <p:ext uri="{BB962C8B-B14F-4D97-AF65-F5344CB8AC3E}">
        <p14:creationId xmlns:p14="http://schemas.microsoft.com/office/powerpoint/2010/main" val="3803020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u="sng" dirty="0"/>
              <a:t>Script: </a:t>
            </a:r>
          </a:p>
          <a:p>
            <a:endParaRPr lang="en-US" i="1" dirty="0"/>
          </a:p>
          <a:p>
            <a:r>
              <a:rPr lang="en-US" i="1" dirty="0"/>
              <a:t>We need healthy food.</a:t>
            </a:r>
            <a:endParaRPr lang="en-US" dirty="0"/>
          </a:p>
        </p:txBody>
      </p:sp>
      <p:sp>
        <p:nvSpPr>
          <p:cNvPr id="4" name="Slide Number Placeholder 3"/>
          <p:cNvSpPr>
            <a:spLocks noGrp="1"/>
          </p:cNvSpPr>
          <p:nvPr>
            <p:ph type="sldNum" sz="quarter" idx="10"/>
          </p:nvPr>
        </p:nvSpPr>
        <p:spPr/>
        <p:txBody>
          <a:bodyPr/>
          <a:lstStyle/>
          <a:p>
            <a:fld id="{2B8E57AD-E709-014A-B5D7-9069EFAF10BC}" type="slidenum">
              <a:rPr lang="en-US" smtClean="0"/>
              <a:t>4</a:t>
            </a:fld>
            <a:endParaRPr lang="en-US" dirty="0"/>
          </a:p>
        </p:txBody>
      </p:sp>
    </p:spTree>
    <p:extLst>
      <p:ext uri="{BB962C8B-B14F-4D97-AF65-F5344CB8AC3E}">
        <p14:creationId xmlns:p14="http://schemas.microsoft.com/office/powerpoint/2010/main" val="9272793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u="sng" dirty="0"/>
              <a:t>Script: </a:t>
            </a:r>
          </a:p>
          <a:p>
            <a:endParaRPr lang="en-US" dirty="0"/>
          </a:p>
          <a:p>
            <a:r>
              <a:rPr lang="en-US" i="1" dirty="0"/>
              <a:t>It would mean a new approach.</a:t>
            </a:r>
          </a:p>
        </p:txBody>
      </p:sp>
      <p:sp>
        <p:nvSpPr>
          <p:cNvPr id="4" name="Slide Number Placeholder 3"/>
          <p:cNvSpPr>
            <a:spLocks noGrp="1"/>
          </p:cNvSpPr>
          <p:nvPr>
            <p:ph type="sldNum" sz="quarter" idx="10"/>
          </p:nvPr>
        </p:nvSpPr>
        <p:spPr/>
        <p:txBody>
          <a:bodyPr/>
          <a:lstStyle/>
          <a:p>
            <a:fld id="{2B8E57AD-E709-014A-B5D7-9069EFAF10BC}" type="slidenum">
              <a:rPr lang="en-US" smtClean="0"/>
              <a:t>40</a:t>
            </a:fld>
            <a:endParaRPr lang="en-US"/>
          </a:p>
        </p:txBody>
      </p:sp>
    </p:spTree>
    <p:extLst>
      <p:ext uri="{BB962C8B-B14F-4D97-AF65-F5344CB8AC3E}">
        <p14:creationId xmlns:p14="http://schemas.microsoft.com/office/powerpoint/2010/main" val="6189563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u="sng" dirty="0"/>
              <a:t>Script: </a:t>
            </a:r>
          </a:p>
          <a:p>
            <a:endParaRPr lang="en-US" b="0" u="sng" dirty="0">
              <a:solidFill>
                <a:srgbClr val="FF0000"/>
              </a:solidFill>
            </a:endParaRPr>
          </a:p>
          <a:p>
            <a:r>
              <a:rPr lang="en-US" b="0" i="1" u="none" dirty="0">
                <a:solidFill>
                  <a:srgbClr val="FF0000"/>
                </a:solidFill>
              </a:rPr>
              <a:t>Some have called</a:t>
            </a:r>
            <a:r>
              <a:rPr lang="en-US" b="0" i="1" u="none" baseline="0" dirty="0">
                <a:solidFill>
                  <a:srgbClr val="FF0000"/>
                </a:solidFill>
              </a:rPr>
              <a:t> it joined up governance, whole of government, or even Health in All Policies</a:t>
            </a:r>
            <a:endParaRPr lang="en-US" b="0" i="1" u="none" dirty="0">
              <a:solidFill>
                <a:srgbClr val="FF0000"/>
              </a:solidFill>
            </a:endParaRPr>
          </a:p>
          <a:p>
            <a:endParaRPr lang="en-US" b="1" u="sng" dirty="0">
              <a:solidFill>
                <a:srgbClr val="FF0000"/>
              </a:solidFill>
            </a:endParaRPr>
          </a:p>
          <a:p>
            <a:endParaRPr lang="en-US" b="1" u="sng" dirty="0">
              <a:solidFill>
                <a:srgbClr val="FF0000"/>
              </a:solidFill>
            </a:endParaRPr>
          </a:p>
          <a:p>
            <a:r>
              <a:rPr lang="en-US" b="1" u="sng" dirty="0">
                <a:solidFill>
                  <a:srgbClr val="FF0000"/>
                </a:solidFill>
              </a:rPr>
              <a:t>Instructions for presenters: </a:t>
            </a:r>
          </a:p>
          <a:p>
            <a:r>
              <a:rPr lang="en-US" sz="1200" kern="1200" dirty="0">
                <a:solidFill>
                  <a:schemeClr val="tx1"/>
                </a:solidFill>
                <a:effectLst/>
                <a:latin typeface="+mn-lt"/>
                <a:ea typeface="+mn-ea"/>
                <a:cs typeface="+mn-cs"/>
              </a:rPr>
              <a:t>This</a:t>
            </a:r>
            <a:r>
              <a:rPr lang="en-US" sz="1200" kern="1200" baseline="0" dirty="0">
                <a:solidFill>
                  <a:schemeClr val="tx1"/>
                </a:solidFill>
                <a:effectLst/>
                <a:latin typeface="+mn-lt"/>
                <a:ea typeface="+mn-ea"/>
                <a:cs typeface="+mn-cs"/>
              </a:rPr>
              <a:t> slide and the next two </a:t>
            </a:r>
            <a:r>
              <a:rPr lang="en-US" sz="1200" kern="1200" dirty="0">
                <a:solidFill>
                  <a:schemeClr val="tx1"/>
                </a:solidFill>
                <a:effectLst/>
                <a:latin typeface="+mn-lt"/>
                <a:ea typeface="+mn-ea"/>
                <a:cs typeface="+mn-cs"/>
              </a:rPr>
              <a:t>slides can be relabeled</a:t>
            </a:r>
            <a:r>
              <a:rPr lang="en-US" sz="1200" kern="1200" baseline="0" dirty="0">
                <a:solidFill>
                  <a:schemeClr val="tx1"/>
                </a:solidFill>
                <a:effectLst/>
                <a:latin typeface="+mn-lt"/>
                <a:ea typeface="+mn-ea"/>
                <a:cs typeface="+mn-cs"/>
              </a:rPr>
              <a:t> to reflect what will resonate the best in your community. </a:t>
            </a:r>
            <a:endParaRPr lang="en-US" dirty="0"/>
          </a:p>
        </p:txBody>
      </p:sp>
      <p:sp>
        <p:nvSpPr>
          <p:cNvPr id="4" name="Slide Number Placeholder 3"/>
          <p:cNvSpPr>
            <a:spLocks noGrp="1"/>
          </p:cNvSpPr>
          <p:nvPr>
            <p:ph type="sldNum" sz="quarter" idx="10"/>
          </p:nvPr>
        </p:nvSpPr>
        <p:spPr/>
        <p:txBody>
          <a:bodyPr/>
          <a:lstStyle/>
          <a:p>
            <a:fld id="{2B8E57AD-E709-014A-B5D7-9069EFAF10BC}" type="slidenum">
              <a:rPr lang="en-US" smtClean="0"/>
              <a:t>41</a:t>
            </a:fld>
            <a:endParaRPr lang="en-US" dirty="0"/>
          </a:p>
        </p:txBody>
      </p:sp>
    </p:spTree>
    <p:extLst>
      <p:ext uri="{BB962C8B-B14F-4D97-AF65-F5344CB8AC3E}">
        <p14:creationId xmlns:p14="http://schemas.microsoft.com/office/powerpoint/2010/main" val="14979463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u="sng" dirty="0"/>
              <a:t>Script: </a:t>
            </a:r>
          </a:p>
          <a:p>
            <a:endParaRPr lang="en-US" b="0" u="sng" dirty="0">
              <a:solidFill>
                <a:srgbClr val="FF0000"/>
              </a:solidFill>
            </a:endParaRPr>
          </a:p>
          <a:p>
            <a:r>
              <a:rPr lang="en-US" b="0" i="1" u="none" dirty="0">
                <a:solidFill>
                  <a:srgbClr val="FF0000"/>
                </a:solidFill>
              </a:rPr>
              <a:t>You might call it sustainability in all policies,</a:t>
            </a:r>
            <a:r>
              <a:rPr lang="en-US" b="0" i="1" u="none" baseline="0" dirty="0">
                <a:solidFill>
                  <a:srgbClr val="FF0000"/>
                </a:solidFill>
              </a:rPr>
              <a:t> wellness in all policies, or… </a:t>
            </a:r>
            <a:endParaRPr lang="en-US" b="0" i="1" u="none"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2B8E57AD-E709-014A-B5D7-9069EFAF10BC}" type="slidenum">
              <a:rPr lang="en-US" smtClean="0"/>
              <a:t>42</a:t>
            </a:fld>
            <a:endParaRPr lang="en-US"/>
          </a:p>
        </p:txBody>
      </p:sp>
    </p:spTree>
    <p:extLst>
      <p:ext uri="{BB962C8B-B14F-4D97-AF65-F5344CB8AC3E}">
        <p14:creationId xmlns:p14="http://schemas.microsoft.com/office/powerpoint/2010/main" val="26916272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u="sng" dirty="0"/>
              <a:t>Script: </a:t>
            </a:r>
          </a:p>
          <a:p>
            <a:endParaRPr lang="en-US" b="0" u="sng" dirty="0">
              <a:solidFill>
                <a:srgbClr val="FF0000"/>
              </a:solidFill>
            </a:endParaRPr>
          </a:p>
          <a:p>
            <a:r>
              <a:rPr lang="en-US" b="0" i="1" u="none" dirty="0">
                <a:solidFill>
                  <a:srgbClr val="FF0000"/>
                </a:solidFill>
              </a:rPr>
              <a:t>Even equity in all policies.</a:t>
            </a:r>
            <a:r>
              <a:rPr lang="en-US" b="0" i="1" u="none" baseline="0" dirty="0">
                <a:solidFill>
                  <a:srgbClr val="FF0000"/>
                </a:solidFill>
              </a:rPr>
              <a:t> </a:t>
            </a:r>
            <a:endParaRPr lang="en-US" b="0" i="1" u="none"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2B8E57AD-E709-014A-B5D7-9069EFAF10BC}" type="slidenum">
              <a:rPr lang="en-US" smtClean="0"/>
              <a:t>43</a:t>
            </a:fld>
            <a:endParaRPr lang="en-US"/>
          </a:p>
        </p:txBody>
      </p:sp>
    </p:spTree>
    <p:extLst>
      <p:ext uri="{BB962C8B-B14F-4D97-AF65-F5344CB8AC3E}">
        <p14:creationId xmlns:p14="http://schemas.microsoft.com/office/powerpoint/2010/main" val="24449386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Script:</a:t>
            </a:r>
          </a:p>
          <a:p>
            <a:endParaRPr lang="en-US" i="1" dirty="0"/>
          </a:p>
          <a:p>
            <a:r>
              <a:rPr lang="en-US" sz="1200" i="1" kern="1200" dirty="0">
                <a:solidFill>
                  <a:schemeClr val="tx1"/>
                </a:solidFill>
                <a:effectLst/>
                <a:latin typeface="+mn-lt"/>
                <a:ea typeface="+mn-ea"/>
                <a:cs typeface="+mn-cs"/>
              </a:rPr>
              <a:t>Ultimately,</a:t>
            </a:r>
            <a:r>
              <a:rPr lang="en-US" sz="1200" i="1" kern="1200" baseline="0" dirty="0">
                <a:solidFill>
                  <a:schemeClr val="tx1"/>
                </a:solidFill>
                <a:effectLst/>
                <a:latin typeface="+mn-lt"/>
                <a:ea typeface="+mn-ea"/>
                <a:cs typeface="+mn-cs"/>
              </a:rPr>
              <a:t> t</a:t>
            </a:r>
            <a:r>
              <a:rPr lang="en-US" sz="1200" i="1" kern="1200" dirty="0">
                <a:solidFill>
                  <a:schemeClr val="tx1"/>
                </a:solidFill>
                <a:effectLst/>
                <a:latin typeface="+mn-lt"/>
                <a:ea typeface="+mn-ea"/>
                <a:cs typeface="+mn-cs"/>
              </a:rPr>
              <a:t>he name is actually less important than the underlying idea, which is to adopt a collaborative approach to improving the health of all people by incorporating health, sustainability, and equity considerations into decision-making across sectors and policy areas.</a:t>
            </a:r>
          </a:p>
          <a:p>
            <a:endParaRPr lang="en-US" sz="1200" i="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The bottom line is: You can’t get interdisciplinary solutions unless people talk to each other, and sometimes, we need a little nudge (and a meaningful directive) to make that happen.</a:t>
            </a:r>
          </a:p>
          <a:p>
            <a:endParaRPr lang="en-US" sz="1200" i="1" kern="1200" dirty="0">
              <a:solidFill>
                <a:schemeClr val="tx1"/>
              </a:solidFill>
              <a:effectLst/>
              <a:latin typeface="+mn-lt"/>
              <a:ea typeface="+mn-ea"/>
              <a:cs typeface="+mn-cs"/>
            </a:endParaRPr>
          </a:p>
          <a:p>
            <a:endParaRPr lang="en-US" i="1" baseline="0" dirty="0"/>
          </a:p>
          <a:p>
            <a:endParaRPr lang="en-US" i="1" dirty="0"/>
          </a:p>
        </p:txBody>
      </p:sp>
      <p:sp>
        <p:nvSpPr>
          <p:cNvPr id="4" name="Slide Number Placeholder 3"/>
          <p:cNvSpPr>
            <a:spLocks noGrp="1"/>
          </p:cNvSpPr>
          <p:nvPr>
            <p:ph type="sldNum" sz="quarter" idx="10"/>
          </p:nvPr>
        </p:nvSpPr>
        <p:spPr/>
        <p:txBody>
          <a:bodyPr/>
          <a:lstStyle/>
          <a:p>
            <a:fld id="{2B8E57AD-E709-014A-B5D7-9069EFAF10BC}" type="slidenum">
              <a:rPr lang="en-US" smtClean="0"/>
              <a:t>44</a:t>
            </a:fld>
            <a:endParaRPr lang="en-US" dirty="0"/>
          </a:p>
        </p:txBody>
      </p:sp>
    </p:spTree>
    <p:extLst>
      <p:ext uri="{BB962C8B-B14F-4D97-AF65-F5344CB8AC3E}">
        <p14:creationId xmlns:p14="http://schemas.microsoft.com/office/powerpoint/2010/main" val="40670809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kern="1200" dirty="0">
                <a:solidFill>
                  <a:schemeClr val="tx1"/>
                </a:solidFill>
                <a:effectLst/>
                <a:latin typeface="+mn-lt"/>
                <a:ea typeface="+mn-ea"/>
                <a:cs typeface="+mn-cs"/>
              </a:rPr>
              <a:t>Script: </a:t>
            </a:r>
          </a:p>
          <a:p>
            <a:r>
              <a:rPr lang="en-US" sz="1200" i="1" kern="1200" dirty="0">
                <a:solidFill>
                  <a:schemeClr val="tx1"/>
                </a:solidFill>
                <a:effectLst/>
                <a:latin typeface="+mn-lt"/>
                <a:ea typeface="+mn-ea"/>
                <a:cs typeface="+mn-cs"/>
              </a:rPr>
              <a:t>To implement Health in All Policies, local governments must adopt a new approach to decision-making, and many have found that they need an authorizing or implementing policy to do so. To achieve this, some communities have passed resolutions, some have ordinances, some use executive orders, and some embed the approach in policies like general plans. </a:t>
            </a:r>
          </a:p>
          <a:p>
            <a:endParaRPr lang="en-US" dirty="0"/>
          </a:p>
        </p:txBody>
      </p:sp>
      <p:sp>
        <p:nvSpPr>
          <p:cNvPr id="4" name="Slide Number Placeholder 3"/>
          <p:cNvSpPr>
            <a:spLocks noGrp="1"/>
          </p:cNvSpPr>
          <p:nvPr>
            <p:ph type="sldNum" sz="quarter" idx="10"/>
          </p:nvPr>
        </p:nvSpPr>
        <p:spPr/>
        <p:txBody>
          <a:bodyPr/>
          <a:lstStyle/>
          <a:p>
            <a:fld id="{2B8E57AD-E709-014A-B5D7-9069EFAF10BC}" type="slidenum">
              <a:rPr lang="en-US" smtClean="0"/>
              <a:t>45</a:t>
            </a:fld>
            <a:endParaRPr lang="en-US"/>
          </a:p>
        </p:txBody>
      </p:sp>
    </p:spTree>
    <p:extLst>
      <p:ext uri="{BB962C8B-B14F-4D97-AF65-F5344CB8AC3E}">
        <p14:creationId xmlns:p14="http://schemas.microsoft.com/office/powerpoint/2010/main" val="26917224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1" u="sng" kern="1200" dirty="0">
                <a:solidFill>
                  <a:schemeClr val="tx1"/>
                </a:solidFill>
                <a:effectLst/>
                <a:latin typeface="+mn-lt"/>
                <a:ea typeface="+mn-ea"/>
                <a:cs typeface="+mn-cs"/>
              </a:rPr>
              <a:t>Script: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Whichever approach</a:t>
            </a:r>
            <a:r>
              <a:rPr lang="en-US" sz="1200" i="1" kern="1200" baseline="0" dirty="0">
                <a:solidFill>
                  <a:schemeClr val="tx1"/>
                </a:solidFill>
                <a:effectLst/>
                <a:latin typeface="+mn-lt"/>
                <a:ea typeface="+mn-ea"/>
                <a:cs typeface="+mn-cs"/>
              </a:rPr>
              <a:t> what a community chooses, w</a:t>
            </a:r>
            <a:r>
              <a:rPr lang="en-US" sz="1200" i="1" kern="1200" dirty="0">
                <a:solidFill>
                  <a:schemeClr val="tx1"/>
                </a:solidFill>
                <a:effectLst/>
                <a:latin typeface="+mn-lt"/>
                <a:ea typeface="+mn-ea"/>
                <a:cs typeface="+mn-cs"/>
              </a:rPr>
              <a:t>hat</a:t>
            </a:r>
            <a:r>
              <a:rPr lang="en-US" sz="1200" i="1" kern="1200" baseline="0" dirty="0">
                <a:solidFill>
                  <a:schemeClr val="tx1"/>
                </a:solidFill>
                <a:effectLst/>
                <a:latin typeface="+mn-lt"/>
                <a:ea typeface="+mn-ea"/>
                <a:cs typeface="+mn-cs"/>
              </a:rPr>
              <a:t> does a</a:t>
            </a:r>
            <a:r>
              <a:rPr lang="en-US" sz="1200" i="1" kern="1200" dirty="0">
                <a:solidFill>
                  <a:schemeClr val="tx1"/>
                </a:solidFill>
                <a:effectLst/>
                <a:latin typeface="+mn-lt"/>
                <a:ea typeface="+mn-ea"/>
                <a:cs typeface="+mn-cs"/>
              </a:rPr>
              <a:t> policy that formalizes</a:t>
            </a:r>
            <a:r>
              <a:rPr lang="en-US" sz="1200" i="1" kern="1200" baseline="0" dirty="0">
                <a:solidFill>
                  <a:schemeClr val="tx1"/>
                </a:solidFill>
                <a:effectLst/>
                <a:latin typeface="+mn-lt"/>
                <a:ea typeface="+mn-ea"/>
                <a:cs typeface="+mn-cs"/>
              </a:rPr>
              <a:t> Health in All Policies</a:t>
            </a:r>
            <a:r>
              <a:rPr lang="en-US" sz="1200" i="1" kern="1200" dirty="0">
                <a:solidFill>
                  <a:schemeClr val="tx1"/>
                </a:solidFill>
                <a:effectLst/>
                <a:latin typeface="+mn-lt"/>
                <a:ea typeface="+mn-ea"/>
                <a:cs typeface="+mn-cs"/>
              </a:rPr>
              <a:t> do?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The</a:t>
            </a:r>
            <a:r>
              <a:rPr lang="en-US" sz="1200" i="1" kern="1200" baseline="0" dirty="0">
                <a:solidFill>
                  <a:schemeClr val="tx1"/>
                </a:solidFill>
                <a:effectLst/>
                <a:latin typeface="+mn-lt"/>
                <a:ea typeface="+mn-ea"/>
                <a:cs typeface="+mn-cs"/>
              </a:rPr>
              <a:t> policy</a:t>
            </a:r>
            <a:r>
              <a:rPr lang="en-US" sz="1200" i="1" kern="1200" dirty="0">
                <a:solidFill>
                  <a:schemeClr val="tx1"/>
                </a:solidFill>
                <a:effectLst/>
                <a:latin typeface="+mn-lt"/>
                <a:ea typeface="+mn-ea"/>
                <a:cs typeface="+mn-cs"/>
              </a:rPr>
              <a:t> would require</a:t>
            </a:r>
            <a:r>
              <a:rPr lang="en-US" sz="1200" i="1" kern="1200" baseline="0" dirty="0">
                <a:solidFill>
                  <a:schemeClr val="tx1"/>
                </a:solidFill>
                <a:effectLst/>
                <a:latin typeface="+mn-lt"/>
                <a:ea typeface="+mn-ea"/>
                <a:cs typeface="+mn-cs"/>
              </a:rPr>
              <a:t> us to convene leadership from each of relevant government agencies in our community and require our leadership to work collaboratively to solve our biggest problems.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baseline="0" dirty="0">
                <a:solidFill>
                  <a:schemeClr val="tx1"/>
                </a:solidFill>
                <a:effectLst/>
                <a:latin typeface="+mn-lt"/>
                <a:ea typeface="+mn-ea"/>
                <a:cs typeface="+mn-cs"/>
              </a:rPr>
              <a:t>The policy would encourage us engage our community members and create a vision for a healthy community.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baseline="0" dirty="0">
                <a:solidFill>
                  <a:schemeClr val="tx1"/>
                </a:solidFill>
                <a:effectLst/>
                <a:latin typeface="+mn-lt"/>
                <a:ea typeface="+mn-ea"/>
                <a:cs typeface="+mn-cs"/>
              </a:rPr>
              <a:t>The policy would require us to make a plan for how we will achieve that vision and then invest in change by implementing that plan.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baseline="0" dirty="0">
                <a:solidFill>
                  <a:schemeClr val="tx1"/>
                </a:solidFill>
                <a:effectLst/>
                <a:latin typeface="+mn-lt"/>
                <a:ea typeface="+mn-ea"/>
                <a:cs typeface="+mn-cs"/>
              </a:rPr>
              <a:t>Lastly, the policy would allow us to track progress to see what has been accomplished and what we still need to do to make our community the strongest and healthiest community in the region.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u="sng" dirty="0">
                <a:solidFill>
                  <a:srgbClr val="FF0000"/>
                </a:solidFill>
              </a:rPr>
              <a:t>Instructions for presenters: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Here presenters are encouraged to do research to see what kind of cross-agency collaborations may already exist. </a:t>
            </a:r>
            <a:r>
              <a:rPr lang="en-US" sz="1200" b="0" i="0" u="none" strike="noStrike" kern="1200" baseline="0" dirty="0">
                <a:solidFill>
                  <a:schemeClr val="tx1"/>
                </a:solidFill>
                <a:latin typeface="+mn-lt"/>
                <a:ea typeface="+mn-ea"/>
                <a:cs typeface="+mn-cs"/>
              </a:rPr>
              <a:t>Many communities have existing multiagency task forces that may be tackling any number of community issues, such as teen pregnancy, juvenile justice, aging populations, obesity, and chronic disease prevention. Some communities may find they can expand an existing task force to take on Health in All Policies; however, there may be structural or other reasons why creating a new group makes more sense. If there are reasons for why a new task force is needed, you should be prepared to answer the question of how this new policy’s interagency task force is different from existing task forces. The answer, of course, being that a Health in All Policies task force has a broad scope and representation from all agencies. </a:t>
            </a: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8E57AD-E709-014A-B5D7-9069EFAF10BC}" type="slidenum">
              <a:rPr lang="en-US" smtClean="0"/>
              <a:t>46</a:t>
            </a:fld>
            <a:endParaRPr lang="en-US"/>
          </a:p>
        </p:txBody>
      </p:sp>
    </p:spTree>
    <p:extLst>
      <p:ext uri="{BB962C8B-B14F-4D97-AF65-F5344CB8AC3E}">
        <p14:creationId xmlns:p14="http://schemas.microsoft.com/office/powerpoint/2010/main" val="26061572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1" u="sng" kern="1200" dirty="0">
                <a:solidFill>
                  <a:schemeClr val="tx1"/>
                </a:solidFill>
                <a:effectLst/>
                <a:latin typeface="+mn-lt"/>
                <a:ea typeface="+mn-ea"/>
                <a:cs typeface="+mn-cs"/>
              </a:rPr>
              <a:t>Script: </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baseline="0" dirty="0">
                <a:solidFill>
                  <a:schemeClr val="tx1"/>
                </a:solidFill>
                <a:effectLst/>
                <a:latin typeface="+mn-lt"/>
                <a:ea typeface="+mn-ea"/>
                <a:cs typeface="+mn-cs"/>
              </a:rPr>
              <a:t>In sum, why should we adopt this kind of policy?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baseline="0" dirty="0">
                <a:solidFill>
                  <a:schemeClr val="tx1"/>
                </a:solidFill>
                <a:effectLst/>
                <a:latin typeface="+mn-lt"/>
                <a:ea typeface="+mn-ea"/>
                <a:cs typeface="+mn-cs"/>
              </a:rPr>
              <a:t>As covered, every government agency affects health and we need everyone working together to tackle our biggest challenges.  However, there are many other reasons communities across the country are adopting this kind of policy including the fact that this kind of policy can: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kern="1200" baseline="0" dirty="0">
              <a:solidFill>
                <a:schemeClr val="tx1"/>
              </a:solidFill>
              <a:effectLst/>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b="1" i="1" kern="1200" baseline="0" dirty="0">
                <a:solidFill>
                  <a:schemeClr val="tx1"/>
                </a:solidFill>
                <a:effectLst/>
                <a:latin typeface="+mn-lt"/>
                <a:ea typeface="+mn-ea"/>
                <a:cs typeface="+mn-cs"/>
              </a:rPr>
              <a:t>Improve the health for all people in our community, especially  those at highest risk for poor health.  </a:t>
            </a:r>
            <a:r>
              <a:rPr lang="en-US" sz="1200" b="0" i="1" u="none" strike="noStrike" kern="1200" baseline="0" dirty="0">
                <a:solidFill>
                  <a:schemeClr val="tx1"/>
                </a:solidFill>
                <a:latin typeface="+mn-lt"/>
                <a:ea typeface="+mn-ea"/>
                <a:cs typeface="+mn-cs"/>
              </a:rPr>
              <a:t>We are experiencing high social and economic costs of health inequities. Health inequities are differences in health associated with individual or group-specific attributes (e.g., income, education, or race/ethnicity) that are connected to social disadvantage as well as historical and contemporary injustices, and which can be minimized through changes to policy, programs, and practices. For example, African-Americans are far more likely to die as infants, die from heart attacks and stroke, and be murdered than Whites.  Hispanics and Latinos are more likely to be hospitalized from a preventable cause than Whites. Low-income populations are more likely to suffer from asthma, be hospitalized for preventable causes, and be diagnosed with diabetes than wealthier people.  Health inequities, such as these, are the result of social, physical, and economic conditions shaped by laws, policies, and ongoing practices. Those conditions determine whether someone can buy fresh fruits and vegetables in their neighborhood, walk safely to and from school and work,  graduate from school and find a job, and live in a home free of pests and mold. </a:t>
            </a:r>
            <a:endParaRPr lang="en-US" sz="1200" b="1" i="1" kern="1200" baseline="0" dirty="0">
              <a:solidFill>
                <a:schemeClr val="tx1"/>
              </a:solidFill>
              <a:effectLst/>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sz="1800" b="0" i="1" u="none" strike="noStrike" kern="1200" baseline="0" dirty="0">
              <a:solidFill>
                <a:schemeClr val="tx1"/>
              </a:solidFill>
              <a:effectLst/>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b="1" i="1" kern="1200" baseline="0" dirty="0">
                <a:solidFill>
                  <a:schemeClr val="tx1"/>
                </a:solidFill>
                <a:effectLst/>
                <a:latin typeface="+mn-lt"/>
                <a:ea typeface="+mn-ea"/>
                <a:cs typeface="+mn-cs"/>
              </a:rPr>
              <a:t>Improve the economic well-being of our community </a:t>
            </a:r>
            <a:r>
              <a:rPr lang="en-US" sz="1200" i="1" kern="1200" baseline="0" dirty="0">
                <a:solidFill>
                  <a:schemeClr val="tx1"/>
                </a:solidFill>
                <a:effectLst/>
                <a:latin typeface="+mn-lt"/>
                <a:ea typeface="+mn-ea"/>
                <a:cs typeface="+mn-cs"/>
              </a:rPr>
              <a:t>because h</a:t>
            </a:r>
            <a:r>
              <a:rPr lang="en-US" sz="1200" b="0" i="1" u="none" strike="noStrike" kern="1200" baseline="0" dirty="0">
                <a:solidFill>
                  <a:schemeClr val="tx1"/>
                </a:solidFill>
                <a:latin typeface="+mn-lt"/>
                <a:ea typeface="+mn-ea"/>
                <a:cs typeface="+mn-cs"/>
              </a:rPr>
              <a:t>ealthier workers are more productive, have fewer sick days, and have decreased health care costs. Similarly, healthier students learn better and are more likely to graduate school. And healthy older adults live longer and require substantially less health care. Policies that make the community healthier have seen significant return on investment by reducing health care costs, creating jobs, and increasing tax revenue. Researchers have even suggested that more than 50 percent of economic growth in the U.S. during the 20th century was the result of improvement in population health. In just the area of obesity prevention, for every one dollar invested in obesity prevention, there is a return of an estimated $5.60.</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1" u="none" strike="noStrike" kern="1200" baseline="0" dirty="0">
              <a:solidFill>
                <a:schemeClr val="tx1"/>
              </a:solidFill>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b="1" i="1" kern="1200" baseline="0" dirty="0">
                <a:solidFill>
                  <a:schemeClr val="tx1"/>
                </a:solidFill>
                <a:effectLst/>
                <a:latin typeface="+mn-lt"/>
                <a:ea typeface="+mn-ea"/>
                <a:cs typeface="+mn-cs"/>
              </a:rPr>
              <a:t>Be a vehicle for improving government efficiency </a:t>
            </a:r>
            <a:r>
              <a:rPr lang="en-US" sz="1200" i="1" kern="1200" baseline="0" dirty="0">
                <a:solidFill>
                  <a:schemeClr val="tx1"/>
                </a:solidFill>
                <a:effectLst/>
                <a:latin typeface="+mn-lt"/>
                <a:ea typeface="+mn-ea"/>
                <a:cs typeface="+mn-cs"/>
              </a:rPr>
              <a:t>by </a:t>
            </a:r>
            <a:r>
              <a:rPr lang="en-US" sz="1200" b="0" i="1" u="none" strike="noStrike" kern="1200" baseline="0" dirty="0">
                <a:solidFill>
                  <a:schemeClr val="tx1"/>
                </a:solidFill>
                <a:latin typeface="+mn-lt"/>
                <a:ea typeface="+mn-ea"/>
                <a:cs typeface="+mn-cs"/>
              </a:rPr>
              <a:t>creating greater efficiency and improving public agencies’ relationships with the community. After adopting a Health in All Policies approach, many communities have been able to streamline their services.</a:t>
            </a:r>
            <a:endParaRPr lang="en-US" sz="1800" b="0" i="1" u="none" strike="noStrike" kern="1200" baseline="0" dirty="0">
              <a:solidFill>
                <a:schemeClr val="tx1"/>
              </a:solidFill>
              <a:effectLst/>
              <a:latin typeface="+mn-lt"/>
              <a:ea typeface="+mn-ea"/>
              <a:cs typeface="+mn-cs"/>
            </a:endParaRPr>
          </a:p>
          <a:p>
            <a:pPr marL="228600" indent="-228600">
              <a:buFont typeface="+mj-lt"/>
              <a:buAutoNum type="arabicPeriod" startAt="4"/>
            </a:pPr>
            <a:endParaRPr lang="en-US" sz="1200" b="1" i="1" kern="1200" baseline="0" dirty="0">
              <a:solidFill>
                <a:schemeClr val="tx1"/>
              </a:solidFill>
              <a:effectLst/>
              <a:latin typeface="+mn-lt"/>
              <a:ea typeface="+mn-ea"/>
              <a:cs typeface="+mn-cs"/>
            </a:endParaRPr>
          </a:p>
          <a:p>
            <a:pPr marL="228600" indent="-228600">
              <a:buFont typeface="+mj-lt"/>
              <a:buAutoNum type="arabicPeriod" startAt="4"/>
            </a:pPr>
            <a:r>
              <a:rPr lang="en-US" sz="1200" b="1" i="1" kern="1200" baseline="0" dirty="0">
                <a:solidFill>
                  <a:schemeClr val="tx1"/>
                </a:solidFill>
                <a:effectLst/>
                <a:latin typeface="+mn-lt"/>
                <a:ea typeface="+mn-ea"/>
                <a:cs typeface="+mn-cs"/>
              </a:rPr>
              <a:t>Sustain success over the long term. </a:t>
            </a:r>
            <a:r>
              <a:rPr lang="en-US" sz="1200" b="0" i="1" u="none" strike="noStrike" kern="1200" baseline="0" dirty="0">
                <a:solidFill>
                  <a:schemeClr val="tx1"/>
                </a:solidFill>
                <a:latin typeface="+mn-lt"/>
                <a:ea typeface="+mn-ea"/>
                <a:cs typeface="+mn-cs"/>
              </a:rPr>
              <a:t>Adopting a community-wide policy will solidify our commitment to the initiative. A formal policy requires government agencies to collaborate and helps all agencies become full partners in creating healthier communities. A policy also ensures that support for the initiative is sustained over the long term. That early victories build toward lasting success. And that health is an enduring part of every departmental agenda.</a:t>
            </a:r>
            <a:endParaRPr lang="en-US" sz="1200" b="1" i="1" kern="1200" baseline="0" dirty="0">
              <a:solidFill>
                <a:schemeClr val="tx1"/>
              </a:solidFill>
              <a:effectLst/>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startAt="4"/>
              <a:tabLst/>
              <a:defRPr/>
            </a:pPr>
            <a:endParaRPr lang="en-US" sz="1200" b="1" i="1" kern="1200" baseline="0" dirty="0">
              <a:solidFill>
                <a:schemeClr val="tx1"/>
              </a:solidFill>
              <a:effectLst/>
              <a:latin typeface="+mn-lt"/>
              <a:ea typeface="+mn-ea"/>
              <a:cs typeface="+mn-cs"/>
            </a:endParaRPr>
          </a:p>
          <a:p>
            <a:r>
              <a:rPr lang="en-US" i="1" dirty="0"/>
              <a:t>Let’s join together to build a stronger, healthier, more vibrant</a:t>
            </a:r>
            <a:r>
              <a:rPr lang="en-US" i="1" baseline="0" dirty="0"/>
              <a:t> community. </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u="sng" dirty="0">
                <a:solidFill>
                  <a:srgbClr val="FF0000"/>
                </a:solidFill>
              </a:rPr>
              <a:t>Instructions for presenters:</a:t>
            </a:r>
          </a:p>
          <a:p>
            <a:pPr marL="0" marR="0" indent="0" algn="l" defTabSz="457200" rtl="0" eaLnBrk="1" fontAlgn="auto" latinLnBrk="0" hangingPunct="1">
              <a:lnSpc>
                <a:spcPct val="100000"/>
              </a:lnSpc>
              <a:spcBef>
                <a:spcPts val="0"/>
              </a:spcBef>
              <a:spcAft>
                <a:spcPts val="0"/>
              </a:spcAft>
              <a:buClrTx/>
              <a:buSzTx/>
              <a:buFontTx/>
              <a:buNone/>
              <a:tabLst/>
              <a:defRPr/>
            </a:pPr>
            <a:r>
              <a:rPr lang="en-US" b="0" u="none" dirty="0">
                <a:solidFill>
                  <a:srgbClr val="FF0000"/>
                </a:solidFill>
              </a:rPr>
              <a:t>Above</a:t>
            </a:r>
            <a:r>
              <a:rPr lang="en-US" b="0" u="none" baseline="0" dirty="0">
                <a:solidFill>
                  <a:srgbClr val="FF0000"/>
                </a:solidFill>
              </a:rPr>
              <a:t> are the list of reasons that we have found encourage the adoption of a policy formalizing Health in All Policies. When preparing this presentation, presenters should select the reasons that will resonate most with their audience and add local data wherever appropriate. </a:t>
            </a:r>
            <a:r>
              <a:rPr lang="en-US" b="1" u="sng" dirty="0">
                <a:solidFill>
                  <a:srgbClr val="FF0000"/>
                </a:solidFill>
              </a:rPr>
              <a:t> </a:t>
            </a:r>
          </a:p>
          <a:p>
            <a:endParaRPr lang="en-US" dirty="0"/>
          </a:p>
        </p:txBody>
      </p:sp>
      <p:sp>
        <p:nvSpPr>
          <p:cNvPr id="4" name="Slide Number Placeholder 3"/>
          <p:cNvSpPr>
            <a:spLocks noGrp="1"/>
          </p:cNvSpPr>
          <p:nvPr>
            <p:ph type="sldNum" sz="quarter" idx="10"/>
          </p:nvPr>
        </p:nvSpPr>
        <p:spPr/>
        <p:txBody>
          <a:bodyPr/>
          <a:lstStyle/>
          <a:p>
            <a:fld id="{2B8E57AD-E709-014A-B5D7-9069EFAF10BC}" type="slidenum">
              <a:rPr lang="en-US" smtClean="0"/>
              <a:t>47</a:t>
            </a:fld>
            <a:endParaRPr lang="en-US"/>
          </a:p>
        </p:txBody>
      </p:sp>
    </p:spTree>
    <p:extLst>
      <p:ext uri="{BB962C8B-B14F-4D97-AF65-F5344CB8AC3E}">
        <p14:creationId xmlns:p14="http://schemas.microsoft.com/office/powerpoint/2010/main" val="3836732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u="sng" dirty="0"/>
              <a:t>Script: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a:t>We need clean water and air.</a:t>
            </a:r>
          </a:p>
          <a:p>
            <a:endParaRPr lang="en-US" dirty="0"/>
          </a:p>
        </p:txBody>
      </p:sp>
      <p:sp>
        <p:nvSpPr>
          <p:cNvPr id="4" name="Slide Number Placeholder 3"/>
          <p:cNvSpPr>
            <a:spLocks noGrp="1"/>
          </p:cNvSpPr>
          <p:nvPr>
            <p:ph type="sldNum" sz="quarter" idx="10"/>
          </p:nvPr>
        </p:nvSpPr>
        <p:spPr/>
        <p:txBody>
          <a:bodyPr/>
          <a:lstStyle/>
          <a:p>
            <a:fld id="{2B8E57AD-E709-014A-B5D7-9069EFAF10BC}" type="slidenum">
              <a:rPr lang="en-US" smtClean="0"/>
              <a:t>5</a:t>
            </a:fld>
            <a:endParaRPr lang="en-US" dirty="0"/>
          </a:p>
        </p:txBody>
      </p:sp>
    </p:spTree>
    <p:extLst>
      <p:ext uri="{BB962C8B-B14F-4D97-AF65-F5344CB8AC3E}">
        <p14:creationId xmlns:p14="http://schemas.microsoft.com/office/powerpoint/2010/main" val="2357331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u="sng" dirty="0"/>
              <a:t>Script: </a:t>
            </a:r>
          </a:p>
          <a:p>
            <a:endParaRPr lang="en-US" i="1" dirty="0"/>
          </a:p>
          <a:p>
            <a:r>
              <a:rPr lang="en-US" i="1" dirty="0"/>
              <a:t>We need safe parks and green spaces for recreation and play.</a:t>
            </a:r>
          </a:p>
        </p:txBody>
      </p:sp>
      <p:sp>
        <p:nvSpPr>
          <p:cNvPr id="4" name="Slide Number Placeholder 3"/>
          <p:cNvSpPr>
            <a:spLocks noGrp="1"/>
          </p:cNvSpPr>
          <p:nvPr>
            <p:ph type="sldNum" sz="quarter" idx="10"/>
          </p:nvPr>
        </p:nvSpPr>
        <p:spPr/>
        <p:txBody>
          <a:bodyPr/>
          <a:lstStyle/>
          <a:p>
            <a:fld id="{2B8E57AD-E709-014A-B5D7-9069EFAF10BC}" type="slidenum">
              <a:rPr lang="en-US" smtClean="0"/>
              <a:t>6</a:t>
            </a:fld>
            <a:endParaRPr lang="en-US" dirty="0"/>
          </a:p>
        </p:txBody>
      </p:sp>
    </p:spTree>
    <p:extLst>
      <p:ext uri="{BB962C8B-B14F-4D97-AF65-F5344CB8AC3E}">
        <p14:creationId xmlns:p14="http://schemas.microsoft.com/office/powerpoint/2010/main" val="3998164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u="sng" dirty="0"/>
              <a:t>Script: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a:t>We need to be able get around safely on foot or bicycle.</a:t>
            </a:r>
          </a:p>
          <a:p>
            <a:endParaRPr lang="en-US" dirty="0"/>
          </a:p>
        </p:txBody>
      </p:sp>
      <p:sp>
        <p:nvSpPr>
          <p:cNvPr id="4" name="Slide Number Placeholder 3"/>
          <p:cNvSpPr>
            <a:spLocks noGrp="1"/>
          </p:cNvSpPr>
          <p:nvPr>
            <p:ph type="sldNum" sz="quarter" idx="10"/>
          </p:nvPr>
        </p:nvSpPr>
        <p:spPr/>
        <p:txBody>
          <a:bodyPr/>
          <a:lstStyle/>
          <a:p>
            <a:fld id="{2B8E57AD-E709-014A-B5D7-9069EFAF10BC}" type="slidenum">
              <a:rPr lang="en-US" smtClean="0"/>
              <a:t>7</a:t>
            </a:fld>
            <a:endParaRPr lang="en-US" dirty="0"/>
          </a:p>
        </p:txBody>
      </p:sp>
    </p:spTree>
    <p:extLst>
      <p:ext uri="{BB962C8B-B14F-4D97-AF65-F5344CB8AC3E}">
        <p14:creationId xmlns:p14="http://schemas.microsoft.com/office/powerpoint/2010/main" val="3499109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u="sng" dirty="0"/>
              <a:t>Script: </a:t>
            </a:r>
          </a:p>
          <a:p>
            <a:endParaRPr lang="en-US" i="1" dirty="0"/>
          </a:p>
          <a:p>
            <a:r>
              <a:rPr lang="en-US" i="1" dirty="0"/>
              <a:t>We need tobacco-free places to live, study, work, and play. </a:t>
            </a:r>
          </a:p>
          <a:p>
            <a:endParaRPr lang="en-US" dirty="0"/>
          </a:p>
        </p:txBody>
      </p:sp>
      <p:sp>
        <p:nvSpPr>
          <p:cNvPr id="4" name="Slide Number Placeholder 3"/>
          <p:cNvSpPr>
            <a:spLocks noGrp="1"/>
          </p:cNvSpPr>
          <p:nvPr>
            <p:ph type="sldNum" sz="quarter" idx="10"/>
          </p:nvPr>
        </p:nvSpPr>
        <p:spPr/>
        <p:txBody>
          <a:bodyPr/>
          <a:lstStyle/>
          <a:p>
            <a:fld id="{2B8E57AD-E709-014A-B5D7-9069EFAF10BC}" type="slidenum">
              <a:rPr lang="en-US" smtClean="0"/>
              <a:t>8</a:t>
            </a:fld>
            <a:endParaRPr lang="en-US" dirty="0"/>
          </a:p>
        </p:txBody>
      </p:sp>
    </p:spTree>
    <p:extLst>
      <p:ext uri="{BB962C8B-B14F-4D97-AF65-F5344CB8AC3E}">
        <p14:creationId xmlns:p14="http://schemas.microsoft.com/office/powerpoint/2010/main" val="2060327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u="sng" dirty="0"/>
              <a:t>Script: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a:t>We need homes that are safe and well maintained, affordable, and located in neighborhoods that provide access to daily needs.</a:t>
            </a:r>
          </a:p>
          <a:p>
            <a:endParaRPr lang="en-US" dirty="0"/>
          </a:p>
        </p:txBody>
      </p:sp>
      <p:sp>
        <p:nvSpPr>
          <p:cNvPr id="4" name="Slide Number Placeholder 3"/>
          <p:cNvSpPr>
            <a:spLocks noGrp="1"/>
          </p:cNvSpPr>
          <p:nvPr>
            <p:ph type="sldNum" sz="quarter" idx="10"/>
          </p:nvPr>
        </p:nvSpPr>
        <p:spPr/>
        <p:txBody>
          <a:bodyPr/>
          <a:lstStyle/>
          <a:p>
            <a:fld id="{2B8E57AD-E709-014A-B5D7-9069EFAF10BC}" type="slidenum">
              <a:rPr lang="en-US" smtClean="0"/>
              <a:t>9</a:t>
            </a:fld>
            <a:endParaRPr lang="en-US" dirty="0"/>
          </a:p>
        </p:txBody>
      </p:sp>
    </p:spTree>
    <p:extLst>
      <p:ext uri="{BB962C8B-B14F-4D97-AF65-F5344CB8AC3E}">
        <p14:creationId xmlns:p14="http://schemas.microsoft.com/office/powerpoint/2010/main" val="2869131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storyboards.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p:cNvSpPr txBox="1"/>
          <p:nvPr userDrawn="1"/>
        </p:nvSpPr>
        <p:spPr>
          <a:xfrm>
            <a:off x="0" y="1879602"/>
            <a:ext cx="9144000" cy="1323439"/>
          </a:xfrm>
          <a:prstGeom prst="rect">
            <a:avLst/>
          </a:prstGeom>
          <a:noFill/>
        </p:spPr>
        <p:txBody>
          <a:bodyPr wrap="square" rtlCol="0">
            <a:spAutoFit/>
          </a:bodyPr>
          <a:lstStyle/>
          <a:p>
            <a:pPr algn="ctr"/>
            <a:r>
              <a:rPr lang="en-US" sz="8000" dirty="0">
                <a:solidFill>
                  <a:srgbClr val="FFFFFF"/>
                </a:solidFill>
              </a:rPr>
              <a:t>STORYBOARDS</a:t>
            </a:r>
          </a:p>
        </p:txBody>
      </p:sp>
    </p:spTree>
    <p:extLst>
      <p:ext uri="{BB962C8B-B14F-4D97-AF65-F5344CB8AC3E}">
        <p14:creationId xmlns:p14="http://schemas.microsoft.com/office/powerpoint/2010/main" val="4126063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storyboards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ext Placeholder 3"/>
          <p:cNvSpPr>
            <a:spLocks noGrp="1"/>
          </p:cNvSpPr>
          <p:nvPr>
            <p:ph type="body" sz="quarter" idx="10" hasCustomPrompt="1"/>
          </p:nvPr>
        </p:nvSpPr>
        <p:spPr>
          <a:xfrm>
            <a:off x="1" y="2741085"/>
            <a:ext cx="9144000" cy="1291167"/>
          </a:xfrm>
          <a:prstGeom prst="rect">
            <a:avLst/>
          </a:prstGeom>
        </p:spPr>
        <p:txBody>
          <a:bodyPr vert="horz" anchor="ctr"/>
          <a:lstStyle>
            <a:lvl1pPr marL="0" indent="0" algn="ctr">
              <a:buNone/>
              <a:defRPr sz="80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STAGE #</a:t>
            </a:r>
          </a:p>
        </p:txBody>
      </p:sp>
    </p:spTree>
    <p:extLst>
      <p:ext uri="{BB962C8B-B14F-4D97-AF65-F5344CB8AC3E}">
        <p14:creationId xmlns:p14="http://schemas.microsoft.com/office/powerpoint/2010/main" val="4165844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7977" y="1066801"/>
            <a:ext cx="4024313" cy="5079087"/>
          </a:xfrm>
          <a:prstGeom prst="rect">
            <a:avLst/>
          </a:prstGeom>
        </p:spPr>
        <p:txBody>
          <a:bodyPr vert="horz"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Slide Content Here</a:t>
            </a:r>
          </a:p>
        </p:txBody>
      </p:sp>
      <p:sp>
        <p:nvSpPr>
          <p:cNvPr id="7" name="Text Placeholder 6"/>
          <p:cNvSpPr>
            <a:spLocks noGrp="1"/>
          </p:cNvSpPr>
          <p:nvPr>
            <p:ph type="body" sz="quarter" idx="11" hasCustomPrompt="1"/>
          </p:nvPr>
        </p:nvSpPr>
        <p:spPr>
          <a:xfrm>
            <a:off x="307977" y="40640"/>
            <a:ext cx="4024313" cy="363539"/>
          </a:xfrm>
          <a:prstGeom prst="rect">
            <a:avLst/>
          </a:prstGeom>
        </p:spPr>
        <p:txBody>
          <a:bodyPr vert="horz" anchor="ctr"/>
          <a:lstStyle>
            <a:lvl1pPr marL="0" indent="0">
              <a:buNone/>
              <a:defRPr sz="1600" b="0">
                <a:solidFill>
                  <a:schemeClr val="bg1"/>
                </a:solidFill>
                <a:latin typeface="Franklin Gothic Medium"/>
                <a:cs typeface="Franklin Gothic Medium"/>
              </a:defRPr>
            </a:lvl1pPr>
            <a:lvl5pPr marL="1828800" indent="0">
              <a:buNone/>
              <a:defRPr/>
            </a:lvl5pPr>
          </a:lstStyle>
          <a:p>
            <a:pPr lvl="0"/>
            <a:r>
              <a:rPr lang="en-US" dirty="0"/>
              <a:t>Slide #</a:t>
            </a:r>
          </a:p>
        </p:txBody>
      </p:sp>
      <p:sp>
        <p:nvSpPr>
          <p:cNvPr id="9" name="Text Placeholder 6"/>
          <p:cNvSpPr>
            <a:spLocks noGrp="1"/>
          </p:cNvSpPr>
          <p:nvPr>
            <p:ph type="body" sz="quarter" idx="13" hasCustomPrompt="1"/>
          </p:nvPr>
        </p:nvSpPr>
        <p:spPr>
          <a:xfrm>
            <a:off x="4724402" y="1066800"/>
            <a:ext cx="4024313" cy="2239048"/>
          </a:xfrm>
          <a:prstGeom prst="rect">
            <a:avLst/>
          </a:prstGeom>
        </p:spPr>
        <p:txBody>
          <a:bodyPr vert="horz" anchor="t"/>
          <a:lstStyle>
            <a:lvl1pPr marL="0" indent="0">
              <a:buNone/>
              <a:defRPr sz="1200" b="1">
                <a:solidFill>
                  <a:schemeClr val="bg1"/>
                </a:solidFill>
              </a:defRPr>
            </a:lvl1pPr>
            <a:lvl5pPr marL="1828800" indent="0">
              <a:buNone/>
              <a:defRPr/>
            </a:lvl5pPr>
          </a:lstStyle>
          <a:p>
            <a:pPr lvl="0"/>
            <a:r>
              <a:rPr lang="en-US" dirty="0"/>
              <a:t>Text here</a:t>
            </a:r>
          </a:p>
        </p:txBody>
      </p:sp>
      <p:sp>
        <p:nvSpPr>
          <p:cNvPr id="11" name="Text Placeholder 6"/>
          <p:cNvSpPr>
            <a:spLocks noGrp="1"/>
          </p:cNvSpPr>
          <p:nvPr>
            <p:ph type="body" sz="quarter" idx="15" hasCustomPrompt="1"/>
          </p:nvPr>
        </p:nvSpPr>
        <p:spPr>
          <a:xfrm>
            <a:off x="4724402" y="3906839"/>
            <a:ext cx="4024313" cy="2239048"/>
          </a:xfrm>
          <a:prstGeom prst="rect">
            <a:avLst/>
          </a:prstGeom>
        </p:spPr>
        <p:txBody>
          <a:bodyPr vert="horz" anchor="t"/>
          <a:lstStyle>
            <a:lvl1pPr marL="0" indent="0">
              <a:buNone/>
              <a:defRPr sz="1200" b="1">
                <a:solidFill>
                  <a:schemeClr val="bg1"/>
                </a:solidFill>
              </a:defRPr>
            </a:lvl1pPr>
            <a:lvl5pPr marL="1828800" indent="0">
              <a:buNone/>
              <a:defRPr/>
            </a:lvl5pPr>
          </a:lstStyle>
          <a:p>
            <a:pPr lvl="0"/>
            <a:r>
              <a:rPr lang="en-US" dirty="0"/>
              <a:t>Text here</a:t>
            </a:r>
          </a:p>
        </p:txBody>
      </p:sp>
      <p:sp>
        <p:nvSpPr>
          <p:cNvPr id="13" name="TextBox 12"/>
          <p:cNvSpPr txBox="1"/>
          <p:nvPr userDrawn="1"/>
        </p:nvSpPr>
        <p:spPr>
          <a:xfrm>
            <a:off x="4724401" y="588964"/>
            <a:ext cx="3423920" cy="307777"/>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Franklin Gothic Medium"/>
                <a:cs typeface="Franklin Gothic Medium"/>
              </a:rPr>
              <a:t>Look &amp; Feel:</a:t>
            </a:r>
          </a:p>
        </p:txBody>
      </p:sp>
      <p:sp>
        <p:nvSpPr>
          <p:cNvPr id="14" name="TextBox 13"/>
          <p:cNvSpPr txBox="1"/>
          <p:nvPr userDrawn="1"/>
        </p:nvSpPr>
        <p:spPr>
          <a:xfrm>
            <a:off x="4724401" y="3505201"/>
            <a:ext cx="3423920" cy="307777"/>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Franklin Gothic Medium"/>
                <a:cs typeface="Franklin Gothic Medium"/>
              </a:rPr>
              <a:t>Speaker’s Guidance:</a:t>
            </a:r>
          </a:p>
        </p:txBody>
      </p:sp>
      <p:sp>
        <p:nvSpPr>
          <p:cNvPr id="15" name="TextBox 14"/>
          <p:cNvSpPr txBox="1"/>
          <p:nvPr userDrawn="1"/>
        </p:nvSpPr>
        <p:spPr>
          <a:xfrm>
            <a:off x="304800" y="588964"/>
            <a:ext cx="3423920" cy="307777"/>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Franklin Gothic Medium"/>
                <a:cs typeface="Franklin Gothic Medium"/>
              </a:rPr>
              <a:t>Text on Slide:</a:t>
            </a:r>
          </a:p>
        </p:txBody>
      </p:sp>
    </p:spTree>
    <p:extLst>
      <p:ext uri="{BB962C8B-B14F-4D97-AF65-F5344CB8AC3E}">
        <p14:creationId xmlns:p14="http://schemas.microsoft.com/office/powerpoint/2010/main" val="407700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23518" y="0"/>
            <a:ext cx="9030821" cy="68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18424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4575502" y="0"/>
            <a:ext cx="4341874" cy="6858000"/>
          </a:xfrm>
          <a:prstGeom prst="rect">
            <a:avLst/>
          </a:prstGeom>
          <a:solidFill>
            <a:srgbClr val="459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6" cstate="email">
            <a:extLst>
              <a:ext uri="{28A0092B-C50C-407E-A947-70E740481C1C}">
                <a14:useLocalDpi xmlns:a14="http://schemas.microsoft.com/office/drawing/2010/main"/>
              </a:ext>
            </a:extLst>
          </a:blip>
          <a:srcRect r="772"/>
          <a:stretch/>
        </p:blipFill>
        <p:spPr>
          <a:xfrm>
            <a:off x="152864" y="6391362"/>
            <a:ext cx="8764511" cy="419607"/>
          </a:xfrm>
          <a:prstGeom prst="rect">
            <a:avLst/>
          </a:prstGeom>
        </p:spPr>
      </p:pic>
      <p:pic>
        <p:nvPicPr>
          <p:cNvPr id="8" name="Picture 7"/>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93972" y="47033"/>
            <a:ext cx="8623404" cy="418847"/>
          </a:xfrm>
          <a:prstGeom prst="rect">
            <a:avLst/>
          </a:prstGeom>
        </p:spPr>
      </p:pic>
      <p:sp>
        <p:nvSpPr>
          <p:cNvPr id="9" name="TextBox 8"/>
          <p:cNvSpPr txBox="1"/>
          <p:nvPr userDrawn="1"/>
        </p:nvSpPr>
        <p:spPr>
          <a:xfrm>
            <a:off x="7881074" y="6517364"/>
            <a:ext cx="1036302" cy="253916"/>
          </a:xfrm>
          <a:prstGeom prst="rect">
            <a:avLst/>
          </a:prstGeom>
          <a:noFill/>
        </p:spPr>
        <p:txBody>
          <a:bodyPr wrap="none" rtlCol="0">
            <a:spAutoFit/>
          </a:bodyPr>
          <a:lstStyle/>
          <a:p>
            <a:r>
              <a:rPr lang="en-US" sz="1050" dirty="0">
                <a:solidFill>
                  <a:schemeClr val="bg1"/>
                </a:solidFill>
                <a:latin typeface="Franklin Gothic Book"/>
                <a:cs typeface="Franklin Gothic Book"/>
              </a:rPr>
              <a:t>STORYBOARDS</a:t>
            </a:r>
          </a:p>
        </p:txBody>
      </p:sp>
    </p:spTree>
    <p:extLst>
      <p:ext uri="{BB962C8B-B14F-4D97-AF65-F5344CB8AC3E}">
        <p14:creationId xmlns:p14="http://schemas.microsoft.com/office/powerpoint/2010/main" val="2478192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2811580" y="4920604"/>
            <a:ext cx="3155031" cy="584775"/>
          </a:xfrm>
          <a:prstGeom prst="rect">
            <a:avLst/>
          </a:prstGeom>
        </p:spPr>
        <p:txBody>
          <a:bodyPr wrap="none">
            <a:spAutoFit/>
          </a:bodyPr>
          <a:lstStyle/>
          <a:p>
            <a:pPr algn="ctr"/>
            <a:r>
              <a:rPr lang="en-US" sz="3200" dirty="0">
                <a:solidFill>
                  <a:schemeClr val="bg1"/>
                </a:solidFill>
                <a:latin typeface="Segoe Script" panose="020B0504020000000003" pitchFamily="34" charset="0"/>
                <a:cs typeface="Century Gothic"/>
              </a:rPr>
              <a:t>Collaborative</a:t>
            </a:r>
          </a:p>
        </p:txBody>
      </p:sp>
      <p:sp>
        <p:nvSpPr>
          <p:cNvPr id="4" name="Rectangle 3"/>
          <p:cNvSpPr/>
          <p:nvPr/>
        </p:nvSpPr>
        <p:spPr>
          <a:xfrm>
            <a:off x="2585869" y="5194685"/>
            <a:ext cx="3754554" cy="1323439"/>
          </a:xfrm>
          <a:prstGeom prst="rect">
            <a:avLst/>
          </a:prstGeom>
        </p:spPr>
        <p:txBody>
          <a:bodyPr wrap="none">
            <a:spAutoFit/>
          </a:bodyPr>
          <a:lstStyle/>
          <a:p>
            <a:pPr algn="ctr"/>
            <a:r>
              <a:rPr lang="en-US" sz="8000" b="1" dirty="0">
                <a:solidFill>
                  <a:schemeClr val="bg1"/>
                </a:solidFill>
                <a:latin typeface="Century Gothic" panose="020B0502020202020204" pitchFamily="34" charset="0"/>
              </a:rPr>
              <a:t>HEALTH</a:t>
            </a:r>
          </a:p>
        </p:txBody>
      </p:sp>
    </p:spTree>
    <p:extLst>
      <p:ext uri="{BB962C8B-B14F-4D97-AF65-F5344CB8AC3E}">
        <p14:creationId xmlns:p14="http://schemas.microsoft.com/office/powerpoint/2010/main" val="2372481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2813744" y="1045542"/>
            <a:ext cx="3571328" cy="769441"/>
          </a:xfrm>
          <a:prstGeom prst="rect">
            <a:avLst/>
          </a:prstGeom>
        </p:spPr>
        <p:txBody>
          <a:bodyPr wrap="square">
            <a:spAutoFit/>
          </a:bodyPr>
          <a:lstStyle/>
          <a:p>
            <a:pPr algn="ctr"/>
            <a:r>
              <a:rPr lang="en-US" sz="4400" dirty="0">
                <a:solidFill>
                  <a:srgbClr val="FFFFFF"/>
                </a:solidFill>
              </a:rPr>
              <a:t>Community</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8694564">
            <a:off x="1667608" y="3320507"/>
            <a:ext cx="1295400" cy="1143000"/>
          </a:xfrm>
          <a:prstGeom prst="rect">
            <a:avLst/>
          </a:prstGeom>
        </p:spPr>
      </p:pic>
    </p:spTree>
    <p:extLst>
      <p:ext uri="{BB962C8B-B14F-4D97-AF65-F5344CB8AC3E}">
        <p14:creationId xmlns:p14="http://schemas.microsoft.com/office/powerpoint/2010/main" val="2832229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2822130" y="1026002"/>
            <a:ext cx="3574701" cy="875111"/>
          </a:xfrm>
          <a:prstGeom prst="rect">
            <a:avLst/>
          </a:prstGeom>
        </p:spPr>
        <p:txBody>
          <a:bodyPr wrap="square">
            <a:spAutoFit/>
          </a:bodyPr>
          <a:lstStyle/>
          <a:p>
            <a:pPr algn="ctr">
              <a:lnSpc>
                <a:spcPct val="90000"/>
              </a:lnSpc>
            </a:pPr>
            <a:r>
              <a:rPr lang="en-US" sz="2800" dirty="0">
                <a:solidFill>
                  <a:srgbClr val="FFFFFF"/>
                </a:solidFill>
              </a:rPr>
              <a:t>Jobs &amp; Opportunities</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7587103">
            <a:off x="1853224" y="3961420"/>
            <a:ext cx="1295400" cy="1143000"/>
          </a:xfrm>
          <a:prstGeom prst="rect">
            <a:avLst/>
          </a:prstGeom>
        </p:spPr>
      </p:pic>
    </p:spTree>
    <p:extLst>
      <p:ext uri="{BB962C8B-B14F-4D97-AF65-F5344CB8AC3E}">
        <p14:creationId xmlns:p14="http://schemas.microsoft.com/office/powerpoint/2010/main" val="1116892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2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2813744" y="1045542"/>
            <a:ext cx="3571328" cy="769441"/>
          </a:xfrm>
          <a:prstGeom prst="rect">
            <a:avLst/>
          </a:prstGeom>
        </p:spPr>
        <p:txBody>
          <a:bodyPr wrap="square">
            <a:spAutoFit/>
          </a:bodyPr>
          <a:lstStyle/>
          <a:p>
            <a:pPr algn="ctr"/>
            <a:r>
              <a:rPr lang="en-US" sz="4400" dirty="0">
                <a:solidFill>
                  <a:srgbClr val="FFFFFF"/>
                </a:solidFill>
              </a:rPr>
              <a:t>Schools</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9935704">
            <a:off x="1735990" y="2486266"/>
            <a:ext cx="1295400" cy="1143000"/>
          </a:xfrm>
          <a:prstGeom prst="rect">
            <a:avLst/>
          </a:prstGeom>
        </p:spPr>
      </p:pic>
    </p:spTree>
    <p:extLst>
      <p:ext uri="{BB962C8B-B14F-4D97-AF65-F5344CB8AC3E}">
        <p14:creationId xmlns:p14="http://schemas.microsoft.com/office/powerpoint/2010/main" val="4266263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2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2813744" y="1163124"/>
            <a:ext cx="3571328" cy="584776"/>
          </a:xfrm>
          <a:prstGeom prst="rect">
            <a:avLst/>
          </a:prstGeom>
        </p:spPr>
        <p:txBody>
          <a:bodyPr wrap="square">
            <a:spAutoFit/>
          </a:bodyPr>
          <a:lstStyle/>
          <a:p>
            <a:pPr algn="ctr"/>
            <a:r>
              <a:rPr lang="en-US" sz="3200" dirty="0">
                <a:solidFill>
                  <a:srgbClr val="FFFFFF"/>
                </a:solidFill>
              </a:rPr>
              <a:t>Connectedness</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6128269">
            <a:off x="2478451" y="4752730"/>
            <a:ext cx="1295400" cy="1143000"/>
          </a:xfrm>
          <a:prstGeom prst="rect">
            <a:avLst/>
          </a:prstGeom>
        </p:spPr>
      </p:pic>
    </p:spTree>
    <p:extLst>
      <p:ext uri="{BB962C8B-B14F-4D97-AF65-F5344CB8AC3E}">
        <p14:creationId xmlns:p14="http://schemas.microsoft.com/office/powerpoint/2010/main" val="1918862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 14-2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263471" y="225064"/>
            <a:ext cx="6392056" cy="2031325"/>
          </a:xfrm>
          <a:prstGeom prst="rect">
            <a:avLst/>
          </a:prstGeom>
        </p:spPr>
        <p:txBody>
          <a:bodyPr wrap="square">
            <a:spAutoFit/>
          </a:bodyPr>
          <a:lstStyle/>
          <a:p>
            <a:r>
              <a:rPr lang="en-US" sz="4200" b="1" dirty="0">
                <a:solidFill>
                  <a:schemeClr val="tx1">
                    <a:lumMod val="75000"/>
                    <a:lumOff val="25000"/>
                  </a:schemeClr>
                </a:solidFill>
              </a:rPr>
              <a:t>Our health is affected by the places we</a:t>
            </a:r>
          </a:p>
          <a:p>
            <a:r>
              <a:rPr lang="en-US" sz="4200" dirty="0">
                <a:solidFill>
                  <a:srgbClr val="3E9787"/>
                </a:solidFill>
                <a:latin typeface="Segoe Script" panose="020B0504020000000003" pitchFamily="34" charset="0"/>
              </a:rPr>
              <a:t>live, </a:t>
            </a:r>
            <a:r>
              <a:rPr lang="en-US" sz="4200" dirty="0">
                <a:solidFill>
                  <a:srgbClr val="83BC4D"/>
                </a:solidFill>
                <a:latin typeface="Segoe Script" panose="020B0504020000000003" pitchFamily="34" charset="0"/>
              </a:rPr>
              <a:t>work,</a:t>
            </a:r>
            <a:r>
              <a:rPr lang="en-US" sz="4200" dirty="0">
                <a:solidFill>
                  <a:srgbClr val="081A2F"/>
                </a:solidFill>
                <a:latin typeface="Segoe Script" panose="020B0504020000000003" pitchFamily="34" charset="0"/>
              </a:rPr>
              <a:t> </a:t>
            </a:r>
            <a:r>
              <a:rPr lang="en-US" sz="4200" dirty="0">
                <a:solidFill>
                  <a:srgbClr val="6B2F64"/>
                </a:solidFill>
                <a:latin typeface="Segoe Script" panose="020B0504020000000003" pitchFamily="34" charset="0"/>
              </a:rPr>
              <a:t>&amp; play</a:t>
            </a:r>
          </a:p>
        </p:txBody>
      </p:sp>
    </p:spTree>
    <p:extLst>
      <p:ext uri="{BB962C8B-B14F-4D97-AF65-F5344CB8AC3E}">
        <p14:creationId xmlns:p14="http://schemas.microsoft.com/office/powerpoint/2010/main" val="3424904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 Ma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1" y="1688910"/>
            <a:ext cx="9159677" cy="707886"/>
          </a:xfrm>
          <a:prstGeom prst="rect">
            <a:avLst/>
          </a:prstGeom>
        </p:spPr>
        <p:txBody>
          <a:bodyPr wrap="square">
            <a:spAutoFit/>
          </a:bodyPr>
          <a:lstStyle/>
          <a:p>
            <a:pPr algn="ctr"/>
            <a:r>
              <a:rPr lang="en-US" sz="4000" dirty="0">
                <a:solidFill>
                  <a:srgbClr val="83BC4D"/>
                </a:solidFill>
                <a:latin typeface="Segoe Script" panose="020B0504020000000003" pitchFamily="34" charset="0"/>
              </a:rPr>
              <a:t>How can we create</a:t>
            </a:r>
          </a:p>
        </p:txBody>
      </p:sp>
      <p:sp>
        <p:nvSpPr>
          <p:cNvPr id="4" name="Rectangle 3"/>
          <p:cNvSpPr/>
          <p:nvPr/>
        </p:nvSpPr>
        <p:spPr>
          <a:xfrm>
            <a:off x="0" y="2396796"/>
            <a:ext cx="9159676" cy="2713563"/>
          </a:xfrm>
          <a:prstGeom prst="rect">
            <a:avLst/>
          </a:prstGeom>
        </p:spPr>
        <p:txBody>
          <a:bodyPr wrap="square">
            <a:spAutoFit/>
          </a:bodyPr>
          <a:lstStyle/>
          <a:p>
            <a:pPr algn="ctr">
              <a:lnSpc>
                <a:spcPct val="80000"/>
              </a:lnSpc>
            </a:pPr>
            <a:r>
              <a:rPr lang="en-US" sz="14000" b="1" dirty="0">
                <a:solidFill>
                  <a:srgbClr val="FFFFFF"/>
                </a:solidFill>
              </a:rPr>
              <a:t>HEALTHY</a:t>
            </a:r>
          </a:p>
          <a:p>
            <a:pPr algn="ctr">
              <a:lnSpc>
                <a:spcPct val="80000"/>
              </a:lnSpc>
            </a:pPr>
            <a:r>
              <a:rPr lang="en-US" sz="7000" b="1" dirty="0">
                <a:solidFill>
                  <a:srgbClr val="FFFFFF"/>
                </a:solidFill>
              </a:rPr>
              <a:t>ENVIRONMENTS</a:t>
            </a:r>
            <a:r>
              <a:rPr lang="en-US" sz="7000" b="1" dirty="0">
                <a:solidFill>
                  <a:schemeClr val="bg1"/>
                </a:solidFill>
              </a:rPr>
              <a:t>?</a:t>
            </a:r>
          </a:p>
        </p:txBody>
      </p:sp>
    </p:spTree>
    <p:extLst>
      <p:ext uri="{BB962C8B-B14F-4D97-AF65-F5344CB8AC3E}">
        <p14:creationId xmlns:p14="http://schemas.microsoft.com/office/powerpoint/2010/main" val="3665857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 16-1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4661294" y="2891214"/>
            <a:ext cx="4028519" cy="2554545"/>
          </a:xfrm>
          <a:prstGeom prst="rect">
            <a:avLst/>
          </a:prstGeom>
        </p:spPr>
        <p:txBody>
          <a:bodyPr wrap="square">
            <a:spAutoFit/>
          </a:bodyPr>
          <a:lstStyle/>
          <a:p>
            <a:r>
              <a:rPr lang="en-US" sz="3200" dirty="0">
                <a:solidFill>
                  <a:schemeClr val="bg1"/>
                </a:solidFill>
              </a:rPr>
              <a:t>agree that the best way to achieve health is to change </a:t>
            </a:r>
            <a:r>
              <a:rPr lang="en-US" sz="3200" b="1" dirty="0">
                <a:solidFill>
                  <a:schemeClr val="bg1"/>
                </a:solidFill>
              </a:rPr>
              <a:t>environmental factors</a:t>
            </a:r>
          </a:p>
        </p:txBody>
      </p:sp>
      <p:sp>
        <p:nvSpPr>
          <p:cNvPr id="4" name="Rectangle 3"/>
          <p:cNvSpPr/>
          <p:nvPr/>
        </p:nvSpPr>
        <p:spPr>
          <a:xfrm>
            <a:off x="4661294" y="1594250"/>
            <a:ext cx="2994731" cy="1200329"/>
          </a:xfrm>
          <a:prstGeom prst="rect">
            <a:avLst/>
          </a:prstGeom>
        </p:spPr>
        <p:txBody>
          <a:bodyPr wrap="none">
            <a:spAutoFit/>
          </a:bodyPr>
          <a:lstStyle/>
          <a:p>
            <a:r>
              <a:rPr lang="en-US" sz="3400" dirty="0">
                <a:solidFill>
                  <a:srgbClr val="FFFFFF"/>
                </a:solidFill>
                <a:latin typeface="Segoe Script" panose="020B0504020000000003" pitchFamily="34" charset="0"/>
              </a:rPr>
              <a:t>Experts like</a:t>
            </a:r>
          </a:p>
          <a:p>
            <a:r>
              <a:rPr lang="en-US" sz="3800" dirty="0">
                <a:solidFill>
                  <a:srgbClr val="FFFFFF"/>
                </a:solidFill>
                <a:latin typeface="Segoe Script" panose="020B0504020000000003" pitchFamily="34" charset="0"/>
              </a:rPr>
              <a:t>the CDC </a:t>
            </a:r>
          </a:p>
        </p:txBody>
      </p:sp>
    </p:spTree>
    <p:extLst>
      <p:ext uri="{BB962C8B-B14F-4D97-AF65-F5344CB8AC3E}">
        <p14:creationId xmlns:p14="http://schemas.microsoft.com/office/powerpoint/2010/main" val="1617388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4638715" y="2799353"/>
            <a:ext cx="3253805" cy="1323439"/>
          </a:xfrm>
          <a:prstGeom prst="rect">
            <a:avLst/>
          </a:prstGeom>
        </p:spPr>
        <p:txBody>
          <a:bodyPr wrap="square">
            <a:spAutoFit/>
          </a:bodyPr>
          <a:lstStyle/>
          <a:p>
            <a:r>
              <a:rPr lang="en-US" sz="4000" b="1" dirty="0">
                <a:solidFill>
                  <a:srgbClr val="FFFFFF"/>
                </a:solidFill>
              </a:rPr>
              <a:t>there must be policy</a:t>
            </a:r>
          </a:p>
        </p:txBody>
      </p:sp>
      <p:sp>
        <p:nvSpPr>
          <p:cNvPr id="6" name="Rectangle 5"/>
          <p:cNvSpPr/>
          <p:nvPr/>
        </p:nvSpPr>
        <p:spPr>
          <a:xfrm>
            <a:off x="4661294" y="1633326"/>
            <a:ext cx="2300630" cy="1138773"/>
          </a:xfrm>
          <a:prstGeom prst="rect">
            <a:avLst/>
          </a:prstGeom>
        </p:spPr>
        <p:txBody>
          <a:bodyPr wrap="none">
            <a:spAutoFit/>
          </a:bodyPr>
          <a:lstStyle/>
          <a:p>
            <a:r>
              <a:rPr lang="en-US" sz="3400" dirty="0">
                <a:solidFill>
                  <a:srgbClr val="FFFFFF"/>
                </a:solidFill>
                <a:latin typeface="Segoe Script" panose="020B0504020000000003" pitchFamily="34" charset="0"/>
              </a:rPr>
              <a:t>To create</a:t>
            </a:r>
          </a:p>
          <a:p>
            <a:r>
              <a:rPr lang="en-US" sz="3400" dirty="0">
                <a:solidFill>
                  <a:srgbClr val="FFFFFF"/>
                </a:solidFill>
                <a:latin typeface="Segoe Script" panose="020B0504020000000003" pitchFamily="34" charset="0"/>
              </a:rPr>
              <a:t>change,</a:t>
            </a:r>
            <a:endParaRPr lang="en-US" sz="3800" dirty="0">
              <a:solidFill>
                <a:srgbClr val="FFFFFF"/>
              </a:solidFill>
              <a:latin typeface="Segoe Script" panose="020B0504020000000003" pitchFamily="34" charset="0"/>
            </a:endParaRPr>
          </a:p>
        </p:txBody>
      </p:sp>
    </p:spTree>
    <p:extLst>
      <p:ext uri="{BB962C8B-B14F-4D97-AF65-F5344CB8AC3E}">
        <p14:creationId xmlns:p14="http://schemas.microsoft.com/office/powerpoint/2010/main" val="3655196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0" y="5819391"/>
            <a:ext cx="9144000" cy="707886"/>
          </a:xfrm>
          <a:prstGeom prst="rect">
            <a:avLst/>
          </a:prstGeom>
        </p:spPr>
        <p:txBody>
          <a:bodyPr wrap="square">
            <a:spAutoFit/>
          </a:bodyPr>
          <a:lstStyle/>
          <a:p>
            <a:pPr algn="ctr"/>
            <a:r>
              <a:rPr lang="en-US" sz="4000" b="1" dirty="0">
                <a:solidFill>
                  <a:srgbClr val="FFFFFF"/>
                </a:solidFill>
              </a:rPr>
              <a:t>provide the framework</a:t>
            </a:r>
          </a:p>
        </p:txBody>
      </p:sp>
      <p:sp>
        <p:nvSpPr>
          <p:cNvPr id="4" name="Rectangle 3"/>
          <p:cNvSpPr/>
          <p:nvPr/>
        </p:nvSpPr>
        <p:spPr>
          <a:xfrm>
            <a:off x="-1" y="4719457"/>
            <a:ext cx="9159677" cy="830997"/>
          </a:xfrm>
          <a:prstGeom prst="rect">
            <a:avLst/>
          </a:prstGeom>
        </p:spPr>
        <p:txBody>
          <a:bodyPr wrap="square">
            <a:spAutoFit/>
          </a:bodyPr>
          <a:lstStyle/>
          <a:p>
            <a:pPr algn="ctr"/>
            <a:r>
              <a:rPr lang="en-US" sz="4800" dirty="0">
                <a:solidFill>
                  <a:srgbClr val="FFFFFF"/>
                </a:solidFill>
                <a:latin typeface="Segoe Script" panose="020B0504020000000003" pitchFamily="34" charset="0"/>
              </a:rPr>
              <a:t>Policies</a:t>
            </a:r>
            <a:endParaRPr lang="en-US" sz="4800" b="1" dirty="0">
              <a:solidFill>
                <a:srgbClr val="FFFFFF"/>
              </a:solidFill>
              <a:latin typeface="Segoe Script" panose="020B0504020000000003" pitchFamily="34" charset="0"/>
            </a:endParaRPr>
          </a:p>
        </p:txBody>
      </p:sp>
    </p:spTree>
    <p:extLst>
      <p:ext uri="{BB962C8B-B14F-4D97-AF65-F5344CB8AC3E}">
        <p14:creationId xmlns:p14="http://schemas.microsoft.com/office/powerpoint/2010/main" val="969904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5.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1" y="440174"/>
            <a:ext cx="9159677" cy="830997"/>
          </a:xfrm>
          <a:prstGeom prst="rect">
            <a:avLst/>
          </a:prstGeom>
        </p:spPr>
        <p:txBody>
          <a:bodyPr wrap="square">
            <a:spAutoFit/>
          </a:bodyPr>
          <a:lstStyle/>
          <a:p>
            <a:pPr algn="ctr"/>
            <a:r>
              <a:rPr lang="en-US" sz="4800" b="1" dirty="0">
                <a:solidFill>
                  <a:srgbClr val="FFFFFF"/>
                </a:solidFill>
              </a:rPr>
              <a:t>Healthy</a:t>
            </a:r>
            <a:r>
              <a:rPr lang="en-US" sz="4800" dirty="0">
                <a:solidFill>
                  <a:srgbClr val="FFFFFF"/>
                </a:solidFill>
              </a:rPr>
              <a:t> </a:t>
            </a:r>
            <a:r>
              <a:rPr lang="en-US" sz="4800" dirty="0">
                <a:solidFill>
                  <a:srgbClr val="FFFFFF"/>
                </a:solidFill>
                <a:latin typeface="Segoe Script" panose="020B0504020000000003" pitchFamily="34" charset="0"/>
              </a:rPr>
              <a:t>Eating</a:t>
            </a:r>
          </a:p>
        </p:txBody>
      </p:sp>
    </p:spTree>
    <p:extLst>
      <p:ext uri="{BB962C8B-B14F-4D97-AF65-F5344CB8AC3E}">
        <p14:creationId xmlns:p14="http://schemas.microsoft.com/office/powerpoint/2010/main" val="1679239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1796285" y="358854"/>
            <a:ext cx="5963492" cy="1255728"/>
          </a:xfrm>
          <a:prstGeom prst="rect">
            <a:avLst/>
          </a:prstGeom>
        </p:spPr>
        <p:txBody>
          <a:bodyPr wrap="none">
            <a:spAutoFit/>
          </a:bodyPr>
          <a:lstStyle/>
          <a:p>
            <a:pPr algn="ctr">
              <a:lnSpc>
                <a:spcPct val="90000"/>
              </a:lnSpc>
            </a:pPr>
            <a:r>
              <a:rPr lang="en-US" sz="4400" b="1" dirty="0">
                <a:solidFill>
                  <a:schemeClr val="bg1"/>
                </a:solidFill>
                <a:latin typeface="Century Gothic" panose="020B0502020202020204" pitchFamily="34" charset="0"/>
              </a:rPr>
              <a:t>How do you build a</a:t>
            </a:r>
          </a:p>
          <a:p>
            <a:pPr algn="ctr">
              <a:lnSpc>
                <a:spcPct val="90000"/>
              </a:lnSpc>
            </a:pPr>
            <a:r>
              <a:rPr lang="en-US" sz="4000" dirty="0">
                <a:solidFill>
                  <a:schemeClr val="bg1"/>
                </a:solidFill>
                <a:latin typeface="Segoe Script" panose="020B0504020000000003" pitchFamily="34" charset="0"/>
                <a:cs typeface="Comic Sans MS"/>
              </a:rPr>
              <a:t>healthy community?</a:t>
            </a:r>
          </a:p>
        </p:txBody>
      </p:sp>
    </p:spTree>
    <p:extLst>
      <p:ext uri="{BB962C8B-B14F-4D97-AF65-F5344CB8AC3E}">
        <p14:creationId xmlns:p14="http://schemas.microsoft.com/office/powerpoint/2010/main" val="3578085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1" y="440174"/>
            <a:ext cx="9159677" cy="830997"/>
          </a:xfrm>
          <a:prstGeom prst="rect">
            <a:avLst/>
          </a:prstGeom>
        </p:spPr>
        <p:txBody>
          <a:bodyPr wrap="square">
            <a:spAutoFit/>
          </a:bodyPr>
          <a:lstStyle/>
          <a:p>
            <a:pPr algn="ctr"/>
            <a:r>
              <a:rPr lang="en-US" sz="4800" dirty="0">
                <a:solidFill>
                  <a:srgbClr val="FFFFFF"/>
                </a:solidFill>
                <a:latin typeface="Segoe Script" panose="020B0504020000000003" pitchFamily="34" charset="0"/>
              </a:rPr>
              <a:t>Parks &amp; </a:t>
            </a:r>
            <a:r>
              <a:rPr lang="en-US" sz="4800" b="1" dirty="0">
                <a:solidFill>
                  <a:srgbClr val="FFFFFF"/>
                </a:solidFill>
              </a:rPr>
              <a:t>Recreation</a:t>
            </a:r>
          </a:p>
        </p:txBody>
      </p:sp>
    </p:spTree>
    <p:extLst>
      <p:ext uri="{BB962C8B-B14F-4D97-AF65-F5344CB8AC3E}">
        <p14:creationId xmlns:p14="http://schemas.microsoft.com/office/powerpoint/2010/main" val="2526605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1" y="440174"/>
            <a:ext cx="9159677" cy="830997"/>
          </a:xfrm>
          <a:prstGeom prst="rect">
            <a:avLst/>
          </a:prstGeom>
        </p:spPr>
        <p:txBody>
          <a:bodyPr wrap="square">
            <a:spAutoFit/>
          </a:bodyPr>
          <a:lstStyle/>
          <a:p>
            <a:pPr algn="ctr"/>
            <a:r>
              <a:rPr lang="en-US" sz="4800" b="1" dirty="0">
                <a:solidFill>
                  <a:srgbClr val="FFFFFF"/>
                </a:solidFill>
              </a:rPr>
              <a:t>Transportation</a:t>
            </a:r>
          </a:p>
        </p:txBody>
      </p:sp>
    </p:spTree>
    <p:extLst>
      <p:ext uri="{BB962C8B-B14F-4D97-AF65-F5344CB8AC3E}">
        <p14:creationId xmlns:p14="http://schemas.microsoft.com/office/powerpoint/2010/main" val="1750511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 22-1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1" y="338574"/>
            <a:ext cx="9159677" cy="1434239"/>
          </a:xfrm>
          <a:prstGeom prst="rect">
            <a:avLst/>
          </a:prstGeom>
        </p:spPr>
        <p:txBody>
          <a:bodyPr wrap="square">
            <a:spAutoFit/>
          </a:bodyPr>
          <a:lstStyle/>
          <a:p>
            <a:pPr algn="ctr">
              <a:lnSpc>
                <a:spcPct val="90000"/>
              </a:lnSpc>
            </a:pPr>
            <a:r>
              <a:rPr lang="en-US" sz="4800" dirty="0">
                <a:solidFill>
                  <a:srgbClr val="FFFFFF"/>
                </a:solidFill>
                <a:latin typeface="Segoe Script" panose="020B0504020000000003" pitchFamily="34" charset="0"/>
              </a:rPr>
              <a:t>Tobacco Free</a:t>
            </a:r>
          </a:p>
          <a:p>
            <a:pPr algn="ctr">
              <a:lnSpc>
                <a:spcPct val="90000"/>
              </a:lnSpc>
            </a:pPr>
            <a:r>
              <a:rPr lang="en-US" sz="4800" b="1" dirty="0">
                <a:solidFill>
                  <a:srgbClr val="FFFFFF"/>
                </a:solidFill>
              </a:rPr>
              <a:t>Environments</a:t>
            </a:r>
          </a:p>
        </p:txBody>
      </p:sp>
    </p:spTree>
    <p:extLst>
      <p:ext uri="{BB962C8B-B14F-4D97-AF65-F5344CB8AC3E}">
        <p14:creationId xmlns:p14="http://schemas.microsoft.com/office/powerpoint/2010/main" val="524829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1" y="440174"/>
            <a:ext cx="9159677" cy="830997"/>
          </a:xfrm>
          <a:prstGeom prst="rect">
            <a:avLst/>
          </a:prstGeom>
        </p:spPr>
        <p:txBody>
          <a:bodyPr wrap="square">
            <a:spAutoFit/>
          </a:bodyPr>
          <a:lstStyle/>
          <a:p>
            <a:pPr algn="ctr"/>
            <a:r>
              <a:rPr lang="en-US" sz="4800" b="1" dirty="0">
                <a:solidFill>
                  <a:srgbClr val="FFFFFF"/>
                </a:solidFill>
              </a:rPr>
              <a:t>Housing</a:t>
            </a:r>
          </a:p>
        </p:txBody>
      </p:sp>
    </p:spTree>
    <p:extLst>
      <p:ext uri="{BB962C8B-B14F-4D97-AF65-F5344CB8AC3E}">
        <p14:creationId xmlns:p14="http://schemas.microsoft.com/office/powerpoint/2010/main" val="2430399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9159676" cy="6869757"/>
          </a:xfrm>
          <a:prstGeom prst="rect">
            <a:avLst/>
          </a:prstGeom>
        </p:spPr>
      </p:pic>
      <p:sp>
        <p:nvSpPr>
          <p:cNvPr id="3" name="Rectangle 2"/>
          <p:cNvSpPr/>
          <p:nvPr/>
        </p:nvSpPr>
        <p:spPr>
          <a:xfrm>
            <a:off x="-1" y="440174"/>
            <a:ext cx="9159677" cy="830997"/>
          </a:xfrm>
          <a:prstGeom prst="rect">
            <a:avLst/>
          </a:prstGeom>
        </p:spPr>
        <p:txBody>
          <a:bodyPr wrap="square">
            <a:spAutoFit/>
          </a:bodyPr>
          <a:lstStyle/>
          <a:p>
            <a:pPr algn="ctr"/>
            <a:r>
              <a:rPr lang="en-US" sz="4800" dirty="0">
                <a:solidFill>
                  <a:srgbClr val="FFFFFF"/>
                </a:solidFill>
                <a:latin typeface="Segoe Script" panose="020B0504020000000003" pitchFamily="34" charset="0"/>
              </a:rPr>
              <a:t>Public</a:t>
            </a:r>
            <a:r>
              <a:rPr lang="en-US" sz="4800" b="1" dirty="0">
                <a:solidFill>
                  <a:srgbClr val="FFFFFF"/>
                </a:solidFill>
              </a:rPr>
              <a:t> Safety</a:t>
            </a:r>
          </a:p>
        </p:txBody>
      </p:sp>
    </p:spTree>
    <p:extLst>
      <p:ext uri="{BB962C8B-B14F-4D97-AF65-F5344CB8AC3E}">
        <p14:creationId xmlns:p14="http://schemas.microsoft.com/office/powerpoint/2010/main" val="742257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5.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1" y="440174"/>
            <a:ext cx="9159677" cy="830997"/>
          </a:xfrm>
          <a:prstGeom prst="rect">
            <a:avLst/>
          </a:prstGeom>
        </p:spPr>
        <p:txBody>
          <a:bodyPr wrap="square">
            <a:spAutoFit/>
          </a:bodyPr>
          <a:lstStyle/>
          <a:p>
            <a:pPr algn="ctr"/>
            <a:r>
              <a:rPr lang="en-US" sz="4800" dirty="0">
                <a:solidFill>
                  <a:srgbClr val="FFFFFF"/>
                </a:solidFill>
                <a:latin typeface="Segoe Script" panose="020B0504020000000003" pitchFamily="34" charset="0"/>
              </a:rPr>
              <a:t>Economic</a:t>
            </a:r>
            <a:r>
              <a:rPr lang="en-US" sz="4800" b="1" dirty="0">
                <a:solidFill>
                  <a:srgbClr val="FFFFFF"/>
                </a:solidFill>
              </a:rPr>
              <a:t> Opportunity</a:t>
            </a:r>
          </a:p>
        </p:txBody>
      </p:sp>
    </p:spTree>
    <p:extLst>
      <p:ext uri="{BB962C8B-B14F-4D97-AF65-F5344CB8AC3E}">
        <p14:creationId xmlns:p14="http://schemas.microsoft.com/office/powerpoint/2010/main" val="3712328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 26-2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42" y="-2450"/>
            <a:ext cx="9144000" cy="6858000"/>
          </a:xfrm>
          <a:prstGeom prst="rect">
            <a:avLst/>
          </a:prstGeom>
        </p:spPr>
      </p:pic>
      <p:sp>
        <p:nvSpPr>
          <p:cNvPr id="3" name="Rectangle 2"/>
          <p:cNvSpPr/>
          <p:nvPr/>
        </p:nvSpPr>
        <p:spPr>
          <a:xfrm>
            <a:off x="-1" y="440174"/>
            <a:ext cx="9159677" cy="830997"/>
          </a:xfrm>
          <a:prstGeom prst="rect">
            <a:avLst/>
          </a:prstGeom>
        </p:spPr>
        <p:txBody>
          <a:bodyPr wrap="square">
            <a:spAutoFit/>
          </a:bodyPr>
          <a:lstStyle/>
          <a:p>
            <a:pPr algn="ctr"/>
            <a:r>
              <a:rPr lang="en-US" sz="4800" b="1" dirty="0">
                <a:solidFill>
                  <a:srgbClr val="FFFFFF"/>
                </a:solidFill>
              </a:rPr>
              <a:t>Schools</a:t>
            </a:r>
          </a:p>
        </p:txBody>
      </p:sp>
    </p:spTree>
    <p:extLst>
      <p:ext uri="{BB962C8B-B14F-4D97-AF65-F5344CB8AC3E}">
        <p14:creationId xmlns:p14="http://schemas.microsoft.com/office/powerpoint/2010/main" val="489551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een Ma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1" y="3763724"/>
            <a:ext cx="9159677" cy="923330"/>
          </a:xfrm>
          <a:prstGeom prst="rect">
            <a:avLst/>
          </a:prstGeom>
        </p:spPr>
        <p:txBody>
          <a:bodyPr wrap="square">
            <a:spAutoFit/>
          </a:bodyPr>
          <a:lstStyle/>
          <a:p>
            <a:pPr algn="ctr"/>
            <a:r>
              <a:rPr lang="en-US" sz="5400" b="1" dirty="0">
                <a:solidFill>
                  <a:srgbClr val="FFFFFF"/>
                </a:solidFill>
              </a:rPr>
              <a:t>ACCOMPLISHED A LOT</a:t>
            </a:r>
          </a:p>
        </p:txBody>
      </p:sp>
      <p:sp>
        <p:nvSpPr>
          <p:cNvPr id="4" name="Rectangle 3"/>
          <p:cNvSpPr/>
          <p:nvPr/>
        </p:nvSpPr>
        <p:spPr>
          <a:xfrm>
            <a:off x="0" y="1752044"/>
            <a:ext cx="9144000" cy="1107996"/>
          </a:xfrm>
          <a:prstGeom prst="rect">
            <a:avLst/>
          </a:prstGeom>
        </p:spPr>
        <p:txBody>
          <a:bodyPr wrap="square">
            <a:spAutoFit/>
          </a:bodyPr>
          <a:lstStyle/>
          <a:p>
            <a:pPr algn="ctr"/>
            <a:r>
              <a:rPr lang="en-US" sz="6600" dirty="0">
                <a:solidFill>
                  <a:srgbClr val="6B2F64"/>
                </a:solidFill>
                <a:latin typeface="Segoe Script" panose="020B0504020000000003" pitchFamily="34" charset="0"/>
              </a:rPr>
              <a:t>100+ years</a:t>
            </a:r>
          </a:p>
        </p:txBody>
      </p:sp>
      <p:sp>
        <p:nvSpPr>
          <p:cNvPr id="5" name="Rectangle 4"/>
          <p:cNvSpPr/>
          <p:nvPr/>
        </p:nvSpPr>
        <p:spPr>
          <a:xfrm>
            <a:off x="0" y="2662872"/>
            <a:ext cx="9144000" cy="1323439"/>
          </a:xfrm>
          <a:prstGeom prst="rect">
            <a:avLst/>
          </a:prstGeom>
        </p:spPr>
        <p:txBody>
          <a:bodyPr wrap="square">
            <a:spAutoFit/>
          </a:bodyPr>
          <a:lstStyle/>
          <a:p>
            <a:pPr algn="ctr"/>
            <a:r>
              <a:rPr lang="en-US" sz="8000" b="1" dirty="0">
                <a:solidFill>
                  <a:srgbClr val="FFFFFF"/>
                </a:solidFill>
              </a:rPr>
              <a:t>OF POLICY HAS </a:t>
            </a:r>
          </a:p>
        </p:txBody>
      </p:sp>
    </p:spTree>
    <p:extLst>
      <p:ext uri="{BB962C8B-B14F-4D97-AF65-F5344CB8AC3E}">
        <p14:creationId xmlns:p14="http://schemas.microsoft.com/office/powerpoint/2010/main" val="357279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 28-2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1349071" y="4591230"/>
            <a:ext cx="7091680" cy="1015663"/>
          </a:xfrm>
          <a:prstGeom prst="rect">
            <a:avLst/>
          </a:prstGeom>
        </p:spPr>
        <p:txBody>
          <a:bodyPr wrap="square" anchor="t">
            <a:spAutoFit/>
          </a:bodyPr>
          <a:lstStyle/>
          <a:p>
            <a:pPr algn="ctr"/>
            <a:r>
              <a:rPr lang="en-US" sz="6000" dirty="0">
                <a:solidFill>
                  <a:srgbClr val="FFFFFF"/>
                </a:solidFill>
                <a:latin typeface="Segoe Script" panose="020B0504020000000003" pitchFamily="34" charset="0"/>
              </a:rPr>
              <a:t>millions</a:t>
            </a:r>
          </a:p>
        </p:txBody>
      </p:sp>
      <p:sp>
        <p:nvSpPr>
          <p:cNvPr id="4" name="Rectangle 3"/>
          <p:cNvSpPr/>
          <p:nvPr/>
        </p:nvSpPr>
        <p:spPr>
          <a:xfrm>
            <a:off x="0" y="5920991"/>
            <a:ext cx="9144000" cy="707886"/>
          </a:xfrm>
          <a:prstGeom prst="rect">
            <a:avLst/>
          </a:prstGeom>
        </p:spPr>
        <p:txBody>
          <a:bodyPr wrap="square" anchor="t">
            <a:spAutoFit/>
          </a:bodyPr>
          <a:lstStyle/>
          <a:p>
            <a:pPr algn="ctr"/>
            <a:r>
              <a:rPr lang="en-US" sz="4000" b="1" dirty="0">
                <a:solidFill>
                  <a:srgbClr val="FFFFFF"/>
                </a:solidFill>
              </a:rPr>
              <a:t>of lives saved, for instance</a:t>
            </a:r>
          </a:p>
        </p:txBody>
      </p:sp>
    </p:spTree>
    <p:extLst>
      <p:ext uri="{BB962C8B-B14F-4D97-AF65-F5344CB8AC3E}">
        <p14:creationId xmlns:p14="http://schemas.microsoft.com/office/powerpoint/2010/main" val="2866720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5130800" y="2191435"/>
            <a:ext cx="3982720" cy="2554545"/>
          </a:xfrm>
          <a:prstGeom prst="rect">
            <a:avLst/>
          </a:prstGeom>
        </p:spPr>
        <p:txBody>
          <a:bodyPr wrap="square">
            <a:spAutoFit/>
          </a:bodyPr>
          <a:lstStyle/>
          <a:p>
            <a:r>
              <a:rPr lang="en-US" sz="4000" b="1" dirty="0">
                <a:solidFill>
                  <a:srgbClr val="6B2F64"/>
                </a:solidFill>
              </a:rPr>
              <a:t>Sometimes policy doesn’t take health into</a:t>
            </a:r>
            <a:r>
              <a:rPr lang="en-US" sz="4000" dirty="0">
                <a:solidFill>
                  <a:srgbClr val="6B2F64"/>
                </a:solidFill>
              </a:rPr>
              <a:t> </a:t>
            </a:r>
            <a:r>
              <a:rPr lang="en-US" sz="4000" dirty="0">
                <a:solidFill>
                  <a:srgbClr val="83BC4D"/>
                </a:solidFill>
                <a:latin typeface="Segoe Script" panose="020B0504020000000003" pitchFamily="34" charset="0"/>
              </a:rPr>
              <a:t>account</a:t>
            </a:r>
          </a:p>
        </p:txBody>
      </p:sp>
    </p:spTree>
    <p:extLst>
      <p:ext uri="{BB962C8B-B14F-4D97-AF65-F5344CB8AC3E}">
        <p14:creationId xmlns:p14="http://schemas.microsoft.com/office/powerpoint/2010/main" val="146054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6" y="0"/>
            <a:ext cx="9144000" cy="6858000"/>
          </a:xfrm>
          <a:prstGeom prst="rect">
            <a:avLst/>
          </a:prstGeom>
        </p:spPr>
      </p:pic>
      <p:sp>
        <p:nvSpPr>
          <p:cNvPr id="3" name="Rectangle 2"/>
          <p:cNvSpPr/>
          <p:nvPr/>
        </p:nvSpPr>
        <p:spPr>
          <a:xfrm>
            <a:off x="2704968" y="140156"/>
            <a:ext cx="3734065" cy="1210588"/>
          </a:xfrm>
          <a:prstGeom prst="rect">
            <a:avLst/>
          </a:prstGeom>
        </p:spPr>
        <p:txBody>
          <a:bodyPr wrap="none">
            <a:spAutoFit/>
          </a:bodyPr>
          <a:lstStyle/>
          <a:p>
            <a:pPr algn="ctr">
              <a:lnSpc>
                <a:spcPct val="90000"/>
              </a:lnSpc>
            </a:pPr>
            <a:r>
              <a:rPr lang="en-US" sz="4000" b="1" dirty="0">
                <a:solidFill>
                  <a:schemeClr val="bg1"/>
                </a:solidFill>
              </a:rPr>
              <a:t>Environment is</a:t>
            </a:r>
          </a:p>
          <a:p>
            <a:pPr algn="ctr">
              <a:lnSpc>
                <a:spcPct val="90000"/>
              </a:lnSpc>
            </a:pPr>
            <a:r>
              <a:rPr lang="en-US" sz="4000" dirty="0">
                <a:solidFill>
                  <a:schemeClr val="bg1"/>
                </a:solidFill>
                <a:latin typeface="Segoe Script" panose="020B0504020000000003" pitchFamily="34" charset="0"/>
              </a:rPr>
              <a:t>everything</a:t>
            </a:r>
          </a:p>
        </p:txBody>
      </p:sp>
    </p:spTree>
    <p:extLst>
      <p:ext uri="{BB962C8B-B14F-4D97-AF65-F5344CB8AC3E}">
        <p14:creationId xmlns:p14="http://schemas.microsoft.com/office/powerpoint/2010/main" val="2189407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3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335579" y="516207"/>
            <a:ext cx="3128681" cy="1015663"/>
          </a:xfrm>
          <a:prstGeom prst="rect">
            <a:avLst/>
          </a:prstGeom>
          <a:noFill/>
        </p:spPr>
        <p:txBody>
          <a:bodyPr wrap="none" rtlCol="0">
            <a:spAutoFit/>
          </a:bodyPr>
          <a:lstStyle/>
          <a:p>
            <a:r>
              <a:rPr lang="en-US" sz="6000" b="1" dirty="0">
                <a:solidFill>
                  <a:schemeClr val="bg1"/>
                </a:solidFill>
              </a:rPr>
              <a:t>Isolated</a:t>
            </a:r>
          </a:p>
        </p:txBody>
      </p:sp>
      <p:sp>
        <p:nvSpPr>
          <p:cNvPr id="4" name="Rectangle 3"/>
          <p:cNvSpPr/>
          <p:nvPr/>
        </p:nvSpPr>
        <p:spPr>
          <a:xfrm>
            <a:off x="1818920" y="2967392"/>
            <a:ext cx="5854036" cy="1015663"/>
          </a:xfrm>
          <a:prstGeom prst="rect">
            <a:avLst/>
          </a:prstGeom>
        </p:spPr>
        <p:txBody>
          <a:bodyPr wrap="none">
            <a:spAutoFit/>
          </a:bodyPr>
          <a:lstStyle/>
          <a:p>
            <a:pPr algn="r"/>
            <a:r>
              <a:rPr lang="en-US" sz="6000" b="1" dirty="0">
                <a:solidFill>
                  <a:schemeClr val="bg1"/>
                </a:solidFill>
              </a:rPr>
              <a:t>Uncoordinated</a:t>
            </a:r>
          </a:p>
        </p:txBody>
      </p:sp>
      <p:sp>
        <p:nvSpPr>
          <p:cNvPr id="5" name="Rectangle 4"/>
          <p:cNvSpPr/>
          <p:nvPr/>
        </p:nvSpPr>
        <p:spPr>
          <a:xfrm>
            <a:off x="611382" y="5245071"/>
            <a:ext cx="4585660" cy="1015663"/>
          </a:xfrm>
          <a:prstGeom prst="rect">
            <a:avLst/>
          </a:prstGeom>
        </p:spPr>
        <p:txBody>
          <a:bodyPr wrap="none">
            <a:spAutoFit/>
          </a:bodyPr>
          <a:lstStyle/>
          <a:p>
            <a:r>
              <a:rPr lang="en-US" sz="6000" b="1" dirty="0">
                <a:solidFill>
                  <a:schemeClr val="bg1"/>
                </a:solidFill>
              </a:rPr>
              <a:t>Inconsistent</a:t>
            </a:r>
          </a:p>
        </p:txBody>
      </p:sp>
    </p:spTree>
    <p:extLst>
      <p:ext uri="{BB962C8B-B14F-4D97-AF65-F5344CB8AC3E}">
        <p14:creationId xmlns:p14="http://schemas.microsoft.com/office/powerpoint/2010/main" val="1495676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een Ma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1" y="2191435"/>
            <a:ext cx="9159677" cy="2115451"/>
          </a:xfrm>
          <a:prstGeom prst="rect">
            <a:avLst/>
          </a:prstGeom>
        </p:spPr>
        <p:txBody>
          <a:bodyPr wrap="square">
            <a:spAutoFit/>
          </a:bodyPr>
          <a:lstStyle/>
          <a:p>
            <a:pPr algn="ctr">
              <a:lnSpc>
                <a:spcPct val="80000"/>
              </a:lnSpc>
            </a:pPr>
            <a:r>
              <a:rPr lang="en-US" sz="8100" b="1" dirty="0">
                <a:solidFill>
                  <a:srgbClr val="FFFFFF"/>
                </a:solidFill>
              </a:rPr>
              <a:t>PREVENTING US </a:t>
            </a:r>
            <a:r>
              <a:rPr lang="en-US" sz="8000" b="1" dirty="0">
                <a:solidFill>
                  <a:srgbClr val="FFFFFF"/>
                </a:solidFill>
              </a:rPr>
              <a:t>FROM SOLVING</a:t>
            </a:r>
          </a:p>
        </p:txBody>
      </p:sp>
      <p:sp>
        <p:nvSpPr>
          <p:cNvPr id="4" name="Rectangle 3"/>
          <p:cNvSpPr/>
          <p:nvPr/>
        </p:nvSpPr>
        <p:spPr>
          <a:xfrm>
            <a:off x="0" y="4016494"/>
            <a:ext cx="9159676" cy="830997"/>
          </a:xfrm>
          <a:prstGeom prst="rect">
            <a:avLst/>
          </a:prstGeom>
        </p:spPr>
        <p:txBody>
          <a:bodyPr wrap="square">
            <a:spAutoFit/>
          </a:bodyPr>
          <a:lstStyle/>
          <a:p>
            <a:pPr algn="ctr"/>
            <a:r>
              <a:rPr lang="en-US" sz="4800" dirty="0">
                <a:solidFill>
                  <a:srgbClr val="6B2F64"/>
                </a:solidFill>
                <a:latin typeface="Segoe Script" panose="020B0504020000000003" pitchFamily="34" charset="0"/>
              </a:rPr>
              <a:t>our biggest challenges</a:t>
            </a:r>
          </a:p>
        </p:txBody>
      </p:sp>
    </p:spTree>
    <p:extLst>
      <p:ext uri="{BB962C8B-B14F-4D97-AF65-F5344CB8AC3E}">
        <p14:creationId xmlns:p14="http://schemas.microsoft.com/office/powerpoint/2010/main" val="1495676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 32-3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1816650" y="721360"/>
            <a:ext cx="2856371" cy="830997"/>
          </a:xfrm>
          <a:prstGeom prst="rect">
            <a:avLst/>
          </a:prstGeom>
          <a:noFill/>
        </p:spPr>
        <p:txBody>
          <a:bodyPr wrap="none" rtlCol="0">
            <a:spAutoFit/>
          </a:bodyPr>
          <a:lstStyle/>
          <a:p>
            <a:r>
              <a:rPr lang="en-US" sz="4800" b="1" dirty="0">
                <a:solidFill>
                  <a:srgbClr val="6B2F64"/>
                </a:solidFill>
              </a:rPr>
              <a:t>Violence</a:t>
            </a:r>
          </a:p>
        </p:txBody>
      </p:sp>
      <p:sp>
        <p:nvSpPr>
          <p:cNvPr id="4" name="TextBox 3"/>
          <p:cNvSpPr txBox="1"/>
          <p:nvPr/>
        </p:nvSpPr>
        <p:spPr>
          <a:xfrm>
            <a:off x="3230880" y="2176363"/>
            <a:ext cx="2403222" cy="830997"/>
          </a:xfrm>
          <a:prstGeom prst="rect">
            <a:avLst/>
          </a:prstGeom>
          <a:noFill/>
        </p:spPr>
        <p:txBody>
          <a:bodyPr wrap="none" rtlCol="0">
            <a:spAutoFit/>
          </a:bodyPr>
          <a:lstStyle/>
          <a:p>
            <a:r>
              <a:rPr lang="en-US" sz="4800" b="1" dirty="0">
                <a:solidFill>
                  <a:srgbClr val="3E9787"/>
                </a:solidFill>
              </a:rPr>
              <a:t>Poverty</a:t>
            </a:r>
          </a:p>
        </p:txBody>
      </p:sp>
      <p:sp>
        <p:nvSpPr>
          <p:cNvPr id="5" name="TextBox 4"/>
          <p:cNvSpPr txBox="1"/>
          <p:nvPr/>
        </p:nvSpPr>
        <p:spPr>
          <a:xfrm>
            <a:off x="2019850" y="3859738"/>
            <a:ext cx="4998183" cy="830997"/>
          </a:xfrm>
          <a:prstGeom prst="rect">
            <a:avLst/>
          </a:prstGeom>
          <a:noFill/>
        </p:spPr>
        <p:txBody>
          <a:bodyPr wrap="none" rtlCol="0">
            <a:spAutoFit/>
          </a:bodyPr>
          <a:lstStyle/>
          <a:p>
            <a:pPr algn="r"/>
            <a:r>
              <a:rPr lang="en-US" sz="4800" b="1" dirty="0">
                <a:solidFill>
                  <a:srgbClr val="83BC4D"/>
                </a:solidFill>
              </a:rPr>
              <a:t>Chronic disease</a:t>
            </a:r>
          </a:p>
        </p:txBody>
      </p:sp>
      <p:sp>
        <p:nvSpPr>
          <p:cNvPr id="6" name="TextBox 5"/>
          <p:cNvSpPr txBox="1"/>
          <p:nvPr/>
        </p:nvSpPr>
        <p:spPr>
          <a:xfrm>
            <a:off x="3584490" y="5292298"/>
            <a:ext cx="5035152" cy="830997"/>
          </a:xfrm>
          <a:prstGeom prst="rect">
            <a:avLst/>
          </a:prstGeom>
          <a:noFill/>
        </p:spPr>
        <p:txBody>
          <a:bodyPr wrap="none" rtlCol="0">
            <a:spAutoFit/>
          </a:bodyPr>
          <a:lstStyle/>
          <a:p>
            <a:pPr algn="r"/>
            <a:r>
              <a:rPr lang="en-US" sz="4800" b="1" dirty="0">
                <a:solidFill>
                  <a:srgbClr val="20619F"/>
                </a:solidFill>
              </a:rPr>
              <a:t>Climate change</a:t>
            </a:r>
          </a:p>
        </p:txBody>
      </p:sp>
    </p:spTree>
    <p:extLst>
      <p:ext uri="{BB962C8B-B14F-4D97-AF65-F5344CB8AC3E}">
        <p14:creationId xmlns:p14="http://schemas.microsoft.com/office/powerpoint/2010/main" val="1495676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3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304800" y="390326"/>
            <a:ext cx="4572000" cy="1323439"/>
          </a:xfrm>
          <a:prstGeom prst="rect">
            <a:avLst/>
          </a:prstGeom>
        </p:spPr>
        <p:txBody>
          <a:bodyPr>
            <a:spAutoFit/>
          </a:bodyPr>
          <a:lstStyle/>
          <a:p>
            <a:r>
              <a:rPr lang="en-US" sz="4400" b="1" dirty="0">
                <a:solidFill>
                  <a:schemeClr val="bg1"/>
                </a:solidFill>
                <a:latin typeface="Century Gothic"/>
                <a:cs typeface="Century Gothic"/>
              </a:rPr>
              <a:t>Consider one</a:t>
            </a:r>
          </a:p>
          <a:p>
            <a:r>
              <a:rPr lang="en-US" sz="3600" dirty="0">
                <a:solidFill>
                  <a:schemeClr val="bg1"/>
                </a:solidFill>
                <a:latin typeface="Segoe Script" panose="020B0504020000000003" pitchFamily="34" charset="0"/>
                <a:cs typeface="Century Gothic"/>
              </a:rPr>
              <a:t>beautiful park</a:t>
            </a:r>
          </a:p>
        </p:txBody>
      </p:sp>
    </p:spTree>
    <p:extLst>
      <p:ext uri="{BB962C8B-B14F-4D97-AF65-F5344CB8AC3E}">
        <p14:creationId xmlns:p14="http://schemas.microsoft.com/office/powerpoint/2010/main" val="1495676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tangle 3"/>
          <p:cNvSpPr/>
          <p:nvPr/>
        </p:nvSpPr>
        <p:spPr>
          <a:xfrm>
            <a:off x="4866640" y="181301"/>
            <a:ext cx="4089842" cy="2062103"/>
          </a:xfrm>
          <a:prstGeom prst="rect">
            <a:avLst/>
          </a:prstGeom>
        </p:spPr>
        <p:txBody>
          <a:bodyPr wrap="square">
            <a:spAutoFit/>
          </a:bodyPr>
          <a:lstStyle/>
          <a:p>
            <a:pPr algn="r"/>
            <a:r>
              <a:rPr lang="en-US" sz="3200" b="1" dirty="0">
                <a:solidFill>
                  <a:schemeClr val="bg1"/>
                </a:solidFill>
                <a:latin typeface="+mj-lt"/>
              </a:rPr>
              <a:t>What happens when park policy is disconnected from </a:t>
            </a:r>
            <a:r>
              <a:rPr lang="en-US" sz="3200" dirty="0">
                <a:solidFill>
                  <a:schemeClr val="bg1"/>
                </a:solidFill>
                <a:latin typeface="Segoe Script" panose="020B0504020000000003" pitchFamily="34" charset="0"/>
                <a:cs typeface="Century Gothic"/>
              </a:rPr>
              <a:t>housing policy?</a:t>
            </a:r>
          </a:p>
        </p:txBody>
      </p:sp>
    </p:spTree>
    <p:extLst>
      <p:ext uri="{BB962C8B-B14F-4D97-AF65-F5344CB8AC3E}">
        <p14:creationId xmlns:p14="http://schemas.microsoft.com/office/powerpoint/2010/main" val="1495676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4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4349262" y="390326"/>
            <a:ext cx="4572000" cy="1323439"/>
          </a:xfrm>
          <a:prstGeom prst="rect">
            <a:avLst/>
          </a:prstGeom>
        </p:spPr>
        <p:txBody>
          <a:bodyPr>
            <a:spAutoFit/>
          </a:bodyPr>
          <a:lstStyle/>
          <a:p>
            <a:pPr algn="r"/>
            <a:r>
              <a:rPr lang="en-US" sz="4400" b="1" dirty="0">
                <a:solidFill>
                  <a:schemeClr val="bg1"/>
                </a:solidFill>
                <a:latin typeface="Century Gothic"/>
                <a:cs typeface="Century Gothic"/>
              </a:rPr>
              <a:t>Consider a</a:t>
            </a:r>
          </a:p>
          <a:p>
            <a:pPr algn="r"/>
            <a:r>
              <a:rPr lang="en-US" sz="3600" dirty="0">
                <a:solidFill>
                  <a:schemeClr val="bg1"/>
                </a:solidFill>
                <a:latin typeface="Segoe Script" panose="020B0504020000000003" pitchFamily="34" charset="0"/>
                <a:cs typeface="Century Gothic"/>
              </a:rPr>
              <a:t>new roadway</a:t>
            </a:r>
          </a:p>
        </p:txBody>
      </p:sp>
    </p:spTree>
    <p:extLst>
      <p:ext uri="{BB962C8B-B14F-4D97-AF65-F5344CB8AC3E}">
        <p14:creationId xmlns:p14="http://schemas.microsoft.com/office/powerpoint/2010/main" val="14956765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4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3193774" y="181301"/>
            <a:ext cx="5762708" cy="2554545"/>
          </a:xfrm>
          <a:prstGeom prst="rect">
            <a:avLst/>
          </a:prstGeom>
        </p:spPr>
        <p:txBody>
          <a:bodyPr wrap="square">
            <a:spAutoFit/>
          </a:bodyPr>
          <a:lstStyle/>
          <a:p>
            <a:pPr algn="r"/>
            <a:r>
              <a:rPr lang="en-US" sz="3200" b="1" dirty="0">
                <a:solidFill>
                  <a:schemeClr val="bg1"/>
                </a:solidFill>
              </a:rPr>
              <a:t>What happens when transportation agencies</a:t>
            </a:r>
          </a:p>
          <a:p>
            <a:pPr algn="r"/>
            <a:r>
              <a:rPr lang="en-US" sz="3200" b="1" dirty="0">
                <a:solidFill>
                  <a:schemeClr val="bg1"/>
                </a:solidFill>
              </a:rPr>
              <a:t>are disconnected from air quality agencies &amp; the </a:t>
            </a:r>
            <a:r>
              <a:rPr lang="en-US" sz="3200" dirty="0">
                <a:solidFill>
                  <a:schemeClr val="bg1"/>
                </a:solidFill>
                <a:latin typeface="Segoe Script" panose="020B0504020000000003" pitchFamily="34" charset="0"/>
              </a:rPr>
              <a:t>local health department?</a:t>
            </a:r>
            <a:endParaRPr lang="en-US" sz="3200" dirty="0">
              <a:solidFill>
                <a:schemeClr val="bg1"/>
              </a:solidFill>
              <a:latin typeface="Segoe Script" panose="020B0504020000000003" pitchFamily="34" charset="0"/>
              <a:cs typeface="Century Gothic"/>
            </a:endParaRPr>
          </a:p>
        </p:txBody>
      </p:sp>
    </p:spTree>
    <p:extLst>
      <p:ext uri="{BB962C8B-B14F-4D97-AF65-F5344CB8AC3E}">
        <p14:creationId xmlns:p14="http://schemas.microsoft.com/office/powerpoint/2010/main" val="1495676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een Ma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0" y="3269456"/>
            <a:ext cx="9159676" cy="1015663"/>
          </a:xfrm>
          <a:prstGeom prst="rect">
            <a:avLst/>
          </a:prstGeom>
        </p:spPr>
        <p:txBody>
          <a:bodyPr wrap="square">
            <a:spAutoFit/>
          </a:bodyPr>
          <a:lstStyle/>
          <a:p>
            <a:pPr algn="ctr"/>
            <a:r>
              <a:rPr lang="en-US" sz="6000" dirty="0">
                <a:solidFill>
                  <a:srgbClr val="6B2F64"/>
                </a:solidFill>
                <a:latin typeface="Segoe Script" panose="020B0504020000000003" pitchFamily="34" charset="0"/>
              </a:rPr>
              <a:t>change it?</a:t>
            </a:r>
          </a:p>
        </p:txBody>
      </p:sp>
      <p:sp>
        <p:nvSpPr>
          <p:cNvPr id="4" name="Rectangle 3"/>
          <p:cNvSpPr/>
          <p:nvPr/>
        </p:nvSpPr>
        <p:spPr>
          <a:xfrm>
            <a:off x="0" y="2434128"/>
            <a:ext cx="9159676" cy="1061829"/>
          </a:xfrm>
          <a:prstGeom prst="rect">
            <a:avLst/>
          </a:prstGeom>
        </p:spPr>
        <p:txBody>
          <a:bodyPr wrap="square">
            <a:spAutoFit/>
          </a:bodyPr>
          <a:lstStyle/>
          <a:p>
            <a:pPr algn="ctr"/>
            <a:r>
              <a:rPr lang="en-US" sz="6300" b="1" dirty="0">
                <a:solidFill>
                  <a:srgbClr val="FFFFFF"/>
                </a:solidFill>
              </a:rPr>
              <a:t>WHAT IF WE COULD </a:t>
            </a:r>
          </a:p>
        </p:txBody>
      </p:sp>
    </p:spTree>
    <p:extLst>
      <p:ext uri="{BB962C8B-B14F-4D97-AF65-F5344CB8AC3E}">
        <p14:creationId xmlns:p14="http://schemas.microsoft.com/office/powerpoint/2010/main" val="14956765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 38-4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2" y="240715"/>
            <a:ext cx="9144001" cy="1200329"/>
          </a:xfrm>
          <a:prstGeom prst="rect">
            <a:avLst/>
          </a:prstGeom>
        </p:spPr>
        <p:txBody>
          <a:bodyPr wrap="square">
            <a:spAutoFit/>
          </a:bodyPr>
          <a:lstStyle/>
          <a:p>
            <a:pPr algn="ctr"/>
            <a:r>
              <a:rPr lang="en-US" sz="3600" b="1" dirty="0">
                <a:solidFill>
                  <a:srgbClr val="20619F"/>
                </a:solidFill>
              </a:rPr>
              <a:t>Working together to tackle our</a:t>
            </a:r>
          </a:p>
          <a:p>
            <a:pPr algn="ctr"/>
            <a:r>
              <a:rPr lang="en-US" sz="3600" dirty="0">
                <a:solidFill>
                  <a:srgbClr val="83BC4D"/>
                </a:solidFill>
                <a:latin typeface="Segoe Script" panose="020B0504020000000003" pitchFamily="34" charset="0"/>
              </a:rPr>
              <a:t>biggest problems</a:t>
            </a:r>
          </a:p>
        </p:txBody>
      </p:sp>
    </p:spTree>
    <p:extLst>
      <p:ext uri="{BB962C8B-B14F-4D97-AF65-F5344CB8AC3E}">
        <p14:creationId xmlns:p14="http://schemas.microsoft.com/office/powerpoint/2010/main" val="14956765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 39-3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1" y="5449054"/>
            <a:ext cx="9159677" cy="830997"/>
          </a:xfrm>
          <a:prstGeom prst="rect">
            <a:avLst/>
          </a:prstGeom>
        </p:spPr>
        <p:txBody>
          <a:bodyPr wrap="square">
            <a:spAutoFit/>
          </a:bodyPr>
          <a:lstStyle/>
          <a:p>
            <a:pPr algn="ctr"/>
            <a:r>
              <a:rPr lang="en-US" sz="4800" dirty="0">
                <a:solidFill>
                  <a:schemeClr val="bg1"/>
                </a:solidFill>
                <a:latin typeface="Segoe Script" panose="020B0504020000000003" pitchFamily="34" charset="0"/>
              </a:rPr>
              <a:t>What would it </a:t>
            </a:r>
            <a:r>
              <a:rPr lang="en-US" sz="4800" b="1" dirty="0">
                <a:solidFill>
                  <a:schemeClr val="bg1"/>
                </a:solidFill>
              </a:rPr>
              <a:t>look like?</a:t>
            </a:r>
          </a:p>
        </p:txBody>
      </p:sp>
    </p:spTree>
    <p:extLst>
      <p:ext uri="{BB962C8B-B14F-4D97-AF65-F5344CB8AC3E}">
        <p14:creationId xmlns:p14="http://schemas.microsoft.com/office/powerpoint/2010/main" val="2583896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2813744" y="1045542"/>
            <a:ext cx="3571328" cy="769441"/>
          </a:xfrm>
          <a:prstGeom prst="rect">
            <a:avLst/>
          </a:prstGeom>
        </p:spPr>
        <p:txBody>
          <a:bodyPr wrap="square">
            <a:spAutoFit/>
          </a:bodyPr>
          <a:lstStyle/>
          <a:p>
            <a:pPr algn="ctr"/>
            <a:r>
              <a:rPr lang="en-US" sz="4400" dirty="0">
                <a:solidFill>
                  <a:srgbClr val="FFFFFF"/>
                </a:solidFill>
              </a:rPr>
              <a:t>Food</a:t>
            </a:r>
          </a:p>
        </p:txBody>
      </p:sp>
    </p:spTree>
    <p:extLst>
      <p:ext uri="{BB962C8B-B14F-4D97-AF65-F5344CB8AC3E}">
        <p14:creationId xmlns:p14="http://schemas.microsoft.com/office/powerpoint/2010/main" val="4019679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3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3121120" y="125606"/>
            <a:ext cx="2916183" cy="1322413"/>
          </a:xfrm>
          <a:prstGeom prst="rect">
            <a:avLst/>
          </a:prstGeom>
        </p:spPr>
        <p:txBody>
          <a:bodyPr wrap="none">
            <a:spAutoFit/>
          </a:bodyPr>
          <a:lstStyle/>
          <a:p>
            <a:pPr algn="ctr">
              <a:lnSpc>
                <a:spcPct val="90000"/>
              </a:lnSpc>
            </a:pPr>
            <a:r>
              <a:rPr lang="en-US" sz="4400" b="1" dirty="0">
                <a:solidFill>
                  <a:srgbClr val="FFFFFF"/>
                </a:solidFill>
              </a:rPr>
              <a:t>A new</a:t>
            </a:r>
          </a:p>
          <a:p>
            <a:pPr algn="ctr">
              <a:lnSpc>
                <a:spcPct val="90000"/>
              </a:lnSpc>
            </a:pPr>
            <a:r>
              <a:rPr lang="en-US" sz="4400" dirty="0">
                <a:solidFill>
                  <a:srgbClr val="FFFFFF"/>
                </a:solidFill>
                <a:latin typeface="Segoe Script" panose="020B0504020000000003" pitchFamily="34" charset="0"/>
              </a:rPr>
              <a:t>approach</a:t>
            </a:r>
          </a:p>
        </p:txBody>
      </p:sp>
    </p:spTree>
    <p:extLst>
      <p:ext uri="{BB962C8B-B14F-4D97-AF65-F5344CB8AC3E}">
        <p14:creationId xmlns:p14="http://schemas.microsoft.com/office/powerpoint/2010/main" val="25599027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195384" y="303404"/>
            <a:ext cx="4376615" cy="1538883"/>
          </a:xfrm>
          <a:prstGeom prst="rect">
            <a:avLst/>
          </a:prstGeom>
        </p:spPr>
        <p:txBody>
          <a:bodyPr wrap="square">
            <a:spAutoFit/>
          </a:bodyPr>
          <a:lstStyle/>
          <a:p>
            <a:r>
              <a:rPr lang="en-US" sz="5400" dirty="0">
                <a:solidFill>
                  <a:srgbClr val="FFFFFF"/>
                </a:solidFill>
                <a:latin typeface="Segoe Script"/>
                <a:cs typeface="Segoe Script"/>
              </a:rPr>
              <a:t>Health</a:t>
            </a:r>
            <a:br>
              <a:rPr lang="en-US" sz="4800" dirty="0">
                <a:solidFill>
                  <a:srgbClr val="FFFFFF"/>
                </a:solidFill>
              </a:rPr>
            </a:br>
            <a:r>
              <a:rPr lang="en-US" sz="4000" b="1" dirty="0">
                <a:solidFill>
                  <a:srgbClr val="FFFFFF"/>
                </a:solidFill>
                <a:latin typeface="+mj-lt"/>
              </a:rPr>
              <a:t>in all polices</a:t>
            </a:r>
          </a:p>
        </p:txBody>
      </p:sp>
    </p:spTree>
    <p:extLst>
      <p:ext uri="{BB962C8B-B14F-4D97-AF65-F5344CB8AC3E}">
        <p14:creationId xmlns:p14="http://schemas.microsoft.com/office/powerpoint/2010/main" val="17173338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tangle 3"/>
          <p:cNvSpPr/>
          <p:nvPr/>
        </p:nvSpPr>
        <p:spPr>
          <a:xfrm>
            <a:off x="160216" y="502697"/>
            <a:ext cx="6115539" cy="1538883"/>
          </a:xfrm>
          <a:prstGeom prst="rect">
            <a:avLst/>
          </a:prstGeom>
        </p:spPr>
        <p:txBody>
          <a:bodyPr wrap="square">
            <a:spAutoFit/>
          </a:bodyPr>
          <a:lstStyle/>
          <a:p>
            <a:r>
              <a:rPr lang="en-US" sz="5400" dirty="0">
                <a:solidFill>
                  <a:srgbClr val="FFFFFF"/>
                </a:solidFill>
                <a:latin typeface="Segoe Script"/>
                <a:cs typeface="Segoe Script"/>
              </a:rPr>
              <a:t>Sustainability</a:t>
            </a:r>
            <a:br>
              <a:rPr lang="en-US" sz="4800" dirty="0">
                <a:solidFill>
                  <a:srgbClr val="FFFFFF"/>
                </a:solidFill>
              </a:rPr>
            </a:br>
            <a:r>
              <a:rPr lang="en-US" sz="4000" b="1" dirty="0">
                <a:solidFill>
                  <a:srgbClr val="FFFFFF"/>
                </a:solidFill>
                <a:latin typeface="+mj-lt"/>
              </a:rPr>
              <a:t>in all polices</a:t>
            </a:r>
          </a:p>
        </p:txBody>
      </p:sp>
    </p:spTree>
    <p:extLst>
      <p:ext uri="{BB962C8B-B14F-4D97-AF65-F5344CB8AC3E}">
        <p14:creationId xmlns:p14="http://schemas.microsoft.com/office/powerpoint/2010/main" val="25927309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tangle 3"/>
          <p:cNvSpPr/>
          <p:nvPr/>
        </p:nvSpPr>
        <p:spPr>
          <a:xfrm>
            <a:off x="195384" y="303404"/>
            <a:ext cx="4376615" cy="1538883"/>
          </a:xfrm>
          <a:prstGeom prst="rect">
            <a:avLst/>
          </a:prstGeom>
        </p:spPr>
        <p:txBody>
          <a:bodyPr wrap="square">
            <a:spAutoFit/>
          </a:bodyPr>
          <a:lstStyle/>
          <a:p>
            <a:r>
              <a:rPr lang="en-US" sz="5400" dirty="0">
                <a:solidFill>
                  <a:srgbClr val="FFFFFF"/>
                </a:solidFill>
                <a:latin typeface="Segoe Script"/>
                <a:cs typeface="Segoe Script"/>
              </a:rPr>
              <a:t>Equity</a:t>
            </a:r>
            <a:br>
              <a:rPr lang="en-US" sz="4800" dirty="0">
                <a:solidFill>
                  <a:srgbClr val="FFFFFF"/>
                </a:solidFill>
              </a:rPr>
            </a:br>
            <a:r>
              <a:rPr lang="en-US" sz="4000" b="1" dirty="0">
                <a:solidFill>
                  <a:srgbClr val="FFFFFF"/>
                </a:solidFill>
                <a:latin typeface="+mj-lt"/>
              </a:rPr>
              <a:t>in all polices</a:t>
            </a:r>
          </a:p>
        </p:txBody>
      </p:sp>
    </p:spTree>
    <p:extLst>
      <p:ext uri="{BB962C8B-B14F-4D97-AF65-F5344CB8AC3E}">
        <p14:creationId xmlns:p14="http://schemas.microsoft.com/office/powerpoint/2010/main" val="571818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een Ma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0" y="2303195"/>
            <a:ext cx="9159676" cy="707886"/>
          </a:xfrm>
          <a:prstGeom prst="rect">
            <a:avLst/>
          </a:prstGeom>
        </p:spPr>
        <p:txBody>
          <a:bodyPr wrap="square">
            <a:spAutoFit/>
          </a:bodyPr>
          <a:lstStyle/>
          <a:p>
            <a:pPr algn="ctr"/>
            <a:r>
              <a:rPr lang="en-US" sz="4000" dirty="0">
                <a:solidFill>
                  <a:srgbClr val="6B2F64"/>
                </a:solidFill>
                <a:latin typeface="Segoe Script" panose="020B0504020000000003" pitchFamily="34" charset="0"/>
              </a:rPr>
              <a:t>It all means one thing:</a:t>
            </a:r>
          </a:p>
        </p:txBody>
      </p:sp>
      <p:sp>
        <p:nvSpPr>
          <p:cNvPr id="4" name="Rectangle 3"/>
          <p:cNvSpPr/>
          <p:nvPr/>
        </p:nvSpPr>
        <p:spPr>
          <a:xfrm>
            <a:off x="-2" y="2848094"/>
            <a:ext cx="9144001" cy="1866152"/>
          </a:xfrm>
          <a:prstGeom prst="rect">
            <a:avLst/>
          </a:prstGeom>
        </p:spPr>
        <p:txBody>
          <a:bodyPr wrap="square">
            <a:spAutoFit/>
          </a:bodyPr>
          <a:lstStyle/>
          <a:p>
            <a:pPr algn="ctr">
              <a:lnSpc>
                <a:spcPct val="90000"/>
              </a:lnSpc>
            </a:pPr>
            <a:r>
              <a:rPr lang="en-US" sz="6900" b="1" dirty="0">
                <a:solidFill>
                  <a:schemeClr val="bg1"/>
                </a:solidFill>
              </a:rPr>
              <a:t>BRINGING PUBLIC</a:t>
            </a:r>
          </a:p>
          <a:p>
            <a:pPr algn="ctr">
              <a:lnSpc>
                <a:spcPct val="90000"/>
              </a:lnSpc>
            </a:pPr>
            <a:r>
              <a:rPr lang="en-US" sz="5800" b="1" dirty="0">
                <a:solidFill>
                  <a:schemeClr val="bg1"/>
                </a:solidFill>
              </a:rPr>
              <a:t>AGENCIES TOGETHER</a:t>
            </a:r>
          </a:p>
        </p:txBody>
      </p:sp>
    </p:spTree>
    <p:extLst>
      <p:ext uri="{BB962C8B-B14F-4D97-AF65-F5344CB8AC3E}">
        <p14:creationId xmlns:p14="http://schemas.microsoft.com/office/powerpoint/2010/main" val="179493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5.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tangle 3"/>
          <p:cNvSpPr/>
          <p:nvPr/>
        </p:nvSpPr>
        <p:spPr>
          <a:xfrm>
            <a:off x="0" y="5788911"/>
            <a:ext cx="9144000" cy="875111"/>
          </a:xfrm>
          <a:prstGeom prst="rect">
            <a:avLst/>
          </a:prstGeom>
        </p:spPr>
        <p:txBody>
          <a:bodyPr wrap="square">
            <a:spAutoFit/>
          </a:bodyPr>
          <a:lstStyle/>
          <a:p>
            <a:pPr algn="ctr">
              <a:lnSpc>
                <a:spcPct val="90000"/>
              </a:lnSpc>
            </a:pPr>
            <a:r>
              <a:rPr lang="en-US" sz="2800" b="1" dirty="0">
                <a:solidFill>
                  <a:srgbClr val="FFFFFF"/>
                </a:solidFill>
              </a:rPr>
              <a:t>sets the framework for the</a:t>
            </a:r>
          </a:p>
          <a:p>
            <a:pPr algn="ctr">
              <a:lnSpc>
                <a:spcPct val="90000"/>
              </a:lnSpc>
            </a:pPr>
            <a:r>
              <a:rPr lang="en-US" sz="2800" b="1" dirty="0">
                <a:solidFill>
                  <a:srgbClr val="FFFFFF"/>
                </a:solidFill>
              </a:rPr>
              <a:t>new approach</a:t>
            </a:r>
          </a:p>
        </p:txBody>
      </p:sp>
      <p:sp>
        <p:nvSpPr>
          <p:cNvPr id="5" name="Rectangle 4"/>
          <p:cNvSpPr/>
          <p:nvPr/>
        </p:nvSpPr>
        <p:spPr>
          <a:xfrm>
            <a:off x="-1" y="4709686"/>
            <a:ext cx="9144001" cy="830997"/>
          </a:xfrm>
          <a:prstGeom prst="rect">
            <a:avLst/>
          </a:prstGeom>
        </p:spPr>
        <p:txBody>
          <a:bodyPr wrap="square">
            <a:spAutoFit/>
          </a:bodyPr>
          <a:lstStyle/>
          <a:p>
            <a:pPr algn="ctr"/>
            <a:r>
              <a:rPr lang="en-US" sz="4600" i="1" dirty="0">
                <a:solidFill>
                  <a:srgbClr val="FFFFFF"/>
                </a:solidFill>
                <a:latin typeface="Segoe Script" panose="020B0504020000000003" pitchFamily="34" charset="0"/>
              </a:rPr>
              <a:t>A policy</a:t>
            </a:r>
            <a:endParaRPr lang="en-US" sz="4600" b="1" dirty="0">
              <a:solidFill>
                <a:srgbClr val="FFFFFF"/>
              </a:solidFill>
              <a:latin typeface="Segoe Script" panose="020B0504020000000003" pitchFamily="34" charset="0"/>
            </a:endParaRPr>
          </a:p>
        </p:txBody>
      </p:sp>
    </p:spTree>
    <p:extLst>
      <p:ext uri="{BB962C8B-B14F-4D97-AF65-F5344CB8AC3E}">
        <p14:creationId xmlns:p14="http://schemas.microsoft.com/office/powerpoint/2010/main" val="37845354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lide-4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1906246" y="4371839"/>
            <a:ext cx="5422207" cy="2228302"/>
          </a:xfrm>
          <a:prstGeom prst="rect">
            <a:avLst/>
          </a:prstGeom>
        </p:spPr>
        <p:txBody>
          <a:bodyPr wrap="square">
            <a:spAutoFit/>
          </a:bodyPr>
          <a:lstStyle/>
          <a:p>
            <a:pPr algn="ctr">
              <a:lnSpc>
                <a:spcPct val="80000"/>
              </a:lnSpc>
            </a:pPr>
            <a:r>
              <a:rPr lang="en-US" sz="8800" b="1" dirty="0">
                <a:solidFill>
                  <a:schemeClr val="bg1"/>
                </a:solidFill>
                <a:latin typeface="Century Gothic" panose="020B0502020202020204" pitchFamily="34" charset="0"/>
              </a:rPr>
              <a:t>5</a:t>
            </a:r>
            <a:endParaRPr lang="en-US" sz="8800" dirty="0">
              <a:solidFill>
                <a:schemeClr val="bg1"/>
              </a:solidFill>
              <a:latin typeface="Century Gothic" panose="020B0502020202020204" pitchFamily="34" charset="0"/>
            </a:endParaRPr>
          </a:p>
          <a:p>
            <a:pPr algn="ctr">
              <a:lnSpc>
                <a:spcPct val="90000"/>
              </a:lnSpc>
            </a:pPr>
            <a:r>
              <a:rPr lang="en-US" sz="4400" dirty="0">
                <a:solidFill>
                  <a:schemeClr val="bg1"/>
                </a:solidFill>
                <a:latin typeface="Century Gothic" panose="020B0502020202020204" pitchFamily="34" charset="0"/>
              </a:rPr>
              <a:t>Key Strategies </a:t>
            </a:r>
            <a:br>
              <a:rPr lang="en-US" sz="4400" dirty="0">
                <a:solidFill>
                  <a:schemeClr val="bg1"/>
                </a:solidFill>
                <a:latin typeface="Century Gothic" panose="020B0502020202020204" pitchFamily="34" charset="0"/>
              </a:rPr>
            </a:br>
            <a:r>
              <a:rPr lang="en-US" sz="2800" dirty="0">
                <a:solidFill>
                  <a:schemeClr val="bg1"/>
                </a:solidFill>
                <a:latin typeface="Century Gothic" panose="020B0502020202020204" pitchFamily="34" charset="0"/>
              </a:rPr>
              <a:t>for </a:t>
            </a:r>
            <a:r>
              <a:rPr lang="en-US" sz="2800" dirty="0">
                <a:solidFill>
                  <a:schemeClr val="bg1"/>
                </a:solidFill>
                <a:latin typeface="Segoe Script" panose="020B0504020000000003" pitchFamily="34" charset="0"/>
              </a:rPr>
              <a:t>Collaborative Health</a:t>
            </a:r>
          </a:p>
        </p:txBody>
      </p:sp>
      <p:sp>
        <p:nvSpPr>
          <p:cNvPr id="4" name="Rectangle 3"/>
          <p:cNvSpPr/>
          <p:nvPr/>
        </p:nvSpPr>
        <p:spPr>
          <a:xfrm>
            <a:off x="367336" y="1694924"/>
            <a:ext cx="1596397" cy="923330"/>
          </a:xfrm>
          <a:prstGeom prst="rect">
            <a:avLst/>
          </a:prstGeom>
        </p:spPr>
        <p:txBody>
          <a:bodyPr wrap="square">
            <a:spAutoFit/>
          </a:bodyPr>
          <a:lstStyle/>
          <a:p>
            <a:pPr algn="ctr"/>
            <a:r>
              <a:rPr lang="en-US" b="1" dirty="0">
                <a:solidFill>
                  <a:srgbClr val="20619F"/>
                </a:solidFill>
                <a:latin typeface="Century Gothic" panose="020B0502020202020204" pitchFamily="34" charset="0"/>
              </a:rPr>
              <a:t>1.</a:t>
            </a:r>
          </a:p>
          <a:p>
            <a:pPr algn="ctr"/>
            <a:r>
              <a:rPr lang="en-US" dirty="0">
                <a:solidFill>
                  <a:srgbClr val="081A2F"/>
                </a:solidFill>
                <a:latin typeface="Century Gothic" panose="020B0502020202020204" pitchFamily="34" charset="0"/>
              </a:rPr>
              <a:t>Convene &amp; collaborate</a:t>
            </a:r>
          </a:p>
        </p:txBody>
      </p:sp>
      <p:sp>
        <p:nvSpPr>
          <p:cNvPr id="5" name="Rectangle 4"/>
          <p:cNvSpPr/>
          <p:nvPr/>
        </p:nvSpPr>
        <p:spPr>
          <a:xfrm>
            <a:off x="1872473" y="379359"/>
            <a:ext cx="1596397" cy="923330"/>
          </a:xfrm>
          <a:prstGeom prst="rect">
            <a:avLst/>
          </a:prstGeom>
        </p:spPr>
        <p:txBody>
          <a:bodyPr wrap="square">
            <a:spAutoFit/>
          </a:bodyPr>
          <a:lstStyle/>
          <a:p>
            <a:pPr algn="ctr"/>
            <a:r>
              <a:rPr lang="en-US" b="1" dirty="0">
                <a:solidFill>
                  <a:srgbClr val="20619F"/>
                </a:solidFill>
                <a:latin typeface="Century Gothic" panose="020B0502020202020204" pitchFamily="34" charset="0"/>
              </a:rPr>
              <a:t>2.</a:t>
            </a:r>
          </a:p>
          <a:p>
            <a:pPr algn="ctr"/>
            <a:r>
              <a:rPr lang="en-US" dirty="0">
                <a:solidFill>
                  <a:srgbClr val="081A2F"/>
                </a:solidFill>
                <a:latin typeface="Century Gothic" panose="020B0502020202020204" pitchFamily="34" charset="0"/>
              </a:rPr>
              <a:t>Engage &amp; envision</a:t>
            </a:r>
          </a:p>
        </p:txBody>
      </p:sp>
      <p:sp>
        <p:nvSpPr>
          <p:cNvPr id="6" name="Rectangle 5"/>
          <p:cNvSpPr/>
          <p:nvPr/>
        </p:nvSpPr>
        <p:spPr>
          <a:xfrm>
            <a:off x="3765652" y="261776"/>
            <a:ext cx="1596397" cy="646331"/>
          </a:xfrm>
          <a:prstGeom prst="rect">
            <a:avLst/>
          </a:prstGeom>
        </p:spPr>
        <p:txBody>
          <a:bodyPr wrap="square">
            <a:spAutoFit/>
          </a:bodyPr>
          <a:lstStyle/>
          <a:p>
            <a:pPr algn="ctr"/>
            <a:r>
              <a:rPr lang="en-US" b="1" dirty="0">
                <a:solidFill>
                  <a:srgbClr val="20619F"/>
                </a:solidFill>
                <a:latin typeface="Century Gothic" panose="020B0502020202020204" pitchFamily="34" charset="0"/>
              </a:rPr>
              <a:t>3.</a:t>
            </a:r>
          </a:p>
          <a:p>
            <a:pPr algn="ctr"/>
            <a:r>
              <a:rPr lang="en-US" dirty="0">
                <a:solidFill>
                  <a:srgbClr val="081A2F"/>
                </a:solidFill>
                <a:latin typeface="Century Gothic" panose="020B0502020202020204" pitchFamily="34" charset="0"/>
              </a:rPr>
              <a:t>Make a plan</a:t>
            </a:r>
          </a:p>
        </p:txBody>
      </p:sp>
      <p:sp>
        <p:nvSpPr>
          <p:cNvPr id="7" name="Rectangle 6"/>
          <p:cNvSpPr/>
          <p:nvPr/>
        </p:nvSpPr>
        <p:spPr>
          <a:xfrm>
            <a:off x="5623556" y="379359"/>
            <a:ext cx="1596397" cy="923330"/>
          </a:xfrm>
          <a:prstGeom prst="rect">
            <a:avLst/>
          </a:prstGeom>
        </p:spPr>
        <p:txBody>
          <a:bodyPr wrap="square">
            <a:spAutoFit/>
          </a:bodyPr>
          <a:lstStyle/>
          <a:p>
            <a:pPr algn="ctr"/>
            <a:r>
              <a:rPr lang="en-US" b="1" dirty="0">
                <a:solidFill>
                  <a:srgbClr val="20619F"/>
                </a:solidFill>
                <a:latin typeface="Century Gothic" panose="020B0502020202020204" pitchFamily="34" charset="0"/>
              </a:rPr>
              <a:t>4.</a:t>
            </a:r>
          </a:p>
          <a:p>
            <a:pPr algn="ctr"/>
            <a:r>
              <a:rPr lang="en-US" dirty="0">
                <a:solidFill>
                  <a:srgbClr val="081A2F"/>
                </a:solidFill>
                <a:latin typeface="Century Gothic" panose="020B0502020202020204" pitchFamily="34" charset="0"/>
              </a:rPr>
              <a:t>Invest in change</a:t>
            </a:r>
          </a:p>
        </p:txBody>
      </p:sp>
      <p:sp>
        <p:nvSpPr>
          <p:cNvPr id="8" name="Rectangle 7"/>
          <p:cNvSpPr/>
          <p:nvPr/>
        </p:nvSpPr>
        <p:spPr>
          <a:xfrm>
            <a:off x="7008291" y="1694924"/>
            <a:ext cx="1596397" cy="923330"/>
          </a:xfrm>
          <a:prstGeom prst="rect">
            <a:avLst/>
          </a:prstGeom>
        </p:spPr>
        <p:txBody>
          <a:bodyPr wrap="square">
            <a:spAutoFit/>
          </a:bodyPr>
          <a:lstStyle/>
          <a:p>
            <a:pPr algn="ctr"/>
            <a:r>
              <a:rPr lang="en-US" b="1" dirty="0">
                <a:solidFill>
                  <a:srgbClr val="20619F"/>
                </a:solidFill>
                <a:latin typeface="Century Gothic" panose="020B0502020202020204" pitchFamily="34" charset="0"/>
              </a:rPr>
              <a:t>5.</a:t>
            </a:r>
          </a:p>
          <a:p>
            <a:pPr algn="ctr"/>
            <a:r>
              <a:rPr lang="en-US" dirty="0">
                <a:solidFill>
                  <a:srgbClr val="081A2F"/>
                </a:solidFill>
                <a:latin typeface="Century Gothic" panose="020B0502020202020204" pitchFamily="34" charset="0"/>
              </a:rPr>
              <a:t>Track progress</a:t>
            </a:r>
          </a:p>
        </p:txBody>
      </p:sp>
    </p:spTree>
    <p:extLst>
      <p:ext uri="{BB962C8B-B14F-4D97-AF65-F5344CB8AC3E}">
        <p14:creationId xmlns:p14="http://schemas.microsoft.com/office/powerpoint/2010/main" val="26027566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7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tangle 3"/>
          <p:cNvSpPr/>
          <p:nvPr/>
        </p:nvSpPr>
        <p:spPr>
          <a:xfrm>
            <a:off x="2811580" y="4864554"/>
            <a:ext cx="3155031" cy="584775"/>
          </a:xfrm>
          <a:prstGeom prst="rect">
            <a:avLst/>
          </a:prstGeom>
        </p:spPr>
        <p:txBody>
          <a:bodyPr wrap="none">
            <a:spAutoFit/>
          </a:bodyPr>
          <a:lstStyle/>
          <a:p>
            <a:pPr algn="ctr"/>
            <a:r>
              <a:rPr lang="en-US" sz="3200" dirty="0">
                <a:solidFill>
                  <a:schemeClr val="bg1"/>
                </a:solidFill>
                <a:latin typeface="Segoe Script" panose="020B0504020000000003" pitchFamily="34" charset="0"/>
                <a:cs typeface="Century Gothic"/>
              </a:rPr>
              <a:t>Collaborative</a:t>
            </a:r>
          </a:p>
        </p:txBody>
      </p:sp>
      <p:sp>
        <p:nvSpPr>
          <p:cNvPr id="5" name="Rectangle 4"/>
          <p:cNvSpPr/>
          <p:nvPr/>
        </p:nvSpPr>
        <p:spPr>
          <a:xfrm>
            <a:off x="2585869" y="5216456"/>
            <a:ext cx="3754554" cy="1323439"/>
          </a:xfrm>
          <a:prstGeom prst="rect">
            <a:avLst/>
          </a:prstGeom>
        </p:spPr>
        <p:txBody>
          <a:bodyPr wrap="none">
            <a:spAutoFit/>
          </a:bodyPr>
          <a:lstStyle/>
          <a:p>
            <a:pPr algn="ctr"/>
            <a:r>
              <a:rPr lang="en-US" sz="8000" b="1" dirty="0">
                <a:solidFill>
                  <a:schemeClr val="bg1"/>
                </a:solidFill>
                <a:latin typeface="Century Gothic" panose="020B0502020202020204" pitchFamily="34" charset="0"/>
              </a:rPr>
              <a:t>HEALTH</a:t>
            </a:r>
          </a:p>
        </p:txBody>
      </p:sp>
    </p:spTree>
    <p:extLst>
      <p:ext uri="{BB962C8B-B14F-4D97-AF65-F5344CB8AC3E}">
        <p14:creationId xmlns:p14="http://schemas.microsoft.com/office/powerpoint/2010/main" val="17949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5.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2813744" y="1045542"/>
            <a:ext cx="3571328" cy="769441"/>
          </a:xfrm>
          <a:prstGeom prst="rect">
            <a:avLst/>
          </a:prstGeom>
        </p:spPr>
        <p:txBody>
          <a:bodyPr wrap="square">
            <a:spAutoFit/>
          </a:bodyPr>
          <a:lstStyle/>
          <a:p>
            <a:pPr algn="ctr"/>
            <a:r>
              <a:rPr lang="en-US" sz="4400" dirty="0">
                <a:solidFill>
                  <a:srgbClr val="FFFFFF"/>
                </a:solidFill>
              </a:rPr>
              <a:t>Air &amp; Water</a:t>
            </a:r>
          </a:p>
        </p:txBody>
      </p:sp>
    </p:spTree>
    <p:extLst>
      <p:ext uri="{BB962C8B-B14F-4D97-AF65-F5344CB8AC3E}">
        <p14:creationId xmlns:p14="http://schemas.microsoft.com/office/powerpoint/2010/main" val="4127767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2813744" y="1045542"/>
            <a:ext cx="3571328" cy="769441"/>
          </a:xfrm>
          <a:prstGeom prst="rect">
            <a:avLst/>
          </a:prstGeom>
        </p:spPr>
        <p:txBody>
          <a:bodyPr wrap="square">
            <a:spAutoFit/>
          </a:bodyPr>
          <a:lstStyle/>
          <a:p>
            <a:pPr algn="ctr"/>
            <a:r>
              <a:rPr lang="en-US" sz="4400" dirty="0">
                <a:solidFill>
                  <a:srgbClr val="FFFFFF"/>
                </a:solidFill>
              </a:rPr>
              <a:t>Recreation</a:t>
            </a:r>
          </a:p>
        </p:txBody>
      </p:sp>
    </p:spTree>
    <p:extLst>
      <p:ext uri="{BB962C8B-B14F-4D97-AF65-F5344CB8AC3E}">
        <p14:creationId xmlns:p14="http://schemas.microsoft.com/office/powerpoint/2010/main" val="4029586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2822130" y="1127848"/>
            <a:ext cx="3562941" cy="677108"/>
          </a:xfrm>
          <a:prstGeom prst="rect">
            <a:avLst/>
          </a:prstGeom>
        </p:spPr>
        <p:txBody>
          <a:bodyPr wrap="square">
            <a:spAutoFit/>
          </a:bodyPr>
          <a:lstStyle/>
          <a:p>
            <a:pPr algn="ctr"/>
            <a:r>
              <a:rPr lang="en-US" sz="3800" dirty="0">
                <a:solidFill>
                  <a:srgbClr val="FFFFFF"/>
                </a:solidFill>
              </a:rPr>
              <a:t>Transportation</a:t>
            </a:r>
          </a:p>
        </p:txBody>
      </p:sp>
    </p:spTree>
    <p:extLst>
      <p:ext uri="{BB962C8B-B14F-4D97-AF65-F5344CB8AC3E}">
        <p14:creationId xmlns:p14="http://schemas.microsoft.com/office/powerpoint/2010/main" val="3138642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2822130" y="1065078"/>
            <a:ext cx="3574701" cy="875111"/>
          </a:xfrm>
          <a:prstGeom prst="rect">
            <a:avLst/>
          </a:prstGeom>
        </p:spPr>
        <p:txBody>
          <a:bodyPr wrap="square">
            <a:spAutoFit/>
          </a:bodyPr>
          <a:lstStyle/>
          <a:p>
            <a:pPr algn="ctr">
              <a:lnSpc>
                <a:spcPct val="90000"/>
              </a:lnSpc>
            </a:pPr>
            <a:r>
              <a:rPr lang="en-US" sz="2800" dirty="0">
                <a:solidFill>
                  <a:srgbClr val="FFFFFF"/>
                </a:solidFill>
              </a:rPr>
              <a:t>Toxin &amp; Tobacco free</a:t>
            </a:r>
          </a:p>
        </p:txBody>
      </p:sp>
    </p:spTree>
    <p:extLst>
      <p:ext uri="{BB962C8B-B14F-4D97-AF65-F5344CB8AC3E}">
        <p14:creationId xmlns:p14="http://schemas.microsoft.com/office/powerpoint/2010/main" val="78996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 9-0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2813744" y="1045542"/>
            <a:ext cx="3571328" cy="769441"/>
          </a:xfrm>
          <a:prstGeom prst="rect">
            <a:avLst/>
          </a:prstGeom>
        </p:spPr>
        <p:txBody>
          <a:bodyPr wrap="square">
            <a:spAutoFit/>
          </a:bodyPr>
          <a:lstStyle/>
          <a:p>
            <a:pPr algn="ctr"/>
            <a:r>
              <a:rPr lang="en-US" sz="4400" dirty="0">
                <a:solidFill>
                  <a:srgbClr val="FFFFFF"/>
                </a:solidFill>
              </a:rPr>
              <a:t>Housing</a:t>
            </a:r>
          </a:p>
        </p:txBody>
      </p:sp>
    </p:spTree>
    <p:extLst>
      <p:ext uri="{BB962C8B-B14F-4D97-AF65-F5344CB8AC3E}">
        <p14:creationId xmlns:p14="http://schemas.microsoft.com/office/powerpoint/2010/main" val="25719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9565</TotalTime>
  <Words>3209</Words>
  <Application>Microsoft Office PowerPoint</Application>
  <PresentationFormat>On-screen Show (4:3)</PresentationFormat>
  <Paragraphs>377</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Ethos3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Schwertly</dc:creator>
  <cp:lastModifiedBy>Rebecca Johnson</cp:lastModifiedBy>
  <cp:revision>234</cp:revision>
  <dcterms:created xsi:type="dcterms:W3CDTF">2015-02-10T20:59:32Z</dcterms:created>
  <dcterms:modified xsi:type="dcterms:W3CDTF">2017-07-13T20:45:57Z</dcterms:modified>
</cp:coreProperties>
</file>