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theme/themeOverride1.xml" ContentType="application/vnd.openxmlformats-officedocument.themeOverr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259" r:id="rId2"/>
    <p:sldId id="263" r:id="rId3"/>
    <p:sldId id="264" r:id="rId4"/>
    <p:sldId id="266" r:id="rId5"/>
    <p:sldId id="265" r:id="rId6"/>
    <p:sldId id="450" r:id="rId7"/>
    <p:sldId id="331" r:id="rId8"/>
    <p:sldId id="394" r:id="rId9"/>
    <p:sldId id="395" r:id="rId10"/>
    <p:sldId id="396" r:id="rId11"/>
    <p:sldId id="397" r:id="rId12"/>
    <p:sldId id="277" r:id="rId13"/>
    <p:sldId id="460" r:id="rId14"/>
    <p:sldId id="461" r:id="rId15"/>
    <p:sldId id="462" r:id="rId16"/>
    <p:sldId id="463" r:id="rId17"/>
    <p:sldId id="464" r:id="rId18"/>
    <p:sldId id="465" r:id="rId19"/>
    <p:sldId id="283" r:id="rId20"/>
    <p:sldId id="404" r:id="rId21"/>
    <p:sldId id="466" r:id="rId22"/>
    <p:sldId id="284" r:id="rId23"/>
    <p:sldId id="406" r:id="rId24"/>
    <p:sldId id="286" r:id="rId25"/>
    <p:sldId id="407" r:id="rId26"/>
    <p:sldId id="408" r:id="rId27"/>
    <p:sldId id="409" r:id="rId28"/>
    <p:sldId id="410" r:id="rId29"/>
    <p:sldId id="295" r:id="rId30"/>
    <p:sldId id="411" r:id="rId31"/>
    <p:sldId id="412" r:id="rId32"/>
    <p:sldId id="298" r:id="rId33"/>
    <p:sldId id="413" r:id="rId34"/>
    <p:sldId id="414" r:id="rId35"/>
    <p:sldId id="415" r:id="rId36"/>
    <p:sldId id="459" r:id="rId37"/>
    <p:sldId id="417" r:id="rId38"/>
    <p:sldId id="418" r:id="rId39"/>
    <p:sldId id="307" r:id="rId40"/>
    <p:sldId id="419" r:id="rId41"/>
    <p:sldId id="420" r:id="rId42"/>
    <p:sldId id="421" r:id="rId43"/>
    <p:sldId id="447" r:id="rId44"/>
    <p:sldId id="448" r:id="rId45"/>
    <p:sldId id="449" r:id="rId46"/>
    <p:sldId id="309" r:id="rId47"/>
    <p:sldId id="425" r:id="rId48"/>
    <p:sldId id="426" r:id="rId49"/>
    <p:sldId id="427" r:id="rId50"/>
    <p:sldId id="428" r:id="rId51"/>
    <p:sldId id="429" r:id="rId52"/>
    <p:sldId id="430" r:id="rId53"/>
    <p:sldId id="431" r:id="rId54"/>
    <p:sldId id="432" r:id="rId55"/>
    <p:sldId id="433" r:id="rId56"/>
    <p:sldId id="434" r:id="rId57"/>
    <p:sldId id="323" r:id="rId58"/>
    <p:sldId id="435" r:id="rId59"/>
    <p:sldId id="436" r:id="rId60"/>
    <p:sldId id="456" r:id="rId61"/>
    <p:sldId id="438" r:id="rId62"/>
    <p:sldId id="457" r:id="rId63"/>
    <p:sldId id="440" r:id="rId64"/>
    <p:sldId id="441" r:id="rId65"/>
    <p:sldId id="442" r:id="rId66"/>
    <p:sldId id="443" r:id="rId67"/>
    <p:sldId id="340" r:id="rId68"/>
    <p:sldId id="444" r:id="rId69"/>
    <p:sldId id="445" r:id="rId70"/>
    <p:sldId id="446" r:id="rId71"/>
    <p:sldId id="341" r:id="rId72"/>
    <p:sldId id="342" r:id="rId73"/>
    <p:sldId id="343" r:id="rId74"/>
    <p:sldId id="337" r:id="rId75"/>
    <p:sldId id="344" r:id="rId76"/>
    <p:sldId id="338" r:id="rId77"/>
    <p:sldId id="350" r:id="rId78"/>
    <p:sldId id="458" r:id="rId79"/>
    <p:sldId id="451" r:id="rId80"/>
    <p:sldId id="452" r:id="rId81"/>
    <p:sldId id="453" r:id="rId82"/>
    <p:sldId id="454" r:id="rId83"/>
    <p:sldId id="355" r:id="rId84"/>
    <p:sldId id="356" r:id="rId85"/>
    <p:sldId id="357" r:id="rId86"/>
    <p:sldId id="358" r:id="rId87"/>
    <p:sldId id="359" r:id="rId88"/>
    <p:sldId id="360" r:id="rId89"/>
    <p:sldId id="347" r:id="rId90"/>
    <p:sldId id="348" r:id="rId91"/>
    <p:sldId id="349" r:id="rId92"/>
    <p:sldId id="339" r:id="rId93"/>
    <p:sldId id="361" r:id="rId94"/>
    <p:sldId id="362" r:id="rId95"/>
    <p:sldId id="365" r:id="rId96"/>
    <p:sldId id="369" r:id="rId97"/>
    <p:sldId id="370" r:id="rId98"/>
    <p:sldId id="371" r:id="rId99"/>
    <p:sldId id="363" r:id="rId100"/>
    <p:sldId id="372" r:id="rId101"/>
    <p:sldId id="373" r:id="rId102"/>
    <p:sldId id="374" r:id="rId103"/>
    <p:sldId id="375" r:id="rId104"/>
    <p:sldId id="366" r:id="rId105"/>
    <p:sldId id="367" r:id="rId106"/>
    <p:sldId id="368" r:id="rId107"/>
    <p:sldId id="378" r:id="rId108"/>
    <p:sldId id="364" r:id="rId109"/>
    <p:sldId id="376" r:id="rId110"/>
    <p:sldId id="379" r:id="rId111"/>
    <p:sldId id="377" r:id="rId112"/>
    <p:sldId id="380" r:id="rId113"/>
    <p:sldId id="381" r:id="rId114"/>
    <p:sldId id="382" r:id="rId115"/>
    <p:sldId id="383" r:id="rId116"/>
    <p:sldId id="384" r:id="rId117"/>
    <p:sldId id="321" r:id="rId118"/>
    <p:sldId id="322"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x Carlsson" initials="LC" lastIdx="16" clrIdx="0"/>
  <p:cmAuthor id="2" name="Rebecca Johnson" initials="RJ" lastIdx="24" clrIdx="1"/>
  <p:cmAuthor id="3" name="Tigris (Carolyn Uno)" initials="T(U" lastIdx="20" clrIdx="2">
    <p:extLst>
      <p:ext uri="{19B8F6BF-5375-455C-9EA6-DF929625EA0E}">
        <p15:presenceInfo xmlns:p15="http://schemas.microsoft.com/office/powerpoint/2012/main" userId="S::cuno@changelabsolutions.org::82cf54dc-00dc-46b6-b4cd-03504a29dd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a:srgbClr val="3A72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40" autoAdjust="0"/>
    <p:restoredTop sz="69034" autoAdjust="0"/>
  </p:normalViewPr>
  <p:slideViewPr>
    <p:cSldViewPr snapToGrid="0">
      <p:cViewPr varScale="1">
        <p:scale>
          <a:sx n="40" d="100"/>
          <a:sy n="40" d="100"/>
        </p:scale>
        <p:origin x="798" y="42"/>
      </p:cViewPr>
      <p:guideLst/>
    </p:cSldViewPr>
  </p:slideViewPr>
  <p:outlineViewPr>
    <p:cViewPr>
      <p:scale>
        <a:sx n="33" d="100"/>
        <a:sy n="33" d="100"/>
      </p:scale>
      <p:origin x="0" y="-4578"/>
    </p:cViewPr>
  </p:outlineViewPr>
  <p:notesTextViewPr>
    <p:cViewPr>
      <p:scale>
        <a:sx n="1" d="1"/>
        <a:sy n="1" d="1"/>
      </p:scale>
      <p:origin x="0" y="0"/>
    </p:cViewPr>
  </p:notesTextViewPr>
  <p:notesViewPr>
    <p:cSldViewPr snapToGrid="0">
      <p:cViewPr>
        <p:scale>
          <a:sx n="125" d="100"/>
          <a:sy n="125" d="100"/>
        </p:scale>
        <p:origin x="1572" y="-142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4D81A-1D05-4769-8940-9002CE00DD8C}" type="datetimeFigureOut">
              <a:rPr lang="en-US" smtClean="0"/>
              <a:t>4/29/2021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5020C-D66B-431F-A9A7-C91877CCB5F6}" type="slidenum">
              <a:rPr lang="en-US" smtClean="0"/>
              <a:t>‹#›</a:t>
            </a:fld>
            <a:endParaRPr lang="en-US" dirty="0"/>
          </a:p>
        </p:txBody>
      </p:sp>
    </p:spTree>
    <p:extLst>
      <p:ext uri="{BB962C8B-B14F-4D97-AF65-F5344CB8AC3E}">
        <p14:creationId xmlns:p14="http://schemas.microsoft.com/office/powerpoint/2010/main" val="68695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a:t>
            </a:fld>
            <a:endParaRPr lang="en-US" dirty="0"/>
          </a:p>
        </p:txBody>
      </p:sp>
    </p:spTree>
    <p:extLst>
      <p:ext uri="{BB962C8B-B14F-4D97-AF65-F5344CB8AC3E}">
        <p14:creationId xmlns:p14="http://schemas.microsoft.com/office/powerpoint/2010/main" val="169219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10</a:t>
            </a:fld>
            <a:endParaRPr lang="en-US" dirty="0"/>
          </a:p>
        </p:txBody>
      </p:sp>
    </p:spTree>
    <p:extLst>
      <p:ext uri="{BB962C8B-B14F-4D97-AF65-F5344CB8AC3E}">
        <p14:creationId xmlns:p14="http://schemas.microsoft.com/office/powerpoint/2010/main" val="26655453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100</a:t>
            </a:fld>
            <a:endParaRPr lang="en-US" dirty="0"/>
          </a:p>
        </p:txBody>
      </p:sp>
      <p:sp>
        <p:nvSpPr>
          <p:cNvPr id="6" name="Notes Placeholder 5">
            <a:extLst>
              <a:ext uri="{FF2B5EF4-FFF2-40B4-BE49-F238E27FC236}">
                <a16:creationId xmlns:a16="http://schemas.microsoft.com/office/drawing/2014/main" id="{8B608168-E975-403B-8A6B-9826B80E5D1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8976606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101</a:t>
            </a:fld>
            <a:endParaRPr lang="en-US" dirty="0"/>
          </a:p>
        </p:txBody>
      </p:sp>
      <p:sp>
        <p:nvSpPr>
          <p:cNvPr id="6" name="Notes Placeholder 5">
            <a:extLst>
              <a:ext uri="{FF2B5EF4-FFF2-40B4-BE49-F238E27FC236}">
                <a16:creationId xmlns:a16="http://schemas.microsoft.com/office/drawing/2014/main" id="{F9584748-0AEE-45D9-BD86-248975D3CE3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073660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102</a:t>
            </a:fld>
            <a:endParaRPr lang="en-US" dirty="0"/>
          </a:p>
        </p:txBody>
      </p:sp>
      <p:sp>
        <p:nvSpPr>
          <p:cNvPr id="6" name="Notes Placeholder 5">
            <a:extLst>
              <a:ext uri="{FF2B5EF4-FFF2-40B4-BE49-F238E27FC236}">
                <a16:creationId xmlns:a16="http://schemas.microsoft.com/office/drawing/2014/main" id="{2A0BCB8E-4673-451A-8E1B-D881BF240D37}"/>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6531179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103</a:t>
            </a:fld>
            <a:endParaRPr lang="en-US" dirty="0"/>
          </a:p>
        </p:txBody>
      </p:sp>
      <p:sp>
        <p:nvSpPr>
          <p:cNvPr id="6" name="Notes Placeholder 5">
            <a:extLst>
              <a:ext uri="{FF2B5EF4-FFF2-40B4-BE49-F238E27FC236}">
                <a16:creationId xmlns:a16="http://schemas.microsoft.com/office/drawing/2014/main" id="{95D64A80-D1B8-4CE0-A3E3-B245777C156D}"/>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2987295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104</a:t>
            </a:fld>
            <a:endParaRPr lang="en-US" dirty="0"/>
          </a:p>
        </p:txBody>
      </p:sp>
      <p:sp>
        <p:nvSpPr>
          <p:cNvPr id="6" name="Notes Placeholder 5">
            <a:extLst>
              <a:ext uri="{FF2B5EF4-FFF2-40B4-BE49-F238E27FC236}">
                <a16:creationId xmlns:a16="http://schemas.microsoft.com/office/drawing/2014/main" id="{19AA3BAB-C60A-420F-9232-652EF14A92A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1566529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105</a:t>
            </a:fld>
            <a:endParaRPr lang="en-US" dirty="0"/>
          </a:p>
        </p:txBody>
      </p:sp>
      <p:sp>
        <p:nvSpPr>
          <p:cNvPr id="6" name="Notes Placeholder 5">
            <a:extLst>
              <a:ext uri="{FF2B5EF4-FFF2-40B4-BE49-F238E27FC236}">
                <a16:creationId xmlns:a16="http://schemas.microsoft.com/office/drawing/2014/main" id="{B7479494-C399-4923-B8F9-072484C1D26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0232673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106</a:t>
            </a:fld>
            <a:endParaRPr lang="en-US" dirty="0"/>
          </a:p>
        </p:txBody>
      </p:sp>
      <p:sp>
        <p:nvSpPr>
          <p:cNvPr id="6" name="Notes Placeholder 5">
            <a:extLst>
              <a:ext uri="{FF2B5EF4-FFF2-40B4-BE49-F238E27FC236}">
                <a16:creationId xmlns:a16="http://schemas.microsoft.com/office/drawing/2014/main" id="{1F85EA26-D378-41DC-85DB-1C5BFD9D227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6433514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107</a:t>
            </a:fld>
            <a:endParaRPr lang="en-US" dirty="0"/>
          </a:p>
        </p:txBody>
      </p:sp>
      <p:sp>
        <p:nvSpPr>
          <p:cNvPr id="6" name="Notes Placeholder 5">
            <a:extLst>
              <a:ext uri="{FF2B5EF4-FFF2-40B4-BE49-F238E27FC236}">
                <a16:creationId xmlns:a16="http://schemas.microsoft.com/office/drawing/2014/main" id="{4AB9962F-8D88-4206-BD73-CCC7612AC0F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704820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108</a:t>
            </a:fld>
            <a:endParaRPr lang="en-US" dirty="0"/>
          </a:p>
        </p:txBody>
      </p:sp>
      <p:sp>
        <p:nvSpPr>
          <p:cNvPr id="6" name="Notes Placeholder 5">
            <a:extLst>
              <a:ext uri="{FF2B5EF4-FFF2-40B4-BE49-F238E27FC236}">
                <a16:creationId xmlns:a16="http://schemas.microsoft.com/office/drawing/2014/main" id="{E3226A52-BF2B-4723-AAD4-6698EBA2819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88511281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109</a:t>
            </a:fld>
            <a:endParaRPr lang="en-US" dirty="0"/>
          </a:p>
        </p:txBody>
      </p:sp>
      <p:sp>
        <p:nvSpPr>
          <p:cNvPr id="6" name="Notes Placeholder 5">
            <a:extLst>
              <a:ext uri="{FF2B5EF4-FFF2-40B4-BE49-F238E27FC236}">
                <a16:creationId xmlns:a16="http://schemas.microsoft.com/office/drawing/2014/main" id="{FB1B310D-A119-4F88-B4C9-9102FB83ADD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856080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11</a:t>
            </a:fld>
            <a:endParaRPr lang="en-US" dirty="0"/>
          </a:p>
        </p:txBody>
      </p:sp>
    </p:spTree>
    <p:extLst>
      <p:ext uri="{BB962C8B-B14F-4D97-AF65-F5344CB8AC3E}">
        <p14:creationId xmlns:p14="http://schemas.microsoft.com/office/powerpoint/2010/main" val="9461746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110</a:t>
            </a:fld>
            <a:endParaRPr lang="en-US" dirty="0"/>
          </a:p>
        </p:txBody>
      </p:sp>
      <p:sp>
        <p:nvSpPr>
          <p:cNvPr id="6" name="Notes Placeholder 5">
            <a:extLst>
              <a:ext uri="{FF2B5EF4-FFF2-40B4-BE49-F238E27FC236}">
                <a16:creationId xmlns:a16="http://schemas.microsoft.com/office/drawing/2014/main" id="{2C1A3AA9-7BAA-4D45-88CE-3C8C4561B1AD}"/>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24065699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111</a:t>
            </a:fld>
            <a:endParaRPr lang="en-US" dirty="0"/>
          </a:p>
        </p:txBody>
      </p:sp>
      <p:sp>
        <p:nvSpPr>
          <p:cNvPr id="6" name="Notes Placeholder 5">
            <a:extLst>
              <a:ext uri="{FF2B5EF4-FFF2-40B4-BE49-F238E27FC236}">
                <a16:creationId xmlns:a16="http://schemas.microsoft.com/office/drawing/2014/main" id="{D0E3C204-A402-4A87-B3B5-401109F595F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01542134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112</a:t>
            </a:fld>
            <a:endParaRPr lang="en-US" dirty="0"/>
          </a:p>
        </p:txBody>
      </p:sp>
      <p:sp>
        <p:nvSpPr>
          <p:cNvPr id="6" name="Notes Placeholder 5">
            <a:extLst>
              <a:ext uri="{FF2B5EF4-FFF2-40B4-BE49-F238E27FC236}">
                <a16:creationId xmlns:a16="http://schemas.microsoft.com/office/drawing/2014/main" id="{167BFBE1-641A-442F-8FC0-05CD1018398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1648112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113</a:t>
            </a:fld>
            <a:endParaRPr lang="en-US" dirty="0"/>
          </a:p>
        </p:txBody>
      </p:sp>
      <p:sp>
        <p:nvSpPr>
          <p:cNvPr id="6" name="Notes Placeholder 5">
            <a:extLst>
              <a:ext uri="{FF2B5EF4-FFF2-40B4-BE49-F238E27FC236}">
                <a16:creationId xmlns:a16="http://schemas.microsoft.com/office/drawing/2014/main" id="{5BF85768-5D1A-43B2-880A-E436CF4BE53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164153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114</a:t>
            </a:fld>
            <a:endParaRPr lang="en-US" dirty="0"/>
          </a:p>
        </p:txBody>
      </p:sp>
      <p:sp>
        <p:nvSpPr>
          <p:cNvPr id="6" name="Notes Placeholder 5">
            <a:extLst>
              <a:ext uri="{FF2B5EF4-FFF2-40B4-BE49-F238E27FC236}">
                <a16:creationId xmlns:a16="http://schemas.microsoft.com/office/drawing/2014/main" id="{1A29E24D-3E6C-4654-BBF0-E477A92C8D2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63926956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115</a:t>
            </a:fld>
            <a:endParaRPr lang="en-US" dirty="0"/>
          </a:p>
        </p:txBody>
      </p:sp>
      <p:sp>
        <p:nvSpPr>
          <p:cNvPr id="6" name="Notes Placeholder 5">
            <a:extLst>
              <a:ext uri="{FF2B5EF4-FFF2-40B4-BE49-F238E27FC236}">
                <a16:creationId xmlns:a16="http://schemas.microsoft.com/office/drawing/2014/main" id="{5EF963D4-B052-4D2D-83B1-43DCAFD451C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8453179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116</a:t>
            </a:fld>
            <a:endParaRPr lang="en-US" dirty="0"/>
          </a:p>
        </p:txBody>
      </p:sp>
      <p:sp>
        <p:nvSpPr>
          <p:cNvPr id="6" name="Notes Placeholder 5">
            <a:extLst>
              <a:ext uri="{FF2B5EF4-FFF2-40B4-BE49-F238E27FC236}">
                <a16:creationId xmlns:a16="http://schemas.microsoft.com/office/drawing/2014/main" id="{1834C991-45BC-4184-8F31-5305DD55813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441746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A5020C-D66B-431F-A9A7-C91877CCB5F6}" type="slidenum">
              <a:rPr lang="en-US" smtClean="0"/>
              <a:t>117</a:t>
            </a:fld>
            <a:endParaRPr lang="en-US" dirty="0"/>
          </a:p>
        </p:txBody>
      </p:sp>
      <p:sp>
        <p:nvSpPr>
          <p:cNvPr id="6" name="Notes Placeholder 5">
            <a:extLst>
              <a:ext uri="{FF2B5EF4-FFF2-40B4-BE49-F238E27FC236}">
                <a16:creationId xmlns:a16="http://schemas.microsoft.com/office/drawing/2014/main" id="{7F78127D-84FE-4232-8F35-63EE382317E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15213856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A5020C-D66B-431F-A9A7-C91877CCB5F6}" type="slidenum">
              <a:rPr lang="en-US" smtClean="0"/>
              <a:t>118</a:t>
            </a:fld>
            <a:endParaRPr lang="en-US" dirty="0"/>
          </a:p>
        </p:txBody>
      </p:sp>
      <p:sp>
        <p:nvSpPr>
          <p:cNvPr id="6" name="Notes Placeholder 5">
            <a:extLst>
              <a:ext uri="{FF2B5EF4-FFF2-40B4-BE49-F238E27FC236}">
                <a16:creationId xmlns:a16="http://schemas.microsoft.com/office/drawing/2014/main" id="{ECE2084A-6524-41D9-8AF5-1BFD83AF25F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176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12</a:t>
            </a:fld>
            <a:endParaRPr lang="en-US" dirty="0"/>
          </a:p>
        </p:txBody>
      </p:sp>
    </p:spTree>
    <p:extLst>
      <p:ext uri="{BB962C8B-B14F-4D97-AF65-F5344CB8AC3E}">
        <p14:creationId xmlns:p14="http://schemas.microsoft.com/office/powerpoint/2010/main" val="133389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13</a:t>
            </a:fld>
            <a:endParaRPr lang="en-US" dirty="0"/>
          </a:p>
        </p:txBody>
      </p:sp>
    </p:spTree>
    <p:extLst>
      <p:ext uri="{BB962C8B-B14F-4D97-AF65-F5344CB8AC3E}">
        <p14:creationId xmlns:p14="http://schemas.microsoft.com/office/powerpoint/2010/main" val="149076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14</a:t>
            </a:fld>
            <a:endParaRPr lang="en-US" dirty="0"/>
          </a:p>
        </p:txBody>
      </p:sp>
    </p:spTree>
    <p:extLst>
      <p:ext uri="{BB962C8B-B14F-4D97-AF65-F5344CB8AC3E}">
        <p14:creationId xmlns:p14="http://schemas.microsoft.com/office/powerpoint/2010/main" val="250307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15</a:t>
            </a:fld>
            <a:endParaRPr lang="en-US" dirty="0"/>
          </a:p>
        </p:txBody>
      </p:sp>
    </p:spTree>
    <p:extLst>
      <p:ext uri="{BB962C8B-B14F-4D97-AF65-F5344CB8AC3E}">
        <p14:creationId xmlns:p14="http://schemas.microsoft.com/office/powerpoint/2010/main" val="399542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16</a:t>
            </a:fld>
            <a:endParaRPr lang="en-US" dirty="0"/>
          </a:p>
        </p:txBody>
      </p:sp>
    </p:spTree>
    <p:extLst>
      <p:ext uri="{BB962C8B-B14F-4D97-AF65-F5344CB8AC3E}">
        <p14:creationId xmlns:p14="http://schemas.microsoft.com/office/powerpoint/2010/main" val="176833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17</a:t>
            </a:fld>
            <a:endParaRPr lang="en-US" dirty="0"/>
          </a:p>
        </p:txBody>
      </p:sp>
    </p:spTree>
    <p:extLst>
      <p:ext uri="{BB962C8B-B14F-4D97-AF65-F5344CB8AC3E}">
        <p14:creationId xmlns:p14="http://schemas.microsoft.com/office/powerpoint/2010/main" val="305173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18</a:t>
            </a:fld>
            <a:endParaRPr lang="en-US" dirty="0"/>
          </a:p>
        </p:txBody>
      </p:sp>
    </p:spTree>
    <p:extLst>
      <p:ext uri="{BB962C8B-B14F-4D97-AF65-F5344CB8AC3E}">
        <p14:creationId xmlns:p14="http://schemas.microsoft.com/office/powerpoint/2010/main" val="2645727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19</a:t>
            </a:fld>
            <a:endParaRPr lang="en-US" dirty="0"/>
          </a:p>
        </p:txBody>
      </p:sp>
    </p:spTree>
    <p:extLst>
      <p:ext uri="{BB962C8B-B14F-4D97-AF65-F5344CB8AC3E}">
        <p14:creationId xmlns:p14="http://schemas.microsoft.com/office/powerpoint/2010/main" val="223956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a:t>
            </a:fld>
            <a:endParaRPr lang="en-US" dirty="0"/>
          </a:p>
        </p:txBody>
      </p:sp>
    </p:spTree>
    <p:extLst>
      <p:ext uri="{BB962C8B-B14F-4D97-AF65-F5344CB8AC3E}">
        <p14:creationId xmlns:p14="http://schemas.microsoft.com/office/powerpoint/2010/main" val="325924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20</a:t>
            </a:fld>
            <a:endParaRPr lang="en-US" dirty="0"/>
          </a:p>
        </p:txBody>
      </p:sp>
    </p:spTree>
    <p:extLst>
      <p:ext uri="{BB962C8B-B14F-4D97-AF65-F5344CB8AC3E}">
        <p14:creationId xmlns:p14="http://schemas.microsoft.com/office/powerpoint/2010/main" val="4261748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21</a:t>
            </a:fld>
            <a:endParaRPr lang="en-US" dirty="0"/>
          </a:p>
        </p:txBody>
      </p:sp>
    </p:spTree>
    <p:extLst>
      <p:ext uri="{BB962C8B-B14F-4D97-AF65-F5344CB8AC3E}">
        <p14:creationId xmlns:p14="http://schemas.microsoft.com/office/powerpoint/2010/main" val="1591974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22</a:t>
            </a:fld>
            <a:endParaRPr lang="en-US" dirty="0"/>
          </a:p>
        </p:txBody>
      </p:sp>
    </p:spTree>
    <p:extLst>
      <p:ext uri="{BB962C8B-B14F-4D97-AF65-F5344CB8AC3E}">
        <p14:creationId xmlns:p14="http://schemas.microsoft.com/office/powerpoint/2010/main" val="2720709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23</a:t>
            </a:fld>
            <a:endParaRPr lang="en-US" dirty="0"/>
          </a:p>
        </p:txBody>
      </p:sp>
    </p:spTree>
    <p:extLst>
      <p:ext uri="{BB962C8B-B14F-4D97-AF65-F5344CB8AC3E}">
        <p14:creationId xmlns:p14="http://schemas.microsoft.com/office/powerpoint/2010/main" val="2196418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24</a:t>
            </a:fld>
            <a:endParaRPr lang="en-US" dirty="0"/>
          </a:p>
        </p:txBody>
      </p:sp>
    </p:spTree>
    <p:extLst>
      <p:ext uri="{BB962C8B-B14F-4D97-AF65-F5344CB8AC3E}">
        <p14:creationId xmlns:p14="http://schemas.microsoft.com/office/powerpoint/2010/main" val="566210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25</a:t>
            </a:fld>
            <a:endParaRPr lang="en-US" dirty="0"/>
          </a:p>
        </p:txBody>
      </p:sp>
    </p:spTree>
    <p:extLst>
      <p:ext uri="{BB962C8B-B14F-4D97-AF65-F5344CB8AC3E}">
        <p14:creationId xmlns:p14="http://schemas.microsoft.com/office/powerpoint/2010/main" val="2158779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26</a:t>
            </a:fld>
            <a:endParaRPr lang="en-US" dirty="0"/>
          </a:p>
        </p:txBody>
      </p:sp>
    </p:spTree>
    <p:extLst>
      <p:ext uri="{BB962C8B-B14F-4D97-AF65-F5344CB8AC3E}">
        <p14:creationId xmlns:p14="http://schemas.microsoft.com/office/powerpoint/2010/main" val="1357461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27</a:t>
            </a:fld>
            <a:endParaRPr lang="en-US" dirty="0"/>
          </a:p>
        </p:txBody>
      </p:sp>
    </p:spTree>
    <p:extLst>
      <p:ext uri="{BB962C8B-B14F-4D97-AF65-F5344CB8AC3E}">
        <p14:creationId xmlns:p14="http://schemas.microsoft.com/office/powerpoint/2010/main" val="2397726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28</a:t>
            </a:fld>
            <a:endParaRPr lang="en-US" dirty="0"/>
          </a:p>
        </p:txBody>
      </p:sp>
    </p:spTree>
    <p:extLst>
      <p:ext uri="{BB962C8B-B14F-4D97-AF65-F5344CB8AC3E}">
        <p14:creationId xmlns:p14="http://schemas.microsoft.com/office/powerpoint/2010/main" val="1072551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29</a:t>
            </a:fld>
            <a:endParaRPr lang="en-US" dirty="0"/>
          </a:p>
        </p:txBody>
      </p:sp>
    </p:spTree>
    <p:extLst>
      <p:ext uri="{BB962C8B-B14F-4D97-AF65-F5344CB8AC3E}">
        <p14:creationId xmlns:p14="http://schemas.microsoft.com/office/powerpoint/2010/main" val="122313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3</a:t>
            </a:fld>
            <a:endParaRPr lang="en-US" dirty="0"/>
          </a:p>
        </p:txBody>
      </p:sp>
    </p:spTree>
    <p:extLst>
      <p:ext uri="{BB962C8B-B14F-4D97-AF65-F5344CB8AC3E}">
        <p14:creationId xmlns:p14="http://schemas.microsoft.com/office/powerpoint/2010/main" val="3865234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30</a:t>
            </a:fld>
            <a:endParaRPr lang="en-US" dirty="0"/>
          </a:p>
        </p:txBody>
      </p:sp>
    </p:spTree>
    <p:extLst>
      <p:ext uri="{BB962C8B-B14F-4D97-AF65-F5344CB8AC3E}">
        <p14:creationId xmlns:p14="http://schemas.microsoft.com/office/powerpoint/2010/main" val="3967035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31</a:t>
            </a:fld>
            <a:endParaRPr lang="en-US" dirty="0"/>
          </a:p>
        </p:txBody>
      </p:sp>
    </p:spTree>
    <p:extLst>
      <p:ext uri="{BB962C8B-B14F-4D97-AF65-F5344CB8AC3E}">
        <p14:creationId xmlns:p14="http://schemas.microsoft.com/office/powerpoint/2010/main" val="7514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32</a:t>
            </a:fld>
            <a:endParaRPr lang="en-US" dirty="0"/>
          </a:p>
        </p:txBody>
      </p:sp>
    </p:spTree>
    <p:extLst>
      <p:ext uri="{BB962C8B-B14F-4D97-AF65-F5344CB8AC3E}">
        <p14:creationId xmlns:p14="http://schemas.microsoft.com/office/powerpoint/2010/main" val="3660999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33</a:t>
            </a:fld>
            <a:endParaRPr lang="en-US" dirty="0"/>
          </a:p>
        </p:txBody>
      </p:sp>
    </p:spTree>
    <p:extLst>
      <p:ext uri="{BB962C8B-B14F-4D97-AF65-F5344CB8AC3E}">
        <p14:creationId xmlns:p14="http://schemas.microsoft.com/office/powerpoint/2010/main" val="1791103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34</a:t>
            </a:fld>
            <a:endParaRPr lang="en-US" dirty="0"/>
          </a:p>
        </p:txBody>
      </p:sp>
    </p:spTree>
    <p:extLst>
      <p:ext uri="{BB962C8B-B14F-4D97-AF65-F5344CB8AC3E}">
        <p14:creationId xmlns:p14="http://schemas.microsoft.com/office/powerpoint/2010/main" val="2664129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35</a:t>
            </a:fld>
            <a:endParaRPr lang="en-US" dirty="0"/>
          </a:p>
        </p:txBody>
      </p:sp>
    </p:spTree>
    <p:extLst>
      <p:ext uri="{BB962C8B-B14F-4D97-AF65-F5344CB8AC3E}">
        <p14:creationId xmlns:p14="http://schemas.microsoft.com/office/powerpoint/2010/main" val="1724871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7EAB13-4523-41F4-AB77-35A11F50073E}" type="slidenum">
              <a:rPr lang="en-US" smtClean="0"/>
              <a:t>36</a:t>
            </a:fld>
            <a:endParaRPr lang="en-US" dirty="0"/>
          </a:p>
        </p:txBody>
      </p:sp>
    </p:spTree>
    <p:extLst>
      <p:ext uri="{BB962C8B-B14F-4D97-AF65-F5344CB8AC3E}">
        <p14:creationId xmlns:p14="http://schemas.microsoft.com/office/powerpoint/2010/main" val="608539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37</a:t>
            </a:fld>
            <a:endParaRPr lang="en-US" dirty="0"/>
          </a:p>
        </p:txBody>
      </p:sp>
    </p:spTree>
    <p:extLst>
      <p:ext uri="{BB962C8B-B14F-4D97-AF65-F5344CB8AC3E}">
        <p14:creationId xmlns:p14="http://schemas.microsoft.com/office/powerpoint/2010/main" val="749152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38</a:t>
            </a:fld>
            <a:endParaRPr lang="en-US" dirty="0"/>
          </a:p>
        </p:txBody>
      </p:sp>
    </p:spTree>
    <p:extLst>
      <p:ext uri="{BB962C8B-B14F-4D97-AF65-F5344CB8AC3E}">
        <p14:creationId xmlns:p14="http://schemas.microsoft.com/office/powerpoint/2010/main" val="3775412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39</a:t>
            </a:fld>
            <a:endParaRPr lang="en-US" dirty="0"/>
          </a:p>
        </p:txBody>
      </p:sp>
    </p:spTree>
    <p:extLst>
      <p:ext uri="{BB962C8B-B14F-4D97-AF65-F5344CB8AC3E}">
        <p14:creationId xmlns:p14="http://schemas.microsoft.com/office/powerpoint/2010/main" val="175120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4</a:t>
            </a:fld>
            <a:endParaRPr lang="en-US" dirty="0"/>
          </a:p>
        </p:txBody>
      </p:sp>
    </p:spTree>
    <p:extLst>
      <p:ext uri="{BB962C8B-B14F-4D97-AF65-F5344CB8AC3E}">
        <p14:creationId xmlns:p14="http://schemas.microsoft.com/office/powerpoint/2010/main" val="3610893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7EAB13-4523-41F4-AB77-35A11F50073E}" type="slidenum">
              <a:rPr lang="en-US" smtClean="0"/>
              <a:t>40</a:t>
            </a:fld>
            <a:endParaRPr lang="en-US" dirty="0"/>
          </a:p>
        </p:txBody>
      </p:sp>
    </p:spTree>
    <p:extLst>
      <p:ext uri="{BB962C8B-B14F-4D97-AF65-F5344CB8AC3E}">
        <p14:creationId xmlns:p14="http://schemas.microsoft.com/office/powerpoint/2010/main" val="2807135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41</a:t>
            </a:fld>
            <a:endParaRPr lang="en-US" dirty="0"/>
          </a:p>
        </p:txBody>
      </p:sp>
    </p:spTree>
    <p:extLst>
      <p:ext uri="{BB962C8B-B14F-4D97-AF65-F5344CB8AC3E}">
        <p14:creationId xmlns:p14="http://schemas.microsoft.com/office/powerpoint/2010/main" val="3405062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42</a:t>
            </a:fld>
            <a:endParaRPr lang="en-US" dirty="0"/>
          </a:p>
        </p:txBody>
      </p:sp>
    </p:spTree>
    <p:extLst>
      <p:ext uri="{BB962C8B-B14F-4D97-AF65-F5344CB8AC3E}">
        <p14:creationId xmlns:p14="http://schemas.microsoft.com/office/powerpoint/2010/main" val="3429107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43</a:t>
            </a:fld>
            <a:endParaRPr lang="en-US" dirty="0"/>
          </a:p>
        </p:txBody>
      </p:sp>
    </p:spTree>
    <p:extLst>
      <p:ext uri="{BB962C8B-B14F-4D97-AF65-F5344CB8AC3E}">
        <p14:creationId xmlns:p14="http://schemas.microsoft.com/office/powerpoint/2010/main" val="16522487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44</a:t>
            </a:fld>
            <a:endParaRPr lang="en-US" dirty="0"/>
          </a:p>
        </p:txBody>
      </p:sp>
    </p:spTree>
    <p:extLst>
      <p:ext uri="{BB962C8B-B14F-4D97-AF65-F5344CB8AC3E}">
        <p14:creationId xmlns:p14="http://schemas.microsoft.com/office/powerpoint/2010/main" val="2291722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45</a:t>
            </a:fld>
            <a:endParaRPr lang="en-US" dirty="0"/>
          </a:p>
        </p:txBody>
      </p:sp>
    </p:spTree>
    <p:extLst>
      <p:ext uri="{BB962C8B-B14F-4D97-AF65-F5344CB8AC3E}">
        <p14:creationId xmlns:p14="http://schemas.microsoft.com/office/powerpoint/2010/main" val="4220482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97EAB13-4523-41F4-AB77-35A11F50073E}" type="slidenum">
              <a:rPr lang="en-US" smtClean="0"/>
              <a:t>46</a:t>
            </a:fld>
            <a:endParaRPr lang="en-US" dirty="0"/>
          </a:p>
        </p:txBody>
      </p:sp>
    </p:spTree>
    <p:extLst>
      <p:ext uri="{BB962C8B-B14F-4D97-AF65-F5344CB8AC3E}">
        <p14:creationId xmlns:p14="http://schemas.microsoft.com/office/powerpoint/2010/main" val="18877751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47</a:t>
            </a:fld>
            <a:endParaRPr lang="en-US" dirty="0"/>
          </a:p>
        </p:txBody>
      </p:sp>
    </p:spTree>
    <p:extLst>
      <p:ext uri="{BB962C8B-B14F-4D97-AF65-F5344CB8AC3E}">
        <p14:creationId xmlns:p14="http://schemas.microsoft.com/office/powerpoint/2010/main" val="1855617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48</a:t>
            </a:fld>
            <a:endParaRPr lang="en-US" dirty="0"/>
          </a:p>
        </p:txBody>
      </p:sp>
    </p:spTree>
    <p:extLst>
      <p:ext uri="{BB962C8B-B14F-4D97-AF65-F5344CB8AC3E}">
        <p14:creationId xmlns:p14="http://schemas.microsoft.com/office/powerpoint/2010/main" val="1940432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49</a:t>
            </a:fld>
            <a:endParaRPr lang="en-US" dirty="0"/>
          </a:p>
        </p:txBody>
      </p:sp>
    </p:spTree>
    <p:extLst>
      <p:ext uri="{BB962C8B-B14F-4D97-AF65-F5344CB8AC3E}">
        <p14:creationId xmlns:p14="http://schemas.microsoft.com/office/powerpoint/2010/main" val="334017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5</a:t>
            </a:fld>
            <a:endParaRPr lang="en-US" dirty="0"/>
          </a:p>
        </p:txBody>
      </p:sp>
    </p:spTree>
    <p:extLst>
      <p:ext uri="{BB962C8B-B14F-4D97-AF65-F5344CB8AC3E}">
        <p14:creationId xmlns:p14="http://schemas.microsoft.com/office/powerpoint/2010/main" val="3359600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50</a:t>
            </a:fld>
            <a:endParaRPr lang="en-US" dirty="0"/>
          </a:p>
        </p:txBody>
      </p:sp>
    </p:spTree>
    <p:extLst>
      <p:ext uri="{BB962C8B-B14F-4D97-AF65-F5344CB8AC3E}">
        <p14:creationId xmlns:p14="http://schemas.microsoft.com/office/powerpoint/2010/main" val="34354969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51</a:t>
            </a:fld>
            <a:endParaRPr lang="en-US" dirty="0"/>
          </a:p>
        </p:txBody>
      </p:sp>
    </p:spTree>
    <p:extLst>
      <p:ext uri="{BB962C8B-B14F-4D97-AF65-F5344CB8AC3E}">
        <p14:creationId xmlns:p14="http://schemas.microsoft.com/office/powerpoint/2010/main" val="33292474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52</a:t>
            </a:fld>
            <a:endParaRPr lang="en-US" dirty="0"/>
          </a:p>
        </p:txBody>
      </p:sp>
    </p:spTree>
    <p:extLst>
      <p:ext uri="{BB962C8B-B14F-4D97-AF65-F5344CB8AC3E}">
        <p14:creationId xmlns:p14="http://schemas.microsoft.com/office/powerpoint/2010/main" val="25300642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53</a:t>
            </a:fld>
            <a:endParaRPr lang="en-US" dirty="0"/>
          </a:p>
        </p:txBody>
      </p:sp>
    </p:spTree>
    <p:extLst>
      <p:ext uri="{BB962C8B-B14F-4D97-AF65-F5344CB8AC3E}">
        <p14:creationId xmlns:p14="http://schemas.microsoft.com/office/powerpoint/2010/main" val="10386135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54</a:t>
            </a:fld>
            <a:endParaRPr lang="en-US" dirty="0"/>
          </a:p>
        </p:txBody>
      </p:sp>
    </p:spTree>
    <p:extLst>
      <p:ext uri="{BB962C8B-B14F-4D97-AF65-F5344CB8AC3E}">
        <p14:creationId xmlns:p14="http://schemas.microsoft.com/office/powerpoint/2010/main" val="3942078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55</a:t>
            </a:fld>
            <a:endParaRPr lang="en-US" dirty="0"/>
          </a:p>
        </p:txBody>
      </p:sp>
    </p:spTree>
    <p:extLst>
      <p:ext uri="{BB962C8B-B14F-4D97-AF65-F5344CB8AC3E}">
        <p14:creationId xmlns:p14="http://schemas.microsoft.com/office/powerpoint/2010/main" val="2195488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56</a:t>
            </a:fld>
            <a:endParaRPr lang="en-US" dirty="0"/>
          </a:p>
        </p:txBody>
      </p:sp>
    </p:spTree>
    <p:extLst>
      <p:ext uri="{BB962C8B-B14F-4D97-AF65-F5344CB8AC3E}">
        <p14:creationId xmlns:p14="http://schemas.microsoft.com/office/powerpoint/2010/main" val="644554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57</a:t>
            </a:fld>
            <a:endParaRPr lang="en-US" dirty="0"/>
          </a:p>
        </p:txBody>
      </p:sp>
    </p:spTree>
    <p:extLst>
      <p:ext uri="{BB962C8B-B14F-4D97-AF65-F5344CB8AC3E}">
        <p14:creationId xmlns:p14="http://schemas.microsoft.com/office/powerpoint/2010/main" val="29718729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58</a:t>
            </a:fld>
            <a:endParaRPr lang="en-US" dirty="0"/>
          </a:p>
        </p:txBody>
      </p:sp>
    </p:spTree>
    <p:extLst>
      <p:ext uri="{BB962C8B-B14F-4D97-AF65-F5344CB8AC3E}">
        <p14:creationId xmlns:p14="http://schemas.microsoft.com/office/powerpoint/2010/main" val="2808030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7EAB13-4523-41F4-AB77-35A11F50073E}" type="slidenum">
              <a:rPr lang="en-US" smtClean="0"/>
              <a:t>59</a:t>
            </a:fld>
            <a:endParaRPr lang="en-US" dirty="0"/>
          </a:p>
        </p:txBody>
      </p:sp>
    </p:spTree>
    <p:extLst>
      <p:ext uri="{BB962C8B-B14F-4D97-AF65-F5344CB8AC3E}">
        <p14:creationId xmlns:p14="http://schemas.microsoft.com/office/powerpoint/2010/main" val="33590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6</a:t>
            </a:fld>
            <a:endParaRPr lang="en-US" dirty="0"/>
          </a:p>
        </p:txBody>
      </p:sp>
    </p:spTree>
    <p:extLst>
      <p:ext uri="{BB962C8B-B14F-4D97-AF65-F5344CB8AC3E}">
        <p14:creationId xmlns:p14="http://schemas.microsoft.com/office/powerpoint/2010/main" val="33984559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7EAB13-4523-41F4-AB77-35A11F50073E}" type="slidenum">
              <a:rPr lang="en-US" smtClean="0"/>
              <a:t>60</a:t>
            </a:fld>
            <a:endParaRPr lang="en-US" dirty="0"/>
          </a:p>
        </p:txBody>
      </p:sp>
    </p:spTree>
    <p:extLst>
      <p:ext uri="{BB962C8B-B14F-4D97-AF65-F5344CB8AC3E}">
        <p14:creationId xmlns:p14="http://schemas.microsoft.com/office/powerpoint/2010/main" val="2833770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61</a:t>
            </a:fld>
            <a:endParaRPr lang="en-US" dirty="0"/>
          </a:p>
        </p:txBody>
      </p:sp>
    </p:spTree>
    <p:extLst>
      <p:ext uri="{BB962C8B-B14F-4D97-AF65-F5344CB8AC3E}">
        <p14:creationId xmlns:p14="http://schemas.microsoft.com/office/powerpoint/2010/main" val="1722830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62</a:t>
            </a:fld>
            <a:endParaRPr lang="en-US" dirty="0"/>
          </a:p>
        </p:txBody>
      </p:sp>
    </p:spTree>
    <p:extLst>
      <p:ext uri="{BB962C8B-B14F-4D97-AF65-F5344CB8AC3E}">
        <p14:creationId xmlns:p14="http://schemas.microsoft.com/office/powerpoint/2010/main" val="14834365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63</a:t>
            </a:fld>
            <a:endParaRPr lang="en-US" dirty="0"/>
          </a:p>
        </p:txBody>
      </p:sp>
    </p:spTree>
    <p:extLst>
      <p:ext uri="{BB962C8B-B14F-4D97-AF65-F5344CB8AC3E}">
        <p14:creationId xmlns:p14="http://schemas.microsoft.com/office/powerpoint/2010/main" val="41091659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64</a:t>
            </a:fld>
            <a:endParaRPr lang="en-US" dirty="0"/>
          </a:p>
        </p:txBody>
      </p:sp>
    </p:spTree>
    <p:extLst>
      <p:ext uri="{BB962C8B-B14F-4D97-AF65-F5344CB8AC3E}">
        <p14:creationId xmlns:p14="http://schemas.microsoft.com/office/powerpoint/2010/main" val="29125086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65</a:t>
            </a:fld>
            <a:endParaRPr lang="en-US" dirty="0"/>
          </a:p>
        </p:txBody>
      </p:sp>
    </p:spTree>
    <p:extLst>
      <p:ext uri="{BB962C8B-B14F-4D97-AF65-F5344CB8AC3E}">
        <p14:creationId xmlns:p14="http://schemas.microsoft.com/office/powerpoint/2010/main" val="30805788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66</a:t>
            </a:fld>
            <a:endParaRPr lang="en-US" dirty="0"/>
          </a:p>
        </p:txBody>
      </p:sp>
    </p:spTree>
    <p:extLst>
      <p:ext uri="{BB962C8B-B14F-4D97-AF65-F5344CB8AC3E}">
        <p14:creationId xmlns:p14="http://schemas.microsoft.com/office/powerpoint/2010/main" val="42163817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67</a:t>
            </a:fld>
            <a:endParaRPr lang="en-US" dirty="0"/>
          </a:p>
        </p:txBody>
      </p:sp>
    </p:spTree>
    <p:extLst>
      <p:ext uri="{BB962C8B-B14F-4D97-AF65-F5344CB8AC3E}">
        <p14:creationId xmlns:p14="http://schemas.microsoft.com/office/powerpoint/2010/main" val="9919606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68</a:t>
            </a:fld>
            <a:endParaRPr lang="en-US" dirty="0"/>
          </a:p>
        </p:txBody>
      </p:sp>
    </p:spTree>
    <p:extLst>
      <p:ext uri="{BB962C8B-B14F-4D97-AF65-F5344CB8AC3E}">
        <p14:creationId xmlns:p14="http://schemas.microsoft.com/office/powerpoint/2010/main" val="23537129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69</a:t>
            </a:fld>
            <a:endParaRPr lang="en-US" dirty="0"/>
          </a:p>
        </p:txBody>
      </p:sp>
    </p:spTree>
    <p:extLst>
      <p:ext uri="{BB962C8B-B14F-4D97-AF65-F5344CB8AC3E}">
        <p14:creationId xmlns:p14="http://schemas.microsoft.com/office/powerpoint/2010/main" val="359413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7</a:t>
            </a:fld>
            <a:endParaRPr lang="en-US" dirty="0"/>
          </a:p>
        </p:txBody>
      </p:sp>
    </p:spTree>
    <p:extLst>
      <p:ext uri="{BB962C8B-B14F-4D97-AF65-F5344CB8AC3E}">
        <p14:creationId xmlns:p14="http://schemas.microsoft.com/office/powerpoint/2010/main" val="16134125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7EAB13-4523-41F4-AB77-35A11F50073E}" type="slidenum">
              <a:rPr lang="en-US" smtClean="0"/>
              <a:t>70</a:t>
            </a:fld>
            <a:endParaRPr lang="en-US" dirty="0"/>
          </a:p>
        </p:txBody>
      </p:sp>
    </p:spTree>
    <p:extLst>
      <p:ext uri="{BB962C8B-B14F-4D97-AF65-F5344CB8AC3E}">
        <p14:creationId xmlns:p14="http://schemas.microsoft.com/office/powerpoint/2010/main" val="14192788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7EAB13-4523-41F4-AB77-35A11F50073E}" type="slidenum">
              <a:rPr lang="en-US" smtClean="0"/>
              <a:t>71</a:t>
            </a:fld>
            <a:endParaRPr lang="en-US" dirty="0"/>
          </a:p>
        </p:txBody>
      </p:sp>
    </p:spTree>
    <p:extLst>
      <p:ext uri="{BB962C8B-B14F-4D97-AF65-F5344CB8AC3E}">
        <p14:creationId xmlns:p14="http://schemas.microsoft.com/office/powerpoint/2010/main" val="6125122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7EAB13-4523-41F4-AB77-35A11F50073E}" type="slidenum">
              <a:rPr lang="en-US" smtClean="0"/>
              <a:t>72</a:t>
            </a:fld>
            <a:endParaRPr lang="en-US" dirty="0"/>
          </a:p>
        </p:txBody>
      </p:sp>
    </p:spTree>
    <p:extLst>
      <p:ext uri="{BB962C8B-B14F-4D97-AF65-F5344CB8AC3E}">
        <p14:creationId xmlns:p14="http://schemas.microsoft.com/office/powerpoint/2010/main" val="38690810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73</a:t>
            </a:fld>
            <a:endParaRPr lang="en-US" dirty="0"/>
          </a:p>
        </p:txBody>
      </p:sp>
    </p:spTree>
    <p:extLst>
      <p:ext uri="{BB962C8B-B14F-4D97-AF65-F5344CB8AC3E}">
        <p14:creationId xmlns:p14="http://schemas.microsoft.com/office/powerpoint/2010/main" val="1675134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74</a:t>
            </a:fld>
            <a:endParaRPr lang="en-US" dirty="0"/>
          </a:p>
        </p:txBody>
      </p:sp>
    </p:spTree>
    <p:extLst>
      <p:ext uri="{BB962C8B-B14F-4D97-AF65-F5344CB8AC3E}">
        <p14:creationId xmlns:p14="http://schemas.microsoft.com/office/powerpoint/2010/main" val="3202429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75</a:t>
            </a:fld>
            <a:endParaRPr lang="en-US" dirty="0"/>
          </a:p>
        </p:txBody>
      </p:sp>
    </p:spTree>
    <p:extLst>
      <p:ext uri="{BB962C8B-B14F-4D97-AF65-F5344CB8AC3E}">
        <p14:creationId xmlns:p14="http://schemas.microsoft.com/office/powerpoint/2010/main" val="1144138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76</a:t>
            </a:fld>
            <a:endParaRPr lang="en-US" dirty="0"/>
          </a:p>
        </p:txBody>
      </p:sp>
    </p:spTree>
    <p:extLst>
      <p:ext uri="{BB962C8B-B14F-4D97-AF65-F5344CB8AC3E}">
        <p14:creationId xmlns:p14="http://schemas.microsoft.com/office/powerpoint/2010/main" val="23099481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77</a:t>
            </a:fld>
            <a:endParaRPr lang="en-US" dirty="0"/>
          </a:p>
        </p:txBody>
      </p:sp>
    </p:spTree>
    <p:extLst>
      <p:ext uri="{BB962C8B-B14F-4D97-AF65-F5344CB8AC3E}">
        <p14:creationId xmlns:p14="http://schemas.microsoft.com/office/powerpoint/2010/main" val="14297375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78</a:t>
            </a:fld>
            <a:endParaRPr lang="en-US" dirty="0"/>
          </a:p>
        </p:txBody>
      </p:sp>
    </p:spTree>
    <p:extLst>
      <p:ext uri="{BB962C8B-B14F-4D97-AF65-F5344CB8AC3E}">
        <p14:creationId xmlns:p14="http://schemas.microsoft.com/office/powerpoint/2010/main" val="20805290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79</a:t>
            </a:fld>
            <a:endParaRPr lang="en-US" dirty="0"/>
          </a:p>
        </p:txBody>
      </p:sp>
    </p:spTree>
    <p:extLst>
      <p:ext uri="{BB962C8B-B14F-4D97-AF65-F5344CB8AC3E}">
        <p14:creationId xmlns:p14="http://schemas.microsoft.com/office/powerpoint/2010/main" val="183940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8</a:t>
            </a:fld>
            <a:endParaRPr lang="en-US" dirty="0"/>
          </a:p>
        </p:txBody>
      </p:sp>
    </p:spTree>
    <p:extLst>
      <p:ext uri="{BB962C8B-B14F-4D97-AF65-F5344CB8AC3E}">
        <p14:creationId xmlns:p14="http://schemas.microsoft.com/office/powerpoint/2010/main" val="42783693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80</a:t>
            </a:fld>
            <a:endParaRPr lang="en-US" dirty="0"/>
          </a:p>
        </p:txBody>
      </p:sp>
    </p:spTree>
    <p:extLst>
      <p:ext uri="{BB962C8B-B14F-4D97-AF65-F5344CB8AC3E}">
        <p14:creationId xmlns:p14="http://schemas.microsoft.com/office/powerpoint/2010/main" val="23575394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81</a:t>
            </a:fld>
            <a:endParaRPr lang="en-US" dirty="0"/>
          </a:p>
        </p:txBody>
      </p:sp>
    </p:spTree>
    <p:extLst>
      <p:ext uri="{BB962C8B-B14F-4D97-AF65-F5344CB8AC3E}">
        <p14:creationId xmlns:p14="http://schemas.microsoft.com/office/powerpoint/2010/main" val="38664836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82</a:t>
            </a:fld>
            <a:endParaRPr lang="en-US" dirty="0"/>
          </a:p>
        </p:txBody>
      </p:sp>
    </p:spTree>
    <p:extLst>
      <p:ext uri="{BB962C8B-B14F-4D97-AF65-F5344CB8AC3E}">
        <p14:creationId xmlns:p14="http://schemas.microsoft.com/office/powerpoint/2010/main" val="26023893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83</a:t>
            </a:fld>
            <a:endParaRPr lang="en-US" dirty="0"/>
          </a:p>
        </p:txBody>
      </p:sp>
      <p:sp>
        <p:nvSpPr>
          <p:cNvPr id="6" name="Notes Placeholder 5">
            <a:extLst>
              <a:ext uri="{FF2B5EF4-FFF2-40B4-BE49-F238E27FC236}">
                <a16:creationId xmlns:a16="http://schemas.microsoft.com/office/drawing/2014/main" id="{09D1256A-CD2B-40F4-802C-DD92FC18EC0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356125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84</a:t>
            </a:fld>
            <a:endParaRPr lang="en-US" dirty="0"/>
          </a:p>
        </p:txBody>
      </p:sp>
      <p:sp>
        <p:nvSpPr>
          <p:cNvPr id="6" name="Notes Placeholder 5">
            <a:extLst>
              <a:ext uri="{FF2B5EF4-FFF2-40B4-BE49-F238E27FC236}">
                <a16:creationId xmlns:a16="http://schemas.microsoft.com/office/drawing/2014/main" id="{66622C7E-6269-4CAA-ADBE-C3B627E17A6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1278199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85</a:t>
            </a:fld>
            <a:endParaRPr lang="en-US" dirty="0"/>
          </a:p>
        </p:txBody>
      </p:sp>
    </p:spTree>
    <p:extLst>
      <p:ext uri="{BB962C8B-B14F-4D97-AF65-F5344CB8AC3E}">
        <p14:creationId xmlns:p14="http://schemas.microsoft.com/office/powerpoint/2010/main" val="9897397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86</a:t>
            </a:fld>
            <a:endParaRPr lang="en-US" dirty="0"/>
          </a:p>
        </p:txBody>
      </p:sp>
      <p:sp>
        <p:nvSpPr>
          <p:cNvPr id="6" name="Notes Placeholder 5">
            <a:extLst>
              <a:ext uri="{FF2B5EF4-FFF2-40B4-BE49-F238E27FC236}">
                <a16:creationId xmlns:a16="http://schemas.microsoft.com/office/drawing/2014/main" id="{99F2DDCB-7A2D-40C1-B75E-247B7FA6078B}"/>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7728131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87</a:t>
            </a:fld>
            <a:endParaRPr lang="en-US" dirty="0"/>
          </a:p>
        </p:txBody>
      </p:sp>
      <p:sp>
        <p:nvSpPr>
          <p:cNvPr id="6" name="Notes Placeholder 5">
            <a:extLst>
              <a:ext uri="{FF2B5EF4-FFF2-40B4-BE49-F238E27FC236}">
                <a16:creationId xmlns:a16="http://schemas.microsoft.com/office/drawing/2014/main" id="{DCC6725A-0BB0-42CB-A7EB-0119FBC8E43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527406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88</a:t>
            </a:fld>
            <a:endParaRPr lang="en-US" dirty="0"/>
          </a:p>
        </p:txBody>
      </p:sp>
      <p:sp>
        <p:nvSpPr>
          <p:cNvPr id="6" name="Notes Placeholder 5">
            <a:extLst>
              <a:ext uri="{FF2B5EF4-FFF2-40B4-BE49-F238E27FC236}">
                <a16:creationId xmlns:a16="http://schemas.microsoft.com/office/drawing/2014/main" id="{3C94191B-BC39-4005-B135-A2729312A89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5605029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89</a:t>
            </a:fld>
            <a:endParaRPr lang="en-US" dirty="0"/>
          </a:p>
        </p:txBody>
      </p:sp>
      <p:sp>
        <p:nvSpPr>
          <p:cNvPr id="6" name="Notes Placeholder 5">
            <a:extLst>
              <a:ext uri="{FF2B5EF4-FFF2-40B4-BE49-F238E27FC236}">
                <a16:creationId xmlns:a16="http://schemas.microsoft.com/office/drawing/2014/main" id="{BFFA9C4E-066F-4BC1-A8B4-6303BEE52BA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39568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EAB13-4523-41F4-AB77-35A11F50073E}" type="slidenum">
              <a:rPr lang="en-US" smtClean="0"/>
              <a:t>9</a:t>
            </a:fld>
            <a:endParaRPr lang="en-US" dirty="0"/>
          </a:p>
        </p:txBody>
      </p:sp>
    </p:spTree>
    <p:extLst>
      <p:ext uri="{BB962C8B-B14F-4D97-AF65-F5344CB8AC3E}">
        <p14:creationId xmlns:p14="http://schemas.microsoft.com/office/powerpoint/2010/main" val="3971157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90</a:t>
            </a:fld>
            <a:endParaRPr lang="en-US" dirty="0"/>
          </a:p>
        </p:txBody>
      </p:sp>
      <p:sp>
        <p:nvSpPr>
          <p:cNvPr id="6" name="Notes Placeholder 5">
            <a:extLst>
              <a:ext uri="{FF2B5EF4-FFF2-40B4-BE49-F238E27FC236}">
                <a16:creationId xmlns:a16="http://schemas.microsoft.com/office/drawing/2014/main" id="{847A1045-AFD2-4F1D-A13C-86FDB738F77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6081549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91</a:t>
            </a:fld>
            <a:endParaRPr lang="en-US" dirty="0"/>
          </a:p>
        </p:txBody>
      </p:sp>
      <p:sp>
        <p:nvSpPr>
          <p:cNvPr id="6" name="Notes Placeholder 5">
            <a:extLst>
              <a:ext uri="{FF2B5EF4-FFF2-40B4-BE49-F238E27FC236}">
                <a16:creationId xmlns:a16="http://schemas.microsoft.com/office/drawing/2014/main" id="{2FEF689E-662F-461E-9337-7AAF41E4900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2363025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92</a:t>
            </a:fld>
            <a:endParaRPr lang="en-US" dirty="0"/>
          </a:p>
        </p:txBody>
      </p:sp>
      <p:sp>
        <p:nvSpPr>
          <p:cNvPr id="6" name="Notes Placeholder 5">
            <a:extLst>
              <a:ext uri="{FF2B5EF4-FFF2-40B4-BE49-F238E27FC236}">
                <a16:creationId xmlns:a16="http://schemas.microsoft.com/office/drawing/2014/main" id="{FCB1C9BD-5D9F-4139-93AE-9BEC8876A15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927880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93</a:t>
            </a:fld>
            <a:endParaRPr lang="en-US" dirty="0"/>
          </a:p>
        </p:txBody>
      </p:sp>
      <p:sp>
        <p:nvSpPr>
          <p:cNvPr id="6" name="Notes Placeholder 5">
            <a:extLst>
              <a:ext uri="{FF2B5EF4-FFF2-40B4-BE49-F238E27FC236}">
                <a16:creationId xmlns:a16="http://schemas.microsoft.com/office/drawing/2014/main" id="{251CC7C9-2235-4B0F-A728-ED5F713ADBE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8203186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94</a:t>
            </a:fld>
            <a:endParaRPr lang="en-US" dirty="0"/>
          </a:p>
        </p:txBody>
      </p:sp>
      <p:sp>
        <p:nvSpPr>
          <p:cNvPr id="6" name="Notes Placeholder 5">
            <a:extLst>
              <a:ext uri="{FF2B5EF4-FFF2-40B4-BE49-F238E27FC236}">
                <a16:creationId xmlns:a16="http://schemas.microsoft.com/office/drawing/2014/main" id="{288C467D-B3E6-4863-B120-2D0F4E5847B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8021892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95</a:t>
            </a:fld>
            <a:endParaRPr lang="en-US" dirty="0"/>
          </a:p>
        </p:txBody>
      </p:sp>
      <p:sp>
        <p:nvSpPr>
          <p:cNvPr id="6" name="Notes Placeholder 5">
            <a:extLst>
              <a:ext uri="{FF2B5EF4-FFF2-40B4-BE49-F238E27FC236}">
                <a16:creationId xmlns:a16="http://schemas.microsoft.com/office/drawing/2014/main" id="{2DE63B89-9013-46D8-93FC-5321227EEA3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5677915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96</a:t>
            </a:fld>
            <a:endParaRPr lang="en-US" dirty="0"/>
          </a:p>
        </p:txBody>
      </p:sp>
      <p:sp>
        <p:nvSpPr>
          <p:cNvPr id="6" name="Notes Placeholder 5">
            <a:extLst>
              <a:ext uri="{FF2B5EF4-FFF2-40B4-BE49-F238E27FC236}">
                <a16:creationId xmlns:a16="http://schemas.microsoft.com/office/drawing/2014/main" id="{D4DFCF49-D4C5-427E-A030-C97AEBAC87A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5091375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97</a:t>
            </a:fld>
            <a:endParaRPr lang="en-US" dirty="0"/>
          </a:p>
        </p:txBody>
      </p:sp>
      <p:sp>
        <p:nvSpPr>
          <p:cNvPr id="6" name="Notes Placeholder 5">
            <a:extLst>
              <a:ext uri="{FF2B5EF4-FFF2-40B4-BE49-F238E27FC236}">
                <a16:creationId xmlns:a16="http://schemas.microsoft.com/office/drawing/2014/main" id="{AF96088B-2A08-4613-87A8-EC3CEFBC959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5457715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98</a:t>
            </a:fld>
            <a:endParaRPr lang="en-US" dirty="0"/>
          </a:p>
        </p:txBody>
      </p:sp>
      <p:sp>
        <p:nvSpPr>
          <p:cNvPr id="6" name="Notes Placeholder 5">
            <a:extLst>
              <a:ext uri="{FF2B5EF4-FFF2-40B4-BE49-F238E27FC236}">
                <a16:creationId xmlns:a16="http://schemas.microsoft.com/office/drawing/2014/main" id="{6C86CA0E-B2B0-4ECE-9235-A830DB6F931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94509049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7EAB13-4523-41F4-AB77-35A11F50073E}" type="slidenum">
              <a:rPr lang="en-US" smtClean="0"/>
              <a:t>99</a:t>
            </a:fld>
            <a:endParaRPr lang="en-US" dirty="0"/>
          </a:p>
        </p:txBody>
      </p:sp>
      <p:sp>
        <p:nvSpPr>
          <p:cNvPr id="6" name="Notes Placeholder 5">
            <a:extLst>
              <a:ext uri="{FF2B5EF4-FFF2-40B4-BE49-F238E27FC236}">
                <a16:creationId xmlns:a16="http://schemas.microsoft.com/office/drawing/2014/main" id="{1531EA34-AC1F-43B5-83DA-0BAFF911442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43274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EDF8-7DE7-4CCB-99D0-30D9C63F4E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CF84E0-343F-41EC-8A92-91D6CCF2B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653449-6CD0-4E4D-82AB-0164A18B0E3C}"/>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9507D75C-6449-4F81-9220-42640E7B81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9198B-3BC7-45F6-BD7D-638746BCA925}"/>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393858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0738-7285-4D85-B159-8C9476DE06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700599-AF08-42D1-8E47-7AD514AF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DB534-7197-4EFB-8CC0-5EB3A4235666}"/>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0AE799D2-6EBE-4856-8D18-C2D5183A17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347908-604F-4898-AC51-8F654D22F39E}"/>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64495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B86021-3C8D-46F8-9548-8EDA45EABF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13548-847C-4033-9B5C-116805661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D753F-809D-4979-BEAB-0DFF156DD275}"/>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206080E7-F1FF-49CB-8B8D-1F875194A9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431D8C-3502-44B8-8D8E-BBF111D17941}"/>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322696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CC92-9A30-4B25-AFE8-E1F739D15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3B1C-79FC-450F-8718-DA4FFF28A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8608B-1240-4D8D-9B4E-278CFCE50A83}"/>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2A3FB0E2-CA2E-4E66-94D5-5D66730E38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13EADF-8C13-43CA-BDE9-474F478FF537}"/>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57569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14CF-5A8D-471C-BBAD-06BBC1759A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A26ED7-33B5-46FB-A0EC-92E20393A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0B483F-33BB-4AFB-965A-C4A5EA5DB0F0}"/>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FDB5A28A-E7C5-4A09-8546-D2E91BD2D8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6E8533-4C96-4B41-8F22-52E472E1DD8D}"/>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247106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5C52-F788-4C15-91E2-19649B2817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AE0565-C020-49FF-BD62-651A55DF2F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5E8488-9872-49D7-9FF6-A6FB9C99E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567BF6-61D7-4A6B-B57F-EA665B9E1681}"/>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6" name="Footer Placeholder 5">
            <a:extLst>
              <a:ext uri="{FF2B5EF4-FFF2-40B4-BE49-F238E27FC236}">
                <a16:creationId xmlns:a16="http://schemas.microsoft.com/office/drawing/2014/main" id="{70F349FC-246F-4648-9977-0FF831C153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F7ABE3-BC74-4819-9FA4-5F66344FA34F}"/>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46628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CC44-3C4C-44DF-BCE8-9D6E487D9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B5700-2477-44E1-A8A6-7838AAF5D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F7FC2-8EE5-4B2F-A5F7-BF8050511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1AFF34-33BA-435C-9E71-BD4C9A697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8DAEB-69C9-4E92-B6FF-781003D5F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DE99AD-FD0D-4BB5-8BD4-2F29E558C0CD}"/>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8" name="Footer Placeholder 7">
            <a:extLst>
              <a:ext uri="{FF2B5EF4-FFF2-40B4-BE49-F238E27FC236}">
                <a16:creationId xmlns:a16="http://schemas.microsoft.com/office/drawing/2014/main" id="{A776F889-615D-40FB-A16F-733BAC002D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819CE9-FF32-4CF0-B0B9-3CBCE569BEBD}"/>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411974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E2F8-CBC6-4FBF-AD22-0B3F56093C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F7DC0A-C162-4D26-BDD9-46DA60DFE6D6}"/>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4" name="Footer Placeholder 3">
            <a:extLst>
              <a:ext uri="{FF2B5EF4-FFF2-40B4-BE49-F238E27FC236}">
                <a16:creationId xmlns:a16="http://schemas.microsoft.com/office/drawing/2014/main" id="{43EB5E1C-B2AD-4870-BCED-FCF678B590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967A3C-AAEF-437A-8218-2A21CE934E19}"/>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112590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0AA67-3C34-4082-B6CA-66C5FE41B7B7}"/>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3" name="Footer Placeholder 2">
            <a:extLst>
              <a:ext uri="{FF2B5EF4-FFF2-40B4-BE49-F238E27FC236}">
                <a16:creationId xmlns:a16="http://schemas.microsoft.com/office/drawing/2014/main" id="{4F4DD3DE-7337-4674-83AF-4843FC9750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5258D4-6818-4624-9149-3D7933296391}"/>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73562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8FB2-07CA-4C7D-8D93-E2838D5BB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7D2B06-3829-4FE7-99CB-A2B571A44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9785DE-754C-4C37-B8C2-82379744B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C638C-0845-413B-91FB-E42274734501}"/>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6" name="Footer Placeholder 5">
            <a:extLst>
              <a:ext uri="{FF2B5EF4-FFF2-40B4-BE49-F238E27FC236}">
                <a16:creationId xmlns:a16="http://schemas.microsoft.com/office/drawing/2014/main" id="{DF2F821A-CCF5-4EEB-8BF4-91A73B34DF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26101D-441F-4FB3-B73B-20E906BC91F2}"/>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955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4FD4-AB82-4987-BE8B-9A1757003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50E9AD-7B6B-4364-8E87-D299969E3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D41D6F-D18A-4DB6-856A-AC0AABE37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B85CC-8093-4056-8F62-222AA703F8DF}"/>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6" name="Footer Placeholder 5">
            <a:extLst>
              <a:ext uri="{FF2B5EF4-FFF2-40B4-BE49-F238E27FC236}">
                <a16:creationId xmlns:a16="http://schemas.microsoft.com/office/drawing/2014/main" id="{CDA0D738-2560-4E17-9C72-01C1B59FF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56871E-E468-40EB-B6C1-F22F7B701C6C}"/>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373880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26358-3673-4A78-9951-E50BAE784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ACC79-03D1-4DC0-9278-4D022FAD65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51CF7-063E-4491-8C4E-BDF6285AD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5BB5BC60-4AF1-48EC-AB1D-E4EE0007B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D9685D4-CB62-4917-8DA5-50DF09438A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4FAAA-BDD7-4F45-A8B7-DB287A2579FB}" type="slidenum">
              <a:rPr lang="en-US" smtClean="0"/>
              <a:t>‹#›</a:t>
            </a:fld>
            <a:endParaRPr lang="en-US" dirty="0"/>
          </a:p>
        </p:txBody>
      </p:sp>
    </p:spTree>
    <p:extLst>
      <p:ext uri="{BB962C8B-B14F-4D97-AF65-F5344CB8AC3E}">
        <p14:creationId xmlns:p14="http://schemas.microsoft.com/office/powerpoint/2010/main" val="133554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hyperlink" Target="http://lawatlas.org/datasets/distracted-driving-1470663668"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5D2A-2D21-4728-98E5-CD805CA8ABA6}"/>
              </a:ext>
            </a:extLst>
          </p:cNvPr>
          <p:cNvSpPr>
            <a:spLocks noGrp="1"/>
          </p:cNvSpPr>
          <p:nvPr>
            <p:ph type="title"/>
          </p:nvPr>
        </p:nvSpPr>
        <p:spPr>
          <a:xfrm>
            <a:off x="2794321" y="2390694"/>
            <a:ext cx="7136758" cy="1556272"/>
          </a:xfrm>
        </p:spPr>
        <p:txBody>
          <a:bodyPr>
            <a:noAutofit/>
          </a:bodyPr>
          <a:lstStyle/>
          <a:p>
            <a:pPr algn="ctr"/>
            <a:r>
              <a:rPr lang="en-US" sz="6000" b="1" dirty="0"/>
              <a:t>Introduction to Legal Mapping</a:t>
            </a:r>
          </a:p>
        </p:txBody>
      </p:sp>
    </p:spTree>
    <p:extLst>
      <p:ext uri="{BB962C8B-B14F-4D97-AF65-F5344CB8AC3E}">
        <p14:creationId xmlns:p14="http://schemas.microsoft.com/office/powerpoint/2010/main" val="201907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Tracks Laws Over Time</a:t>
            </a:r>
          </a:p>
        </p:txBody>
      </p:sp>
      <p:pic>
        <p:nvPicPr>
          <p:cNvPr id="6" name="Content Placeholder 5" descr="Tracking laws over time&#10;&#10;This image shows three maps of the United States at three points in time (1996, 2005, and 2015) to highlight the progression of states adopting texting and driving laws. In 1996, Arizona was the only state with texting and driving laws. In 2005, 22 states had these laws. In 2015, every state but Montana had texting and driving laws.&#10;Source: LawAtlas.org&#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32516"/>
            <a:ext cx="9440333" cy="5129079"/>
          </a:xfrm>
        </p:spPr>
      </p:pic>
    </p:spTree>
    <p:extLst>
      <p:ext uri="{BB962C8B-B14F-4D97-AF65-F5344CB8AC3E}">
        <p14:creationId xmlns:p14="http://schemas.microsoft.com/office/powerpoint/2010/main" val="41689430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an image of the process of redundant coding. It visual represents Wendy checking redundant coding by looking at a batch of states at a time. &#10;">
            <a:extLst>
              <a:ext uri="{FF2B5EF4-FFF2-40B4-BE49-F238E27FC236}">
                <a16:creationId xmlns:a16="http://schemas.microsoft.com/office/drawing/2014/main" id="{9E38F984-C203-47B2-B753-76222BFE2D9D}"/>
              </a:ext>
            </a:extLst>
          </p:cNvPr>
          <p:cNvPicPr>
            <a:picLocks noGrp="1" noChangeAspect="1"/>
          </p:cNvPicPr>
          <p:nvPr>
            <p:ph idx="1"/>
          </p:nvPr>
        </p:nvPicPr>
        <p:blipFill rotWithShape="1">
          <a:blip r:embed="rId3"/>
          <a:srcRect l="16109" t="6239" r="16016" b="110"/>
          <a:stretch/>
        </p:blipFill>
        <p:spPr>
          <a:xfrm>
            <a:off x="1014413" y="1173948"/>
            <a:ext cx="9764962" cy="5684051"/>
          </a:xfrm>
          <a:prstGeom prst="rect">
            <a:avLst/>
          </a:prstGeom>
        </p:spPr>
      </p:pic>
      <p:sp>
        <p:nvSpPr>
          <p:cNvPr id="2" name="Title 1"/>
          <p:cNvSpPr>
            <a:spLocks noGrp="1"/>
          </p:cNvSpPr>
          <p:nvPr>
            <p:ph type="title"/>
          </p:nvPr>
        </p:nvSpPr>
        <p:spPr>
          <a:xfrm>
            <a:off x="838200" y="389467"/>
            <a:ext cx="10515600" cy="1707621"/>
          </a:xfrm>
        </p:spPr>
        <p:txBody>
          <a:bodyPr>
            <a:noAutofit/>
          </a:bodyPr>
          <a:lstStyle/>
          <a:p>
            <a:r>
              <a:rPr lang="en-US" sz="4800" b="1" dirty="0"/>
              <a:t>Quality Control: Redundant Coding</a:t>
            </a:r>
          </a:p>
        </p:txBody>
      </p:sp>
    </p:spTree>
    <p:extLst>
      <p:ext uri="{BB962C8B-B14F-4D97-AF65-F5344CB8AC3E}">
        <p14:creationId xmlns:p14="http://schemas.microsoft.com/office/powerpoint/2010/main" val="22111073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Rate of Redundancy (Review)</a:t>
            </a:r>
          </a:p>
        </p:txBody>
      </p:sp>
      <p:sp>
        <p:nvSpPr>
          <p:cNvPr id="3" name="Content Placeholder 2"/>
          <p:cNvSpPr>
            <a:spLocks noGrp="1"/>
          </p:cNvSpPr>
          <p:nvPr>
            <p:ph idx="1"/>
          </p:nvPr>
        </p:nvSpPr>
        <p:spPr/>
        <p:txBody>
          <a:bodyPr>
            <a:normAutofit/>
          </a:bodyPr>
          <a:lstStyle/>
          <a:p>
            <a:r>
              <a:rPr lang="en-US" sz="4000" dirty="0"/>
              <a:t>The </a:t>
            </a:r>
            <a:r>
              <a:rPr lang="en-US" sz="4000" b="1" dirty="0">
                <a:solidFill>
                  <a:srgbClr val="0070C0"/>
                </a:solidFill>
              </a:rPr>
              <a:t>rate of redundancy </a:t>
            </a:r>
            <a:r>
              <a:rPr lang="en-US" sz="4000" dirty="0"/>
              <a:t>is the percentage of identical records that both researchers must independently code.</a:t>
            </a:r>
          </a:p>
          <a:p>
            <a:endParaRPr lang="en-US" sz="4000" dirty="0"/>
          </a:p>
          <a:p>
            <a:r>
              <a:rPr lang="en-US" sz="4000" dirty="0"/>
              <a:t>Must be </a:t>
            </a:r>
            <a:r>
              <a:rPr lang="en-US" sz="4000" b="1" dirty="0">
                <a:solidFill>
                  <a:srgbClr val="0070C0"/>
                </a:solidFill>
              </a:rPr>
              <a:t>100%</a:t>
            </a:r>
            <a:r>
              <a:rPr lang="en-US" sz="4000" dirty="0"/>
              <a:t> at the beginning of any study</a:t>
            </a:r>
          </a:p>
        </p:txBody>
      </p:sp>
    </p:spTree>
    <p:extLst>
      <p:ext uri="{BB962C8B-B14F-4D97-AF65-F5344CB8AC3E}">
        <p14:creationId xmlns:p14="http://schemas.microsoft.com/office/powerpoint/2010/main" val="8243206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Redundant Coding Process</a:t>
            </a:r>
          </a:p>
        </p:txBody>
      </p:sp>
      <p:graphicFrame>
        <p:nvGraphicFramePr>
          <p:cNvPr id="6" name="Table 4">
            <a:extLst>
              <a:ext uri="{FF2B5EF4-FFF2-40B4-BE49-F238E27FC236}">
                <a16:creationId xmlns:a16="http://schemas.microsoft.com/office/drawing/2014/main" id="{7643D22C-DB0B-4B8D-8683-738F7BEB7806}"/>
              </a:ext>
            </a:extLst>
          </p:cNvPr>
          <p:cNvGraphicFramePr>
            <a:graphicFrameLocks noGrp="1"/>
          </p:cNvGraphicFramePr>
          <p:nvPr>
            <p:ph idx="1"/>
            <p:extLst>
              <p:ext uri="{D42A27DB-BD31-4B8C-83A1-F6EECF244321}">
                <p14:modId xmlns:p14="http://schemas.microsoft.com/office/powerpoint/2010/main" val="330578182"/>
              </p:ext>
            </p:extLst>
          </p:nvPr>
        </p:nvGraphicFramePr>
        <p:xfrm>
          <a:off x="838200" y="1825625"/>
          <a:ext cx="10515600" cy="4754880"/>
        </p:xfrm>
        <a:graphic>
          <a:graphicData uri="http://schemas.openxmlformats.org/drawingml/2006/table">
            <a:tbl>
              <a:tblPr firstRow="1" bandRow="1">
                <a:tableStyleId>{5A111915-BE36-4E01-A7E5-04B1672EAD32}</a:tableStyleId>
              </a:tblPr>
              <a:tblGrid>
                <a:gridCol w="1390650">
                  <a:extLst>
                    <a:ext uri="{9D8B030D-6E8A-4147-A177-3AD203B41FA5}">
                      <a16:colId xmlns:a16="http://schemas.microsoft.com/office/drawing/2014/main" val="3242883011"/>
                    </a:ext>
                  </a:extLst>
                </a:gridCol>
                <a:gridCol w="9124950">
                  <a:extLst>
                    <a:ext uri="{9D8B030D-6E8A-4147-A177-3AD203B41FA5}">
                      <a16:colId xmlns:a16="http://schemas.microsoft.com/office/drawing/2014/main" val="1104451291"/>
                    </a:ext>
                  </a:extLst>
                </a:gridCol>
              </a:tblGrid>
              <a:tr h="370840">
                <a:tc>
                  <a:txBody>
                    <a:bodyPr/>
                    <a:lstStyle/>
                    <a:p>
                      <a:pPr algn="ctr"/>
                      <a:r>
                        <a:rPr lang="en-US" sz="3600" dirty="0"/>
                        <a:t>Rate</a:t>
                      </a:r>
                      <a:endParaRPr lang="en-US" sz="3600" b="0" dirty="0"/>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t>Description</a:t>
                      </a:r>
                      <a:endParaRPr lang="en-US" sz="3600" b="0" dirty="0"/>
                    </a:p>
                  </a:txBody>
                  <a:tcPr>
                    <a:solidFill>
                      <a:schemeClr val="tx1"/>
                    </a:solidFill>
                  </a:tcPr>
                </a:tc>
                <a:extLst>
                  <a:ext uri="{0D108BD9-81ED-4DB2-BD59-A6C34878D82A}">
                    <a16:rowId xmlns:a16="http://schemas.microsoft.com/office/drawing/2014/main" val="1089081314"/>
                  </a:ext>
                </a:extLst>
              </a:tr>
              <a:tr h="370840">
                <a:tc>
                  <a:txBody>
                    <a:bodyPr/>
                    <a:lstStyle/>
                    <a:p>
                      <a:r>
                        <a:rPr lang="en-US" sz="3600" dirty="0"/>
                        <a:t>100%</a:t>
                      </a:r>
                      <a:endParaRPr lang="en-US" sz="3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100% redundant coding until the rate of divergence is below 5%</a:t>
                      </a:r>
                      <a:endParaRPr lang="en-US" sz="3600" b="0" dirty="0"/>
                    </a:p>
                  </a:txBody>
                  <a:tcPr/>
                </a:tc>
                <a:extLst>
                  <a:ext uri="{0D108BD9-81ED-4DB2-BD59-A6C34878D82A}">
                    <a16:rowId xmlns:a16="http://schemas.microsoft.com/office/drawing/2014/main" val="4109851396"/>
                  </a:ext>
                </a:extLst>
              </a:tr>
              <a:tr h="370840">
                <a:tc>
                  <a:txBody>
                    <a:bodyPr/>
                    <a:lstStyle/>
                    <a:p>
                      <a:r>
                        <a:rPr lang="en-US" sz="3600" dirty="0"/>
                        <a:t>50%</a:t>
                      </a:r>
                      <a:endParaRPr lang="en-US" sz="3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Then the redundancy drops to 50% of jurisdictions until the rate of divergence is below 5%</a:t>
                      </a:r>
                      <a:endParaRPr lang="en-US" sz="3600" b="0" dirty="0"/>
                    </a:p>
                  </a:txBody>
                  <a:tcPr/>
                </a:tc>
                <a:extLst>
                  <a:ext uri="{0D108BD9-81ED-4DB2-BD59-A6C34878D82A}">
                    <a16:rowId xmlns:a16="http://schemas.microsoft.com/office/drawing/2014/main" val="3833682991"/>
                  </a:ext>
                </a:extLst>
              </a:tr>
              <a:tr h="370840">
                <a:tc>
                  <a:txBody>
                    <a:bodyPr/>
                    <a:lstStyle/>
                    <a:p>
                      <a:r>
                        <a:rPr lang="en-US" sz="3600" dirty="0"/>
                        <a:t>20%</a:t>
                      </a:r>
                      <a:endParaRPr lang="en-US" sz="3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Then the redundancy drops to 20% of the remaining jurisdictions</a:t>
                      </a:r>
                      <a:endParaRPr lang="en-US" sz="3600" b="0" dirty="0"/>
                    </a:p>
                  </a:txBody>
                  <a:tcPr/>
                </a:tc>
                <a:extLst>
                  <a:ext uri="{0D108BD9-81ED-4DB2-BD59-A6C34878D82A}">
                    <a16:rowId xmlns:a16="http://schemas.microsoft.com/office/drawing/2014/main" val="3759876024"/>
                  </a:ext>
                </a:extLst>
              </a:tr>
            </a:tbl>
          </a:graphicData>
        </a:graphic>
      </p:graphicFrame>
    </p:spTree>
    <p:extLst>
      <p:ext uri="{BB962C8B-B14F-4D97-AF65-F5344CB8AC3E}">
        <p14:creationId xmlns:p14="http://schemas.microsoft.com/office/powerpoint/2010/main" val="10704242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Rate of Redundancy</a:t>
            </a:r>
          </a:p>
        </p:txBody>
      </p:sp>
      <p:sp>
        <p:nvSpPr>
          <p:cNvPr id="3" name="Content Placeholder 2"/>
          <p:cNvSpPr>
            <a:spLocks noGrp="1"/>
          </p:cNvSpPr>
          <p:nvPr>
            <p:ph idx="1"/>
          </p:nvPr>
        </p:nvSpPr>
        <p:spPr>
          <a:xfrm>
            <a:off x="838200" y="1531703"/>
            <a:ext cx="10515600" cy="4351338"/>
          </a:xfrm>
        </p:spPr>
        <p:txBody>
          <a:bodyPr>
            <a:normAutofit/>
          </a:bodyPr>
          <a:lstStyle/>
          <a:p>
            <a:pPr marL="0" indent="0">
              <a:buNone/>
            </a:pPr>
            <a:endParaRPr lang="en-US" sz="4000" b="1" dirty="0">
              <a:solidFill>
                <a:srgbClr val="0070C0"/>
              </a:solidFill>
            </a:endParaRPr>
          </a:p>
          <a:p>
            <a:pPr marL="0" indent="0">
              <a:buNone/>
            </a:pPr>
            <a:r>
              <a:rPr lang="en-US" sz="4000" b="1" dirty="0">
                <a:solidFill>
                  <a:srgbClr val="0070C0"/>
                </a:solidFill>
              </a:rPr>
              <a:t>However</a:t>
            </a:r>
            <a:r>
              <a:rPr lang="en-US" sz="4000" dirty="0"/>
              <a:t>, if the results differ more than 5% of the time, the rate of redundancy reverts to </a:t>
            </a:r>
            <a:r>
              <a:rPr lang="en-US" sz="4000" b="1" dirty="0">
                <a:solidFill>
                  <a:srgbClr val="0070C0"/>
                </a:solidFill>
              </a:rPr>
              <a:t>100%</a:t>
            </a:r>
            <a:r>
              <a:rPr lang="en-US" sz="4000" dirty="0"/>
              <a:t>.</a:t>
            </a:r>
          </a:p>
        </p:txBody>
      </p:sp>
    </p:spTree>
    <p:extLst>
      <p:ext uri="{BB962C8B-B14F-4D97-AF65-F5344CB8AC3E}">
        <p14:creationId xmlns:p14="http://schemas.microsoft.com/office/powerpoint/2010/main" val="7102350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Policy Surveillance: Redundant Coding</a:t>
            </a:r>
          </a:p>
        </p:txBody>
      </p:sp>
      <p:sp>
        <p:nvSpPr>
          <p:cNvPr id="3" name="Content Placeholder 2"/>
          <p:cNvSpPr>
            <a:spLocks noGrp="1"/>
          </p:cNvSpPr>
          <p:nvPr>
            <p:ph idx="1"/>
          </p:nvPr>
        </p:nvSpPr>
        <p:spPr>
          <a:xfrm>
            <a:off x="838200" y="2103218"/>
            <a:ext cx="10515600" cy="4351338"/>
          </a:xfrm>
        </p:spPr>
        <p:txBody>
          <a:bodyPr>
            <a:normAutofit/>
          </a:bodyPr>
          <a:lstStyle/>
          <a:p>
            <a:r>
              <a:rPr lang="en-US" sz="4000" dirty="0"/>
              <a:t>Remember that in </a:t>
            </a:r>
            <a:r>
              <a:rPr lang="en-US" sz="4000" b="1" dirty="0">
                <a:solidFill>
                  <a:srgbClr val="0070C0"/>
                </a:solidFill>
              </a:rPr>
              <a:t>policy surveillance</a:t>
            </a:r>
            <a:r>
              <a:rPr lang="en-US" sz="4000" b="1" dirty="0"/>
              <a:t> </a:t>
            </a:r>
            <a:r>
              <a:rPr lang="en-US" sz="4000" dirty="0"/>
              <a:t>projects, researchers must code every amendment or newly enacted law over time.</a:t>
            </a:r>
          </a:p>
          <a:p>
            <a:endParaRPr lang="en-US" sz="4000" dirty="0"/>
          </a:p>
          <a:p>
            <a:r>
              <a:rPr lang="en-US" sz="4000" dirty="0"/>
              <a:t>However, in </a:t>
            </a:r>
            <a:r>
              <a:rPr lang="en-US" sz="4000" b="1" dirty="0">
                <a:solidFill>
                  <a:srgbClr val="0070C0"/>
                </a:solidFill>
              </a:rPr>
              <a:t>legal assessments</a:t>
            </a:r>
            <a:r>
              <a:rPr lang="en-US" sz="4000" dirty="0"/>
              <a:t>, researchers code the law as it exists at one point in time.</a:t>
            </a:r>
          </a:p>
        </p:txBody>
      </p:sp>
    </p:spTree>
    <p:extLst>
      <p:ext uri="{BB962C8B-B14F-4D97-AF65-F5344CB8AC3E}">
        <p14:creationId xmlns:p14="http://schemas.microsoft.com/office/powerpoint/2010/main" val="21204673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Post-Production Statistical Quality Control</a:t>
            </a:r>
          </a:p>
        </p:txBody>
      </p:sp>
      <p:sp>
        <p:nvSpPr>
          <p:cNvPr id="3" name="Content Placeholder 2"/>
          <p:cNvSpPr>
            <a:spLocks noGrp="1"/>
          </p:cNvSpPr>
          <p:nvPr>
            <p:ph idx="1"/>
          </p:nvPr>
        </p:nvSpPr>
        <p:spPr>
          <a:xfrm>
            <a:off x="838200" y="1564361"/>
            <a:ext cx="10515600" cy="4351338"/>
          </a:xfrm>
        </p:spPr>
        <p:txBody>
          <a:bodyPr>
            <a:normAutofit/>
          </a:bodyPr>
          <a:lstStyle/>
          <a:p>
            <a:pPr marL="0" indent="0">
              <a:buNone/>
            </a:pPr>
            <a:endParaRPr lang="en-US" sz="4000" dirty="0">
              <a:ea typeface="Century Gothic" charset="0"/>
              <a:cs typeface="Century Gothic" charset="0"/>
            </a:endParaRPr>
          </a:p>
          <a:p>
            <a:pPr marL="0" indent="0">
              <a:buNone/>
            </a:pPr>
            <a:r>
              <a:rPr lang="en-US" sz="4000" dirty="0">
                <a:ea typeface="Century Gothic" charset="0"/>
                <a:cs typeface="Century Gothic" charset="0"/>
              </a:rPr>
              <a:t>At the end of the coding process, select a random sample of coding instances to be redundantly coded.</a:t>
            </a:r>
          </a:p>
        </p:txBody>
      </p:sp>
    </p:spTree>
    <p:extLst>
      <p:ext uri="{BB962C8B-B14F-4D97-AF65-F5344CB8AC3E}">
        <p14:creationId xmlns:p14="http://schemas.microsoft.com/office/powerpoint/2010/main" val="34492300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Preparing Data for Advanced Research Methods</a:t>
            </a:r>
          </a:p>
        </p:txBody>
      </p:sp>
    </p:spTree>
    <p:extLst>
      <p:ext uri="{BB962C8B-B14F-4D97-AF65-F5344CB8AC3E}">
        <p14:creationId xmlns:p14="http://schemas.microsoft.com/office/powerpoint/2010/main" val="13279227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Codebook</a:t>
            </a:r>
          </a:p>
        </p:txBody>
      </p:sp>
      <p:sp>
        <p:nvSpPr>
          <p:cNvPr id="3" name="Content Placeholder 2"/>
          <p:cNvSpPr>
            <a:spLocks noGrp="1"/>
          </p:cNvSpPr>
          <p:nvPr>
            <p:ph sz="half" idx="1"/>
          </p:nvPr>
        </p:nvSpPr>
        <p:spPr>
          <a:xfrm>
            <a:off x="838200" y="1825625"/>
            <a:ext cx="4590143" cy="4351338"/>
          </a:xfrm>
        </p:spPr>
        <p:txBody>
          <a:bodyPr>
            <a:normAutofit/>
          </a:bodyPr>
          <a:lstStyle/>
          <a:p>
            <a:pPr marL="0" indent="0">
              <a:buNone/>
            </a:pPr>
            <a:r>
              <a:rPr lang="en-US" sz="4000" dirty="0"/>
              <a:t>A document that defines the features and values included in the project</a:t>
            </a:r>
          </a:p>
        </p:txBody>
      </p:sp>
      <p:pic>
        <p:nvPicPr>
          <p:cNvPr id="5" name="Content Placeholder 4" descr="This image shows an example of a codebook. It outlines how a codebook can be organized." title="Codebook Example"/>
          <p:cNvPicPr>
            <a:picLocks noGrp="1" noChangeAspect="1"/>
          </p:cNvPicPr>
          <p:nvPr>
            <p:ph sz="half" idx="2"/>
          </p:nvPr>
        </p:nvPicPr>
        <p:blipFill rotWithShape="1">
          <a:blip r:embed="rId3">
            <a:grayscl/>
            <a:extLst>
              <a:ext uri="{28A0092B-C50C-407E-A947-70E740481C1C}">
                <a14:useLocalDpi xmlns:a14="http://schemas.microsoft.com/office/drawing/2010/main" val="0"/>
              </a:ext>
            </a:extLst>
          </a:blip>
          <a:srcRect r="13150"/>
          <a:stretch/>
        </p:blipFill>
        <p:spPr>
          <a:xfrm>
            <a:off x="5393315" y="1487488"/>
            <a:ext cx="6463405" cy="4689475"/>
          </a:xfrm>
        </p:spPr>
      </p:pic>
    </p:spTree>
    <p:extLst>
      <p:ext uri="{BB962C8B-B14F-4D97-AF65-F5344CB8AC3E}">
        <p14:creationId xmlns:p14="http://schemas.microsoft.com/office/powerpoint/2010/main" val="22406284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13" y="861098"/>
            <a:ext cx="10595429" cy="3449637"/>
          </a:xfrm>
        </p:spPr>
        <p:txBody>
          <a:bodyPr>
            <a:normAutofit/>
          </a:bodyPr>
          <a:lstStyle/>
          <a:p>
            <a:r>
              <a:rPr lang="en-US" b="1" dirty="0"/>
              <a:t>Step 7: </a:t>
            </a:r>
            <a:br>
              <a:rPr lang="en-US" b="1" dirty="0"/>
            </a:br>
            <a:br>
              <a:rPr lang="en-US" b="1" dirty="0"/>
            </a:br>
            <a:r>
              <a:rPr lang="en-US" b="1" dirty="0"/>
              <a:t>Publication &amp; Dissemination</a:t>
            </a:r>
          </a:p>
        </p:txBody>
      </p:sp>
    </p:spTree>
    <p:extLst>
      <p:ext uri="{BB962C8B-B14F-4D97-AF65-F5344CB8AC3E}">
        <p14:creationId xmlns:p14="http://schemas.microsoft.com/office/powerpoint/2010/main" val="18710299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Step 7: Publication &amp; Dissemination</a:t>
            </a:r>
          </a:p>
        </p:txBody>
      </p:sp>
      <p:sp>
        <p:nvSpPr>
          <p:cNvPr id="3" name="Content Placeholder 2"/>
          <p:cNvSpPr>
            <a:spLocks noGrp="1"/>
          </p:cNvSpPr>
          <p:nvPr>
            <p:ph idx="1"/>
          </p:nvPr>
        </p:nvSpPr>
        <p:spPr>
          <a:xfrm>
            <a:off x="838200" y="1535675"/>
            <a:ext cx="10515600" cy="4351338"/>
          </a:xfrm>
        </p:spPr>
        <p:txBody>
          <a:bodyPr>
            <a:normAutofit/>
          </a:bodyPr>
          <a:lstStyle/>
          <a:p>
            <a:endParaRPr lang="en-US" sz="4000" dirty="0"/>
          </a:p>
          <a:p>
            <a:r>
              <a:rPr lang="en-US" sz="4000" dirty="0"/>
              <a:t>Keep the data internal?</a:t>
            </a:r>
          </a:p>
          <a:p>
            <a:endParaRPr lang="en-US" sz="4000" dirty="0"/>
          </a:p>
          <a:p>
            <a:r>
              <a:rPr lang="en-US" sz="4000" dirty="0"/>
              <a:t>How should we present this information?</a:t>
            </a:r>
          </a:p>
        </p:txBody>
      </p:sp>
    </p:spTree>
    <p:extLst>
      <p:ext uri="{BB962C8B-B14F-4D97-AF65-F5344CB8AC3E}">
        <p14:creationId xmlns:p14="http://schemas.microsoft.com/office/powerpoint/2010/main" val="109254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Creates Reliable Data</a:t>
            </a:r>
          </a:p>
        </p:txBody>
      </p:sp>
    </p:spTree>
    <p:extLst>
      <p:ext uri="{BB962C8B-B14F-4D97-AF65-F5344CB8AC3E}">
        <p14:creationId xmlns:p14="http://schemas.microsoft.com/office/powerpoint/2010/main" val="19713244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Step 7: Publication &amp; Dissemination (continued)</a:t>
            </a:r>
          </a:p>
        </p:txBody>
      </p:sp>
      <p:sp>
        <p:nvSpPr>
          <p:cNvPr id="3" name="Content Placeholder 2"/>
          <p:cNvSpPr>
            <a:spLocks noGrp="1"/>
          </p:cNvSpPr>
          <p:nvPr>
            <p:ph idx="1"/>
          </p:nvPr>
        </p:nvSpPr>
        <p:spPr>
          <a:xfrm>
            <a:off x="838200" y="1584662"/>
            <a:ext cx="10515600" cy="4351338"/>
          </a:xfrm>
        </p:spPr>
        <p:txBody>
          <a:bodyPr>
            <a:normAutofit/>
          </a:bodyPr>
          <a:lstStyle/>
          <a:p>
            <a:pPr marL="0" indent="0">
              <a:buNone/>
            </a:pPr>
            <a:endParaRPr lang="en-US" sz="4000" dirty="0"/>
          </a:p>
          <a:p>
            <a:r>
              <a:rPr lang="en-US" sz="4000" dirty="0"/>
              <a:t>What data should we highlight?</a:t>
            </a:r>
          </a:p>
          <a:p>
            <a:endParaRPr lang="en-US" sz="4000" dirty="0"/>
          </a:p>
          <a:p>
            <a:r>
              <a:rPr lang="en-US" sz="4000" dirty="0"/>
              <a:t>Who is our target audience?</a:t>
            </a:r>
          </a:p>
        </p:txBody>
      </p:sp>
    </p:spTree>
    <p:extLst>
      <p:ext uri="{BB962C8B-B14F-4D97-AF65-F5344CB8AC3E}">
        <p14:creationId xmlns:p14="http://schemas.microsoft.com/office/powerpoint/2010/main" val="427139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What does Wendy do next?</a:t>
            </a:r>
          </a:p>
        </p:txBody>
      </p:sp>
    </p:spTree>
    <p:extLst>
      <p:ext uri="{BB962C8B-B14F-4D97-AF65-F5344CB8AC3E}">
        <p14:creationId xmlns:p14="http://schemas.microsoft.com/office/powerpoint/2010/main" val="9147348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Step 8: Tracking and Updating the Law</a:t>
            </a:r>
          </a:p>
        </p:txBody>
      </p:sp>
      <p:sp>
        <p:nvSpPr>
          <p:cNvPr id="3" name="Content Placeholder 2"/>
          <p:cNvSpPr>
            <a:spLocks noGrp="1"/>
          </p:cNvSpPr>
          <p:nvPr>
            <p:ph idx="1"/>
          </p:nvPr>
        </p:nvSpPr>
        <p:spPr>
          <a:xfrm>
            <a:off x="838200" y="1629677"/>
            <a:ext cx="10515600" cy="4351338"/>
          </a:xfrm>
        </p:spPr>
        <p:txBody>
          <a:bodyPr>
            <a:normAutofit/>
          </a:bodyPr>
          <a:lstStyle/>
          <a:p>
            <a:pPr marL="0" indent="0">
              <a:lnSpc>
                <a:spcPct val="100000"/>
              </a:lnSpc>
              <a:buNone/>
            </a:pPr>
            <a:endParaRPr lang="en-US" sz="4000" dirty="0"/>
          </a:p>
          <a:p>
            <a:pPr marL="0" indent="0">
              <a:lnSpc>
                <a:spcPct val="100000"/>
              </a:lnSpc>
              <a:buNone/>
            </a:pPr>
            <a:r>
              <a:rPr lang="en-US" sz="4000" dirty="0"/>
              <a:t>To maintain the dataset, check periodically for new laws or updates to existing laws that were included in the project</a:t>
            </a:r>
            <a:endParaRPr lang="en-US" sz="4000" dirty="0">
              <a:highlight>
                <a:srgbClr val="FFFF00"/>
              </a:highlight>
            </a:endParaRPr>
          </a:p>
        </p:txBody>
      </p:sp>
    </p:spTree>
    <p:extLst>
      <p:ext uri="{BB962C8B-B14F-4D97-AF65-F5344CB8AC3E}">
        <p14:creationId xmlns:p14="http://schemas.microsoft.com/office/powerpoint/2010/main" val="36889306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What Worked?</a:t>
            </a:r>
          </a:p>
        </p:txBody>
      </p:sp>
      <p:sp>
        <p:nvSpPr>
          <p:cNvPr id="3" name="Content Placeholder 2"/>
          <p:cNvSpPr>
            <a:spLocks noGrp="1"/>
          </p:cNvSpPr>
          <p:nvPr>
            <p:ph idx="1"/>
          </p:nvPr>
        </p:nvSpPr>
        <p:spPr/>
        <p:txBody>
          <a:bodyPr>
            <a:normAutofit fontScale="92500" lnSpcReduction="20000"/>
          </a:bodyPr>
          <a:lstStyle/>
          <a:p>
            <a:r>
              <a:rPr lang="en-US" sz="4000" dirty="0"/>
              <a:t>Visualize the impact of law on public health outcomes</a:t>
            </a:r>
          </a:p>
          <a:p>
            <a:endParaRPr lang="en-US" sz="4000" dirty="0"/>
          </a:p>
          <a:p>
            <a:r>
              <a:rPr lang="en-US" sz="4000" dirty="0"/>
              <a:t>Analyze trends </a:t>
            </a:r>
          </a:p>
          <a:p>
            <a:endParaRPr lang="en-US" sz="4000" dirty="0"/>
          </a:p>
          <a:p>
            <a:r>
              <a:rPr lang="en-US" sz="4000" dirty="0"/>
              <a:t>Recommend changes in the law</a:t>
            </a:r>
          </a:p>
          <a:p>
            <a:endParaRPr lang="en-US" sz="4000" dirty="0"/>
          </a:p>
          <a:p>
            <a:r>
              <a:rPr lang="en-US" sz="4000" dirty="0"/>
              <a:t>Stay informed and track laws as they evolve</a:t>
            </a:r>
          </a:p>
        </p:txBody>
      </p:sp>
    </p:spTree>
    <p:extLst>
      <p:ext uri="{BB962C8B-B14F-4D97-AF65-F5344CB8AC3E}">
        <p14:creationId xmlns:p14="http://schemas.microsoft.com/office/powerpoint/2010/main" val="16505582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18408"/>
            <a:ext cx="9144000" cy="2387600"/>
          </a:xfrm>
        </p:spPr>
        <p:txBody>
          <a:bodyPr>
            <a:noAutofit/>
          </a:bodyPr>
          <a:lstStyle/>
          <a:p>
            <a:r>
              <a:rPr lang="en-US" b="1" dirty="0"/>
              <a:t>Up next:</a:t>
            </a:r>
            <a:br>
              <a:rPr lang="en-US" b="1" dirty="0"/>
            </a:br>
            <a:r>
              <a:rPr lang="en-US" b="1" dirty="0"/>
              <a:t> </a:t>
            </a:r>
            <a:br>
              <a:rPr lang="en-US" b="1" dirty="0"/>
            </a:br>
            <a:r>
              <a:rPr lang="en-US" b="1" dirty="0"/>
              <a:t>Advanced Legal Epidemiology Methods!</a:t>
            </a:r>
          </a:p>
        </p:txBody>
      </p:sp>
    </p:spTree>
    <p:extLst>
      <p:ext uri="{BB962C8B-B14F-4D97-AF65-F5344CB8AC3E}">
        <p14:creationId xmlns:p14="http://schemas.microsoft.com/office/powerpoint/2010/main" val="32742012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7705"/>
            <a:ext cx="10515600" cy="1325563"/>
          </a:xfrm>
        </p:spPr>
        <p:txBody>
          <a:bodyPr>
            <a:normAutofit/>
          </a:bodyPr>
          <a:lstStyle/>
          <a:p>
            <a:r>
              <a:rPr lang="en-US" sz="4800" b="1" dirty="0"/>
              <a:t>Looking Ahead</a:t>
            </a:r>
          </a:p>
        </p:txBody>
      </p:sp>
      <p:sp>
        <p:nvSpPr>
          <p:cNvPr id="3" name="Content Placeholder 2"/>
          <p:cNvSpPr>
            <a:spLocks noGrp="1"/>
          </p:cNvSpPr>
          <p:nvPr>
            <p:ph idx="1"/>
          </p:nvPr>
        </p:nvSpPr>
        <p:spPr>
          <a:xfrm>
            <a:off x="838200" y="1600991"/>
            <a:ext cx="10515600" cy="4351338"/>
          </a:xfrm>
        </p:spPr>
        <p:txBody>
          <a:bodyPr>
            <a:normAutofit/>
          </a:bodyPr>
          <a:lstStyle/>
          <a:p>
            <a:endParaRPr lang="en-US" sz="3600" dirty="0"/>
          </a:p>
          <a:p>
            <a:r>
              <a:rPr lang="en-US" sz="3600" dirty="0"/>
              <a:t>Wendy’s report is done, and her office has </a:t>
            </a:r>
            <a:br>
              <a:rPr lang="en-US" sz="3600" dirty="0"/>
            </a:br>
            <a:r>
              <a:rPr lang="en-US" sz="3600" dirty="0"/>
              <a:t>published it.</a:t>
            </a:r>
          </a:p>
          <a:p>
            <a:endParaRPr lang="en-US" sz="3600" dirty="0"/>
          </a:p>
          <a:p>
            <a:r>
              <a:rPr lang="en-US" sz="3600" dirty="0"/>
              <a:t>Take a look at the report by visiting the link below:</a:t>
            </a:r>
          </a:p>
          <a:p>
            <a:pPr marL="0" indent="0">
              <a:buNone/>
            </a:pPr>
            <a:r>
              <a:rPr lang="en-US" sz="3600" dirty="0">
                <a:hlinkClick r:id="rId3"/>
              </a:rPr>
              <a:t>http://lawatlas.org/datasets/distracted-driving-1470663668</a:t>
            </a:r>
            <a:r>
              <a:rPr lang="en-US" sz="3600" dirty="0"/>
              <a:t>   </a:t>
            </a:r>
          </a:p>
        </p:txBody>
      </p:sp>
    </p:spTree>
    <p:extLst>
      <p:ext uri="{BB962C8B-B14F-4D97-AF65-F5344CB8AC3E}">
        <p14:creationId xmlns:p14="http://schemas.microsoft.com/office/powerpoint/2010/main" val="3258222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297"/>
            <a:ext cx="10515600" cy="1413102"/>
          </a:xfrm>
        </p:spPr>
        <p:txBody>
          <a:bodyPr>
            <a:normAutofit/>
          </a:bodyPr>
          <a:lstStyle/>
          <a:p>
            <a:r>
              <a:rPr lang="en-US" sz="4800" b="1" dirty="0"/>
              <a:t>What We Discussed</a:t>
            </a:r>
          </a:p>
        </p:txBody>
      </p:sp>
      <p:sp>
        <p:nvSpPr>
          <p:cNvPr id="3" name="Content Placeholder 2"/>
          <p:cNvSpPr>
            <a:spLocks noGrp="1"/>
          </p:cNvSpPr>
          <p:nvPr>
            <p:ph idx="1"/>
          </p:nvPr>
        </p:nvSpPr>
        <p:spPr>
          <a:xfrm>
            <a:off x="838200" y="1874612"/>
            <a:ext cx="10515600" cy="4351338"/>
          </a:xfrm>
        </p:spPr>
        <p:txBody>
          <a:bodyPr>
            <a:normAutofit lnSpcReduction="10000"/>
          </a:bodyPr>
          <a:lstStyle/>
          <a:p>
            <a:r>
              <a:rPr lang="en-US" sz="4000" dirty="0"/>
              <a:t>What is legal mapping?</a:t>
            </a:r>
          </a:p>
          <a:p>
            <a:endParaRPr lang="en-US" sz="4000" dirty="0"/>
          </a:p>
          <a:p>
            <a:r>
              <a:rPr lang="en-US" sz="4000" dirty="0"/>
              <a:t>Why use legal mapping?</a:t>
            </a:r>
          </a:p>
          <a:p>
            <a:endParaRPr lang="en-US" sz="4000" dirty="0"/>
          </a:p>
          <a:p>
            <a:r>
              <a:rPr lang="en-US" sz="4000" dirty="0"/>
              <a:t>What are different legal mapping options?</a:t>
            </a:r>
          </a:p>
          <a:p>
            <a:endParaRPr lang="en-US" sz="4000" dirty="0"/>
          </a:p>
          <a:p>
            <a:r>
              <a:rPr lang="en-US" sz="4000" dirty="0"/>
              <a:t>How does legal mapping work in practice?</a:t>
            </a:r>
          </a:p>
        </p:txBody>
      </p:sp>
    </p:spTree>
    <p:extLst>
      <p:ext uri="{BB962C8B-B14F-4D97-AF65-F5344CB8AC3E}">
        <p14:creationId xmlns:p14="http://schemas.microsoft.com/office/powerpoint/2010/main" val="18966965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8953-6CD6-4D79-8AF9-188A7F24AAE1}"/>
              </a:ext>
            </a:extLst>
          </p:cNvPr>
          <p:cNvSpPr>
            <a:spLocks noGrp="1"/>
          </p:cNvSpPr>
          <p:nvPr>
            <p:ph type="title"/>
          </p:nvPr>
        </p:nvSpPr>
        <p:spPr/>
        <p:txBody>
          <a:bodyPr>
            <a:normAutofit/>
          </a:bodyPr>
          <a:lstStyle/>
          <a:p>
            <a:r>
              <a:rPr lang="en-US" sz="4800" b="1" dirty="0">
                <a:cs typeface="Century Gothic"/>
              </a:rPr>
              <a:t>Funding</a:t>
            </a:r>
            <a:endParaRPr lang="en-US" sz="4800" dirty="0"/>
          </a:p>
        </p:txBody>
      </p:sp>
      <p:sp>
        <p:nvSpPr>
          <p:cNvPr id="3" name="Content Placeholder 2">
            <a:extLst>
              <a:ext uri="{FF2B5EF4-FFF2-40B4-BE49-F238E27FC236}">
                <a16:creationId xmlns:a16="http://schemas.microsoft.com/office/drawing/2014/main" id="{C882FE2D-8EAA-4B7B-B9E9-9088294FD61E}"/>
              </a:ext>
            </a:extLst>
          </p:cNvPr>
          <p:cNvSpPr>
            <a:spLocks noGrp="1"/>
          </p:cNvSpPr>
          <p:nvPr>
            <p:ph idx="1"/>
          </p:nvPr>
        </p:nvSpPr>
        <p:spPr/>
        <p:txBody>
          <a:bodyPr>
            <a:noAutofit/>
          </a:bodyPr>
          <a:lstStyle/>
          <a:p>
            <a:pPr marL="0" indent="0">
              <a:buNone/>
            </a:pPr>
            <a:r>
              <a:rPr lang="en-US" sz="3200" dirty="0"/>
              <a:t>This publication was supported by the Centers for Disease Control and Prevention of the US Department of Health and Human Services (HHS) as part of a financial assistance award totaling $210,000 with 100 percent funded by CDC/HHS. The contents are those of the authors and do not necessarily represent the official views of, nor an endorsement, by CDC/HHS or the US Government.</a:t>
            </a:r>
          </a:p>
          <a:p>
            <a:pPr marL="0" indent="0">
              <a:buNone/>
            </a:pPr>
            <a:endParaRPr lang="en-US" sz="3200"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071071283"/>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2AA2-9746-47BD-BD93-35C1446DA8CE}"/>
              </a:ext>
            </a:extLst>
          </p:cNvPr>
          <p:cNvSpPr>
            <a:spLocks noGrp="1"/>
          </p:cNvSpPr>
          <p:nvPr>
            <p:ph type="title"/>
          </p:nvPr>
        </p:nvSpPr>
        <p:spPr>
          <a:xfrm>
            <a:off x="838200" y="2309672"/>
            <a:ext cx="10515600" cy="1325563"/>
          </a:xfrm>
        </p:spPr>
        <p:txBody>
          <a:bodyPr>
            <a:noAutofit/>
          </a:bodyPr>
          <a:lstStyle/>
          <a:p>
            <a:pPr algn="ctr"/>
            <a:r>
              <a:rPr lang="en-US" sz="6000" b="1" dirty="0"/>
              <a:t>Introduction to Legal Mapping</a:t>
            </a:r>
            <a:br>
              <a:rPr lang="en-US" sz="6000" b="1" dirty="0"/>
            </a:br>
            <a:br>
              <a:rPr lang="en-US" sz="6000" b="1" dirty="0"/>
            </a:br>
            <a:r>
              <a:rPr lang="en-US" sz="5400" b="1" dirty="0"/>
              <a:t>Questions?</a:t>
            </a:r>
          </a:p>
        </p:txBody>
      </p:sp>
    </p:spTree>
    <p:extLst>
      <p:ext uri="{BB962C8B-B14F-4D97-AF65-F5344CB8AC3E}">
        <p14:creationId xmlns:p14="http://schemas.microsoft.com/office/powerpoint/2010/main" val="87141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03194" cy="1325563"/>
          </a:xfrm>
        </p:spPr>
        <p:txBody>
          <a:bodyPr>
            <a:noAutofit/>
          </a:bodyPr>
          <a:lstStyle/>
          <a:p>
            <a:r>
              <a:rPr lang="en-US" sz="4800" b="1" dirty="0"/>
              <a:t>What Are Different Legal Mapping Options?</a:t>
            </a:r>
          </a:p>
        </p:txBody>
      </p:sp>
      <p:sp>
        <p:nvSpPr>
          <p:cNvPr id="3" name="Content Placeholder 2"/>
          <p:cNvSpPr>
            <a:spLocks noGrp="1"/>
          </p:cNvSpPr>
          <p:nvPr>
            <p:ph idx="1"/>
          </p:nvPr>
        </p:nvSpPr>
        <p:spPr/>
        <p:txBody>
          <a:bodyPr>
            <a:normAutofit lnSpcReduction="10000"/>
          </a:bodyPr>
          <a:lstStyle/>
          <a:p>
            <a:r>
              <a:rPr lang="en-US" sz="4000" dirty="0"/>
              <a:t>Policy surveillance</a:t>
            </a:r>
          </a:p>
          <a:p>
            <a:endParaRPr lang="en-US" sz="4000" dirty="0"/>
          </a:p>
          <a:p>
            <a:r>
              <a:rPr lang="en-US" sz="4000" dirty="0"/>
              <a:t>Legal assessments</a:t>
            </a:r>
          </a:p>
          <a:p>
            <a:endParaRPr lang="en-US" sz="4000" dirty="0"/>
          </a:p>
          <a:p>
            <a:r>
              <a:rPr lang="en-US" sz="4000" dirty="0"/>
              <a:t>Legal scans</a:t>
            </a:r>
          </a:p>
          <a:p>
            <a:endParaRPr lang="en-US" sz="4000" dirty="0"/>
          </a:p>
          <a:p>
            <a:r>
              <a:rPr lang="en-US" sz="4000" dirty="0"/>
              <a:t>Legal profiles</a:t>
            </a:r>
          </a:p>
        </p:txBody>
      </p:sp>
    </p:spTree>
    <p:extLst>
      <p:ext uri="{BB962C8B-B14F-4D97-AF65-F5344CB8AC3E}">
        <p14:creationId xmlns:p14="http://schemas.microsoft.com/office/powerpoint/2010/main" val="274165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FF0C-5D85-4BA3-9C4D-D2D37896D63E}"/>
              </a:ext>
            </a:extLst>
          </p:cNvPr>
          <p:cNvSpPr>
            <a:spLocks noGrp="1"/>
          </p:cNvSpPr>
          <p:nvPr>
            <p:ph type="title"/>
          </p:nvPr>
        </p:nvSpPr>
        <p:spPr/>
        <p:txBody>
          <a:bodyPr/>
          <a:lstStyle/>
          <a:p>
            <a:pPr algn="ctr"/>
            <a:r>
              <a:rPr lang="en-US" b="1" dirty="0"/>
              <a:t>Types of Legal Mapping</a:t>
            </a:r>
          </a:p>
        </p:txBody>
      </p:sp>
      <p:pic>
        <p:nvPicPr>
          <p:cNvPr id="4" name="Content Placeholder 3" descr="This is an image comparing legal epidemiology and public health law practice. Legal epidemiology includes both policy surveillance and legal assessments. Public health law practice includes legal scans and legal profiles. ">
            <a:extLst>
              <a:ext uri="{FF2B5EF4-FFF2-40B4-BE49-F238E27FC236}">
                <a16:creationId xmlns:a16="http://schemas.microsoft.com/office/drawing/2014/main" id="{24A30AB2-5C9F-4065-A3E8-E6705570050F}"/>
              </a:ext>
            </a:extLst>
          </p:cNvPr>
          <p:cNvPicPr>
            <a:picLocks noGrp="1" noChangeAspect="1"/>
          </p:cNvPicPr>
          <p:nvPr>
            <p:ph idx="1"/>
          </p:nvPr>
        </p:nvPicPr>
        <p:blipFill rotWithShape="1">
          <a:blip r:embed="rId3"/>
          <a:srcRect t="25290"/>
          <a:stretch/>
        </p:blipFill>
        <p:spPr>
          <a:xfrm>
            <a:off x="0" y="1695969"/>
            <a:ext cx="12283429" cy="5162031"/>
          </a:xfrm>
          <a:prstGeom prst="rect">
            <a:avLst/>
          </a:prstGeom>
        </p:spPr>
      </p:pic>
    </p:spTree>
    <p:extLst>
      <p:ext uri="{BB962C8B-B14F-4D97-AF65-F5344CB8AC3E}">
        <p14:creationId xmlns:p14="http://schemas.microsoft.com/office/powerpoint/2010/main" val="286674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3B31-595B-4E5B-AF1A-F6C02B8B2FC5}"/>
              </a:ext>
            </a:extLst>
          </p:cNvPr>
          <p:cNvSpPr>
            <a:spLocks noGrp="1"/>
          </p:cNvSpPr>
          <p:nvPr>
            <p:ph type="title"/>
          </p:nvPr>
        </p:nvSpPr>
        <p:spPr/>
        <p:txBody>
          <a:bodyPr/>
          <a:lstStyle/>
          <a:p>
            <a:pPr algn="ctr"/>
            <a:r>
              <a:rPr lang="en-US" b="1" dirty="0"/>
              <a:t>Policy Surveillance &amp; Legal Assessments</a:t>
            </a:r>
          </a:p>
        </p:txBody>
      </p:sp>
      <p:pic>
        <p:nvPicPr>
          <p:cNvPr id="4" name="Content Placeholder 3" descr="This image shows two types of legal epidemiology, policy surveillance and legal assessments. ">
            <a:extLst>
              <a:ext uri="{FF2B5EF4-FFF2-40B4-BE49-F238E27FC236}">
                <a16:creationId xmlns:a16="http://schemas.microsoft.com/office/drawing/2014/main" id="{BD1E9333-C4AE-47E6-9E74-2745007E4A5B}"/>
              </a:ext>
            </a:extLst>
          </p:cNvPr>
          <p:cNvPicPr>
            <a:picLocks noGrp="1" noChangeAspect="1"/>
          </p:cNvPicPr>
          <p:nvPr>
            <p:ph idx="1"/>
          </p:nvPr>
        </p:nvPicPr>
        <p:blipFill rotWithShape="1">
          <a:blip r:embed="rId3"/>
          <a:srcRect t="24089" r="-1391"/>
          <a:stretch/>
        </p:blipFill>
        <p:spPr>
          <a:xfrm>
            <a:off x="12809" y="1515292"/>
            <a:ext cx="12227087" cy="5149313"/>
          </a:xfrm>
          <a:prstGeom prst="rect">
            <a:avLst/>
          </a:prstGeom>
        </p:spPr>
      </p:pic>
    </p:spTree>
    <p:extLst>
      <p:ext uri="{BB962C8B-B14F-4D97-AF65-F5344CB8AC3E}">
        <p14:creationId xmlns:p14="http://schemas.microsoft.com/office/powerpoint/2010/main" val="252458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This image shows two types of legal epidemiology, policy surveillance and legal assessments. ">
            <a:extLst>
              <a:ext uri="{FF2B5EF4-FFF2-40B4-BE49-F238E27FC236}">
                <a16:creationId xmlns:a16="http://schemas.microsoft.com/office/drawing/2014/main" id="{09285EF8-3C1D-446A-A427-E0E335ED4D17}"/>
              </a:ext>
            </a:extLst>
          </p:cNvPr>
          <p:cNvPicPr>
            <a:picLocks noGrp="1" noChangeAspect="1"/>
          </p:cNvPicPr>
          <p:nvPr>
            <p:ph idx="1"/>
          </p:nvPr>
        </p:nvPicPr>
        <p:blipFill rotWithShape="1">
          <a:blip r:embed="rId3"/>
          <a:srcRect t="24089" r="-1391"/>
          <a:stretch/>
        </p:blipFill>
        <p:spPr>
          <a:xfrm>
            <a:off x="12809" y="1515292"/>
            <a:ext cx="12227087" cy="5149313"/>
          </a:xfrm>
          <a:prstGeom prst="rect">
            <a:avLst/>
          </a:prstGeom>
        </p:spPr>
      </p:pic>
      <p:sp>
        <p:nvSpPr>
          <p:cNvPr id="2" name="Title 1">
            <a:extLst>
              <a:ext uri="{FF2B5EF4-FFF2-40B4-BE49-F238E27FC236}">
                <a16:creationId xmlns:a16="http://schemas.microsoft.com/office/drawing/2014/main" id="{C3F0AE74-58F3-4CFF-A8DE-6CDF98890AEB}"/>
              </a:ext>
            </a:extLst>
          </p:cNvPr>
          <p:cNvSpPr>
            <a:spLocks noGrp="1"/>
          </p:cNvSpPr>
          <p:nvPr>
            <p:ph type="title"/>
          </p:nvPr>
        </p:nvSpPr>
        <p:spPr/>
        <p:txBody>
          <a:bodyPr/>
          <a:lstStyle/>
          <a:p>
            <a:pPr algn="ctr"/>
            <a:r>
              <a:rPr lang="en-US" b="1" dirty="0"/>
              <a:t>Similarities</a:t>
            </a:r>
          </a:p>
        </p:txBody>
      </p:sp>
      <p:sp>
        <p:nvSpPr>
          <p:cNvPr id="4" name="Content Placeholder 3">
            <a:extLst>
              <a:ext uri="{FF2B5EF4-FFF2-40B4-BE49-F238E27FC236}">
                <a16:creationId xmlns:a16="http://schemas.microsoft.com/office/drawing/2014/main" id="{5E322457-CE68-4ADA-9407-1283AA83A5FD}"/>
              </a:ext>
            </a:extLst>
          </p:cNvPr>
          <p:cNvSpPr>
            <a:spLocks noGrp="1"/>
          </p:cNvSpPr>
          <p:nvPr>
            <p:ph sz="half" idx="2"/>
          </p:nvPr>
        </p:nvSpPr>
        <p:spPr/>
        <p:txBody>
          <a:bodyPr>
            <a:normAutofit lnSpcReduction="10000"/>
          </a:bodyPr>
          <a:lstStyle/>
          <a:p>
            <a:pPr marL="0" indent="0">
              <a:buNone/>
            </a:pPr>
            <a:r>
              <a:rPr lang="en-US" sz="4000" dirty="0"/>
              <a:t>Shared components:</a:t>
            </a:r>
          </a:p>
          <a:p>
            <a:pPr marL="0" indent="0">
              <a:buNone/>
            </a:pPr>
            <a:endParaRPr lang="en-US" sz="1200" dirty="0"/>
          </a:p>
          <a:p>
            <a:pPr lvl="1"/>
            <a:r>
              <a:rPr lang="en-US" sz="3600" dirty="0"/>
              <a:t>Require a transdisciplinary team</a:t>
            </a:r>
          </a:p>
          <a:p>
            <a:pPr lvl="1"/>
            <a:r>
              <a:rPr lang="en-US" sz="3600" dirty="0"/>
              <a:t>Use rigorous scientific process to produce robust data</a:t>
            </a:r>
          </a:p>
          <a:p>
            <a:pPr lvl="1"/>
            <a:r>
              <a:rPr lang="en-US" sz="3600" dirty="0"/>
              <a:t>Track laws across multiple jurisdictions</a:t>
            </a:r>
          </a:p>
          <a:p>
            <a:pPr marL="0" indent="0">
              <a:buNone/>
            </a:pPr>
            <a:endParaRPr lang="en-US" dirty="0"/>
          </a:p>
        </p:txBody>
      </p:sp>
    </p:spTree>
    <p:extLst>
      <p:ext uri="{BB962C8B-B14F-4D97-AF65-F5344CB8AC3E}">
        <p14:creationId xmlns:p14="http://schemas.microsoft.com/office/powerpoint/2010/main" val="335735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64BD-25E7-4B55-B4D3-6A0E6AA2E542}"/>
              </a:ext>
            </a:extLst>
          </p:cNvPr>
          <p:cNvSpPr>
            <a:spLocks noGrp="1"/>
          </p:cNvSpPr>
          <p:nvPr>
            <p:ph type="title"/>
          </p:nvPr>
        </p:nvSpPr>
        <p:spPr/>
        <p:txBody>
          <a:bodyPr/>
          <a:lstStyle/>
          <a:p>
            <a:pPr algn="ctr"/>
            <a:r>
              <a:rPr lang="en-US" b="1" dirty="0"/>
              <a:t>Differences</a:t>
            </a:r>
          </a:p>
        </p:txBody>
      </p:sp>
      <p:pic>
        <p:nvPicPr>
          <p:cNvPr id="5" name="Picture 4" descr="This image shows two types of legal epidemiology, policy surveillance and legal assessments. Policy surveillance is the focus of this image and is highlighted in blue.">
            <a:extLst>
              <a:ext uri="{FF2B5EF4-FFF2-40B4-BE49-F238E27FC236}">
                <a16:creationId xmlns:a16="http://schemas.microsoft.com/office/drawing/2014/main" id="{832FCBF8-5301-4F73-8720-6D7F89B2C7E3}"/>
              </a:ext>
            </a:extLst>
          </p:cNvPr>
          <p:cNvPicPr>
            <a:picLocks noChangeAspect="1"/>
          </p:cNvPicPr>
          <p:nvPr/>
        </p:nvPicPr>
        <p:blipFill rotWithShape="1">
          <a:blip r:embed="rId3"/>
          <a:srcRect l="-626" t="25526" r="51250" b="1094"/>
          <a:stretch/>
        </p:blipFill>
        <p:spPr>
          <a:xfrm>
            <a:off x="0" y="1750575"/>
            <a:ext cx="6019801" cy="5032374"/>
          </a:xfrm>
          <a:prstGeom prst="rect">
            <a:avLst/>
          </a:prstGeom>
        </p:spPr>
      </p:pic>
      <p:sp>
        <p:nvSpPr>
          <p:cNvPr id="4" name="Content Placeholder 3">
            <a:extLst>
              <a:ext uri="{FF2B5EF4-FFF2-40B4-BE49-F238E27FC236}">
                <a16:creationId xmlns:a16="http://schemas.microsoft.com/office/drawing/2014/main" id="{1A90CB07-FE80-4693-97DD-3C156BB95487}"/>
              </a:ext>
            </a:extLst>
          </p:cNvPr>
          <p:cNvSpPr>
            <a:spLocks noGrp="1"/>
          </p:cNvSpPr>
          <p:nvPr>
            <p:ph sz="half" idx="2"/>
          </p:nvPr>
        </p:nvSpPr>
        <p:spPr/>
        <p:txBody>
          <a:bodyPr/>
          <a:lstStyle/>
          <a:p>
            <a:pPr marL="0" indent="0">
              <a:buNone/>
            </a:pPr>
            <a:r>
              <a:rPr lang="en-US" sz="4000" b="1" dirty="0">
                <a:solidFill>
                  <a:srgbClr val="0070C0"/>
                </a:solidFill>
              </a:rPr>
              <a:t>Policy Surveillance</a:t>
            </a:r>
          </a:p>
          <a:p>
            <a:pPr lvl="1"/>
            <a:r>
              <a:rPr lang="en-US" sz="4000" dirty="0"/>
              <a:t>Tracks laws </a:t>
            </a:r>
            <a:r>
              <a:rPr lang="en-US" sz="4000" b="1" dirty="0">
                <a:solidFill>
                  <a:srgbClr val="0070C0"/>
                </a:solidFill>
              </a:rPr>
              <a:t>over</a:t>
            </a:r>
            <a:r>
              <a:rPr lang="en-US" sz="4000" dirty="0"/>
              <a:t> </a:t>
            </a:r>
            <a:r>
              <a:rPr lang="en-US" sz="4000" b="1" dirty="0">
                <a:solidFill>
                  <a:srgbClr val="0070C0"/>
                </a:solidFill>
              </a:rPr>
              <a:t>time</a:t>
            </a:r>
          </a:p>
          <a:p>
            <a:pPr marL="0" indent="0">
              <a:buNone/>
            </a:pPr>
            <a:endParaRPr lang="en-US" dirty="0"/>
          </a:p>
        </p:txBody>
      </p:sp>
    </p:spTree>
    <p:extLst>
      <p:ext uri="{BB962C8B-B14F-4D97-AF65-F5344CB8AC3E}">
        <p14:creationId xmlns:p14="http://schemas.microsoft.com/office/powerpoint/2010/main" val="418303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EA1C-853A-4D3F-B61F-0E0E940921FE}"/>
              </a:ext>
            </a:extLst>
          </p:cNvPr>
          <p:cNvSpPr>
            <a:spLocks noGrp="1"/>
          </p:cNvSpPr>
          <p:nvPr>
            <p:ph type="title"/>
          </p:nvPr>
        </p:nvSpPr>
        <p:spPr/>
        <p:txBody>
          <a:bodyPr/>
          <a:lstStyle/>
          <a:p>
            <a:pPr algn="ctr"/>
            <a:r>
              <a:rPr lang="en-US" b="1" dirty="0"/>
              <a:t>Differences (continued)</a:t>
            </a:r>
          </a:p>
        </p:txBody>
      </p:sp>
      <p:pic>
        <p:nvPicPr>
          <p:cNvPr id="5" name="Picture 4" descr="This image shows two types of legal epidemiology, policy surveillance and legal assessments. Legal assessments is the focus of this image and is highlighted in blue. ">
            <a:extLst>
              <a:ext uri="{FF2B5EF4-FFF2-40B4-BE49-F238E27FC236}">
                <a16:creationId xmlns:a16="http://schemas.microsoft.com/office/drawing/2014/main" id="{DD903238-83A0-4A72-AC98-3619504D8C80}"/>
              </a:ext>
            </a:extLst>
          </p:cNvPr>
          <p:cNvPicPr>
            <a:picLocks noChangeAspect="1"/>
          </p:cNvPicPr>
          <p:nvPr/>
        </p:nvPicPr>
        <p:blipFill rotWithShape="1">
          <a:blip r:embed="rId3"/>
          <a:srcRect l="-1" t="24653" r="52932"/>
          <a:stretch/>
        </p:blipFill>
        <p:spPr>
          <a:xfrm>
            <a:off x="0" y="1690687"/>
            <a:ext cx="5738648" cy="5167311"/>
          </a:xfrm>
          <a:prstGeom prst="rect">
            <a:avLst/>
          </a:prstGeom>
        </p:spPr>
      </p:pic>
      <p:sp>
        <p:nvSpPr>
          <p:cNvPr id="4" name="Content Placeholder 3">
            <a:extLst>
              <a:ext uri="{FF2B5EF4-FFF2-40B4-BE49-F238E27FC236}">
                <a16:creationId xmlns:a16="http://schemas.microsoft.com/office/drawing/2014/main" id="{BD0707C4-1D82-4E2D-864D-418ACB451FBA}"/>
              </a:ext>
            </a:extLst>
          </p:cNvPr>
          <p:cNvSpPr>
            <a:spLocks noGrp="1"/>
          </p:cNvSpPr>
          <p:nvPr>
            <p:ph sz="half" idx="2"/>
          </p:nvPr>
        </p:nvSpPr>
        <p:spPr/>
        <p:txBody>
          <a:bodyPr/>
          <a:lstStyle/>
          <a:p>
            <a:r>
              <a:rPr lang="en-US" sz="4000" dirty="0"/>
              <a:t>Policy Surveillance</a:t>
            </a:r>
          </a:p>
          <a:p>
            <a:pPr lvl="1"/>
            <a:r>
              <a:rPr lang="en-US" sz="4000" dirty="0"/>
              <a:t>Tracks laws over time</a:t>
            </a:r>
          </a:p>
          <a:p>
            <a:r>
              <a:rPr lang="en-US" sz="4000" b="1" dirty="0">
                <a:solidFill>
                  <a:srgbClr val="0070C0"/>
                </a:solidFill>
              </a:rPr>
              <a:t>Legal Assessments</a:t>
            </a:r>
          </a:p>
          <a:p>
            <a:pPr lvl="1"/>
            <a:r>
              <a:rPr lang="en-US" sz="4000" dirty="0"/>
              <a:t>Examine laws at </a:t>
            </a:r>
            <a:r>
              <a:rPr lang="en-US" sz="4000" b="1" dirty="0">
                <a:solidFill>
                  <a:srgbClr val="0070C0"/>
                </a:solidFill>
              </a:rPr>
              <a:t>one</a:t>
            </a:r>
            <a:r>
              <a:rPr lang="en-US" sz="4000" dirty="0"/>
              <a:t> </a:t>
            </a:r>
            <a:r>
              <a:rPr lang="en-US" sz="4000" b="1" dirty="0">
                <a:solidFill>
                  <a:srgbClr val="0070C0"/>
                </a:solidFill>
              </a:rPr>
              <a:t>point </a:t>
            </a:r>
            <a:r>
              <a:rPr lang="en-US" sz="4000" dirty="0"/>
              <a:t>in time</a:t>
            </a:r>
          </a:p>
          <a:p>
            <a:pPr marL="0" indent="0">
              <a:buNone/>
            </a:pPr>
            <a:endParaRPr lang="en-US" dirty="0"/>
          </a:p>
        </p:txBody>
      </p:sp>
    </p:spTree>
    <p:extLst>
      <p:ext uri="{BB962C8B-B14F-4D97-AF65-F5344CB8AC3E}">
        <p14:creationId xmlns:p14="http://schemas.microsoft.com/office/powerpoint/2010/main" val="1222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4A11E-6DAD-4BC4-85DC-DA886050D1AD}"/>
              </a:ext>
            </a:extLst>
          </p:cNvPr>
          <p:cNvSpPr>
            <a:spLocks noGrp="1"/>
          </p:cNvSpPr>
          <p:nvPr>
            <p:ph type="title"/>
          </p:nvPr>
        </p:nvSpPr>
        <p:spPr/>
        <p:txBody>
          <a:bodyPr/>
          <a:lstStyle/>
          <a:p>
            <a:pPr algn="ctr"/>
            <a:r>
              <a:rPr lang="en-US" b="1" dirty="0"/>
              <a:t>Types of Legal Mapping in </a:t>
            </a:r>
            <a:br>
              <a:rPr lang="en-US" b="1" dirty="0"/>
            </a:br>
            <a:r>
              <a:rPr lang="en-US" b="1" dirty="0"/>
              <a:t>Public Health Law Practice</a:t>
            </a:r>
            <a:endParaRPr lang="en-US" dirty="0"/>
          </a:p>
        </p:txBody>
      </p:sp>
      <p:pic>
        <p:nvPicPr>
          <p:cNvPr id="7" name="Content Placeholder 6" descr="This is an image comparing legal epidemiology and public health law practice. Legal epidemiology includes both policy surveillance and legal assessments. Public health law practice includes legal scans and legal profiles.  In this image, legal scan and legal profile is the focus. They are both highlighted in blue. ">
            <a:extLst>
              <a:ext uri="{FF2B5EF4-FFF2-40B4-BE49-F238E27FC236}">
                <a16:creationId xmlns:a16="http://schemas.microsoft.com/office/drawing/2014/main" id="{C062059F-B528-4504-9F5E-44C4ACD5F41B}"/>
              </a:ext>
            </a:extLst>
          </p:cNvPr>
          <p:cNvPicPr>
            <a:picLocks noGrp="1" noChangeAspect="1"/>
          </p:cNvPicPr>
          <p:nvPr>
            <p:ph idx="1"/>
          </p:nvPr>
        </p:nvPicPr>
        <p:blipFill rotWithShape="1">
          <a:blip r:embed="rId3"/>
          <a:srcRect t="27691"/>
          <a:stretch/>
        </p:blipFill>
        <p:spPr>
          <a:xfrm>
            <a:off x="0" y="2124319"/>
            <a:ext cx="12070080" cy="4909317"/>
          </a:xfrm>
          <a:prstGeom prst="rect">
            <a:avLst/>
          </a:prstGeom>
        </p:spPr>
      </p:pic>
    </p:spTree>
    <p:extLst>
      <p:ext uri="{BB962C8B-B14F-4D97-AF65-F5344CB8AC3E}">
        <p14:creationId xmlns:p14="http://schemas.microsoft.com/office/powerpoint/2010/main" val="307089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Types of Legal Mapping: Legal Scan</a:t>
            </a:r>
          </a:p>
        </p:txBody>
      </p:sp>
      <p:sp>
        <p:nvSpPr>
          <p:cNvPr id="3" name="Content Placeholder 2"/>
          <p:cNvSpPr>
            <a:spLocks noGrp="1"/>
          </p:cNvSpPr>
          <p:nvPr>
            <p:ph sz="half" idx="1"/>
          </p:nvPr>
        </p:nvSpPr>
        <p:spPr/>
        <p:txBody>
          <a:bodyPr>
            <a:normAutofit/>
          </a:bodyPr>
          <a:lstStyle/>
          <a:p>
            <a:pPr marL="0" indent="0">
              <a:buNone/>
            </a:pPr>
            <a:endParaRPr lang="en-US" sz="4000" b="1" dirty="0">
              <a:solidFill>
                <a:srgbClr val="0070C0"/>
              </a:solidFill>
            </a:endParaRPr>
          </a:p>
          <a:p>
            <a:pPr marL="0" indent="0">
              <a:buNone/>
            </a:pPr>
            <a:r>
              <a:rPr lang="en-US" sz="4000" b="1" dirty="0">
                <a:solidFill>
                  <a:srgbClr val="0070C0"/>
                </a:solidFill>
              </a:rPr>
              <a:t>Legal Scan</a:t>
            </a:r>
            <a:endParaRPr lang="en-US" sz="4400" dirty="0"/>
          </a:p>
          <a:p>
            <a:pPr lvl="1"/>
            <a:r>
              <a:rPr lang="en-US" sz="4000" dirty="0"/>
              <a:t>Quick scan of a topic or law</a:t>
            </a:r>
          </a:p>
        </p:txBody>
      </p:sp>
      <p:pic>
        <p:nvPicPr>
          <p:cNvPr id="5" name="Picture 4" descr="This image shows two types of public health law practice, legal scan and legal profile. Legal scan is the focus of this image and is highlighted in blue. ">
            <a:extLst>
              <a:ext uri="{FF2B5EF4-FFF2-40B4-BE49-F238E27FC236}">
                <a16:creationId xmlns:a16="http://schemas.microsoft.com/office/drawing/2014/main" id="{76B1E566-FC79-4314-918F-8399EF67A2FB}"/>
              </a:ext>
            </a:extLst>
          </p:cNvPr>
          <p:cNvPicPr>
            <a:picLocks noChangeAspect="1"/>
          </p:cNvPicPr>
          <p:nvPr/>
        </p:nvPicPr>
        <p:blipFill rotWithShape="1">
          <a:blip r:embed="rId3"/>
          <a:srcRect l="49999" t="24653" b="-1"/>
          <a:stretch/>
        </p:blipFill>
        <p:spPr>
          <a:xfrm>
            <a:off x="6096000" y="1690688"/>
            <a:ext cx="6096000" cy="5167311"/>
          </a:xfrm>
          <a:prstGeom prst="rect">
            <a:avLst/>
          </a:prstGeom>
        </p:spPr>
      </p:pic>
    </p:spTree>
    <p:extLst>
      <p:ext uri="{BB962C8B-B14F-4D97-AF65-F5344CB8AC3E}">
        <p14:creationId xmlns:p14="http://schemas.microsoft.com/office/powerpoint/2010/main" val="287531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AF65-1ED2-4BA2-8710-74E9432890E1}"/>
              </a:ext>
            </a:extLst>
          </p:cNvPr>
          <p:cNvSpPr>
            <a:spLocks noGrp="1"/>
          </p:cNvSpPr>
          <p:nvPr>
            <p:ph type="title"/>
          </p:nvPr>
        </p:nvSpPr>
        <p:spPr/>
        <p:txBody>
          <a:bodyPr>
            <a:noAutofit/>
          </a:bodyPr>
          <a:lstStyle/>
          <a:p>
            <a:r>
              <a:rPr lang="en-US" sz="4800" b="1" dirty="0">
                <a:cs typeface="Century Gothic"/>
              </a:rPr>
              <a:t>ChangeLab Solutions Disclaimer</a:t>
            </a:r>
            <a:endParaRPr lang="en-US" sz="4800" dirty="0"/>
          </a:p>
        </p:txBody>
      </p:sp>
      <p:sp>
        <p:nvSpPr>
          <p:cNvPr id="3" name="Content Placeholder 2">
            <a:extLst>
              <a:ext uri="{FF2B5EF4-FFF2-40B4-BE49-F238E27FC236}">
                <a16:creationId xmlns:a16="http://schemas.microsoft.com/office/drawing/2014/main" id="{E6AB5B7A-D364-4EEE-95B2-DE4B269E5185}"/>
              </a:ext>
            </a:extLst>
          </p:cNvPr>
          <p:cNvSpPr>
            <a:spLocks noGrp="1"/>
          </p:cNvSpPr>
          <p:nvPr>
            <p:ph idx="1"/>
          </p:nvPr>
        </p:nvSpPr>
        <p:spPr/>
        <p:txBody>
          <a:bodyPr>
            <a:noAutofit/>
          </a:bodyPr>
          <a:lstStyle/>
          <a:p>
            <a:pPr marL="0" indent="0">
              <a:buNone/>
            </a:pPr>
            <a:r>
              <a:rPr lang="en-US" sz="2600" dirty="0"/>
              <a:t>The information provided in this discussion is for informational purposes only and does not constitute legal advice. ChangeLab Solutions does not enter into attorney-client relationships.</a:t>
            </a:r>
          </a:p>
          <a:p>
            <a:pPr marL="0" indent="0">
              <a:buNone/>
            </a:pPr>
            <a:r>
              <a:rPr lang="en-US" sz="2600" dirty="0"/>
              <a:t>	</a:t>
            </a:r>
          </a:p>
          <a:p>
            <a:pPr marL="0" indent="0">
              <a:buNone/>
            </a:pPr>
            <a:r>
              <a:rPr lang="en-US" sz="2600" dirty="0"/>
              <a:t>ChangeLab Solutions is a nonprofit organization that educates and informs the public through objective, nonpartisan analysis, study, and research. The primary purpose of this discussion is to address legal and policy options to improve public health. There is no intent to reflect a view on specific legislation.</a:t>
            </a:r>
          </a:p>
          <a:p>
            <a:pPr marL="0" indent="0">
              <a:buNone/>
            </a:pPr>
            <a:endParaRPr lang="en-US" sz="2600" dirty="0"/>
          </a:p>
          <a:p>
            <a:pPr marL="0" indent="0">
              <a:buNone/>
            </a:pPr>
            <a:r>
              <a:rPr lang="en-US" sz="2600" dirty="0"/>
              <a:t>Copyright © 2017 ChangeLab Solutions </a:t>
            </a:r>
          </a:p>
          <a:p>
            <a:pPr marL="0" indent="0">
              <a:buNone/>
            </a:pPr>
            <a:endParaRPr lang="en-US" sz="2600" dirty="0"/>
          </a:p>
        </p:txBody>
      </p:sp>
    </p:spTree>
    <p:extLst>
      <p:ext uri="{BB962C8B-B14F-4D97-AF65-F5344CB8AC3E}">
        <p14:creationId xmlns:p14="http://schemas.microsoft.com/office/powerpoint/2010/main" val="389276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Types of Legal Mapping: Legal Profile</a:t>
            </a:r>
          </a:p>
        </p:txBody>
      </p:sp>
      <p:sp>
        <p:nvSpPr>
          <p:cNvPr id="3" name="Content Placeholder 2"/>
          <p:cNvSpPr>
            <a:spLocks noGrp="1"/>
          </p:cNvSpPr>
          <p:nvPr>
            <p:ph sz="half" idx="1"/>
          </p:nvPr>
        </p:nvSpPr>
        <p:spPr/>
        <p:txBody>
          <a:bodyPr>
            <a:normAutofit/>
          </a:bodyPr>
          <a:lstStyle/>
          <a:p>
            <a:r>
              <a:rPr lang="en-US" sz="4400" dirty="0"/>
              <a:t>Legal Scan</a:t>
            </a:r>
          </a:p>
          <a:p>
            <a:pPr lvl="1"/>
            <a:r>
              <a:rPr lang="en-US" sz="4000" dirty="0"/>
              <a:t>Quick scan of a topic or law</a:t>
            </a:r>
          </a:p>
          <a:p>
            <a:r>
              <a:rPr lang="en-US" sz="4400" b="1" dirty="0">
                <a:solidFill>
                  <a:srgbClr val="0070C0"/>
                </a:solidFill>
              </a:rPr>
              <a:t>Legal Profile</a:t>
            </a:r>
          </a:p>
          <a:p>
            <a:pPr lvl="1"/>
            <a:r>
              <a:rPr lang="en-US" sz="4000" dirty="0"/>
              <a:t>More in-depth information on multiple topics</a:t>
            </a:r>
          </a:p>
        </p:txBody>
      </p:sp>
      <p:pic>
        <p:nvPicPr>
          <p:cNvPr id="4" name="Picture 3" descr="This image shows two types of public health law practice, legal scan and legal profile. Legal scan is the focus of this image and is highlighted in blue. ">
            <a:extLst>
              <a:ext uri="{FF2B5EF4-FFF2-40B4-BE49-F238E27FC236}">
                <a16:creationId xmlns:a16="http://schemas.microsoft.com/office/drawing/2014/main" id="{580E2B9B-039C-4FC7-9C90-EFEDA0A812D8}"/>
              </a:ext>
            </a:extLst>
          </p:cNvPr>
          <p:cNvPicPr>
            <a:picLocks noChangeAspect="1"/>
          </p:cNvPicPr>
          <p:nvPr/>
        </p:nvPicPr>
        <p:blipFill rotWithShape="1">
          <a:blip r:embed="rId3"/>
          <a:srcRect l="50000" t="20222"/>
          <a:stretch/>
        </p:blipFill>
        <p:spPr>
          <a:xfrm>
            <a:off x="6096000" y="1386840"/>
            <a:ext cx="6096000" cy="5471160"/>
          </a:xfrm>
          <a:prstGeom prst="rect">
            <a:avLst/>
          </a:prstGeom>
        </p:spPr>
      </p:pic>
    </p:spTree>
    <p:extLst>
      <p:ext uri="{BB962C8B-B14F-4D97-AF65-F5344CB8AC3E}">
        <p14:creationId xmlns:p14="http://schemas.microsoft.com/office/powerpoint/2010/main" val="3931138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4024-CCF4-4E32-B2C8-8A5F4EA04FFE}"/>
              </a:ext>
            </a:extLst>
          </p:cNvPr>
          <p:cNvSpPr>
            <a:spLocks noGrp="1"/>
          </p:cNvSpPr>
          <p:nvPr>
            <p:ph type="title"/>
          </p:nvPr>
        </p:nvSpPr>
        <p:spPr/>
        <p:txBody>
          <a:bodyPr/>
          <a:lstStyle/>
          <a:p>
            <a:pPr algn="ctr"/>
            <a:r>
              <a:rPr lang="en-US" b="1" dirty="0"/>
              <a:t>Review of the Types of Legal Mapping</a:t>
            </a:r>
            <a:endParaRPr lang="en-US" dirty="0"/>
          </a:p>
        </p:txBody>
      </p:sp>
      <p:pic>
        <p:nvPicPr>
          <p:cNvPr id="4" name="Content Placeholder 3" descr="This is an image comparing legal epidemiology and public health law practice. Legal epidemiology includes both policy surveillance and legal assessments. Public health law practice includes legal scans and legal profiles. ">
            <a:extLst>
              <a:ext uri="{FF2B5EF4-FFF2-40B4-BE49-F238E27FC236}">
                <a16:creationId xmlns:a16="http://schemas.microsoft.com/office/drawing/2014/main" id="{67F8283B-9FF6-4F9E-B635-CF19587CE0C4}"/>
              </a:ext>
            </a:extLst>
          </p:cNvPr>
          <p:cNvPicPr>
            <a:picLocks noGrp="1" noChangeAspect="1"/>
          </p:cNvPicPr>
          <p:nvPr>
            <p:ph idx="1"/>
          </p:nvPr>
        </p:nvPicPr>
        <p:blipFill rotWithShape="1">
          <a:blip r:embed="rId3"/>
          <a:srcRect t="25290"/>
          <a:stretch/>
        </p:blipFill>
        <p:spPr>
          <a:xfrm>
            <a:off x="0" y="1751572"/>
            <a:ext cx="12192000" cy="5123612"/>
          </a:xfrm>
          <a:prstGeom prst="rect">
            <a:avLst/>
          </a:prstGeom>
        </p:spPr>
      </p:pic>
    </p:spTree>
    <p:extLst>
      <p:ext uri="{BB962C8B-B14F-4D97-AF65-F5344CB8AC3E}">
        <p14:creationId xmlns:p14="http://schemas.microsoft.com/office/powerpoint/2010/main" val="510653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Meet Wendy!</a:t>
            </a:r>
          </a:p>
        </p:txBody>
      </p:sp>
      <p:sp>
        <p:nvSpPr>
          <p:cNvPr id="3" name="Content Placeholder 2"/>
          <p:cNvSpPr>
            <a:spLocks noGrp="1"/>
          </p:cNvSpPr>
          <p:nvPr>
            <p:ph idx="1"/>
          </p:nvPr>
        </p:nvSpPr>
        <p:spPr/>
        <p:txBody>
          <a:bodyPr>
            <a:normAutofit/>
          </a:bodyPr>
          <a:lstStyle/>
          <a:p>
            <a:pPr marL="0" indent="0">
              <a:buNone/>
            </a:pPr>
            <a:endParaRPr lang="en-US" sz="4000" dirty="0"/>
          </a:p>
          <a:p>
            <a:pPr marL="0" indent="0">
              <a:buNone/>
            </a:pPr>
            <a:r>
              <a:rPr lang="en-US" sz="4000" dirty="0"/>
              <a:t>What is her task? </a:t>
            </a:r>
          </a:p>
          <a:p>
            <a:pPr marL="0" indent="0" algn="ctr">
              <a:buNone/>
            </a:pPr>
            <a:endParaRPr lang="en-US" sz="4000" dirty="0"/>
          </a:p>
          <a:p>
            <a:pPr marL="0" indent="0">
              <a:buNone/>
            </a:pPr>
            <a:r>
              <a:rPr lang="en-US" sz="4000" dirty="0"/>
              <a:t>To determine whether distracted driving laws have an effect on health</a:t>
            </a:r>
          </a:p>
        </p:txBody>
      </p:sp>
    </p:spTree>
    <p:extLst>
      <p:ext uri="{BB962C8B-B14F-4D97-AF65-F5344CB8AC3E}">
        <p14:creationId xmlns:p14="http://schemas.microsoft.com/office/powerpoint/2010/main" val="2449197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Wendy’s Hypothesis</a:t>
            </a:r>
          </a:p>
        </p:txBody>
      </p:sp>
      <p:sp>
        <p:nvSpPr>
          <p:cNvPr id="3" name="Content Placeholder 2"/>
          <p:cNvSpPr>
            <a:spLocks noGrp="1"/>
          </p:cNvSpPr>
          <p:nvPr>
            <p:ph idx="1"/>
          </p:nvPr>
        </p:nvSpPr>
        <p:spPr/>
        <p:txBody>
          <a:bodyPr>
            <a:normAutofit/>
          </a:bodyPr>
          <a:lstStyle/>
          <a:p>
            <a:pPr marL="0" indent="0">
              <a:buNone/>
            </a:pPr>
            <a:endParaRPr lang="en-US" sz="4000" dirty="0"/>
          </a:p>
          <a:p>
            <a:pPr marL="0" indent="0">
              <a:buNone/>
            </a:pPr>
            <a:r>
              <a:rPr lang="en-US" sz="4000" dirty="0"/>
              <a:t>Strict bans on texting while driving have a positive effect on public health.</a:t>
            </a:r>
          </a:p>
        </p:txBody>
      </p:sp>
    </p:spTree>
    <p:extLst>
      <p:ext uri="{BB962C8B-B14F-4D97-AF65-F5344CB8AC3E}">
        <p14:creationId xmlns:p14="http://schemas.microsoft.com/office/powerpoint/2010/main" val="1481968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Question: What should Wendy do?</a:t>
            </a:r>
          </a:p>
        </p:txBody>
      </p:sp>
      <p:sp>
        <p:nvSpPr>
          <p:cNvPr id="3" name="Content Placeholder 2"/>
          <p:cNvSpPr>
            <a:spLocks noGrp="1"/>
          </p:cNvSpPr>
          <p:nvPr>
            <p:ph idx="1"/>
          </p:nvPr>
        </p:nvSpPr>
        <p:spPr/>
        <p:txBody>
          <a:bodyPr>
            <a:normAutofit/>
          </a:bodyPr>
          <a:lstStyle/>
          <a:p>
            <a:pPr marL="0" indent="0">
              <a:buNone/>
            </a:pPr>
            <a:r>
              <a:rPr lang="en-US" sz="4000" dirty="0"/>
              <a:t>A: Legal epidemiology</a:t>
            </a:r>
          </a:p>
          <a:p>
            <a:endParaRPr lang="en-US" sz="4000" dirty="0"/>
          </a:p>
          <a:p>
            <a:pPr marL="0" indent="0">
              <a:buNone/>
            </a:pPr>
            <a:r>
              <a:rPr lang="en-US" sz="4000" dirty="0"/>
              <a:t>B: Public health law practice</a:t>
            </a:r>
          </a:p>
          <a:p>
            <a:endParaRPr lang="en-US" sz="4000" dirty="0"/>
          </a:p>
          <a:p>
            <a:pPr marL="0" indent="0">
              <a:buNone/>
            </a:pPr>
            <a:r>
              <a:rPr lang="en-US" sz="4000" dirty="0"/>
              <a:t>C: Take a long vacation</a:t>
            </a:r>
          </a:p>
        </p:txBody>
      </p:sp>
    </p:spTree>
    <p:extLst>
      <p:ext uri="{BB962C8B-B14F-4D97-AF65-F5344CB8AC3E}">
        <p14:creationId xmlns:p14="http://schemas.microsoft.com/office/powerpoint/2010/main" val="121875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Types of Legal Mapping (review)</a:t>
            </a:r>
          </a:p>
        </p:txBody>
      </p:sp>
      <p:pic>
        <p:nvPicPr>
          <p:cNvPr id="35" name="Content Placeholder 3" descr="This is an image comparing legal epidemiology and public health law practice. Legal epidemiology includes both policy surveillance and legal assessments. Public health law practice includes legal scans and legal profiles. ">
            <a:extLst>
              <a:ext uri="{FF2B5EF4-FFF2-40B4-BE49-F238E27FC236}">
                <a16:creationId xmlns:a16="http://schemas.microsoft.com/office/drawing/2014/main" id="{B0FBC1F7-1A48-478B-BDE8-8FF371D8DE17}"/>
              </a:ext>
            </a:extLst>
          </p:cNvPr>
          <p:cNvPicPr>
            <a:picLocks noGrp="1" noChangeAspect="1"/>
          </p:cNvPicPr>
          <p:nvPr>
            <p:ph idx="1"/>
          </p:nvPr>
        </p:nvPicPr>
        <p:blipFill rotWithShape="1">
          <a:blip r:embed="rId3"/>
          <a:srcRect t="25290"/>
          <a:stretch/>
        </p:blipFill>
        <p:spPr>
          <a:xfrm>
            <a:off x="0" y="1751572"/>
            <a:ext cx="12192000" cy="5123612"/>
          </a:xfrm>
          <a:prstGeom prst="rect">
            <a:avLst/>
          </a:prstGeom>
        </p:spPr>
      </p:pic>
    </p:spTree>
    <p:extLst>
      <p:ext uri="{BB962C8B-B14F-4D97-AF65-F5344CB8AC3E}">
        <p14:creationId xmlns:p14="http://schemas.microsoft.com/office/powerpoint/2010/main" val="123796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Answer: What should Wendy do?</a:t>
            </a:r>
          </a:p>
        </p:txBody>
      </p:sp>
      <p:sp>
        <p:nvSpPr>
          <p:cNvPr id="3" name="Content Placeholder 2"/>
          <p:cNvSpPr>
            <a:spLocks noGrp="1"/>
          </p:cNvSpPr>
          <p:nvPr>
            <p:ph idx="1"/>
          </p:nvPr>
        </p:nvSpPr>
        <p:spPr/>
        <p:txBody>
          <a:bodyPr>
            <a:normAutofit/>
          </a:bodyPr>
          <a:lstStyle/>
          <a:p>
            <a:pPr marL="0" indent="0">
              <a:buNone/>
            </a:pPr>
            <a:r>
              <a:rPr lang="en-US" sz="4000" b="1" dirty="0">
                <a:solidFill>
                  <a:srgbClr val="0070C0"/>
                </a:solidFill>
              </a:rPr>
              <a:t>A: Legal epidemiology </a:t>
            </a:r>
            <a:r>
              <a:rPr lang="en-US" sz="4000" b="1" dirty="0">
                <a:solidFill>
                  <a:srgbClr val="0070C0"/>
                </a:solidFill>
                <a:sym typeface="Wingdings" panose="05000000000000000000" pitchFamily="2" charset="2"/>
              </a:rPr>
              <a:t> CORRECT ANSWER</a:t>
            </a:r>
            <a:endParaRPr lang="en-US" sz="4000" b="1" dirty="0">
              <a:solidFill>
                <a:srgbClr val="0070C0"/>
              </a:solidFill>
            </a:endParaRPr>
          </a:p>
          <a:p>
            <a:endParaRPr lang="en-US" sz="4000" b="1" dirty="0"/>
          </a:p>
          <a:p>
            <a:pPr marL="0" indent="0">
              <a:buNone/>
            </a:pPr>
            <a:r>
              <a:rPr lang="en-US" sz="4000" dirty="0"/>
              <a:t>B: Public health law practice</a:t>
            </a:r>
          </a:p>
          <a:p>
            <a:endParaRPr lang="en-US" sz="4000" dirty="0"/>
          </a:p>
          <a:p>
            <a:pPr marL="0" indent="0">
              <a:buNone/>
            </a:pPr>
            <a:r>
              <a:rPr lang="en-US" sz="4000" dirty="0"/>
              <a:t>C: Take a long vacation</a:t>
            </a:r>
          </a:p>
        </p:txBody>
      </p:sp>
    </p:spTree>
    <p:extLst>
      <p:ext uri="{BB962C8B-B14F-4D97-AF65-F5344CB8AC3E}">
        <p14:creationId xmlns:p14="http://schemas.microsoft.com/office/powerpoint/2010/main" val="334413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Recap: What is Legal Epidemiology?</a:t>
            </a:r>
          </a:p>
        </p:txBody>
      </p:sp>
      <p:sp>
        <p:nvSpPr>
          <p:cNvPr id="3" name="Content Placeholder 2"/>
          <p:cNvSpPr>
            <a:spLocks noGrp="1"/>
          </p:cNvSpPr>
          <p:nvPr>
            <p:ph idx="1"/>
          </p:nvPr>
        </p:nvSpPr>
        <p:spPr/>
        <p:txBody>
          <a:bodyPr>
            <a:normAutofit/>
          </a:bodyPr>
          <a:lstStyle/>
          <a:p>
            <a:r>
              <a:rPr lang="en-US" sz="4000" dirty="0"/>
              <a:t>Scientific study and deployment of law</a:t>
            </a:r>
          </a:p>
          <a:p>
            <a:endParaRPr lang="en-US" sz="4000" dirty="0"/>
          </a:p>
          <a:p>
            <a:r>
              <a:rPr lang="en-US" sz="4000" dirty="0"/>
              <a:t>Created for research</a:t>
            </a:r>
          </a:p>
          <a:p>
            <a:endParaRPr lang="en-US" sz="4000" dirty="0"/>
          </a:p>
          <a:p>
            <a:r>
              <a:rPr lang="en-US" sz="4000" dirty="0"/>
              <a:t>Uses transparent scientific methods and rigorous quality control</a:t>
            </a:r>
          </a:p>
        </p:txBody>
      </p:sp>
    </p:spTree>
    <p:extLst>
      <p:ext uri="{BB962C8B-B14F-4D97-AF65-F5344CB8AC3E}">
        <p14:creationId xmlns:p14="http://schemas.microsoft.com/office/powerpoint/2010/main" val="2329629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Autofit/>
          </a:bodyPr>
          <a:lstStyle/>
          <a:p>
            <a:r>
              <a:rPr lang="en-US" b="1" dirty="0"/>
              <a:t>Next, Wendy must choose a legal epidemiology study design</a:t>
            </a:r>
          </a:p>
        </p:txBody>
      </p:sp>
    </p:spTree>
    <p:extLst>
      <p:ext uri="{BB962C8B-B14F-4D97-AF65-F5344CB8AC3E}">
        <p14:creationId xmlns:p14="http://schemas.microsoft.com/office/powerpoint/2010/main" val="1804752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72" y="365125"/>
            <a:ext cx="11186652" cy="1325563"/>
          </a:xfrm>
        </p:spPr>
        <p:txBody>
          <a:bodyPr>
            <a:noAutofit/>
          </a:bodyPr>
          <a:lstStyle/>
          <a:p>
            <a:r>
              <a:rPr lang="en-US" sz="4800" b="1" dirty="0"/>
              <a:t>Question: Which legal mapping model should Wendy use?</a:t>
            </a:r>
          </a:p>
        </p:txBody>
      </p:sp>
      <p:sp>
        <p:nvSpPr>
          <p:cNvPr id="3" name="Content Placeholder 2"/>
          <p:cNvSpPr>
            <a:spLocks noGrp="1"/>
          </p:cNvSpPr>
          <p:nvPr>
            <p:ph sz="half" idx="1"/>
          </p:nvPr>
        </p:nvSpPr>
        <p:spPr>
          <a:xfrm>
            <a:off x="5867122" y="1690688"/>
            <a:ext cx="5153026" cy="4351338"/>
          </a:xfrm>
        </p:spPr>
        <p:txBody>
          <a:bodyPr>
            <a:normAutofit lnSpcReduction="10000"/>
          </a:bodyPr>
          <a:lstStyle/>
          <a:p>
            <a:pPr marL="0" indent="0">
              <a:buNone/>
            </a:pPr>
            <a:endParaRPr lang="en-US" sz="4000" dirty="0"/>
          </a:p>
          <a:p>
            <a:pPr lvl="1"/>
            <a:r>
              <a:rPr lang="en-US" sz="4000" dirty="0"/>
              <a:t>Policy Surveillance</a:t>
            </a:r>
          </a:p>
          <a:p>
            <a:pPr lvl="2"/>
            <a:r>
              <a:rPr lang="en-US" sz="3600" dirty="0"/>
              <a:t>Tracks laws </a:t>
            </a:r>
            <a:r>
              <a:rPr lang="en-US" sz="3600" b="1" dirty="0">
                <a:solidFill>
                  <a:srgbClr val="0070C0"/>
                </a:solidFill>
              </a:rPr>
              <a:t>over</a:t>
            </a:r>
            <a:r>
              <a:rPr lang="en-US" sz="3600" dirty="0"/>
              <a:t> </a:t>
            </a:r>
            <a:r>
              <a:rPr lang="en-US" sz="3600" b="1" dirty="0">
                <a:solidFill>
                  <a:srgbClr val="0070C0"/>
                </a:solidFill>
              </a:rPr>
              <a:t>time</a:t>
            </a:r>
          </a:p>
          <a:p>
            <a:pPr marL="914400" lvl="2" indent="0">
              <a:buNone/>
            </a:pPr>
            <a:endParaRPr lang="en-US" sz="3600" dirty="0"/>
          </a:p>
          <a:p>
            <a:pPr lvl="1"/>
            <a:r>
              <a:rPr lang="en-US" sz="4000" dirty="0"/>
              <a:t>Legal Assessments</a:t>
            </a:r>
          </a:p>
          <a:p>
            <a:pPr lvl="2"/>
            <a:r>
              <a:rPr lang="en-US" sz="3600" dirty="0"/>
              <a:t>Examine laws at</a:t>
            </a:r>
            <a:r>
              <a:rPr lang="en-US" sz="3600" dirty="0">
                <a:solidFill>
                  <a:srgbClr val="0070C0"/>
                </a:solidFill>
              </a:rPr>
              <a:t> </a:t>
            </a:r>
            <a:r>
              <a:rPr lang="en-US" sz="3600" b="1" dirty="0">
                <a:solidFill>
                  <a:srgbClr val="0070C0"/>
                </a:solidFill>
              </a:rPr>
              <a:t>one</a:t>
            </a:r>
            <a:r>
              <a:rPr lang="en-US" sz="3600" dirty="0">
                <a:solidFill>
                  <a:srgbClr val="0070C0"/>
                </a:solidFill>
              </a:rPr>
              <a:t> </a:t>
            </a:r>
            <a:r>
              <a:rPr lang="en-US" sz="3600" b="1" dirty="0">
                <a:solidFill>
                  <a:srgbClr val="0070C0"/>
                </a:solidFill>
              </a:rPr>
              <a:t>point </a:t>
            </a:r>
            <a:r>
              <a:rPr lang="en-US" sz="3600" dirty="0"/>
              <a:t>in time</a:t>
            </a:r>
          </a:p>
          <a:p>
            <a:endParaRPr lang="en-US" sz="4400" dirty="0"/>
          </a:p>
        </p:txBody>
      </p:sp>
      <p:pic>
        <p:nvPicPr>
          <p:cNvPr id="16" name="Content Placeholder 3" descr="This is an image showing the fact that legal epidemiology includes both policy surveillance and legal assessments. ">
            <a:extLst>
              <a:ext uri="{FF2B5EF4-FFF2-40B4-BE49-F238E27FC236}">
                <a16:creationId xmlns:a16="http://schemas.microsoft.com/office/drawing/2014/main" id="{BB394A44-A89C-4C93-91E2-86EC8CC3BBD2}"/>
              </a:ext>
            </a:extLst>
          </p:cNvPr>
          <p:cNvPicPr>
            <a:picLocks noChangeAspect="1"/>
          </p:cNvPicPr>
          <p:nvPr/>
        </p:nvPicPr>
        <p:blipFill rotWithShape="1">
          <a:blip r:embed="rId3"/>
          <a:srcRect t="25290" r="48922"/>
          <a:stretch/>
        </p:blipFill>
        <p:spPr>
          <a:xfrm>
            <a:off x="0" y="1751572"/>
            <a:ext cx="6227379" cy="5123612"/>
          </a:xfrm>
          <a:prstGeom prst="rect">
            <a:avLst/>
          </a:prstGeom>
        </p:spPr>
      </p:pic>
    </p:spTree>
    <p:extLst>
      <p:ext uri="{BB962C8B-B14F-4D97-AF65-F5344CB8AC3E}">
        <p14:creationId xmlns:p14="http://schemas.microsoft.com/office/powerpoint/2010/main" val="311444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AF65-1ED2-4BA2-8710-74E9432890E1}"/>
              </a:ext>
            </a:extLst>
          </p:cNvPr>
          <p:cNvSpPr>
            <a:spLocks noGrp="1"/>
          </p:cNvSpPr>
          <p:nvPr>
            <p:ph type="title"/>
          </p:nvPr>
        </p:nvSpPr>
        <p:spPr/>
        <p:txBody>
          <a:bodyPr>
            <a:noAutofit/>
          </a:bodyPr>
          <a:lstStyle/>
          <a:p>
            <a:r>
              <a:rPr lang="en-US" sz="4800" b="1" dirty="0">
                <a:cs typeface="Century Gothic"/>
              </a:rPr>
              <a:t>CDC Disclaimer</a:t>
            </a:r>
          </a:p>
        </p:txBody>
      </p:sp>
      <p:sp>
        <p:nvSpPr>
          <p:cNvPr id="3" name="Content Placeholder 2">
            <a:extLst>
              <a:ext uri="{FF2B5EF4-FFF2-40B4-BE49-F238E27FC236}">
                <a16:creationId xmlns:a16="http://schemas.microsoft.com/office/drawing/2014/main" id="{E6AB5B7A-D364-4EEE-95B2-DE4B269E5185}"/>
              </a:ext>
            </a:extLst>
          </p:cNvPr>
          <p:cNvSpPr>
            <a:spLocks noGrp="1"/>
          </p:cNvSpPr>
          <p:nvPr>
            <p:ph idx="1"/>
          </p:nvPr>
        </p:nvSpPr>
        <p:spPr/>
        <p:txBody>
          <a:bodyPr>
            <a:noAutofit/>
          </a:bodyPr>
          <a:lstStyle/>
          <a:p>
            <a:pPr marL="0" indent="0">
              <a:buNone/>
            </a:pPr>
            <a:r>
              <a:rPr lang="en-US" dirty="0"/>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with any questions you may have regarding a legal matter.</a:t>
            </a:r>
          </a:p>
          <a:p>
            <a:pPr marL="0" indent="0">
              <a:buNone/>
            </a:pPr>
            <a:endParaRPr lang="en-US" dirty="0"/>
          </a:p>
          <a:p>
            <a:pPr marL="0" indent="0">
              <a:buNone/>
            </a:pPr>
            <a:r>
              <a:rPr lang="en-US" dirty="0"/>
              <a:t>The contents of this presentation have not been formally disseminated by the Centers for Disease Control and Prevention and should not be construed to represent any agency determination or policy.</a:t>
            </a:r>
          </a:p>
          <a:p>
            <a:pPr marL="0" indent="0">
              <a:buNone/>
            </a:pPr>
            <a:endParaRPr lang="en-US" dirty="0"/>
          </a:p>
        </p:txBody>
      </p:sp>
    </p:spTree>
    <p:extLst>
      <p:ext uri="{BB962C8B-B14F-4D97-AF65-F5344CB8AC3E}">
        <p14:creationId xmlns:p14="http://schemas.microsoft.com/office/powerpoint/2010/main" val="479986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Remember:</a:t>
            </a:r>
          </a:p>
        </p:txBody>
      </p:sp>
      <p:sp>
        <p:nvSpPr>
          <p:cNvPr id="3" name="Content Placeholder 2"/>
          <p:cNvSpPr>
            <a:spLocks noGrp="1"/>
          </p:cNvSpPr>
          <p:nvPr>
            <p:ph idx="1"/>
          </p:nvPr>
        </p:nvSpPr>
        <p:spPr/>
        <p:txBody>
          <a:bodyPr>
            <a:normAutofit/>
          </a:bodyPr>
          <a:lstStyle/>
          <a:p>
            <a:pPr marL="0" indent="0">
              <a:buNone/>
            </a:pPr>
            <a:endParaRPr lang="en-US" sz="4000" dirty="0"/>
          </a:p>
          <a:p>
            <a:pPr marL="0" indent="0">
              <a:buNone/>
            </a:pPr>
            <a:endParaRPr lang="en-US" sz="4000" dirty="0"/>
          </a:p>
          <a:p>
            <a:pPr marL="0" indent="0">
              <a:buNone/>
            </a:pPr>
            <a:r>
              <a:rPr lang="en-US" sz="4000" dirty="0"/>
              <a:t>Wendy’s boss asked her to report on the effects of these laws </a:t>
            </a:r>
            <a:r>
              <a:rPr lang="en-US" sz="4000" b="1" dirty="0">
                <a:solidFill>
                  <a:srgbClr val="0070C0"/>
                </a:solidFill>
              </a:rPr>
              <a:t>since they were first passed.</a:t>
            </a:r>
          </a:p>
        </p:txBody>
      </p:sp>
    </p:spTree>
    <p:extLst>
      <p:ext uri="{BB962C8B-B14F-4D97-AF65-F5344CB8AC3E}">
        <p14:creationId xmlns:p14="http://schemas.microsoft.com/office/powerpoint/2010/main" val="3367874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40" y="404454"/>
            <a:ext cx="11206316" cy="1325563"/>
          </a:xfrm>
        </p:spPr>
        <p:txBody>
          <a:bodyPr>
            <a:noAutofit/>
          </a:bodyPr>
          <a:lstStyle/>
          <a:p>
            <a:r>
              <a:rPr lang="en-US" sz="4800" b="1" dirty="0"/>
              <a:t>Answer: Which legal mapping model should Wendy use?</a:t>
            </a:r>
          </a:p>
        </p:txBody>
      </p:sp>
      <p:sp>
        <p:nvSpPr>
          <p:cNvPr id="3" name="Content Placeholder 2"/>
          <p:cNvSpPr>
            <a:spLocks noGrp="1"/>
          </p:cNvSpPr>
          <p:nvPr>
            <p:ph sz="half" idx="1"/>
          </p:nvPr>
        </p:nvSpPr>
        <p:spPr>
          <a:xfrm>
            <a:off x="838199" y="2182079"/>
            <a:ext cx="10515599" cy="4351338"/>
          </a:xfrm>
        </p:spPr>
        <p:txBody>
          <a:bodyPr>
            <a:normAutofit/>
          </a:bodyPr>
          <a:lstStyle/>
          <a:p>
            <a:pPr marL="0" indent="0" algn="ctr">
              <a:buNone/>
            </a:pPr>
            <a:r>
              <a:rPr lang="en-US" sz="5200" b="1" dirty="0"/>
              <a:t>Legal Epidemiology</a:t>
            </a:r>
          </a:p>
          <a:p>
            <a:pPr marL="0" indent="0" algn="ctr">
              <a:buNone/>
            </a:pPr>
            <a:endParaRPr lang="en-US" sz="4400" b="1" dirty="0"/>
          </a:p>
          <a:p>
            <a:pPr marL="0" indent="0" algn="ctr">
              <a:buNone/>
            </a:pPr>
            <a:r>
              <a:rPr lang="en-US" sz="4000" dirty="0"/>
              <a:t>Policy Surveillance</a:t>
            </a:r>
            <a:r>
              <a:rPr lang="en-US" sz="4000" b="1" dirty="0"/>
              <a:t>	</a:t>
            </a:r>
            <a:r>
              <a:rPr lang="en-US" sz="4000" b="1" i="1" dirty="0"/>
              <a:t>OR</a:t>
            </a:r>
            <a:r>
              <a:rPr lang="en-US" sz="4000" b="1" dirty="0"/>
              <a:t> </a:t>
            </a:r>
            <a:r>
              <a:rPr lang="en-US" sz="4000" b="1" dirty="0">
                <a:solidFill>
                  <a:srgbClr val="3A729A"/>
                </a:solidFill>
              </a:rPr>
              <a:t>  </a:t>
            </a:r>
            <a:r>
              <a:rPr lang="en-US" sz="4000" b="1" dirty="0"/>
              <a:t>     </a:t>
            </a:r>
            <a:r>
              <a:rPr lang="en-US" sz="4000" dirty="0"/>
              <a:t>Legal Assessments</a:t>
            </a:r>
          </a:p>
          <a:p>
            <a:pPr marL="0" indent="0">
              <a:buNone/>
            </a:pPr>
            <a:endParaRPr lang="en-US" sz="4000" dirty="0"/>
          </a:p>
          <a:p>
            <a:pPr marL="0" indent="0" algn="ctr">
              <a:buNone/>
            </a:pPr>
            <a:r>
              <a:rPr lang="en-US" sz="4000" b="1" dirty="0">
                <a:solidFill>
                  <a:srgbClr val="0070C0"/>
                </a:solidFill>
              </a:rPr>
              <a:t>Answer: Wendy must conduct policy surveillance. </a:t>
            </a:r>
          </a:p>
          <a:p>
            <a:pPr marL="0" indent="0">
              <a:buNone/>
            </a:pPr>
            <a:endParaRPr lang="en-US" sz="4000" dirty="0"/>
          </a:p>
        </p:txBody>
      </p:sp>
    </p:spTree>
    <p:extLst>
      <p:ext uri="{BB962C8B-B14F-4D97-AF65-F5344CB8AC3E}">
        <p14:creationId xmlns:p14="http://schemas.microsoft.com/office/powerpoint/2010/main" val="448735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a:t>To conduct policy surveillance, Wendy creates a multidisciplinary team.</a:t>
            </a:r>
          </a:p>
        </p:txBody>
      </p:sp>
    </p:spTree>
    <p:extLst>
      <p:ext uri="{BB962C8B-B14F-4D97-AF65-F5344CB8AC3E}">
        <p14:creationId xmlns:p14="http://schemas.microsoft.com/office/powerpoint/2010/main" val="1049434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141"/>
            <a:ext cx="10515600" cy="1325563"/>
          </a:xfrm>
        </p:spPr>
        <p:txBody>
          <a:bodyPr>
            <a:normAutofit/>
          </a:bodyPr>
          <a:lstStyle/>
          <a:p>
            <a:pPr algn="ctr"/>
            <a:r>
              <a:rPr lang="en-US" sz="4800" b="1" dirty="0"/>
              <a:t>Policy Surveillance</a:t>
            </a:r>
          </a:p>
        </p:txBody>
      </p:sp>
      <p:pic>
        <p:nvPicPr>
          <p:cNvPr id="10" name="Picture 9" descr="This circle diagram displays the eight steps of policy surveillance.  &#10;Starting at the top and moving clockwise, the 8 steps are one defining the scope, two conducting background research, three developing coding questions, four collecting the law, five creating the legal text, six coding the law, seven publication and dissemination, and finally, eight, tracking and updating the law. At the center of image is a circle with arrows indicating that all of these steps include quality control measures. &#10;">
            <a:extLst>
              <a:ext uri="{FF2B5EF4-FFF2-40B4-BE49-F238E27FC236}">
                <a16:creationId xmlns:a16="http://schemas.microsoft.com/office/drawing/2014/main" id="{38B54916-B5C1-4C83-BD75-F96DE72A8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503" y="1339121"/>
            <a:ext cx="5592993" cy="5153754"/>
          </a:xfrm>
          <a:prstGeom prst="rect">
            <a:avLst/>
          </a:prstGeom>
        </p:spPr>
      </p:pic>
    </p:spTree>
    <p:extLst>
      <p:ext uri="{BB962C8B-B14F-4D97-AF65-F5344CB8AC3E}">
        <p14:creationId xmlns:p14="http://schemas.microsoft.com/office/powerpoint/2010/main" val="2411808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583"/>
            <a:ext cx="10515600" cy="1325563"/>
          </a:xfrm>
        </p:spPr>
        <p:txBody>
          <a:bodyPr>
            <a:normAutofit/>
          </a:bodyPr>
          <a:lstStyle/>
          <a:p>
            <a:pPr algn="ctr"/>
            <a:r>
              <a:rPr lang="en-US" sz="6000" b="1" dirty="0"/>
              <a:t>Step 1: Defining the Scope</a:t>
            </a:r>
          </a:p>
        </p:txBody>
      </p:sp>
      <p:sp>
        <p:nvSpPr>
          <p:cNvPr id="3" name="Content Placeholder 2"/>
          <p:cNvSpPr>
            <a:spLocks noGrp="1"/>
          </p:cNvSpPr>
          <p:nvPr>
            <p:ph idx="1"/>
          </p:nvPr>
        </p:nvSpPr>
        <p:spPr/>
        <p:txBody>
          <a:bodyPr>
            <a:normAutofit/>
          </a:bodyPr>
          <a:lstStyle/>
          <a:p>
            <a:endParaRPr lang="en-US" sz="4000" dirty="0"/>
          </a:p>
          <a:p>
            <a:pPr marL="0" indent="0">
              <a:buNone/>
            </a:pPr>
            <a:r>
              <a:rPr lang="en-US" sz="4000" dirty="0"/>
              <a:t>Identify the topic and parameters of your project</a:t>
            </a:r>
          </a:p>
        </p:txBody>
      </p:sp>
    </p:spTree>
    <p:extLst>
      <p:ext uri="{BB962C8B-B14F-4D97-AF65-F5344CB8AC3E}">
        <p14:creationId xmlns:p14="http://schemas.microsoft.com/office/powerpoint/2010/main" val="1863218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Step 1: Defining the Scope</a:t>
            </a:r>
            <a:r>
              <a:rPr lang="en-US" dirty="0"/>
              <a:t>	</a:t>
            </a:r>
          </a:p>
        </p:txBody>
      </p:sp>
      <p:sp>
        <p:nvSpPr>
          <p:cNvPr id="3" name="Content Placeholder 2"/>
          <p:cNvSpPr>
            <a:spLocks noGrp="1"/>
          </p:cNvSpPr>
          <p:nvPr>
            <p:ph idx="1"/>
          </p:nvPr>
        </p:nvSpPr>
        <p:spPr/>
        <p:txBody>
          <a:bodyPr>
            <a:normAutofit fontScale="92500"/>
          </a:bodyPr>
          <a:lstStyle/>
          <a:p>
            <a:pPr marL="0" indent="0" algn="ctr">
              <a:buNone/>
            </a:pPr>
            <a:r>
              <a:rPr lang="en-US" sz="5400" b="1" dirty="0"/>
              <a:t>Scoping with Wendy</a:t>
            </a:r>
          </a:p>
          <a:p>
            <a:pPr marL="0" indent="0" algn="ctr">
              <a:buNone/>
            </a:pPr>
            <a:endParaRPr lang="en-US" sz="1300" dirty="0"/>
          </a:p>
          <a:p>
            <a:r>
              <a:rPr lang="en-US" sz="4000" dirty="0"/>
              <a:t>What is the goal?</a:t>
            </a:r>
          </a:p>
          <a:p>
            <a:r>
              <a:rPr lang="en-US" sz="4000" dirty="0"/>
              <a:t>Who is the audience?</a:t>
            </a:r>
          </a:p>
          <a:p>
            <a:r>
              <a:rPr lang="en-US" sz="4000" dirty="0"/>
              <a:t>Are the laws accessible?</a:t>
            </a:r>
          </a:p>
          <a:p>
            <a:r>
              <a:rPr lang="en-US" sz="4000" dirty="0"/>
              <a:t>Do we have the resources we need?</a:t>
            </a:r>
          </a:p>
          <a:p>
            <a:r>
              <a:rPr lang="en-US" sz="4000" dirty="0"/>
              <a:t>Do we use a legal assessment or policy surveillance?</a:t>
            </a:r>
          </a:p>
        </p:txBody>
      </p:sp>
    </p:spTree>
    <p:extLst>
      <p:ext uri="{BB962C8B-B14F-4D97-AF65-F5344CB8AC3E}">
        <p14:creationId xmlns:p14="http://schemas.microsoft.com/office/powerpoint/2010/main" val="2686479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Step 1: Defining the Scope - GOAL</a:t>
            </a:r>
            <a:r>
              <a:rPr lang="en-US" dirty="0"/>
              <a:t>	</a:t>
            </a:r>
          </a:p>
        </p:txBody>
      </p:sp>
      <p:sp>
        <p:nvSpPr>
          <p:cNvPr id="3" name="Content Placeholder 2"/>
          <p:cNvSpPr>
            <a:spLocks noGrp="1"/>
          </p:cNvSpPr>
          <p:nvPr>
            <p:ph idx="1"/>
          </p:nvPr>
        </p:nvSpPr>
        <p:spPr/>
        <p:txBody>
          <a:bodyPr>
            <a:normAutofit/>
          </a:bodyPr>
          <a:lstStyle/>
          <a:p>
            <a:pPr marL="0" indent="0" algn="ctr">
              <a:buNone/>
            </a:pPr>
            <a:r>
              <a:rPr lang="en-US" sz="5000" b="1" dirty="0"/>
              <a:t>Scoping with Wendy</a:t>
            </a:r>
          </a:p>
          <a:p>
            <a:pPr marL="0" indent="0" algn="ctr">
              <a:buNone/>
            </a:pPr>
            <a:endParaRPr lang="en-US" sz="1300" dirty="0"/>
          </a:p>
          <a:p>
            <a:r>
              <a:rPr lang="en-US" sz="3700" b="1" dirty="0">
                <a:solidFill>
                  <a:srgbClr val="0070C0"/>
                </a:solidFill>
              </a:rPr>
              <a:t>What is the goal?</a:t>
            </a:r>
          </a:p>
        </p:txBody>
      </p:sp>
    </p:spTree>
    <p:extLst>
      <p:ext uri="{BB962C8B-B14F-4D97-AF65-F5344CB8AC3E}">
        <p14:creationId xmlns:p14="http://schemas.microsoft.com/office/powerpoint/2010/main" val="2061646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09D507-BF76-450F-ABCE-9E5D0AFEC3D4}"/>
              </a:ext>
            </a:extLst>
          </p:cNvPr>
          <p:cNvSpPr>
            <a:spLocks noGrp="1"/>
          </p:cNvSpPr>
          <p:nvPr>
            <p:ph type="title"/>
          </p:nvPr>
        </p:nvSpPr>
        <p:spPr>
          <a:xfrm>
            <a:off x="838200" y="365125"/>
            <a:ext cx="10515600" cy="1325563"/>
          </a:xfrm>
        </p:spPr>
        <p:txBody>
          <a:bodyPr/>
          <a:lstStyle/>
          <a:p>
            <a:r>
              <a:rPr lang="en-US" cap="all" dirty="0"/>
              <a:t>Step 1: Defining the Scope- audience</a:t>
            </a:r>
            <a:r>
              <a:rPr lang="en-US" dirty="0"/>
              <a:t>	</a:t>
            </a:r>
          </a:p>
        </p:txBody>
      </p:sp>
      <p:sp>
        <p:nvSpPr>
          <p:cNvPr id="11" name="Content Placeholder 2">
            <a:extLst>
              <a:ext uri="{FF2B5EF4-FFF2-40B4-BE49-F238E27FC236}">
                <a16:creationId xmlns:a16="http://schemas.microsoft.com/office/drawing/2014/main" id="{E9AD4362-8ED1-45C5-9FCF-6B998B82F979}"/>
              </a:ext>
            </a:extLst>
          </p:cNvPr>
          <p:cNvSpPr>
            <a:spLocks noGrp="1"/>
          </p:cNvSpPr>
          <p:nvPr>
            <p:ph idx="1"/>
          </p:nvPr>
        </p:nvSpPr>
        <p:spPr>
          <a:xfrm>
            <a:off x="838200" y="1825625"/>
            <a:ext cx="10515600" cy="4351338"/>
          </a:xfrm>
        </p:spPr>
        <p:txBody>
          <a:bodyPr>
            <a:normAutofit/>
          </a:bodyPr>
          <a:lstStyle/>
          <a:p>
            <a:pPr marL="0" indent="0" algn="ctr">
              <a:buNone/>
            </a:pPr>
            <a:r>
              <a:rPr lang="en-US" sz="5000" b="1" dirty="0"/>
              <a:t>Scoping with Wendy</a:t>
            </a:r>
          </a:p>
          <a:p>
            <a:pPr marL="0" indent="0" algn="ctr">
              <a:buNone/>
            </a:pPr>
            <a:endParaRPr lang="en-US" sz="1300" dirty="0"/>
          </a:p>
          <a:p>
            <a:r>
              <a:rPr lang="en-US" sz="3700" dirty="0"/>
              <a:t>What is the goal?</a:t>
            </a:r>
          </a:p>
          <a:p>
            <a:r>
              <a:rPr lang="en-US" sz="3700" b="1" dirty="0">
                <a:solidFill>
                  <a:srgbClr val="0070C0"/>
                </a:solidFill>
              </a:rPr>
              <a:t>Who is the audience?</a:t>
            </a:r>
          </a:p>
        </p:txBody>
      </p:sp>
    </p:spTree>
    <p:extLst>
      <p:ext uri="{BB962C8B-B14F-4D97-AF65-F5344CB8AC3E}">
        <p14:creationId xmlns:p14="http://schemas.microsoft.com/office/powerpoint/2010/main" val="3939609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C20C99-271C-444D-8B5E-E0CF21966689}"/>
              </a:ext>
            </a:extLst>
          </p:cNvPr>
          <p:cNvSpPr>
            <a:spLocks noGrp="1"/>
          </p:cNvSpPr>
          <p:nvPr>
            <p:ph type="title"/>
          </p:nvPr>
        </p:nvSpPr>
        <p:spPr>
          <a:xfrm>
            <a:off x="838200" y="365125"/>
            <a:ext cx="10515600" cy="1325563"/>
          </a:xfrm>
        </p:spPr>
        <p:txBody>
          <a:bodyPr/>
          <a:lstStyle/>
          <a:p>
            <a:r>
              <a:rPr lang="en-US" cap="all" dirty="0"/>
              <a:t>Step 1: Defining the Scope - ACCESSIBILITY</a:t>
            </a:r>
            <a:r>
              <a:rPr lang="en-US" sz="100" dirty="0"/>
              <a:t>	</a:t>
            </a:r>
          </a:p>
        </p:txBody>
      </p:sp>
      <p:sp>
        <p:nvSpPr>
          <p:cNvPr id="10" name="Content Placeholder 2">
            <a:extLst>
              <a:ext uri="{FF2B5EF4-FFF2-40B4-BE49-F238E27FC236}">
                <a16:creationId xmlns:a16="http://schemas.microsoft.com/office/drawing/2014/main" id="{35A2AA72-3EB6-4BEE-A3F0-7E07B69D3C14}"/>
              </a:ext>
            </a:extLst>
          </p:cNvPr>
          <p:cNvSpPr>
            <a:spLocks noGrp="1"/>
          </p:cNvSpPr>
          <p:nvPr>
            <p:ph idx="1"/>
          </p:nvPr>
        </p:nvSpPr>
        <p:spPr>
          <a:xfrm>
            <a:off x="838200" y="1825625"/>
            <a:ext cx="10515600" cy="4351338"/>
          </a:xfrm>
        </p:spPr>
        <p:txBody>
          <a:bodyPr>
            <a:normAutofit/>
          </a:bodyPr>
          <a:lstStyle/>
          <a:p>
            <a:pPr marL="0" indent="0" algn="ctr">
              <a:buNone/>
            </a:pPr>
            <a:r>
              <a:rPr lang="en-US" sz="5000" b="1" dirty="0"/>
              <a:t>Scoping with Wendy</a:t>
            </a:r>
          </a:p>
          <a:p>
            <a:pPr marL="0" indent="0" algn="ctr">
              <a:buNone/>
            </a:pPr>
            <a:endParaRPr lang="en-US" sz="1300" dirty="0"/>
          </a:p>
          <a:p>
            <a:r>
              <a:rPr lang="en-US" sz="3700" dirty="0"/>
              <a:t>What is the goal?</a:t>
            </a:r>
          </a:p>
          <a:p>
            <a:r>
              <a:rPr lang="en-US" sz="3700" dirty="0"/>
              <a:t>Who is the audience?</a:t>
            </a:r>
          </a:p>
          <a:p>
            <a:r>
              <a:rPr lang="en-US" sz="3700" b="1" dirty="0">
                <a:solidFill>
                  <a:srgbClr val="0070C0"/>
                </a:solidFill>
              </a:rPr>
              <a:t>Are the laws accessible?</a:t>
            </a:r>
          </a:p>
          <a:p>
            <a:pPr marL="0" indent="0">
              <a:buNone/>
            </a:pPr>
            <a:endParaRPr lang="en-US" sz="4000" dirty="0"/>
          </a:p>
        </p:txBody>
      </p:sp>
    </p:spTree>
    <p:extLst>
      <p:ext uri="{BB962C8B-B14F-4D97-AF65-F5344CB8AC3E}">
        <p14:creationId xmlns:p14="http://schemas.microsoft.com/office/powerpoint/2010/main" val="1058216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0B268C-6DBF-404E-9B0A-CB8E5F4B2EFD}"/>
              </a:ext>
            </a:extLst>
          </p:cNvPr>
          <p:cNvSpPr>
            <a:spLocks noGrp="1"/>
          </p:cNvSpPr>
          <p:nvPr>
            <p:ph type="title"/>
          </p:nvPr>
        </p:nvSpPr>
        <p:spPr>
          <a:xfrm>
            <a:off x="838200" y="365125"/>
            <a:ext cx="10515600" cy="1325563"/>
          </a:xfrm>
        </p:spPr>
        <p:txBody>
          <a:bodyPr/>
          <a:lstStyle/>
          <a:p>
            <a:r>
              <a:rPr lang="en-US" cap="all" dirty="0"/>
              <a:t>Step 1: Defining the Scope - resources</a:t>
            </a:r>
            <a:r>
              <a:rPr lang="en-US" dirty="0"/>
              <a:t>	</a:t>
            </a:r>
          </a:p>
        </p:txBody>
      </p:sp>
      <p:sp>
        <p:nvSpPr>
          <p:cNvPr id="9" name="Content Placeholder 2">
            <a:extLst>
              <a:ext uri="{FF2B5EF4-FFF2-40B4-BE49-F238E27FC236}">
                <a16:creationId xmlns:a16="http://schemas.microsoft.com/office/drawing/2014/main" id="{37D1553B-D6E1-4DD4-9C66-1AF27AC38A69}"/>
              </a:ext>
            </a:extLst>
          </p:cNvPr>
          <p:cNvSpPr>
            <a:spLocks noGrp="1"/>
          </p:cNvSpPr>
          <p:nvPr>
            <p:ph idx="1"/>
          </p:nvPr>
        </p:nvSpPr>
        <p:spPr>
          <a:xfrm>
            <a:off x="838200" y="1825625"/>
            <a:ext cx="10515600" cy="4351338"/>
          </a:xfrm>
        </p:spPr>
        <p:txBody>
          <a:bodyPr>
            <a:normAutofit/>
          </a:bodyPr>
          <a:lstStyle/>
          <a:p>
            <a:pPr marL="0" indent="0" algn="ctr">
              <a:buNone/>
            </a:pPr>
            <a:r>
              <a:rPr lang="en-US" sz="5000" b="1" dirty="0"/>
              <a:t>Scoping with Wendy</a:t>
            </a:r>
          </a:p>
          <a:p>
            <a:pPr marL="0" indent="0" algn="ctr">
              <a:buNone/>
            </a:pPr>
            <a:endParaRPr lang="en-US" sz="1300" dirty="0"/>
          </a:p>
          <a:p>
            <a:r>
              <a:rPr lang="en-US" sz="3700" dirty="0"/>
              <a:t>What is the goal?</a:t>
            </a:r>
          </a:p>
          <a:p>
            <a:r>
              <a:rPr lang="en-US" sz="3700" dirty="0"/>
              <a:t>Who is the audience?</a:t>
            </a:r>
          </a:p>
          <a:p>
            <a:r>
              <a:rPr lang="en-US" sz="3700" dirty="0"/>
              <a:t>Are the laws accessible?</a:t>
            </a:r>
          </a:p>
          <a:p>
            <a:r>
              <a:rPr lang="en-US" sz="3700" b="1" dirty="0">
                <a:solidFill>
                  <a:srgbClr val="0070C0"/>
                </a:solidFill>
              </a:rPr>
              <a:t>Do we have the resources we need?</a:t>
            </a:r>
          </a:p>
        </p:txBody>
      </p:sp>
    </p:spTree>
    <p:extLst>
      <p:ext uri="{BB962C8B-B14F-4D97-AF65-F5344CB8AC3E}">
        <p14:creationId xmlns:p14="http://schemas.microsoft.com/office/powerpoint/2010/main" val="393341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AF65-1ED2-4BA2-8710-74E9432890E1}"/>
              </a:ext>
            </a:extLst>
          </p:cNvPr>
          <p:cNvSpPr>
            <a:spLocks noGrp="1"/>
          </p:cNvSpPr>
          <p:nvPr>
            <p:ph type="title"/>
          </p:nvPr>
        </p:nvSpPr>
        <p:spPr/>
        <p:txBody>
          <a:bodyPr>
            <a:noAutofit/>
          </a:bodyPr>
          <a:lstStyle/>
          <a:p>
            <a:pPr algn="ctr"/>
            <a:r>
              <a:rPr lang="en-US" sz="4800" b="1" dirty="0">
                <a:ea typeface="Century Gothic" charset="0"/>
                <a:cs typeface="Century Gothic" charset="0"/>
              </a:rPr>
              <a:t>Competencies</a:t>
            </a:r>
          </a:p>
        </p:txBody>
      </p:sp>
      <p:sp>
        <p:nvSpPr>
          <p:cNvPr id="3" name="Content Placeholder 2">
            <a:extLst>
              <a:ext uri="{FF2B5EF4-FFF2-40B4-BE49-F238E27FC236}">
                <a16:creationId xmlns:a16="http://schemas.microsoft.com/office/drawing/2014/main" id="{E6AB5B7A-D364-4EEE-95B2-DE4B269E5185}"/>
              </a:ext>
            </a:extLst>
          </p:cNvPr>
          <p:cNvSpPr>
            <a:spLocks noGrp="1"/>
          </p:cNvSpPr>
          <p:nvPr>
            <p:ph idx="1"/>
          </p:nvPr>
        </p:nvSpPr>
        <p:spPr/>
        <p:txBody>
          <a:bodyPr>
            <a:noAutofit/>
          </a:bodyPr>
          <a:lstStyle/>
          <a:p>
            <a:pPr marL="0" indent="0">
              <a:lnSpc>
                <a:spcPct val="100000"/>
              </a:lnSpc>
              <a:buNone/>
            </a:pPr>
            <a:r>
              <a:rPr lang="en-US" dirty="0"/>
              <a:t>1. Identify opportunities for legal mapping to inform the process, nature, and impact of policies and laws on public health</a:t>
            </a:r>
          </a:p>
          <a:p>
            <a:pPr marL="0" indent="0">
              <a:lnSpc>
                <a:spcPct val="100000"/>
              </a:lnSpc>
              <a:buNone/>
            </a:pPr>
            <a:r>
              <a:rPr lang="en-US" dirty="0"/>
              <a:t>2. Develop policy surveillance or legal assessment studies to address specific research questions</a:t>
            </a:r>
          </a:p>
          <a:p>
            <a:pPr marL="0" indent="0">
              <a:lnSpc>
                <a:spcPct val="100000"/>
              </a:lnSpc>
              <a:buNone/>
            </a:pPr>
            <a:r>
              <a:rPr lang="en-US" dirty="0"/>
              <a:t>3. Analyze laws, policies, and political and programmatic priorities </a:t>
            </a:r>
          </a:p>
          <a:p>
            <a:pPr marL="0" indent="0">
              <a:lnSpc>
                <a:spcPct val="100000"/>
              </a:lnSpc>
              <a:buNone/>
            </a:pPr>
            <a:r>
              <a:rPr lang="en-US" dirty="0"/>
              <a:t>4. Validate and synthesize results that compare and contrast meaningful variations in law and policy related to health</a:t>
            </a:r>
          </a:p>
          <a:p>
            <a:pPr marL="0" indent="0">
              <a:lnSpc>
                <a:spcPct val="100000"/>
              </a:lnSpc>
              <a:buNone/>
            </a:pPr>
            <a:endParaRPr lang="en-US" dirty="0"/>
          </a:p>
          <a:p>
            <a:pPr marL="0" indent="0">
              <a:lnSpc>
                <a:spcPct val="100000"/>
              </a:lnSpc>
              <a:buNone/>
            </a:pPr>
            <a:r>
              <a:rPr lang="en-US" dirty="0"/>
              <a:t>Legal Epidemiology Competency Model, Domain 2, 2018</a:t>
            </a:r>
          </a:p>
          <a:p>
            <a:pPr marL="0" indent="0">
              <a:lnSpc>
                <a:spcPct val="100000"/>
              </a:lnSpc>
              <a:buNone/>
            </a:pPr>
            <a:endParaRPr lang="en-US" dirty="0"/>
          </a:p>
        </p:txBody>
      </p:sp>
    </p:spTree>
    <p:extLst>
      <p:ext uri="{BB962C8B-B14F-4D97-AF65-F5344CB8AC3E}">
        <p14:creationId xmlns:p14="http://schemas.microsoft.com/office/powerpoint/2010/main" val="2611086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CECBFB-8F7F-4059-B2DB-224EB0F06B98}"/>
              </a:ext>
            </a:extLst>
          </p:cNvPr>
          <p:cNvSpPr>
            <a:spLocks noGrp="1"/>
          </p:cNvSpPr>
          <p:nvPr>
            <p:ph type="title"/>
          </p:nvPr>
        </p:nvSpPr>
        <p:spPr>
          <a:xfrm>
            <a:off x="838200" y="365125"/>
            <a:ext cx="10515600" cy="1325563"/>
          </a:xfrm>
        </p:spPr>
        <p:txBody>
          <a:bodyPr/>
          <a:lstStyle/>
          <a:p>
            <a:r>
              <a:rPr lang="en-US" cap="all" dirty="0"/>
              <a:t>Step 1: Defining the Scope - type</a:t>
            </a:r>
            <a:r>
              <a:rPr lang="en-US" dirty="0"/>
              <a:t>	</a:t>
            </a:r>
          </a:p>
        </p:txBody>
      </p:sp>
      <p:sp>
        <p:nvSpPr>
          <p:cNvPr id="9" name="Content Placeholder 2">
            <a:extLst>
              <a:ext uri="{FF2B5EF4-FFF2-40B4-BE49-F238E27FC236}">
                <a16:creationId xmlns:a16="http://schemas.microsoft.com/office/drawing/2014/main" id="{B41DD1A6-ABE4-40A5-A227-82F5DF9CF661}"/>
              </a:ext>
            </a:extLst>
          </p:cNvPr>
          <p:cNvSpPr>
            <a:spLocks noGrp="1"/>
          </p:cNvSpPr>
          <p:nvPr>
            <p:ph idx="1"/>
          </p:nvPr>
        </p:nvSpPr>
        <p:spPr>
          <a:xfrm>
            <a:off x="838200" y="1825624"/>
            <a:ext cx="10744200" cy="4598035"/>
          </a:xfrm>
        </p:spPr>
        <p:txBody>
          <a:bodyPr>
            <a:normAutofit fontScale="92500"/>
          </a:bodyPr>
          <a:lstStyle/>
          <a:p>
            <a:pPr marL="0" indent="0" algn="ctr">
              <a:buNone/>
            </a:pPr>
            <a:r>
              <a:rPr lang="en-US" sz="5400" b="1" dirty="0"/>
              <a:t>Scoping with Wendy</a:t>
            </a:r>
          </a:p>
          <a:p>
            <a:pPr marL="0" indent="0" algn="ctr">
              <a:buNone/>
            </a:pPr>
            <a:endParaRPr lang="en-US" sz="1300" dirty="0"/>
          </a:p>
          <a:p>
            <a:r>
              <a:rPr lang="en-US" sz="4000" dirty="0"/>
              <a:t>What is the goal?</a:t>
            </a:r>
          </a:p>
          <a:p>
            <a:r>
              <a:rPr lang="en-US" sz="4000" dirty="0"/>
              <a:t>Who is the audience?</a:t>
            </a:r>
          </a:p>
          <a:p>
            <a:r>
              <a:rPr lang="en-US" sz="4000" dirty="0"/>
              <a:t>Are the laws accessible?</a:t>
            </a:r>
          </a:p>
          <a:p>
            <a:r>
              <a:rPr lang="en-US" sz="4000" dirty="0"/>
              <a:t>Do we have the resources we need?</a:t>
            </a:r>
          </a:p>
          <a:p>
            <a:r>
              <a:rPr lang="en-US" sz="4000" b="1" dirty="0">
                <a:solidFill>
                  <a:srgbClr val="0070C0"/>
                </a:solidFill>
              </a:rPr>
              <a:t>Do we use a legal assessment or policy surveillance?</a:t>
            </a:r>
          </a:p>
        </p:txBody>
      </p:sp>
    </p:spTree>
    <p:extLst>
      <p:ext uri="{BB962C8B-B14F-4D97-AF65-F5344CB8AC3E}">
        <p14:creationId xmlns:p14="http://schemas.microsoft.com/office/powerpoint/2010/main" val="73669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5093"/>
            <a:ext cx="10515600" cy="1325563"/>
          </a:xfrm>
        </p:spPr>
        <p:txBody>
          <a:bodyPr>
            <a:normAutofit fontScale="90000"/>
          </a:bodyPr>
          <a:lstStyle/>
          <a:p>
            <a:r>
              <a:rPr lang="en-US" sz="2700" cap="all" dirty="0"/>
              <a:t>Step 1: Defining the Scope</a:t>
            </a:r>
            <a:r>
              <a:rPr lang="en-US" cap="all" dirty="0"/>
              <a:t> </a:t>
            </a:r>
            <a:br>
              <a:rPr lang="en-US" dirty="0"/>
            </a:br>
            <a:br>
              <a:rPr lang="en-US" dirty="0"/>
            </a:br>
            <a:r>
              <a:rPr lang="en-US" dirty="0"/>
              <a:t>                       </a:t>
            </a:r>
            <a:r>
              <a:rPr lang="en-US" sz="5600" b="1" dirty="0"/>
              <a:t>Redefining the Scope</a:t>
            </a:r>
          </a:p>
        </p:txBody>
      </p:sp>
      <p:sp>
        <p:nvSpPr>
          <p:cNvPr id="3" name="Content Placeholder 2"/>
          <p:cNvSpPr>
            <a:spLocks noGrp="1"/>
          </p:cNvSpPr>
          <p:nvPr>
            <p:ph idx="1"/>
          </p:nvPr>
        </p:nvSpPr>
        <p:spPr>
          <a:xfrm>
            <a:off x="838200" y="2907323"/>
            <a:ext cx="10515600" cy="3269639"/>
          </a:xfrm>
        </p:spPr>
        <p:txBody>
          <a:bodyPr>
            <a:normAutofit/>
          </a:bodyPr>
          <a:lstStyle/>
          <a:p>
            <a:r>
              <a:rPr lang="en-US" sz="4000" dirty="0"/>
              <a:t>The scope of the project might change throughout the process.</a:t>
            </a:r>
          </a:p>
          <a:p>
            <a:endParaRPr lang="en-US" sz="4000" dirty="0"/>
          </a:p>
          <a:p>
            <a:r>
              <a:rPr lang="en-US" sz="4000" dirty="0"/>
              <a:t>Background research helps define and redefine the scope.</a:t>
            </a:r>
          </a:p>
        </p:txBody>
      </p:sp>
    </p:spTree>
    <p:extLst>
      <p:ext uri="{BB962C8B-B14F-4D97-AF65-F5344CB8AC3E}">
        <p14:creationId xmlns:p14="http://schemas.microsoft.com/office/powerpoint/2010/main" val="3643905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941"/>
            <a:ext cx="10655710" cy="1325563"/>
          </a:xfrm>
        </p:spPr>
        <p:txBody>
          <a:bodyPr>
            <a:normAutofit fontScale="90000"/>
          </a:bodyPr>
          <a:lstStyle/>
          <a:p>
            <a:pPr algn="ctr"/>
            <a:r>
              <a:rPr lang="en-US" sz="2700" cap="all" dirty="0"/>
              <a:t>Step 2: Conducting Background Research - purpose			</a:t>
            </a:r>
            <a:r>
              <a:rPr lang="en-US" dirty="0"/>
              <a:t>	</a:t>
            </a:r>
            <a:br>
              <a:rPr lang="en-US" dirty="0"/>
            </a:br>
            <a:r>
              <a:rPr lang="en-US" dirty="0"/>
              <a:t>	</a:t>
            </a:r>
            <a:br>
              <a:rPr lang="en-US" dirty="0"/>
            </a:br>
            <a:r>
              <a:rPr lang="en-US" sz="5600" b="1" dirty="0"/>
              <a:t>The Team Conducts Background Research </a:t>
            </a:r>
            <a:br>
              <a:rPr lang="en-US" b="1" dirty="0"/>
            </a:br>
            <a:endParaRPr lang="en-US" b="1" dirty="0"/>
          </a:p>
        </p:txBody>
      </p:sp>
      <p:sp>
        <p:nvSpPr>
          <p:cNvPr id="3" name="Content Placeholder 2"/>
          <p:cNvSpPr>
            <a:spLocks noGrp="1"/>
          </p:cNvSpPr>
          <p:nvPr>
            <p:ph idx="1"/>
          </p:nvPr>
        </p:nvSpPr>
        <p:spPr>
          <a:xfrm>
            <a:off x="838200" y="2813538"/>
            <a:ext cx="10515600" cy="3363424"/>
          </a:xfrm>
        </p:spPr>
        <p:txBody>
          <a:bodyPr>
            <a:normAutofit fontScale="92500"/>
          </a:bodyPr>
          <a:lstStyle/>
          <a:p>
            <a:pPr marL="742950" indent="-742950">
              <a:buFont typeface="+mj-lt"/>
              <a:buAutoNum type="arabicPeriod"/>
            </a:pPr>
            <a:r>
              <a:rPr lang="en-US" sz="4000" b="1" dirty="0">
                <a:solidFill>
                  <a:srgbClr val="0070C0"/>
                </a:solidFill>
              </a:rPr>
              <a:t>Develop a clear statement of purpose</a:t>
            </a:r>
          </a:p>
          <a:p>
            <a:pPr marL="742950" indent="-742950">
              <a:buFont typeface="+mj-lt"/>
              <a:buAutoNum type="arabicPeriod"/>
            </a:pPr>
            <a:endParaRPr lang="en-US" sz="4000" b="1" dirty="0"/>
          </a:p>
          <a:p>
            <a:pPr marL="742950" indent="-742950">
              <a:buFont typeface="+mj-lt"/>
              <a:buAutoNum type="arabicPeriod"/>
            </a:pPr>
            <a:r>
              <a:rPr lang="en-US" sz="4000" dirty="0"/>
              <a:t>Investigate the legal landscape</a:t>
            </a:r>
          </a:p>
          <a:p>
            <a:pPr marL="742950" indent="-742950">
              <a:buFont typeface="+mj-lt"/>
              <a:buAutoNum type="arabicPeriod"/>
            </a:pPr>
            <a:endParaRPr lang="en-US" sz="4000" dirty="0"/>
          </a:p>
          <a:p>
            <a:pPr marL="742950" indent="-742950">
              <a:buFont typeface="+mj-lt"/>
              <a:buAutoNum type="arabicPeriod"/>
            </a:pPr>
            <a:r>
              <a:rPr lang="en-US" sz="4000" dirty="0"/>
              <a:t>Identify key features of the law and any variations</a:t>
            </a:r>
          </a:p>
        </p:txBody>
      </p:sp>
    </p:spTree>
    <p:extLst>
      <p:ext uri="{BB962C8B-B14F-4D97-AF65-F5344CB8AC3E}">
        <p14:creationId xmlns:p14="http://schemas.microsoft.com/office/powerpoint/2010/main" val="3462048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941"/>
            <a:ext cx="10655710" cy="1325563"/>
          </a:xfrm>
        </p:spPr>
        <p:txBody>
          <a:bodyPr>
            <a:normAutofit fontScale="90000"/>
          </a:bodyPr>
          <a:lstStyle/>
          <a:p>
            <a:pPr algn="ctr"/>
            <a:r>
              <a:rPr lang="en-US" sz="2700" cap="all" dirty="0"/>
              <a:t>Step 2: Conducting Background Research – legal landscape</a:t>
            </a:r>
            <a:r>
              <a:rPr lang="en-US" dirty="0"/>
              <a:t>		</a:t>
            </a:r>
            <a:br>
              <a:rPr lang="en-US" dirty="0"/>
            </a:br>
            <a:br>
              <a:rPr lang="en-US" dirty="0"/>
            </a:br>
            <a:r>
              <a:rPr lang="en-US" sz="5600" b="1" dirty="0"/>
              <a:t>The Team Conducts Background Research </a:t>
            </a:r>
            <a:br>
              <a:rPr lang="en-US" b="1" dirty="0"/>
            </a:br>
            <a:endParaRPr lang="en-US" b="1" dirty="0"/>
          </a:p>
        </p:txBody>
      </p:sp>
      <p:sp>
        <p:nvSpPr>
          <p:cNvPr id="3" name="Content Placeholder 2"/>
          <p:cNvSpPr>
            <a:spLocks noGrp="1"/>
          </p:cNvSpPr>
          <p:nvPr>
            <p:ph idx="1"/>
          </p:nvPr>
        </p:nvSpPr>
        <p:spPr>
          <a:xfrm>
            <a:off x="838200" y="2813538"/>
            <a:ext cx="10515600" cy="3363424"/>
          </a:xfrm>
        </p:spPr>
        <p:txBody>
          <a:bodyPr>
            <a:normAutofit fontScale="92500"/>
          </a:bodyPr>
          <a:lstStyle/>
          <a:p>
            <a:pPr marL="742950" indent="-742950">
              <a:buFont typeface="+mj-lt"/>
              <a:buAutoNum type="arabicPeriod"/>
            </a:pPr>
            <a:r>
              <a:rPr lang="en-US" sz="4000" dirty="0"/>
              <a:t>Develop a clear statement of purpose</a:t>
            </a:r>
          </a:p>
          <a:p>
            <a:pPr marL="742950" indent="-742950">
              <a:buFont typeface="+mj-lt"/>
              <a:buAutoNum type="arabicPeriod"/>
            </a:pPr>
            <a:endParaRPr lang="en-US" sz="4000" b="1" dirty="0"/>
          </a:p>
          <a:p>
            <a:pPr marL="742950" indent="-742950">
              <a:buFont typeface="+mj-lt"/>
              <a:buAutoNum type="arabicPeriod"/>
            </a:pPr>
            <a:r>
              <a:rPr lang="en-US" sz="4000" b="1" dirty="0">
                <a:solidFill>
                  <a:srgbClr val="0070C0"/>
                </a:solidFill>
              </a:rPr>
              <a:t>Investigate</a:t>
            </a:r>
            <a:r>
              <a:rPr lang="en-US" sz="4000" dirty="0">
                <a:solidFill>
                  <a:srgbClr val="0070C0"/>
                </a:solidFill>
              </a:rPr>
              <a:t> </a:t>
            </a:r>
            <a:r>
              <a:rPr lang="en-US" sz="4000" b="1" dirty="0">
                <a:solidFill>
                  <a:srgbClr val="0070C0"/>
                </a:solidFill>
              </a:rPr>
              <a:t>the legal landscape</a:t>
            </a:r>
          </a:p>
          <a:p>
            <a:pPr marL="742950" indent="-742950">
              <a:buFont typeface="+mj-lt"/>
              <a:buAutoNum type="arabicPeriod"/>
            </a:pPr>
            <a:endParaRPr lang="en-US" sz="4000" dirty="0"/>
          </a:p>
          <a:p>
            <a:pPr marL="742950" indent="-742950">
              <a:buFont typeface="+mj-lt"/>
              <a:buAutoNum type="arabicPeriod"/>
            </a:pPr>
            <a:r>
              <a:rPr lang="en-US" sz="4000" dirty="0"/>
              <a:t>Identify key features of the law and any variations</a:t>
            </a:r>
          </a:p>
        </p:txBody>
      </p:sp>
    </p:spTree>
    <p:extLst>
      <p:ext uri="{BB962C8B-B14F-4D97-AF65-F5344CB8AC3E}">
        <p14:creationId xmlns:p14="http://schemas.microsoft.com/office/powerpoint/2010/main" val="4109683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941"/>
            <a:ext cx="10655710" cy="1325563"/>
          </a:xfrm>
        </p:spPr>
        <p:txBody>
          <a:bodyPr>
            <a:normAutofit fontScale="90000"/>
          </a:bodyPr>
          <a:lstStyle/>
          <a:p>
            <a:pPr algn="ctr"/>
            <a:r>
              <a:rPr lang="en-US" sz="2700" cap="all" dirty="0"/>
              <a:t>Step 2: Conducting Background Research – key features	</a:t>
            </a:r>
            <a:r>
              <a:rPr lang="en-US" dirty="0"/>
              <a:t>		</a:t>
            </a:r>
            <a:br>
              <a:rPr lang="en-US" dirty="0"/>
            </a:br>
            <a:br>
              <a:rPr lang="en-US" sz="2700" dirty="0"/>
            </a:br>
            <a:r>
              <a:rPr lang="en-US" sz="5600" b="1" dirty="0"/>
              <a:t>The Team Conducts Background Research </a:t>
            </a:r>
            <a:br>
              <a:rPr lang="en-US" b="1" dirty="0"/>
            </a:br>
            <a:endParaRPr lang="en-US" b="1" dirty="0"/>
          </a:p>
        </p:txBody>
      </p:sp>
      <p:sp>
        <p:nvSpPr>
          <p:cNvPr id="3" name="Content Placeholder 2"/>
          <p:cNvSpPr>
            <a:spLocks noGrp="1"/>
          </p:cNvSpPr>
          <p:nvPr>
            <p:ph idx="1"/>
          </p:nvPr>
        </p:nvSpPr>
        <p:spPr>
          <a:xfrm>
            <a:off x="838200" y="2813538"/>
            <a:ext cx="10515600" cy="3363424"/>
          </a:xfrm>
        </p:spPr>
        <p:txBody>
          <a:bodyPr>
            <a:normAutofit fontScale="92500" lnSpcReduction="10000"/>
          </a:bodyPr>
          <a:lstStyle/>
          <a:p>
            <a:pPr marL="742950" indent="-742950">
              <a:buFont typeface="+mj-lt"/>
              <a:buAutoNum type="arabicPeriod"/>
            </a:pPr>
            <a:r>
              <a:rPr lang="en-US" sz="4000" dirty="0"/>
              <a:t>Develop a clear statement of purpose</a:t>
            </a:r>
          </a:p>
          <a:p>
            <a:pPr marL="742950" indent="-742950">
              <a:buFont typeface="+mj-lt"/>
              <a:buAutoNum type="arabicPeriod"/>
            </a:pPr>
            <a:endParaRPr lang="en-US" sz="4000" b="1" dirty="0"/>
          </a:p>
          <a:p>
            <a:pPr marL="742950" indent="-742950">
              <a:buFont typeface="+mj-lt"/>
              <a:buAutoNum type="arabicPeriod"/>
            </a:pPr>
            <a:r>
              <a:rPr lang="en-US" sz="4000" dirty="0"/>
              <a:t>Investigate the legal landscape</a:t>
            </a:r>
          </a:p>
          <a:p>
            <a:pPr marL="742950" indent="-742950">
              <a:buFont typeface="+mj-lt"/>
              <a:buAutoNum type="arabicPeriod"/>
            </a:pPr>
            <a:endParaRPr lang="en-US" sz="4000" dirty="0">
              <a:solidFill>
                <a:srgbClr val="0070C0"/>
              </a:solidFill>
            </a:endParaRPr>
          </a:p>
          <a:p>
            <a:pPr marL="742950" indent="-742950">
              <a:buFont typeface="+mj-lt"/>
              <a:buAutoNum type="arabicPeriod"/>
            </a:pPr>
            <a:r>
              <a:rPr lang="en-US" sz="4000" b="1" dirty="0">
                <a:solidFill>
                  <a:srgbClr val="0070C0"/>
                </a:solidFill>
              </a:rPr>
              <a:t>Identify key features of the law and any variations</a:t>
            </a:r>
          </a:p>
        </p:txBody>
      </p:sp>
    </p:spTree>
    <p:extLst>
      <p:ext uri="{BB962C8B-B14F-4D97-AF65-F5344CB8AC3E}">
        <p14:creationId xmlns:p14="http://schemas.microsoft.com/office/powerpoint/2010/main" val="3295471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80941"/>
            <a:ext cx="10714703" cy="1325563"/>
          </a:xfrm>
        </p:spPr>
        <p:txBody>
          <a:bodyPr>
            <a:normAutofit fontScale="90000"/>
          </a:bodyPr>
          <a:lstStyle/>
          <a:p>
            <a:pPr algn="ctr"/>
            <a:r>
              <a:rPr lang="en-US" sz="2700" cap="all" dirty="0"/>
              <a:t>Step 2: Conducting Background Research			</a:t>
            </a:r>
            <a:r>
              <a:rPr lang="en-US" dirty="0"/>
              <a:t>		</a:t>
            </a:r>
            <a:br>
              <a:rPr lang="en-US" dirty="0"/>
            </a:br>
            <a:br>
              <a:rPr lang="en-US" dirty="0"/>
            </a:br>
            <a:r>
              <a:rPr lang="en-US" sz="5600" b="1" dirty="0"/>
              <a:t>The Team Conducts Background Research </a:t>
            </a:r>
            <a:br>
              <a:rPr lang="en-US" b="1" dirty="0"/>
            </a:br>
            <a:endParaRPr lang="en-US" b="1" dirty="0"/>
          </a:p>
        </p:txBody>
      </p:sp>
      <p:sp>
        <p:nvSpPr>
          <p:cNvPr id="3" name="Content Placeholder 2"/>
          <p:cNvSpPr>
            <a:spLocks noGrp="1"/>
          </p:cNvSpPr>
          <p:nvPr>
            <p:ph idx="1"/>
          </p:nvPr>
        </p:nvSpPr>
        <p:spPr>
          <a:xfrm>
            <a:off x="838200" y="2813538"/>
            <a:ext cx="10515600" cy="3363424"/>
          </a:xfrm>
        </p:spPr>
        <p:txBody>
          <a:bodyPr>
            <a:normAutofit fontScale="92500"/>
          </a:bodyPr>
          <a:lstStyle/>
          <a:p>
            <a:pPr marL="742950" indent="-742950">
              <a:buFont typeface="+mj-lt"/>
              <a:buAutoNum type="arabicPeriod"/>
            </a:pPr>
            <a:r>
              <a:rPr lang="en-US" sz="4000" dirty="0"/>
              <a:t>Develop a clear statement of purpose</a:t>
            </a:r>
          </a:p>
          <a:p>
            <a:pPr marL="742950" indent="-742950">
              <a:buFont typeface="+mj-lt"/>
              <a:buAutoNum type="arabicPeriod"/>
            </a:pPr>
            <a:endParaRPr lang="en-US" sz="4000" b="1" dirty="0"/>
          </a:p>
          <a:p>
            <a:pPr marL="742950" indent="-742950">
              <a:buFont typeface="+mj-lt"/>
              <a:buAutoNum type="arabicPeriod"/>
            </a:pPr>
            <a:r>
              <a:rPr lang="en-US" sz="4000" dirty="0"/>
              <a:t>Investigate the legal landscape</a:t>
            </a:r>
          </a:p>
          <a:p>
            <a:pPr marL="742950" indent="-742950">
              <a:buFont typeface="+mj-lt"/>
              <a:buAutoNum type="arabicPeriod"/>
            </a:pPr>
            <a:endParaRPr lang="en-US" sz="4000" dirty="0"/>
          </a:p>
          <a:p>
            <a:pPr marL="742950" indent="-742950">
              <a:buFont typeface="+mj-lt"/>
              <a:buAutoNum type="arabicPeriod"/>
            </a:pPr>
            <a:r>
              <a:rPr lang="en-US" sz="4000" dirty="0"/>
              <a:t>Identify key features of the law and any variations</a:t>
            </a:r>
          </a:p>
        </p:txBody>
      </p:sp>
    </p:spTree>
    <p:extLst>
      <p:ext uri="{BB962C8B-B14F-4D97-AF65-F5344CB8AC3E}">
        <p14:creationId xmlns:p14="http://schemas.microsoft.com/office/powerpoint/2010/main" val="920536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5603"/>
            <a:ext cx="10515600" cy="1325563"/>
          </a:xfrm>
        </p:spPr>
        <p:txBody>
          <a:bodyPr>
            <a:normAutofit fontScale="90000"/>
          </a:bodyPr>
          <a:lstStyle/>
          <a:p>
            <a:pPr algn="ctr"/>
            <a:r>
              <a:rPr lang="en-US" sz="2700" cap="all" dirty="0"/>
              <a:t>Step 2: Conducting Background Research					</a:t>
            </a:r>
            <a:br>
              <a:rPr lang="en-US" sz="2700" cap="all" dirty="0"/>
            </a:br>
            <a:r>
              <a:rPr lang="en-US" dirty="0"/>
              <a:t>			 </a:t>
            </a:r>
            <a:br>
              <a:rPr lang="en-US" dirty="0"/>
            </a:br>
            <a:r>
              <a:rPr lang="en-US" sz="5600" b="1" dirty="0"/>
              <a:t>In-Depth Background Research: Six Steps</a:t>
            </a:r>
          </a:p>
        </p:txBody>
      </p:sp>
      <p:sp>
        <p:nvSpPr>
          <p:cNvPr id="3" name="Content Placeholder 2"/>
          <p:cNvSpPr>
            <a:spLocks noGrp="1"/>
          </p:cNvSpPr>
          <p:nvPr>
            <p:ph idx="1"/>
          </p:nvPr>
        </p:nvSpPr>
        <p:spPr>
          <a:xfrm>
            <a:off x="838200" y="2389913"/>
            <a:ext cx="10515600" cy="3973025"/>
          </a:xfrm>
        </p:spPr>
        <p:txBody>
          <a:bodyPr>
            <a:normAutofit lnSpcReduction="10000"/>
          </a:bodyPr>
          <a:lstStyle/>
          <a:p>
            <a:pPr marL="514350" indent="-514350">
              <a:buAutoNum type="arabicPeriod"/>
            </a:pPr>
            <a:r>
              <a:rPr lang="en-US" sz="4000" dirty="0"/>
              <a:t>Identify reliable secondary sources</a:t>
            </a:r>
          </a:p>
          <a:p>
            <a:pPr marL="514350" indent="-514350">
              <a:buAutoNum type="arabicPeriod"/>
            </a:pPr>
            <a:r>
              <a:rPr lang="en-US" sz="4000" dirty="0"/>
              <a:t>Draft a background memorandum</a:t>
            </a:r>
          </a:p>
          <a:p>
            <a:pPr marL="514350" indent="-514350">
              <a:buAutoNum type="arabicPeriod"/>
            </a:pPr>
            <a:r>
              <a:rPr lang="en-US" sz="4000" dirty="0"/>
              <a:t>Draft a five-state memorandum</a:t>
            </a:r>
          </a:p>
          <a:p>
            <a:pPr marL="514350" indent="-514350">
              <a:buAutoNum type="arabicPeriod"/>
            </a:pPr>
            <a:r>
              <a:rPr lang="en-US" sz="4000" dirty="0"/>
              <a:t>Compile a sample of relevant laws</a:t>
            </a:r>
          </a:p>
          <a:p>
            <a:pPr marL="514350" indent="-514350">
              <a:buAutoNum type="arabicPeriod"/>
            </a:pPr>
            <a:r>
              <a:rPr lang="en-US" sz="4000" dirty="0"/>
              <a:t>Refine search strategy</a:t>
            </a:r>
          </a:p>
          <a:p>
            <a:pPr marL="514350" indent="-514350">
              <a:buAutoNum type="arabicPeriod"/>
            </a:pPr>
            <a:r>
              <a:rPr lang="en-US" sz="4000" dirty="0"/>
              <a:t>Identify features of the law</a:t>
            </a:r>
          </a:p>
        </p:txBody>
      </p:sp>
    </p:spTree>
    <p:extLst>
      <p:ext uri="{BB962C8B-B14F-4D97-AF65-F5344CB8AC3E}">
        <p14:creationId xmlns:p14="http://schemas.microsoft.com/office/powerpoint/2010/main" val="3510037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2729767"/>
          </a:xfrm>
        </p:spPr>
        <p:txBody>
          <a:bodyPr>
            <a:normAutofit/>
          </a:bodyPr>
          <a:lstStyle/>
          <a:p>
            <a:pPr algn="ctr"/>
            <a:r>
              <a:rPr lang="en-US" sz="2700" cap="all" dirty="0"/>
              <a:t>Six Steps of Background research	</a:t>
            </a:r>
            <a:r>
              <a:rPr lang="en-US" sz="2700" dirty="0"/>
              <a:t>			</a:t>
            </a:r>
            <a:r>
              <a:rPr lang="en-US" dirty="0"/>
              <a:t>		</a:t>
            </a:r>
            <a:br>
              <a:rPr lang="en-US" dirty="0"/>
            </a:br>
            <a:br>
              <a:rPr lang="en-US" dirty="0"/>
            </a:br>
            <a:r>
              <a:rPr lang="en-US" sz="5000" b="1" dirty="0"/>
              <a:t>Step 1: Identify Reliable Secondary Sources </a:t>
            </a:r>
          </a:p>
        </p:txBody>
      </p:sp>
      <p:sp>
        <p:nvSpPr>
          <p:cNvPr id="5" name="Content Placeholder 4"/>
          <p:cNvSpPr>
            <a:spLocks noGrp="1"/>
          </p:cNvSpPr>
          <p:nvPr>
            <p:ph idx="1"/>
          </p:nvPr>
        </p:nvSpPr>
        <p:spPr>
          <a:xfrm>
            <a:off x="993180" y="1985797"/>
            <a:ext cx="10515600" cy="3958695"/>
          </a:xfrm>
        </p:spPr>
        <p:txBody>
          <a:bodyPr>
            <a:normAutofit/>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Example: CDC provides important background information and statistics on injuries resulting from distracted driving.</a:t>
            </a:r>
          </a:p>
        </p:txBody>
      </p:sp>
    </p:spTree>
    <p:extLst>
      <p:ext uri="{BB962C8B-B14F-4D97-AF65-F5344CB8AC3E}">
        <p14:creationId xmlns:p14="http://schemas.microsoft.com/office/powerpoint/2010/main" val="1596440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1518"/>
            <a:ext cx="10515600" cy="1997897"/>
          </a:xfrm>
        </p:spPr>
        <p:txBody>
          <a:bodyPr>
            <a:normAutofit fontScale="90000"/>
          </a:bodyPr>
          <a:lstStyle/>
          <a:p>
            <a:pPr algn="ctr"/>
            <a:r>
              <a:rPr lang="en-US" sz="2400" cap="all" dirty="0"/>
              <a:t>Six Steps of Background research					</a:t>
            </a:r>
            <a:r>
              <a:rPr lang="en-US" cap="all" dirty="0"/>
              <a:t>	</a:t>
            </a:r>
            <a:r>
              <a:rPr lang="en-US" dirty="0"/>
              <a:t>	</a:t>
            </a:r>
            <a:br>
              <a:rPr lang="en-US" dirty="0"/>
            </a:br>
            <a:r>
              <a:rPr lang="en-US" dirty="0"/>
              <a:t>				</a:t>
            </a:r>
            <a:br>
              <a:rPr lang="en-US" dirty="0"/>
            </a:br>
            <a:r>
              <a:rPr lang="en-US" sz="4900" b="1" dirty="0"/>
              <a:t>Step 2: Draft a Background Memorandum</a:t>
            </a:r>
          </a:p>
        </p:txBody>
      </p:sp>
      <p:sp>
        <p:nvSpPr>
          <p:cNvPr id="3" name="Content Placeholder 2"/>
          <p:cNvSpPr>
            <a:spLocks noGrp="1"/>
          </p:cNvSpPr>
          <p:nvPr>
            <p:ph idx="1"/>
          </p:nvPr>
        </p:nvSpPr>
        <p:spPr>
          <a:xfrm>
            <a:off x="838200" y="1977081"/>
            <a:ext cx="10515600" cy="4301482"/>
          </a:xfrm>
        </p:spPr>
        <p:txBody>
          <a:bodyPr>
            <a:normAutofit/>
          </a:bodyPr>
          <a:lstStyle/>
          <a:p>
            <a:endParaRPr lang="en-US" sz="4000" dirty="0"/>
          </a:p>
          <a:p>
            <a:endParaRPr lang="en-US" sz="4000" dirty="0"/>
          </a:p>
          <a:p>
            <a:pPr marL="0" indent="0" algn="ctr">
              <a:buNone/>
            </a:pPr>
            <a:r>
              <a:rPr lang="en-US" sz="4000" dirty="0"/>
              <a:t>A paper that summarizes and synthesizes information on the legal landscape</a:t>
            </a:r>
          </a:p>
        </p:txBody>
      </p:sp>
    </p:spTree>
    <p:extLst>
      <p:ext uri="{BB962C8B-B14F-4D97-AF65-F5344CB8AC3E}">
        <p14:creationId xmlns:p14="http://schemas.microsoft.com/office/powerpoint/2010/main" val="513085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Goals for the Background Memorandum</a:t>
            </a:r>
          </a:p>
        </p:txBody>
      </p:sp>
      <p:sp>
        <p:nvSpPr>
          <p:cNvPr id="3" name="Content Placeholder 2"/>
          <p:cNvSpPr>
            <a:spLocks noGrp="1"/>
          </p:cNvSpPr>
          <p:nvPr>
            <p:ph idx="1"/>
          </p:nvPr>
        </p:nvSpPr>
        <p:spPr/>
        <p:txBody>
          <a:bodyPr>
            <a:normAutofit lnSpcReduction="10000"/>
          </a:bodyPr>
          <a:lstStyle/>
          <a:p>
            <a:r>
              <a:rPr lang="en-US" sz="4000" dirty="0"/>
              <a:t>Become familiar with the topic</a:t>
            </a:r>
          </a:p>
          <a:p>
            <a:endParaRPr lang="en-US" sz="4000" dirty="0"/>
          </a:p>
          <a:p>
            <a:r>
              <a:rPr lang="en-US" sz="4000" dirty="0"/>
              <a:t>Find gaps in existing resources</a:t>
            </a:r>
          </a:p>
          <a:p>
            <a:endParaRPr lang="en-US" sz="4000" dirty="0"/>
          </a:p>
          <a:p>
            <a:r>
              <a:rPr lang="en-US" sz="4000" dirty="0"/>
              <a:t>Discover unforeseen challenges</a:t>
            </a:r>
          </a:p>
          <a:p>
            <a:endParaRPr lang="en-US" sz="4000" dirty="0"/>
          </a:p>
          <a:p>
            <a:r>
              <a:rPr lang="en-US" sz="4000" dirty="0"/>
              <a:t>Identify key trends over time</a:t>
            </a:r>
          </a:p>
        </p:txBody>
      </p:sp>
    </p:spTree>
    <p:extLst>
      <p:ext uri="{BB962C8B-B14F-4D97-AF65-F5344CB8AC3E}">
        <p14:creationId xmlns:p14="http://schemas.microsoft.com/office/powerpoint/2010/main" val="365230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AF65-1ED2-4BA2-8710-74E9432890E1}"/>
              </a:ext>
            </a:extLst>
          </p:cNvPr>
          <p:cNvSpPr>
            <a:spLocks noGrp="1"/>
          </p:cNvSpPr>
          <p:nvPr>
            <p:ph type="title"/>
          </p:nvPr>
        </p:nvSpPr>
        <p:spPr/>
        <p:txBody>
          <a:bodyPr>
            <a:noAutofit/>
          </a:bodyPr>
          <a:lstStyle/>
          <a:p>
            <a:pPr algn="ctr">
              <a:lnSpc>
                <a:spcPct val="80000"/>
              </a:lnSpc>
            </a:pPr>
            <a:r>
              <a:rPr lang="en-US" sz="4800" b="1" dirty="0">
                <a:cs typeface="Century Gothic"/>
              </a:rPr>
              <a:t>What We’ll Discuss</a:t>
            </a:r>
          </a:p>
        </p:txBody>
      </p:sp>
      <p:sp>
        <p:nvSpPr>
          <p:cNvPr id="3" name="Content Placeholder 2">
            <a:extLst>
              <a:ext uri="{FF2B5EF4-FFF2-40B4-BE49-F238E27FC236}">
                <a16:creationId xmlns:a16="http://schemas.microsoft.com/office/drawing/2014/main" id="{E6AB5B7A-D364-4EEE-95B2-DE4B269E5185}"/>
              </a:ext>
            </a:extLst>
          </p:cNvPr>
          <p:cNvSpPr>
            <a:spLocks noGrp="1"/>
          </p:cNvSpPr>
          <p:nvPr>
            <p:ph idx="1"/>
          </p:nvPr>
        </p:nvSpPr>
        <p:spPr/>
        <p:txBody>
          <a:bodyPr>
            <a:noAutofit/>
          </a:bodyPr>
          <a:lstStyle/>
          <a:p>
            <a:r>
              <a:rPr lang="en-US" sz="3600" dirty="0"/>
              <a:t>What is legal mapping?</a:t>
            </a:r>
          </a:p>
          <a:p>
            <a:endParaRPr lang="en-US" sz="3600" dirty="0"/>
          </a:p>
          <a:p>
            <a:r>
              <a:rPr lang="en-US" sz="3600" dirty="0"/>
              <a:t>Why use legal mapping?</a:t>
            </a:r>
          </a:p>
          <a:p>
            <a:endParaRPr lang="en-US" sz="3600" dirty="0"/>
          </a:p>
          <a:p>
            <a:r>
              <a:rPr lang="en-US" sz="3600" dirty="0"/>
              <a:t>What kinds of legal mapping options exist?</a:t>
            </a:r>
          </a:p>
          <a:p>
            <a:endParaRPr lang="en-US" sz="3600" dirty="0"/>
          </a:p>
          <a:p>
            <a:r>
              <a:rPr lang="en-US" sz="3600" dirty="0"/>
              <a:t>How does legal mapping work in practice?</a:t>
            </a:r>
          </a:p>
          <a:p>
            <a:pPr marL="0" indent="0">
              <a:buNone/>
            </a:pPr>
            <a:endParaRPr lang="en-US" sz="3600" dirty="0"/>
          </a:p>
        </p:txBody>
      </p:sp>
    </p:spTree>
    <p:extLst>
      <p:ext uri="{BB962C8B-B14F-4D97-AF65-F5344CB8AC3E}">
        <p14:creationId xmlns:p14="http://schemas.microsoft.com/office/powerpoint/2010/main" val="299929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Background Memorandums</a:t>
            </a:r>
          </a:p>
        </p:txBody>
      </p:sp>
      <p:sp>
        <p:nvSpPr>
          <p:cNvPr id="3" name="Content Placeholder 2"/>
          <p:cNvSpPr>
            <a:spLocks noGrp="1"/>
          </p:cNvSpPr>
          <p:nvPr>
            <p:ph idx="1"/>
          </p:nvPr>
        </p:nvSpPr>
        <p:spPr/>
        <p:txBody>
          <a:bodyPr>
            <a:normAutofit/>
          </a:bodyPr>
          <a:lstStyle/>
          <a:p>
            <a:pPr marL="0" indent="0">
              <a:buNone/>
            </a:pPr>
            <a:r>
              <a:rPr lang="en-US" sz="3600" dirty="0"/>
              <a:t>By reading the memorandums and consulting with subject matter experts, Wendy discovers that distracted driving is regulated at the state level and preemption is not an issue.</a:t>
            </a:r>
          </a:p>
        </p:txBody>
      </p:sp>
    </p:spTree>
    <p:extLst>
      <p:ext uri="{BB962C8B-B14F-4D97-AF65-F5344CB8AC3E}">
        <p14:creationId xmlns:p14="http://schemas.microsoft.com/office/powerpoint/2010/main" val="2128012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73123"/>
          </a:xfrm>
        </p:spPr>
        <p:txBody>
          <a:bodyPr>
            <a:normAutofit/>
          </a:bodyPr>
          <a:lstStyle/>
          <a:p>
            <a:pPr algn="ctr"/>
            <a:r>
              <a:rPr lang="en-US" sz="2400" cap="all" dirty="0"/>
              <a:t>Six Steps of Background research</a:t>
            </a:r>
            <a:r>
              <a:rPr lang="en-US" sz="2400" dirty="0"/>
              <a:t>							</a:t>
            </a:r>
            <a:br>
              <a:rPr lang="en-US" sz="2400" dirty="0"/>
            </a:br>
            <a:br>
              <a:rPr lang="en-US" dirty="0"/>
            </a:br>
            <a:r>
              <a:rPr lang="en-US" sz="4800" b="1" dirty="0"/>
              <a:t>Step 3: Draft a Five-State Memorandum</a:t>
            </a:r>
          </a:p>
        </p:txBody>
      </p:sp>
      <p:sp>
        <p:nvSpPr>
          <p:cNvPr id="3" name="Content Placeholder 2"/>
          <p:cNvSpPr>
            <a:spLocks noGrp="1"/>
          </p:cNvSpPr>
          <p:nvPr>
            <p:ph idx="1"/>
          </p:nvPr>
        </p:nvSpPr>
        <p:spPr>
          <a:xfrm>
            <a:off x="1213767" y="2648607"/>
            <a:ext cx="10515600" cy="3528356"/>
          </a:xfrm>
        </p:spPr>
        <p:txBody>
          <a:bodyPr>
            <a:normAutofit/>
          </a:bodyPr>
          <a:lstStyle/>
          <a:p>
            <a:endParaRPr lang="en-US" sz="4000" dirty="0"/>
          </a:p>
          <a:p>
            <a:pPr marL="0" indent="0">
              <a:buNone/>
            </a:pPr>
            <a:r>
              <a:rPr lang="en-US" sz="4000" dirty="0"/>
              <a:t>A five-state memo summarizes laws in five jurisdictions that are relevant to the project’s topic.</a:t>
            </a:r>
          </a:p>
        </p:txBody>
      </p:sp>
    </p:spTree>
    <p:extLst>
      <p:ext uri="{BB962C8B-B14F-4D97-AF65-F5344CB8AC3E}">
        <p14:creationId xmlns:p14="http://schemas.microsoft.com/office/powerpoint/2010/main" val="409115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Goals of a Five-State Memorandum</a:t>
            </a:r>
          </a:p>
        </p:txBody>
      </p:sp>
      <p:sp>
        <p:nvSpPr>
          <p:cNvPr id="3" name="Content Placeholder 2"/>
          <p:cNvSpPr>
            <a:spLocks noGrp="1"/>
          </p:cNvSpPr>
          <p:nvPr>
            <p:ph idx="1"/>
          </p:nvPr>
        </p:nvSpPr>
        <p:spPr>
          <a:xfrm>
            <a:off x="838200" y="1949609"/>
            <a:ext cx="10515600" cy="4351338"/>
          </a:xfrm>
        </p:spPr>
        <p:txBody>
          <a:bodyPr>
            <a:normAutofit/>
          </a:bodyPr>
          <a:lstStyle/>
          <a:p>
            <a:r>
              <a:rPr lang="en-US" sz="3600" dirty="0"/>
              <a:t>Identify the source and structure of the law</a:t>
            </a:r>
          </a:p>
          <a:p>
            <a:endParaRPr lang="en-US" sz="3600" dirty="0"/>
          </a:p>
          <a:p>
            <a:r>
              <a:rPr lang="en-US" sz="3600" dirty="0"/>
              <a:t>Present a sample of laws relevant to the topic</a:t>
            </a:r>
          </a:p>
          <a:p>
            <a:endParaRPr lang="en-US" sz="3600" dirty="0"/>
          </a:p>
          <a:p>
            <a:r>
              <a:rPr lang="en-US" sz="3600" dirty="0"/>
              <a:t>Identify variations in the law</a:t>
            </a:r>
          </a:p>
        </p:txBody>
      </p:sp>
    </p:spTree>
    <p:extLst>
      <p:ext uri="{BB962C8B-B14F-4D97-AF65-F5344CB8AC3E}">
        <p14:creationId xmlns:p14="http://schemas.microsoft.com/office/powerpoint/2010/main" val="152920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Five-State Memorandum</a:t>
            </a:r>
          </a:p>
        </p:txBody>
      </p:sp>
      <p:sp>
        <p:nvSpPr>
          <p:cNvPr id="3" name="Content Placeholder 2"/>
          <p:cNvSpPr>
            <a:spLocks noGrp="1"/>
          </p:cNvSpPr>
          <p:nvPr>
            <p:ph idx="1"/>
          </p:nvPr>
        </p:nvSpPr>
        <p:spPr/>
        <p:txBody>
          <a:bodyPr>
            <a:normAutofit/>
          </a:bodyPr>
          <a:lstStyle/>
          <a:p>
            <a:endParaRPr lang="en-US" sz="3600" dirty="0"/>
          </a:p>
          <a:p>
            <a:pPr marL="0" indent="0">
              <a:buNone/>
            </a:pPr>
            <a:r>
              <a:rPr lang="en-US" sz="3600" dirty="0"/>
              <a:t>After reading her team’s five-state memos, Wendy knows that in 1996, Arizona became the first state to enact a distracted driving law.</a:t>
            </a:r>
          </a:p>
        </p:txBody>
      </p:sp>
    </p:spTree>
    <p:extLst>
      <p:ext uri="{BB962C8B-B14F-4D97-AF65-F5344CB8AC3E}">
        <p14:creationId xmlns:p14="http://schemas.microsoft.com/office/powerpoint/2010/main" val="3515652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25372"/>
          </a:xfrm>
        </p:spPr>
        <p:txBody>
          <a:bodyPr>
            <a:normAutofit/>
          </a:bodyPr>
          <a:lstStyle/>
          <a:p>
            <a:pPr algn="ctr"/>
            <a:r>
              <a:rPr lang="en-US" sz="2400" cap="all" dirty="0"/>
              <a:t>Six Steps of Background research							</a:t>
            </a:r>
            <a:r>
              <a:rPr lang="en-US" cap="all" dirty="0"/>
              <a:t>	</a:t>
            </a:r>
            <a:r>
              <a:rPr lang="en-US" dirty="0"/>
              <a:t>					</a:t>
            </a:r>
            <a:br>
              <a:rPr lang="en-US" dirty="0"/>
            </a:br>
            <a:r>
              <a:rPr lang="en-US" sz="4800" b="1" dirty="0"/>
              <a:t>Step 4: Compile a Sample of Laws</a:t>
            </a:r>
          </a:p>
        </p:txBody>
      </p:sp>
      <p:sp>
        <p:nvSpPr>
          <p:cNvPr id="3" name="Content Placeholder 2"/>
          <p:cNvSpPr>
            <a:spLocks noGrp="1"/>
          </p:cNvSpPr>
          <p:nvPr>
            <p:ph idx="1"/>
          </p:nvPr>
        </p:nvSpPr>
        <p:spPr>
          <a:xfrm>
            <a:off x="838200" y="3216165"/>
            <a:ext cx="10515600" cy="2960797"/>
          </a:xfrm>
        </p:spPr>
        <p:txBody>
          <a:bodyPr>
            <a:normAutofit/>
          </a:bodyPr>
          <a:lstStyle/>
          <a:p>
            <a:pPr marL="0" indent="0">
              <a:buNone/>
            </a:pPr>
            <a:r>
              <a:rPr lang="en-US" sz="3600" dirty="0"/>
              <a:t>Legal researchers collect a sample of relevant laws from each of the jurisdictions assigned for their five-state memos.</a:t>
            </a:r>
          </a:p>
        </p:txBody>
      </p:sp>
    </p:spTree>
    <p:extLst>
      <p:ext uri="{BB962C8B-B14F-4D97-AF65-F5344CB8AC3E}">
        <p14:creationId xmlns:p14="http://schemas.microsoft.com/office/powerpoint/2010/main" val="2585134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62309"/>
          </a:xfrm>
        </p:spPr>
        <p:txBody>
          <a:bodyPr>
            <a:normAutofit fontScale="90000"/>
          </a:bodyPr>
          <a:lstStyle/>
          <a:p>
            <a:pPr algn="ctr"/>
            <a:r>
              <a:rPr lang="en-US" sz="2400" cap="all" dirty="0"/>
              <a:t>Six Steps of Background Research</a:t>
            </a:r>
            <a:r>
              <a:rPr lang="en-US" sz="2400" dirty="0"/>
              <a:t>			</a:t>
            </a:r>
            <a:r>
              <a:rPr lang="en-US" dirty="0"/>
              <a:t>				</a:t>
            </a:r>
            <a:br>
              <a:rPr lang="en-US" dirty="0"/>
            </a:br>
            <a:br>
              <a:rPr lang="en-US" dirty="0"/>
            </a:br>
            <a:r>
              <a:rPr lang="en-US" sz="5300" b="1" dirty="0"/>
              <a:t>Step 5: Refine Search Strategy</a:t>
            </a:r>
          </a:p>
        </p:txBody>
      </p:sp>
      <p:sp>
        <p:nvSpPr>
          <p:cNvPr id="3" name="Content Placeholder 2"/>
          <p:cNvSpPr>
            <a:spLocks noGrp="1"/>
          </p:cNvSpPr>
          <p:nvPr>
            <p:ph idx="1"/>
          </p:nvPr>
        </p:nvSpPr>
        <p:spPr>
          <a:xfrm>
            <a:off x="838200" y="3105807"/>
            <a:ext cx="10515600" cy="3071156"/>
          </a:xfrm>
        </p:spPr>
        <p:txBody>
          <a:bodyPr>
            <a:normAutofit/>
          </a:bodyPr>
          <a:lstStyle/>
          <a:p>
            <a:r>
              <a:rPr lang="en-US" sz="4000" dirty="0"/>
              <a:t>Use multiple search terms</a:t>
            </a:r>
          </a:p>
          <a:p>
            <a:endParaRPr lang="en-US" sz="4000" dirty="0"/>
          </a:p>
          <a:p>
            <a:r>
              <a:rPr lang="en-US" sz="4000" dirty="0"/>
              <a:t>Develop a solid search string</a:t>
            </a:r>
          </a:p>
        </p:txBody>
      </p:sp>
    </p:spTree>
    <p:extLst>
      <p:ext uri="{BB962C8B-B14F-4D97-AF65-F5344CB8AC3E}">
        <p14:creationId xmlns:p14="http://schemas.microsoft.com/office/powerpoint/2010/main" val="1485339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Search Fail!</a:t>
            </a:r>
          </a:p>
        </p:txBody>
      </p:sp>
      <p:sp>
        <p:nvSpPr>
          <p:cNvPr id="3" name="Content Placeholder 2"/>
          <p:cNvSpPr>
            <a:spLocks noGrp="1"/>
          </p:cNvSpPr>
          <p:nvPr>
            <p:ph sz="half" idx="1"/>
          </p:nvPr>
        </p:nvSpPr>
        <p:spPr>
          <a:xfrm>
            <a:off x="838200" y="1825625"/>
            <a:ext cx="10831286" cy="4351338"/>
          </a:xfrm>
        </p:spPr>
        <p:txBody>
          <a:bodyPr>
            <a:normAutofit/>
          </a:bodyPr>
          <a:lstStyle/>
          <a:p>
            <a:endParaRPr lang="en-US" sz="4000" dirty="0"/>
          </a:p>
          <a:p>
            <a:r>
              <a:rPr lang="en-US" sz="4000" dirty="0"/>
              <a:t>Wendy’s team began the search by using the term “Distracted Driving.”</a:t>
            </a:r>
          </a:p>
          <a:p>
            <a:endParaRPr lang="en-US" sz="4000" dirty="0"/>
          </a:p>
          <a:p>
            <a:r>
              <a:rPr lang="en-US" sz="4000" dirty="0"/>
              <a:t>Yield: 42,577 results. Help!</a:t>
            </a:r>
          </a:p>
        </p:txBody>
      </p:sp>
    </p:spTree>
    <p:extLst>
      <p:ext uri="{BB962C8B-B14F-4D97-AF65-F5344CB8AC3E}">
        <p14:creationId xmlns:p14="http://schemas.microsoft.com/office/powerpoint/2010/main" val="1726004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Search Success!</a:t>
            </a:r>
          </a:p>
        </p:txBody>
      </p:sp>
      <p:sp>
        <p:nvSpPr>
          <p:cNvPr id="3" name="Content Placeholder 2"/>
          <p:cNvSpPr>
            <a:spLocks noGrp="1"/>
          </p:cNvSpPr>
          <p:nvPr>
            <p:ph sz="half" idx="1"/>
          </p:nvPr>
        </p:nvSpPr>
        <p:spPr>
          <a:xfrm>
            <a:off x="838200" y="1825625"/>
            <a:ext cx="11136086" cy="4351338"/>
          </a:xfrm>
        </p:spPr>
        <p:txBody>
          <a:bodyPr>
            <a:normAutofit/>
          </a:bodyPr>
          <a:lstStyle/>
          <a:p>
            <a:endParaRPr lang="en-US" sz="4000" dirty="0"/>
          </a:p>
          <a:p>
            <a:r>
              <a:rPr lang="en-US" sz="4000" dirty="0"/>
              <a:t>Wendy’s team then search “driving/50 cell phone.”</a:t>
            </a:r>
          </a:p>
          <a:p>
            <a:endParaRPr lang="en-US" sz="4000" dirty="0"/>
          </a:p>
          <a:p>
            <a:r>
              <a:rPr lang="en-US" sz="4000" dirty="0"/>
              <a:t>This search yields 523 results!</a:t>
            </a:r>
          </a:p>
        </p:txBody>
      </p:sp>
    </p:spTree>
    <p:extLst>
      <p:ext uri="{BB962C8B-B14F-4D97-AF65-F5344CB8AC3E}">
        <p14:creationId xmlns:p14="http://schemas.microsoft.com/office/powerpoint/2010/main" val="319214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What is a Research Protocol?</a:t>
            </a:r>
          </a:p>
        </p:txBody>
      </p:sp>
      <p:sp>
        <p:nvSpPr>
          <p:cNvPr id="3" name="Content Placeholder 2"/>
          <p:cNvSpPr>
            <a:spLocks noGrp="1"/>
          </p:cNvSpPr>
          <p:nvPr>
            <p:ph idx="1"/>
          </p:nvPr>
        </p:nvSpPr>
        <p:spPr/>
        <p:txBody>
          <a:bodyPr>
            <a:normAutofit/>
          </a:bodyPr>
          <a:lstStyle/>
          <a:p>
            <a:pPr marL="0" indent="0">
              <a:buNone/>
            </a:pPr>
            <a:endParaRPr lang="en-US" sz="4000" dirty="0"/>
          </a:p>
          <a:p>
            <a:pPr marL="0" indent="0">
              <a:buNone/>
            </a:pPr>
            <a:r>
              <a:rPr lang="en-US" sz="4000" dirty="0"/>
              <a:t>A research protocol outlines the methodology and process of a project.</a:t>
            </a:r>
          </a:p>
          <a:p>
            <a:endParaRPr lang="en-US" sz="3600" dirty="0"/>
          </a:p>
        </p:txBody>
      </p:sp>
    </p:spTree>
    <p:extLst>
      <p:ext uri="{BB962C8B-B14F-4D97-AF65-F5344CB8AC3E}">
        <p14:creationId xmlns:p14="http://schemas.microsoft.com/office/powerpoint/2010/main" val="1366917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Quality Control: Redundant Legal Research</a:t>
            </a:r>
          </a:p>
        </p:txBody>
      </p:sp>
      <p:sp>
        <p:nvSpPr>
          <p:cNvPr id="3" name="Content Placeholder 2"/>
          <p:cNvSpPr>
            <a:spLocks noGrp="1"/>
          </p:cNvSpPr>
          <p:nvPr>
            <p:ph sz="half" idx="1"/>
          </p:nvPr>
        </p:nvSpPr>
        <p:spPr/>
        <p:txBody>
          <a:bodyPr>
            <a:normAutofit/>
          </a:bodyPr>
          <a:lstStyle/>
          <a:p>
            <a:endParaRPr lang="en-US" sz="4000" dirty="0"/>
          </a:p>
          <a:p>
            <a:r>
              <a:rPr lang="en-US" sz="4000" dirty="0"/>
              <a:t>Researcher 1 </a:t>
            </a:r>
            <a:br>
              <a:rPr lang="en-US" sz="4000" dirty="0"/>
            </a:br>
            <a:r>
              <a:rPr lang="en-US" sz="4000" dirty="0"/>
              <a:t>records citations</a:t>
            </a:r>
          </a:p>
          <a:p>
            <a:endParaRPr lang="en-US" sz="4000" dirty="0"/>
          </a:p>
          <a:p>
            <a:r>
              <a:rPr lang="en-US" sz="4000" dirty="0"/>
              <a:t>Researcher 2 </a:t>
            </a:r>
            <a:br>
              <a:rPr lang="en-US" sz="4000" dirty="0"/>
            </a:br>
            <a:r>
              <a:rPr lang="en-US" sz="4000" dirty="0"/>
              <a:t>records citations</a:t>
            </a:r>
          </a:p>
        </p:txBody>
      </p:sp>
      <p:sp>
        <p:nvSpPr>
          <p:cNvPr id="4" name="Content Placeholder 3">
            <a:extLst>
              <a:ext uri="{FF2B5EF4-FFF2-40B4-BE49-F238E27FC236}">
                <a16:creationId xmlns:a16="http://schemas.microsoft.com/office/drawing/2014/main" id="{17719FDF-1FBF-4952-BD07-8F1EAE499646}"/>
              </a:ext>
            </a:extLst>
          </p:cNvPr>
          <p:cNvSpPr>
            <a:spLocks noGrp="1"/>
          </p:cNvSpPr>
          <p:nvPr>
            <p:ph sz="half" idx="2"/>
          </p:nvPr>
        </p:nvSpPr>
        <p:spPr>
          <a:xfrm>
            <a:off x="6458856" y="1825625"/>
            <a:ext cx="4894943" cy="4351338"/>
          </a:xfrm>
        </p:spPr>
        <p:txBody>
          <a:bodyPr>
            <a:normAutofit/>
          </a:bodyPr>
          <a:lstStyle/>
          <a:p>
            <a:pPr marL="0" indent="0">
              <a:buNone/>
            </a:pPr>
            <a:endParaRPr lang="en-US" sz="4800" dirty="0"/>
          </a:p>
          <a:p>
            <a:pPr marL="0" indent="0" algn="ctr">
              <a:buNone/>
            </a:pPr>
            <a:endParaRPr lang="en-US" sz="4800" dirty="0"/>
          </a:p>
          <a:p>
            <a:pPr marL="0" indent="0" algn="ctr">
              <a:buNone/>
            </a:pPr>
            <a:r>
              <a:rPr lang="en-US" sz="4800" dirty="0"/>
              <a:t>Redundant Legal Research</a:t>
            </a:r>
          </a:p>
        </p:txBody>
      </p:sp>
      <p:sp>
        <p:nvSpPr>
          <p:cNvPr id="6" name="Right Brace 5" descr="This is an image of an a bracket. It indicates that each researcher is independently and intentionally, identifying and recording citations of relevant laws from the same jurisdictions. ">
            <a:extLst>
              <a:ext uri="{FF2B5EF4-FFF2-40B4-BE49-F238E27FC236}">
                <a16:creationId xmlns:a16="http://schemas.microsoft.com/office/drawing/2014/main" id="{E2B4D20F-31D7-4DDF-8526-102BF3B5A21B}"/>
              </a:ext>
            </a:extLst>
          </p:cNvPr>
          <p:cNvSpPr/>
          <p:nvPr/>
        </p:nvSpPr>
        <p:spPr>
          <a:xfrm>
            <a:off x="4653737" y="2318885"/>
            <a:ext cx="1901370" cy="3364818"/>
          </a:xfrm>
          <a:prstGeom prst="rightBrace">
            <a:avLst/>
          </a:prstGeom>
          <a:ln w="28575" cap="rn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807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92E0-65EA-453D-8AA5-9825E9C28D4B}"/>
              </a:ext>
            </a:extLst>
          </p:cNvPr>
          <p:cNvSpPr>
            <a:spLocks noGrp="1"/>
          </p:cNvSpPr>
          <p:nvPr>
            <p:ph type="title"/>
          </p:nvPr>
        </p:nvSpPr>
        <p:spPr/>
        <p:txBody>
          <a:bodyPr>
            <a:normAutofit/>
          </a:bodyPr>
          <a:lstStyle/>
          <a:p>
            <a:pPr algn="ctr"/>
            <a:r>
              <a:rPr lang="en-US" sz="4800" b="1" dirty="0"/>
              <a:t>Legal Mapping</a:t>
            </a:r>
          </a:p>
        </p:txBody>
      </p:sp>
      <p:sp>
        <p:nvSpPr>
          <p:cNvPr id="3" name="Content Placeholder 2">
            <a:extLst>
              <a:ext uri="{FF2B5EF4-FFF2-40B4-BE49-F238E27FC236}">
                <a16:creationId xmlns:a16="http://schemas.microsoft.com/office/drawing/2014/main" id="{A4E68829-A6A2-4E99-AF9E-A723271FBF4B}"/>
              </a:ext>
            </a:extLst>
          </p:cNvPr>
          <p:cNvSpPr>
            <a:spLocks noGrp="1"/>
          </p:cNvSpPr>
          <p:nvPr>
            <p:ph idx="1"/>
          </p:nvPr>
        </p:nvSpPr>
        <p:spPr/>
        <p:txBody>
          <a:bodyPr>
            <a:normAutofit/>
          </a:bodyPr>
          <a:lstStyle/>
          <a:p>
            <a:pPr marL="0" indent="0">
              <a:buNone/>
            </a:pPr>
            <a:r>
              <a:rPr lang="en-US" sz="3600" dirty="0"/>
              <a:t>A process for capturing important features of laws and policies and identifying how they vary over time and across jurisdictions or institutions</a:t>
            </a:r>
          </a:p>
          <a:p>
            <a:endParaRPr lang="en-US" sz="3600" dirty="0"/>
          </a:p>
        </p:txBody>
      </p:sp>
    </p:spTree>
    <p:extLst>
      <p:ext uri="{BB962C8B-B14F-4D97-AF65-F5344CB8AC3E}">
        <p14:creationId xmlns:p14="http://schemas.microsoft.com/office/powerpoint/2010/main" val="1607046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4607"/>
            <a:ext cx="10515600" cy="1325563"/>
          </a:xfrm>
        </p:spPr>
        <p:txBody>
          <a:bodyPr>
            <a:noAutofit/>
          </a:bodyPr>
          <a:lstStyle/>
          <a:p>
            <a:r>
              <a:rPr lang="en-US" sz="4800" b="1" dirty="0"/>
              <a:t>Quality Control: Redundant Legal Research (continued)</a:t>
            </a:r>
          </a:p>
        </p:txBody>
      </p:sp>
      <p:sp>
        <p:nvSpPr>
          <p:cNvPr id="3" name="Content Placeholder 2"/>
          <p:cNvSpPr>
            <a:spLocks noGrp="1"/>
          </p:cNvSpPr>
          <p:nvPr>
            <p:ph sz="half" idx="1"/>
          </p:nvPr>
        </p:nvSpPr>
        <p:spPr>
          <a:xfrm>
            <a:off x="838200" y="1949609"/>
            <a:ext cx="5181600" cy="4351338"/>
          </a:xfrm>
        </p:spPr>
        <p:txBody>
          <a:bodyPr>
            <a:normAutofit/>
          </a:bodyPr>
          <a:lstStyle/>
          <a:p>
            <a:endParaRPr lang="en-US" sz="4000" dirty="0"/>
          </a:p>
          <a:p>
            <a:r>
              <a:rPr lang="en-US" sz="4000" dirty="0"/>
              <a:t>Researcher 1 </a:t>
            </a:r>
            <a:br>
              <a:rPr lang="en-US" sz="4000" dirty="0"/>
            </a:br>
            <a:r>
              <a:rPr lang="en-US" sz="4000" dirty="0"/>
              <a:t>records citations</a:t>
            </a:r>
          </a:p>
          <a:p>
            <a:endParaRPr lang="en-US" sz="4000" dirty="0"/>
          </a:p>
          <a:p>
            <a:r>
              <a:rPr lang="en-US" sz="4000" dirty="0"/>
              <a:t>Researcher 2 </a:t>
            </a:r>
            <a:br>
              <a:rPr lang="en-US" sz="4000" dirty="0"/>
            </a:br>
            <a:r>
              <a:rPr lang="en-US" sz="4000" dirty="0"/>
              <a:t>records citations</a:t>
            </a:r>
          </a:p>
        </p:txBody>
      </p:sp>
      <p:sp>
        <p:nvSpPr>
          <p:cNvPr id="4" name="Content Placeholder 3">
            <a:extLst>
              <a:ext uri="{FF2B5EF4-FFF2-40B4-BE49-F238E27FC236}">
                <a16:creationId xmlns:a16="http://schemas.microsoft.com/office/drawing/2014/main" id="{17719FDF-1FBF-4952-BD07-8F1EAE499646}"/>
              </a:ext>
            </a:extLst>
          </p:cNvPr>
          <p:cNvSpPr>
            <a:spLocks noGrp="1"/>
          </p:cNvSpPr>
          <p:nvPr>
            <p:ph sz="half" idx="2"/>
          </p:nvPr>
        </p:nvSpPr>
        <p:spPr>
          <a:xfrm>
            <a:off x="6458856" y="1949609"/>
            <a:ext cx="4894943" cy="4351338"/>
          </a:xfrm>
        </p:spPr>
        <p:txBody>
          <a:bodyPr>
            <a:normAutofit/>
          </a:bodyPr>
          <a:lstStyle/>
          <a:p>
            <a:endParaRPr lang="en-US" sz="3900" dirty="0"/>
          </a:p>
          <a:p>
            <a:r>
              <a:rPr lang="en-US" sz="3900" dirty="0"/>
              <a:t>Citations of all relevant laws are captured</a:t>
            </a:r>
          </a:p>
          <a:p>
            <a:pPr marL="0" indent="0">
              <a:buNone/>
            </a:pPr>
            <a:endParaRPr lang="en-US" sz="3900" dirty="0"/>
          </a:p>
          <a:p>
            <a:r>
              <a:rPr lang="en-US" sz="3900" dirty="0"/>
              <a:t>Wendy compares and reviews citations</a:t>
            </a:r>
          </a:p>
          <a:p>
            <a:pPr marL="0" indent="0" algn="ctr">
              <a:buNone/>
            </a:pPr>
            <a:endParaRPr lang="en-US" sz="4800" dirty="0"/>
          </a:p>
        </p:txBody>
      </p:sp>
      <p:sp>
        <p:nvSpPr>
          <p:cNvPr id="6" name="Right Brace 5" descr="This is an image of an a bracket. It indicates that each researcher is independently and intentionally, identifying and recording citations of relevant laws from the same jurisdictions. ">
            <a:extLst>
              <a:ext uri="{FF2B5EF4-FFF2-40B4-BE49-F238E27FC236}">
                <a16:creationId xmlns:a16="http://schemas.microsoft.com/office/drawing/2014/main" id="{E2B4D20F-31D7-4DDF-8526-102BF3B5A21B}"/>
              </a:ext>
            </a:extLst>
          </p:cNvPr>
          <p:cNvSpPr/>
          <p:nvPr/>
        </p:nvSpPr>
        <p:spPr>
          <a:xfrm>
            <a:off x="4592777" y="2334383"/>
            <a:ext cx="1901370" cy="3364818"/>
          </a:xfrm>
          <a:prstGeom prst="rightBrace">
            <a:avLst/>
          </a:prstGeom>
          <a:ln w="28575" cap="rn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82835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Rate of Redundancy </a:t>
            </a:r>
          </a:p>
        </p:txBody>
      </p:sp>
      <p:sp>
        <p:nvSpPr>
          <p:cNvPr id="3" name="Content Placeholder 2"/>
          <p:cNvSpPr>
            <a:spLocks noGrp="1"/>
          </p:cNvSpPr>
          <p:nvPr>
            <p:ph idx="1"/>
          </p:nvPr>
        </p:nvSpPr>
        <p:spPr/>
        <p:txBody>
          <a:bodyPr>
            <a:normAutofit/>
          </a:bodyPr>
          <a:lstStyle/>
          <a:p>
            <a:r>
              <a:rPr lang="en-US" sz="4000" dirty="0"/>
              <a:t>The rate of redundancy indicates the number of identical jurisdictions that both researchers must independently review.</a:t>
            </a:r>
          </a:p>
          <a:p>
            <a:endParaRPr lang="en-US" sz="4000" dirty="0"/>
          </a:p>
          <a:p>
            <a:r>
              <a:rPr lang="en-US" sz="4000" dirty="0"/>
              <a:t>Must be 100% at the beginning of any study</a:t>
            </a:r>
          </a:p>
        </p:txBody>
      </p:sp>
    </p:spTree>
    <p:extLst>
      <p:ext uri="{BB962C8B-B14F-4D97-AF65-F5344CB8AC3E}">
        <p14:creationId xmlns:p14="http://schemas.microsoft.com/office/powerpoint/2010/main" val="2316082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Rate of Redundancy (continued)</a:t>
            </a:r>
          </a:p>
        </p:txBody>
      </p:sp>
      <p:graphicFrame>
        <p:nvGraphicFramePr>
          <p:cNvPr id="4" name="Table 4">
            <a:extLst>
              <a:ext uri="{FF2B5EF4-FFF2-40B4-BE49-F238E27FC236}">
                <a16:creationId xmlns:a16="http://schemas.microsoft.com/office/drawing/2014/main" id="{8B6534A8-078D-49F7-8D93-01C55E8C78EF}"/>
              </a:ext>
            </a:extLst>
          </p:cNvPr>
          <p:cNvGraphicFramePr>
            <a:graphicFrameLocks noGrp="1"/>
          </p:cNvGraphicFramePr>
          <p:nvPr>
            <p:ph idx="1"/>
            <p:extLst>
              <p:ext uri="{D42A27DB-BD31-4B8C-83A1-F6EECF244321}">
                <p14:modId xmlns:p14="http://schemas.microsoft.com/office/powerpoint/2010/main" val="1222697558"/>
              </p:ext>
            </p:extLst>
          </p:nvPr>
        </p:nvGraphicFramePr>
        <p:xfrm>
          <a:off x="838200" y="1825625"/>
          <a:ext cx="10515600" cy="4754880"/>
        </p:xfrm>
        <a:graphic>
          <a:graphicData uri="http://schemas.openxmlformats.org/drawingml/2006/table">
            <a:tbl>
              <a:tblPr firstRow="1" bandRow="1">
                <a:tableStyleId>{5A111915-BE36-4E01-A7E5-04B1672EAD32}</a:tableStyleId>
              </a:tblPr>
              <a:tblGrid>
                <a:gridCol w="1390650">
                  <a:extLst>
                    <a:ext uri="{9D8B030D-6E8A-4147-A177-3AD203B41FA5}">
                      <a16:colId xmlns:a16="http://schemas.microsoft.com/office/drawing/2014/main" val="3242883011"/>
                    </a:ext>
                  </a:extLst>
                </a:gridCol>
                <a:gridCol w="9124950">
                  <a:extLst>
                    <a:ext uri="{9D8B030D-6E8A-4147-A177-3AD203B41FA5}">
                      <a16:colId xmlns:a16="http://schemas.microsoft.com/office/drawing/2014/main" val="1104451291"/>
                    </a:ext>
                  </a:extLst>
                </a:gridCol>
              </a:tblGrid>
              <a:tr h="370840">
                <a:tc>
                  <a:txBody>
                    <a:bodyPr/>
                    <a:lstStyle/>
                    <a:p>
                      <a:pPr algn="ctr"/>
                      <a:r>
                        <a:rPr lang="en-US" sz="3600" dirty="0"/>
                        <a:t>Rate</a:t>
                      </a:r>
                      <a:endParaRPr lang="en-US" sz="3600" b="0" dirty="0"/>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t>Description</a:t>
                      </a:r>
                      <a:endParaRPr lang="en-US" sz="3600" b="0" dirty="0"/>
                    </a:p>
                  </a:txBody>
                  <a:tcPr>
                    <a:solidFill>
                      <a:schemeClr val="tx1"/>
                    </a:solidFill>
                  </a:tcPr>
                </a:tc>
                <a:extLst>
                  <a:ext uri="{0D108BD9-81ED-4DB2-BD59-A6C34878D82A}">
                    <a16:rowId xmlns:a16="http://schemas.microsoft.com/office/drawing/2014/main" val="1089081314"/>
                  </a:ext>
                </a:extLst>
              </a:tr>
              <a:tr h="370840">
                <a:tc>
                  <a:txBody>
                    <a:bodyPr/>
                    <a:lstStyle/>
                    <a:p>
                      <a:r>
                        <a:rPr lang="en-US" sz="3600" dirty="0"/>
                        <a:t>100%</a:t>
                      </a:r>
                      <a:endParaRPr lang="en-US" sz="3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100% redundant coding until the rate of divergence is below 5%</a:t>
                      </a:r>
                      <a:endParaRPr lang="en-US" sz="3600" b="0" dirty="0"/>
                    </a:p>
                  </a:txBody>
                  <a:tcPr/>
                </a:tc>
                <a:extLst>
                  <a:ext uri="{0D108BD9-81ED-4DB2-BD59-A6C34878D82A}">
                    <a16:rowId xmlns:a16="http://schemas.microsoft.com/office/drawing/2014/main" val="4109851396"/>
                  </a:ext>
                </a:extLst>
              </a:tr>
              <a:tr h="370840">
                <a:tc>
                  <a:txBody>
                    <a:bodyPr/>
                    <a:lstStyle/>
                    <a:p>
                      <a:r>
                        <a:rPr lang="en-US" sz="3600" dirty="0"/>
                        <a:t>50%</a:t>
                      </a:r>
                      <a:endParaRPr lang="en-US" sz="3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Then the redundancy drops to 50% of jurisdictions until the rate of divergence is below 5%</a:t>
                      </a:r>
                      <a:endParaRPr lang="en-US" sz="3600" b="0" dirty="0"/>
                    </a:p>
                  </a:txBody>
                  <a:tcPr/>
                </a:tc>
                <a:extLst>
                  <a:ext uri="{0D108BD9-81ED-4DB2-BD59-A6C34878D82A}">
                    <a16:rowId xmlns:a16="http://schemas.microsoft.com/office/drawing/2014/main" val="3833682991"/>
                  </a:ext>
                </a:extLst>
              </a:tr>
              <a:tr h="370840">
                <a:tc>
                  <a:txBody>
                    <a:bodyPr/>
                    <a:lstStyle/>
                    <a:p>
                      <a:r>
                        <a:rPr lang="en-US" sz="3600" dirty="0"/>
                        <a:t>20%</a:t>
                      </a:r>
                      <a:endParaRPr lang="en-US" sz="3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Then the redundancy drops to 20% of the remaining jurisdictions</a:t>
                      </a:r>
                      <a:endParaRPr lang="en-US" sz="3600" b="0" dirty="0"/>
                    </a:p>
                  </a:txBody>
                  <a:tcPr/>
                </a:tc>
                <a:extLst>
                  <a:ext uri="{0D108BD9-81ED-4DB2-BD59-A6C34878D82A}">
                    <a16:rowId xmlns:a16="http://schemas.microsoft.com/office/drawing/2014/main" val="3759876024"/>
                  </a:ext>
                </a:extLst>
              </a:tr>
            </a:tbl>
          </a:graphicData>
        </a:graphic>
      </p:graphicFrame>
    </p:spTree>
    <p:extLst>
      <p:ext uri="{BB962C8B-B14F-4D97-AF65-F5344CB8AC3E}">
        <p14:creationId xmlns:p14="http://schemas.microsoft.com/office/powerpoint/2010/main" val="2367232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Rate of Redundancy: When to Use 100%</a:t>
            </a:r>
          </a:p>
        </p:txBody>
      </p:sp>
      <p:sp>
        <p:nvSpPr>
          <p:cNvPr id="3" name="Content Placeholder 2"/>
          <p:cNvSpPr>
            <a:spLocks noGrp="1"/>
          </p:cNvSpPr>
          <p:nvPr>
            <p:ph idx="1"/>
          </p:nvPr>
        </p:nvSpPr>
        <p:spPr>
          <a:xfrm>
            <a:off x="838200" y="1825625"/>
            <a:ext cx="10379529" cy="4351338"/>
          </a:xfrm>
        </p:spPr>
        <p:txBody>
          <a:bodyPr>
            <a:normAutofit/>
          </a:bodyPr>
          <a:lstStyle/>
          <a:p>
            <a:pPr marL="0" indent="0">
              <a:buNone/>
            </a:pPr>
            <a:endParaRPr lang="en-US" sz="4000" dirty="0"/>
          </a:p>
          <a:p>
            <a:pPr marL="0" indent="0">
              <a:buNone/>
            </a:pPr>
            <a:r>
              <a:rPr lang="en-US" sz="4000" dirty="0"/>
              <a:t>However, if research results differ more than 5% of the time, the rate of redundancy must revert to 100%.</a:t>
            </a:r>
          </a:p>
        </p:txBody>
      </p:sp>
    </p:spTree>
    <p:extLst>
      <p:ext uri="{BB962C8B-B14F-4D97-AF65-F5344CB8AC3E}">
        <p14:creationId xmlns:p14="http://schemas.microsoft.com/office/powerpoint/2010/main" val="1236098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1115"/>
            <a:ext cx="10515600" cy="2063616"/>
          </a:xfrm>
        </p:spPr>
        <p:txBody>
          <a:bodyPr>
            <a:normAutofit fontScale="90000"/>
          </a:bodyPr>
          <a:lstStyle/>
          <a:p>
            <a:pPr algn="ctr"/>
            <a:r>
              <a:rPr lang="en-US" sz="2700" cap="all" dirty="0"/>
              <a:t>six Steps of Background Research							</a:t>
            </a:r>
            <a:br>
              <a:rPr lang="en-US" dirty="0"/>
            </a:br>
            <a:br>
              <a:rPr lang="en-US" dirty="0"/>
            </a:br>
            <a:r>
              <a:rPr lang="en-US" sz="5300" b="1" dirty="0"/>
              <a:t>Step 6: Identify Features of the Law</a:t>
            </a:r>
            <a:br>
              <a:rPr lang="en-US" dirty="0"/>
            </a:br>
            <a:endParaRPr lang="en-US" dirty="0"/>
          </a:p>
        </p:txBody>
      </p:sp>
      <p:sp>
        <p:nvSpPr>
          <p:cNvPr id="3" name="Content Placeholder 2"/>
          <p:cNvSpPr>
            <a:spLocks noGrp="1"/>
          </p:cNvSpPr>
          <p:nvPr>
            <p:ph idx="1"/>
          </p:nvPr>
        </p:nvSpPr>
        <p:spPr>
          <a:xfrm>
            <a:off x="838200" y="3424327"/>
            <a:ext cx="10515600" cy="2566660"/>
          </a:xfrm>
        </p:spPr>
        <p:txBody>
          <a:bodyPr>
            <a:normAutofit/>
          </a:bodyPr>
          <a:lstStyle/>
          <a:p>
            <a:pPr marL="0" indent="0">
              <a:buNone/>
            </a:pPr>
            <a:r>
              <a:rPr lang="en-US" sz="4000" b="1" dirty="0">
                <a:solidFill>
                  <a:srgbClr val="0070C0"/>
                </a:solidFill>
              </a:rPr>
              <a:t>Features</a:t>
            </a:r>
            <a:r>
              <a:rPr lang="en-US" sz="4000" dirty="0"/>
              <a:t>, also known as </a:t>
            </a:r>
            <a:r>
              <a:rPr lang="en-US" sz="4000" b="1" dirty="0">
                <a:solidFill>
                  <a:srgbClr val="0070C0"/>
                </a:solidFill>
              </a:rPr>
              <a:t>variables</a:t>
            </a:r>
            <a:r>
              <a:rPr lang="en-US" sz="4000" dirty="0"/>
              <a:t>, are important attributes of a law that can vary from state to state.</a:t>
            </a:r>
          </a:p>
          <a:p>
            <a:endParaRPr lang="en-US" sz="4000" dirty="0"/>
          </a:p>
        </p:txBody>
      </p:sp>
    </p:spTree>
    <p:extLst>
      <p:ext uri="{BB962C8B-B14F-4D97-AF65-F5344CB8AC3E}">
        <p14:creationId xmlns:p14="http://schemas.microsoft.com/office/powerpoint/2010/main" val="2482289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5603"/>
            <a:ext cx="10515600" cy="1635125"/>
          </a:xfrm>
        </p:spPr>
        <p:txBody>
          <a:bodyPr>
            <a:normAutofit fontScale="90000"/>
          </a:bodyPr>
          <a:lstStyle/>
          <a:p>
            <a:r>
              <a:rPr lang="en-US" sz="4800" b="1" dirty="0"/>
              <a:t>          Wendy Must Narrow Down Her List</a:t>
            </a:r>
            <a:br>
              <a:rPr lang="en-US" sz="4800" b="1" dirty="0"/>
            </a:br>
            <a:br>
              <a:rPr lang="en-US" sz="4800" b="1" dirty="0"/>
            </a:br>
            <a:r>
              <a:rPr lang="en-US" sz="4000" dirty="0">
                <a:latin typeface="+mn-lt"/>
              </a:rPr>
              <a:t>Features initially observed in the law:</a:t>
            </a:r>
            <a:endParaRPr lang="en-US" sz="4000" b="1" dirty="0">
              <a:latin typeface="+mn-lt"/>
            </a:endParaRPr>
          </a:p>
        </p:txBody>
      </p:sp>
      <p:sp>
        <p:nvSpPr>
          <p:cNvPr id="3" name="Content Placeholder 2"/>
          <p:cNvSpPr>
            <a:spLocks noGrp="1"/>
          </p:cNvSpPr>
          <p:nvPr>
            <p:ph idx="1"/>
          </p:nvPr>
        </p:nvSpPr>
        <p:spPr>
          <a:xfrm>
            <a:off x="838200" y="2011601"/>
            <a:ext cx="10553054" cy="4351338"/>
          </a:xfrm>
        </p:spPr>
        <p:txBody>
          <a:bodyPr>
            <a:normAutofit/>
          </a:bodyPr>
          <a:lstStyle/>
          <a:p>
            <a:pPr marL="0" indent="0" algn="ctr">
              <a:buNone/>
            </a:pPr>
            <a:endParaRPr lang="en-US" sz="2200" dirty="0"/>
          </a:p>
          <a:p>
            <a:r>
              <a:rPr lang="en-US" sz="3600" dirty="0"/>
              <a:t>Devices prohibited</a:t>
            </a:r>
          </a:p>
          <a:p>
            <a:r>
              <a:rPr lang="en-US" sz="3600" dirty="0"/>
              <a:t>Prohibited behavior</a:t>
            </a:r>
          </a:p>
          <a:p>
            <a:r>
              <a:rPr lang="en-US" sz="3600" dirty="0"/>
              <a:t>Age for prohibition</a:t>
            </a:r>
          </a:p>
          <a:p>
            <a:r>
              <a:rPr lang="en-US" sz="3600" dirty="0"/>
              <a:t>Driving record</a:t>
            </a:r>
          </a:p>
          <a:p>
            <a:r>
              <a:rPr lang="en-US" sz="3600" dirty="0"/>
              <a:t>Type of driver</a:t>
            </a:r>
          </a:p>
          <a:p>
            <a:r>
              <a:rPr lang="en-US" sz="3600" dirty="0"/>
              <a:t>Penalties</a:t>
            </a:r>
          </a:p>
        </p:txBody>
      </p:sp>
    </p:spTree>
    <p:extLst>
      <p:ext uri="{BB962C8B-B14F-4D97-AF65-F5344CB8AC3E}">
        <p14:creationId xmlns:p14="http://schemas.microsoft.com/office/powerpoint/2010/main" val="2432791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Wendy Must Narrow Down Her List</a:t>
            </a:r>
          </a:p>
        </p:txBody>
      </p:sp>
      <p:sp>
        <p:nvSpPr>
          <p:cNvPr id="4" name="Content Placeholder 3"/>
          <p:cNvSpPr>
            <a:spLocks noGrp="1"/>
          </p:cNvSpPr>
          <p:nvPr>
            <p:ph sz="half" idx="1"/>
          </p:nvPr>
        </p:nvSpPr>
        <p:spPr/>
        <p:txBody>
          <a:bodyPr>
            <a:normAutofit lnSpcReduction="10000"/>
          </a:bodyPr>
          <a:lstStyle/>
          <a:p>
            <a:pPr marL="0" indent="0">
              <a:buNone/>
            </a:pPr>
            <a:r>
              <a:rPr lang="en-US" sz="3200" dirty="0"/>
              <a:t>Features initially observed in the law:</a:t>
            </a:r>
          </a:p>
          <a:p>
            <a:r>
              <a:rPr lang="en-US" sz="3200" dirty="0"/>
              <a:t>Devices prohibited</a:t>
            </a:r>
          </a:p>
          <a:p>
            <a:r>
              <a:rPr lang="en-US" sz="3200" dirty="0"/>
              <a:t>Prohibited behavior</a:t>
            </a:r>
          </a:p>
          <a:p>
            <a:r>
              <a:rPr lang="en-US" sz="3200" dirty="0"/>
              <a:t>Age for prohibition</a:t>
            </a:r>
          </a:p>
          <a:p>
            <a:r>
              <a:rPr lang="en-US" sz="3200" dirty="0"/>
              <a:t>Driving record</a:t>
            </a:r>
          </a:p>
          <a:p>
            <a:r>
              <a:rPr lang="en-US" sz="3200" dirty="0"/>
              <a:t>Type of driver</a:t>
            </a:r>
          </a:p>
          <a:p>
            <a:r>
              <a:rPr lang="en-US" sz="3200" dirty="0"/>
              <a:t>Penalties</a:t>
            </a:r>
          </a:p>
          <a:p>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sz="3200" dirty="0"/>
              <a:t>Features after narrowing the scope:</a:t>
            </a:r>
          </a:p>
          <a:p>
            <a:r>
              <a:rPr lang="en-US" sz="3200" dirty="0"/>
              <a:t>Devices prohibited</a:t>
            </a:r>
          </a:p>
          <a:p>
            <a:r>
              <a:rPr lang="en-US" sz="3200" dirty="0"/>
              <a:t>Prohibited behavior</a:t>
            </a:r>
          </a:p>
          <a:p>
            <a:r>
              <a:rPr lang="en-US" sz="3200" dirty="0"/>
              <a:t>Type of driver</a:t>
            </a:r>
          </a:p>
          <a:p>
            <a:r>
              <a:rPr lang="en-US" sz="3200" dirty="0"/>
              <a:t>Penalties</a:t>
            </a:r>
          </a:p>
        </p:txBody>
      </p:sp>
    </p:spTree>
    <p:extLst>
      <p:ext uri="{BB962C8B-B14F-4D97-AF65-F5344CB8AC3E}">
        <p14:creationId xmlns:p14="http://schemas.microsoft.com/office/powerpoint/2010/main" val="1126611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Wendy Must Narrow Down Her List:</a:t>
            </a:r>
            <a:br>
              <a:rPr lang="en-US" sz="4800" b="1" dirty="0"/>
            </a:br>
            <a:r>
              <a:rPr lang="en-US" sz="4800" b="1" dirty="0"/>
              <a:t>Expert Review</a:t>
            </a:r>
          </a:p>
        </p:txBody>
      </p:sp>
      <p:sp>
        <p:nvSpPr>
          <p:cNvPr id="4" name="Content Placeholder 3"/>
          <p:cNvSpPr>
            <a:spLocks noGrp="1"/>
          </p:cNvSpPr>
          <p:nvPr>
            <p:ph sz="half" idx="1"/>
          </p:nvPr>
        </p:nvSpPr>
        <p:spPr>
          <a:xfrm>
            <a:off x="838200" y="2058095"/>
            <a:ext cx="5181600" cy="4351338"/>
          </a:xfrm>
        </p:spPr>
        <p:txBody>
          <a:bodyPr>
            <a:normAutofit lnSpcReduction="10000"/>
          </a:bodyPr>
          <a:lstStyle/>
          <a:p>
            <a:pPr marL="0" indent="0">
              <a:buNone/>
            </a:pPr>
            <a:r>
              <a:rPr lang="en-US" sz="3200" dirty="0"/>
              <a:t>Features initially observed in    the law:</a:t>
            </a:r>
          </a:p>
          <a:p>
            <a:r>
              <a:rPr lang="en-US" sz="3200" dirty="0"/>
              <a:t>Devices prohibited</a:t>
            </a:r>
          </a:p>
          <a:p>
            <a:r>
              <a:rPr lang="en-US" sz="3200" dirty="0"/>
              <a:t>Prohibited behavior</a:t>
            </a:r>
          </a:p>
          <a:p>
            <a:r>
              <a:rPr lang="en-US" sz="3200" dirty="0"/>
              <a:t>Age for prohibition</a:t>
            </a:r>
          </a:p>
          <a:p>
            <a:r>
              <a:rPr lang="en-US" sz="3200" dirty="0"/>
              <a:t>Driving record</a:t>
            </a:r>
          </a:p>
          <a:p>
            <a:r>
              <a:rPr lang="en-US" sz="3200" dirty="0"/>
              <a:t>Type of driver</a:t>
            </a:r>
          </a:p>
          <a:p>
            <a:r>
              <a:rPr lang="en-US" sz="3200" dirty="0"/>
              <a:t>Penalties</a:t>
            </a:r>
          </a:p>
          <a:p>
            <a:endParaRPr lang="en-US" dirty="0"/>
          </a:p>
        </p:txBody>
      </p:sp>
      <p:sp>
        <p:nvSpPr>
          <p:cNvPr id="5" name="Content Placeholder 4"/>
          <p:cNvSpPr>
            <a:spLocks noGrp="1"/>
          </p:cNvSpPr>
          <p:nvPr>
            <p:ph sz="half" idx="2"/>
          </p:nvPr>
        </p:nvSpPr>
        <p:spPr>
          <a:xfrm>
            <a:off x="6172200" y="2058095"/>
            <a:ext cx="5181600" cy="4351338"/>
          </a:xfrm>
        </p:spPr>
        <p:txBody>
          <a:bodyPr>
            <a:normAutofit lnSpcReduction="10000"/>
          </a:bodyPr>
          <a:lstStyle/>
          <a:p>
            <a:pPr marL="0" indent="0">
              <a:buNone/>
            </a:pPr>
            <a:r>
              <a:rPr lang="en-US" sz="3200" dirty="0"/>
              <a:t>Features after narrowing the scope</a:t>
            </a:r>
          </a:p>
          <a:p>
            <a:r>
              <a:rPr lang="en-US" sz="3200" dirty="0"/>
              <a:t>Devices prohibited</a:t>
            </a:r>
          </a:p>
          <a:p>
            <a:r>
              <a:rPr lang="en-US" sz="3200" dirty="0"/>
              <a:t>Prohibited behavior</a:t>
            </a:r>
          </a:p>
          <a:p>
            <a:r>
              <a:rPr lang="en-US" sz="3200" dirty="0"/>
              <a:t>Type of driver</a:t>
            </a:r>
          </a:p>
          <a:p>
            <a:r>
              <a:rPr lang="en-US" sz="3200" dirty="0"/>
              <a:t>Penalties</a:t>
            </a:r>
          </a:p>
          <a:p>
            <a:endParaRPr lang="en-US" sz="3200" dirty="0"/>
          </a:p>
          <a:p>
            <a:pPr marL="0" indent="0">
              <a:buNone/>
            </a:pPr>
            <a:r>
              <a:rPr lang="en-US" sz="3200" b="1" dirty="0">
                <a:solidFill>
                  <a:srgbClr val="0070C0"/>
                </a:solidFill>
              </a:rPr>
              <a:t>Stop and consult an expert!</a:t>
            </a:r>
          </a:p>
        </p:txBody>
      </p:sp>
    </p:spTree>
    <p:extLst>
      <p:ext uri="{BB962C8B-B14F-4D97-AF65-F5344CB8AC3E}">
        <p14:creationId xmlns:p14="http://schemas.microsoft.com/office/powerpoint/2010/main" val="2060074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19412"/>
            <a:ext cx="9144000" cy="3659187"/>
          </a:xfrm>
        </p:spPr>
        <p:txBody>
          <a:bodyPr>
            <a:normAutofit/>
          </a:bodyPr>
          <a:lstStyle/>
          <a:p>
            <a:r>
              <a:rPr lang="en-US" b="1" dirty="0"/>
              <a:t>Step 3: </a:t>
            </a:r>
            <a:br>
              <a:rPr lang="en-US" b="1" dirty="0"/>
            </a:br>
            <a:br>
              <a:rPr lang="en-US" b="1" dirty="0"/>
            </a:br>
            <a:r>
              <a:rPr lang="en-US" b="1" dirty="0"/>
              <a:t>Developing Coding Questions</a:t>
            </a:r>
          </a:p>
        </p:txBody>
      </p:sp>
    </p:spTree>
    <p:extLst>
      <p:ext uri="{BB962C8B-B14F-4D97-AF65-F5344CB8AC3E}">
        <p14:creationId xmlns:p14="http://schemas.microsoft.com/office/powerpoint/2010/main" val="744972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spcBef>
                <a:spcPts val="0"/>
              </a:spcBef>
            </a:pPr>
            <a:r>
              <a:rPr lang="en-US" sz="2400" cap="all" dirty="0"/>
              <a:t>Step 3: Developing coding questions							</a:t>
            </a:r>
            <a:br>
              <a:rPr lang="en-US" dirty="0"/>
            </a:br>
            <a:r>
              <a:rPr lang="en-US" sz="5300" b="1" dirty="0"/>
              <a:t>Goals of Question Development</a:t>
            </a:r>
            <a:endParaRPr lang="en-US" b="1" dirty="0"/>
          </a:p>
        </p:txBody>
      </p:sp>
      <p:sp>
        <p:nvSpPr>
          <p:cNvPr id="3" name="Content Placeholder 2"/>
          <p:cNvSpPr>
            <a:spLocks noGrp="1"/>
          </p:cNvSpPr>
          <p:nvPr>
            <p:ph idx="1"/>
          </p:nvPr>
        </p:nvSpPr>
        <p:spPr/>
        <p:txBody>
          <a:bodyPr>
            <a:normAutofit/>
          </a:bodyPr>
          <a:lstStyle/>
          <a:p>
            <a:endParaRPr lang="en-US" sz="3600" b="1" dirty="0"/>
          </a:p>
          <a:p>
            <a:r>
              <a:rPr lang="en-US" sz="3600" b="1" dirty="0">
                <a:solidFill>
                  <a:srgbClr val="0070C0"/>
                </a:solidFill>
              </a:rPr>
              <a:t>Use Q&amp;A format</a:t>
            </a:r>
          </a:p>
          <a:p>
            <a:endParaRPr lang="en-US" sz="3600" b="1" dirty="0"/>
          </a:p>
          <a:p>
            <a:r>
              <a:rPr lang="en-US" sz="3600" dirty="0"/>
              <a:t>Measure the law through observation (rather than interpretation)</a:t>
            </a:r>
          </a:p>
          <a:p>
            <a:endParaRPr lang="en-US" sz="3600" dirty="0"/>
          </a:p>
          <a:p>
            <a:r>
              <a:rPr lang="en-US" sz="3600" dirty="0"/>
              <a:t>Write questions that mirror health outcome data</a:t>
            </a:r>
          </a:p>
          <a:p>
            <a:pPr marL="0" indent="0">
              <a:buNone/>
            </a:pPr>
            <a:endParaRPr lang="en-US" sz="4000" dirty="0"/>
          </a:p>
        </p:txBody>
      </p:sp>
    </p:spTree>
    <p:extLst>
      <p:ext uri="{BB962C8B-B14F-4D97-AF65-F5344CB8AC3E}">
        <p14:creationId xmlns:p14="http://schemas.microsoft.com/office/powerpoint/2010/main" val="151666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Why Use Legal Mapping?</a:t>
            </a:r>
          </a:p>
        </p:txBody>
      </p:sp>
    </p:spTree>
    <p:extLst>
      <p:ext uri="{BB962C8B-B14F-4D97-AF65-F5344CB8AC3E}">
        <p14:creationId xmlns:p14="http://schemas.microsoft.com/office/powerpoint/2010/main" val="42411846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Track Laws Through Q&amp;A Format: Example</a:t>
            </a:r>
          </a:p>
        </p:txBody>
      </p:sp>
      <p:sp>
        <p:nvSpPr>
          <p:cNvPr id="3" name="Content Placeholder 2"/>
          <p:cNvSpPr>
            <a:spLocks noGrp="1"/>
          </p:cNvSpPr>
          <p:nvPr>
            <p:ph idx="1"/>
          </p:nvPr>
        </p:nvSpPr>
        <p:spPr/>
        <p:txBody>
          <a:bodyPr>
            <a:noAutofit/>
          </a:bodyPr>
          <a:lstStyle/>
          <a:p>
            <a:pPr marL="0" indent="0" algn="ctr">
              <a:buNone/>
            </a:pPr>
            <a:endParaRPr lang="en-US" sz="4000" dirty="0"/>
          </a:p>
          <a:p>
            <a:pPr marL="514350" indent="-514350">
              <a:buAutoNum type="arabicPeriod"/>
            </a:pPr>
            <a:r>
              <a:rPr lang="en-US" sz="3200" dirty="0"/>
              <a:t>Is there a state law on cell phone use while driving?</a:t>
            </a:r>
          </a:p>
          <a:p>
            <a:pPr marL="685800"/>
            <a:r>
              <a:rPr lang="en-US" sz="3200" dirty="0"/>
              <a:t>	</a:t>
            </a:r>
            <a:r>
              <a:rPr lang="en-US" sz="3200" b="1" dirty="0">
                <a:solidFill>
                  <a:srgbClr val="0070C0"/>
                </a:solidFill>
              </a:rPr>
              <a:t>Yes</a:t>
            </a:r>
            <a:r>
              <a:rPr lang="en-US" sz="3200" dirty="0"/>
              <a:t> </a:t>
            </a:r>
            <a:r>
              <a:rPr lang="en-US" sz="3200" b="1" dirty="0">
                <a:solidFill>
                  <a:srgbClr val="0070C0"/>
                </a:solidFill>
              </a:rPr>
              <a:t>– SAMPLE ANSWER</a:t>
            </a:r>
            <a:r>
              <a:rPr lang="en-US" sz="3200" dirty="0"/>
              <a:t>		</a:t>
            </a:r>
            <a:r>
              <a:rPr lang="en-US" sz="3200" b="1" dirty="0"/>
              <a:t>	</a:t>
            </a:r>
            <a:r>
              <a:rPr lang="en-US" sz="3200" b="1" dirty="0">
                <a:solidFill>
                  <a:srgbClr val="0070C0"/>
                </a:solidFill>
              </a:rPr>
              <a:t>	</a:t>
            </a:r>
          </a:p>
          <a:p>
            <a:pPr marL="685800"/>
            <a:r>
              <a:rPr lang="en-US" sz="3200" b="1" dirty="0">
                <a:solidFill>
                  <a:srgbClr val="0070C0"/>
                </a:solidFill>
              </a:rPr>
              <a:t>  </a:t>
            </a:r>
            <a:r>
              <a:rPr lang="en-US" sz="3200" dirty="0"/>
              <a:t>No</a:t>
            </a:r>
          </a:p>
          <a:p>
            <a:pPr marL="0" indent="0">
              <a:buNone/>
            </a:pPr>
            <a:r>
              <a:rPr lang="en-US" sz="3200" dirty="0"/>
              <a:t>1a. Are local governments allowed to regulate drivers’ cell phone use?</a:t>
            </a:r>
            <a:endParaRPr lang="en-US" sz="3200" dirty="0">
              <a:solidFill>
                <a:srgbClr val="0070C0"/>
              </a:solidFill>
            </a:endParaRPr>
          </a:p>
          <a:p>
            <a:pPr marL="685800"/>
            <a:r>
              <a:rPr lang="en-US" sz="3200" b="1" dirty="0">
                <a:solidFill>
                  <a:srgbClr val="0070C0"/>
                </a:solidFill>
              </a:rPr>
              <a:t>  </a:t>
            </a:r>
            <a:r>
              <a:rPr lang="en-US" sz="3200" dirty="0"/>
              <a:t>Yes </a:t>
            </a:r>
            <a:r>
              <a:rPr lang="en-US" sz="3200" b="1" dirty="0">
                <a:solidFill>
                  <a:srgbClr val="0070C0"/>
                </a:solidFill>
              </a:rPr>
              <a:t>	</a:t>
            </a:r>
          </a:p>
          <a:p>
            <a:pPr marL="685800"/>
            <a:r>
              <a:rPr lang="en-US" sz="3200" dirty="0"/>
              <a:t>  </a:t>
            </a:r>
            <a:r>
              <a:rPr lang="en-US" sz="3200" b="1" dirty="0">
                <a:solidFill>
                  <a:srgbClr val="0070C0"/>
                </a:solidFill>
              </a:rPr>
              <a:t>No – SAMPLE ANSWER</a:t>
            </a:r>
          </a:p>
        </p:txBody>
      </p:sp>
    </p:spTree>
    <p:extLst>
      <p:ext uri="{BB962C8B-B14F-4D97-AF65-F5344CB8AC3E}">
        <p14:creationId xmlns:p14="http://schemas.microsoft.com/office/powerpoint/2010/main" val="907724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Track Laws Through Q&amp;A Format: Example</a:t>
            </a:r>
          </a:p>
        </p:txBody>
      </p:sp>
      <p:sp>
        <p:nvSpPr>
          <p:cNvPr id="3" name="Content Placeholder 2"/>
          <p:cNvSpPr>
            <a:spLocks noGrp="1"/>
          </p:cNvSpPr>
          <p:nvPr>
            <p:ph idx="1"/>
          </p:nvPr>
        </p:nvSpPr>
        <p:spPr/>
        <p:txBody>
          <a:bodyPr>
            <a:noAutofit/>
          </a:bodyPr>
          <a:lstStyle/>
          <a:p>
            <a:pPr marL="514350" indent="-514350">
              <a:buAutoNum type="arabicPeriod"/>
            </a:pPr>
            <a:r>
              <a:rPr lang="en-US" sz="4000" b="1" dirty="0">
                <a:solidFill>
                  <a:srgbClr val="0070C0"/>
                </a:solidFill>
              </a:rPr>
              <a:t>Is there a state law on cell phone use while driving?</a:t>
            </a:r>
          </a:p>
          <a:p>
            <a:pPr marL="0" indent="0">
              <a:buNone/>
            </a:pPr>
            <a:r>
              <a:rPr lang="en-US" sz="4000" dirty="0">
                <a:solidFill>
                  <a:srgbClr val="0070C0"/>
                </a:solidFill>
              </a:rPr>
              <a:t>			</a:t>
            </a:r>
            <a:r>
              <a:rPr lang="en-US" sz="4000" b="1" dirty="0">
                <a:solidFill>
                  <a:srgbClr val="0070C0"/>
                </a:solidFill>
              </a:rPr>
              <a:t>Yes </a:t>
            </a:r>
            <a:r>
              <a:rPr lang="en-US" sz="4000" dirty="0">
                <a:solidFill>
                  <a:srgbClr val="3A729A"/>
                </a:solidFill>
              </a:rPr>
              <a:t>	</a:t>
            </a:r>
            <a:r>
              <a:rPr lang="en-US" sz="4000" dirty="0"/>
              <a:t>			No</a:t>
            </a:r>
          </a:p>
          <a:p>
            <a:pPr marL="0" indent="0">
              <a:buNone/>
            </a:pPr>
            <a:r>
              <a:rPr lang="en-US" sz="4000" dirty="0"/>
              <a:t>1a. Are local governments allowed to regulate drivers’ cell phone use?</a:t>
            </a:r>
          </a:p>
          <a:p>
            <a:pPr marL="0" indent="0">
              <a:buNone/>
            </a:pPr>
            <a:r>
              <a:rPr lang="en-US" sz="4000" b="1" dirty="0"/>
              <a:t>			</a:t>
            </a:r>
            <a:r>
              <a:rPr lang="en-US" sz="4000" dirty="0"/>
              <a:t>Yes</a:t>
            </a:r>
            <a:r>
              <a:rPr lang="en-US" sz="4000" b="1" dirty="0"/>
              <a:t>				</a:t>
            </a:r>
            <a:r>
              <a:rPr lang="en-US" sz="4000" dirty="0"/>
              <a:t>No</a:t>
            </a:r>
          </a:p>
        </p:txBody>
      </p:sp>
    </p:spTree>
    <p:extLst>
      <p:ext uri="{BB962C8B-B14F-4D97-AF65-F5344CB8AC3E}">
        <p14:creationId xmlns:p14="http://schemas.microsoft.com/office/powerpoint/2010/main" val="3466575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Track Laws Through Q&amp;A Format: Preemption</a:t>
            </a:r>
          </a:p>
        </p:txBody>
      </p:sp>
      <p:sp>
        <p:nvSpPr>
          <p:cNvPr id="3" name="Content Placeholder 2"/>
          <p:cNvSpPr>
            <a:spLocks noGrp="1"/>
          </p:cNvSpPr>
          <p:nvPr>
            <p:ph idx="1"/>
          </p:nvPr>
        </p:nvSpPr>
        <p:spPr/>
        <p:txBody>
          <a:bodyPr>
            <a:noAutofit/>
          </a:bodyPr>
          <a:lstStyle/>
          <a:p>
            <a:pPr marL="0" indent="0">
              <a:buNone/>
            </a:pPr>
            <a:r>
              <a:rPr lang="en-US" sz="4000" dirty="0"/>
              <a:t>Exercise</a:t>
            </a:r>
          </a:p>
          <a:p>
            <a:pPr marL="514350" indent="-514350">
              <a:buAutoNum type="arabicPeriod"/>
            </a:pPr>
            <a:r>
              <a:rPr lang="en-US" sz="4000" dirty="0"/>
              <a:t>Is there a state law on cell phone use while driving?</a:t>
            </a:r>
          </a:p>
          <a:p>
            <a:pPr marL="0" indent="0">
              <a:buNone/>
            </a:pPr>
            <a:r>
              <a:rPr lang="en-US" sz="4000" dirty="0"/>
              <a:t>			</a:t>
            </a:r>
            <a:r>
              <a:rPr lang="en-US" sz="4000" b="1" dirty="0">
                <a:solidFill>
                  <a:srgbClr val="0070C0"/>
                </a:solidFill>
              </a:rPr>
              <a:t>Yes </a:t>
            </a:r>
            <a:r>
              <a:rPr lang="en-US" sz="4000" dirty="0"/>
              <a:t>				No</a:t>
            </a:r>
          </a:p>
          <a:p>
            <a:pPr marL="0" indent="0">
              <a:buNone/>
            </a:pPr>
            <a:r>
              <a:rPr lang="en-US" sz="4000" b="1" dirty="0">
                <a:solidFill>
                  <a:srgbClr val="0070C0"/>
                </a:solidFill>
              </a:rPr>
              <a:t>1a. Are local governments allowed to regulate drivers’ cell phone use?</a:t>
            </a:r>
          </a:p>
          <a:p>
            <a:pPr marL="0" indent="0">
              <a:buNone/>
            </a:pPr>
            <a:r>
              <a:rPr lang="en-US" sz="4000" b="1" dirty="0">
                <a:solidFill>
                  <a:srgbClr val="0070C0"/>
                </a:solidFill>
              </a:rPr>
              <a:t>			</a:t>
            </a:r>
            <a:r>
              <a:rPr lang="en-US" sz="4000" dirty="0"/>
              <a:t>Yes	</a:t>
            </a:r>
            <a:r>
              <a:rPr lang="en-US" sz="4000" b="1" dirty="0"/>
              <a:t>			</a:t>
            </a:r>
            <a:r>
              <a:rPr lang="en-US" sz="4000" b="1" dirty="0">
                <a:solidFill>
                  <a:srgbClr val="0070C0"/>
                </a:solidFill>
              </a:rPr>
              <a:t>No</a:t>
            </a:r>
          </a:p>
        </p:txBody>
      </p:sp>
    </p:spTree>
    <p:extLst>
      <p:ext uri="{BB962C8B-B14F-4D97-AF65-F5344CB8AC3E}">
        <p14:creationId xmlns:p14="http://schemas.microsoft.com/office/powerpoint/2010/main" val="1248063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8113"/>
            <a:ext cx="10515600" cy="1325563"/>
          </a:xfrm>
        </p:spPr>
        <p:txBody>
          <a:bodyPr>
            <a:normAutofit fontScale="90000"/>
          </a:bodyPr>
          <a:lstStyle/>
          <a:p>
            <a:pPr algn="ctr"/>
            <a:r>
              <a:rPr lang="en-US" sz="2400" cap="all" dirty="0"/>
              <a:t>Step 3: Developing coding questions						</a:t>
            </a:r>
            <a:br>
              <a:rPr lang="en-US" sz="2400" cap="all" dirty="0"/>
            </a:br>
            <a:br>
              <a:rPr lang="en-US" dirty="0"/>
            </a:br>
            <a:r>
              <a:rPr lang="en-US" sz="5300" b="1" dirty="0"/>
              <a:t>Goals of Question Development</a:t>
            </a:r>
          </a:p>
        </p:txBody>
      </p:sp>
      <p:sp>
        <p:nvSpPr>
          <p:cNvPr id="3" name="Content Placeholder 2"/>
          <p:cNvSpPr>
            <a:spLocks noGrp="1"/>
          </p:cNvSpPr>
          <p:nvPr>
            <p:ph idx="1"/>
          </p:nvPr>
        </p:nvSpPr>
        <p:spPr>
          <a:xfrm>
            <a:off x="838200" y="1903115"/>
            <a:ext cx="10515600" cy="4351338"/>
          </a:xfrm>
        </p:spPr>
        <p:txBody>
          <a:bodyPr>
            <a:normAutofit/>
          </a:bodyPr>
          <a:lstStyle/>
          <a:p>
            <a:endParaRPr lang="en-US" sz="3600" dirty="0"/>
          </a:p>
          <a:p>
            <a:r>
              <a:rPr lang="en-US" sz="3600" dirty="0"/>
              <a:t>Use Q&amp;A format</a:t>
            </a:r>
          </a:p>
          <a:p>
            <a:endParaRPr lang="en-US" sz="3600" dirty="0"/>
          </a:p>
          <a:p>
            <a:r>
              <a:rPr lang="en-US" sz="3600" b="1" dirty="0">
                <a:solidFill>
                  <a:srgbClr val="0070C0"/>
                </a:solidFill>
              </a:rPr>
              <a:t>Measure the law through observation (rather than interpretation)</a:t>
            </a:r>
          </a:p>
          <a:p>
            <a:endParaRPr lang="en-US" sz="3600" b="1" dirty="0"/>
          </a:p>
          <a:p>
            <a:r>
              <a:rPr lang="en-US" sz="3600" dirty="0"/>
              <a:t>Write questions that mirror health outcome data</a:t>
            </a:r>
          </a:p>
          <a:p>
            <a:pPr marL="0" indent="0">
              <a:buNone/>
            </a:pPr>
            <a:endParaRPr lang="en-US" sz="4000" dirty="0"/>
          </a:p>
        </p:txBody>
      </p:sp>
    </p:spTree>
    <p:extLst>
      <p:ext uri="{BB962C8B-B14F-4D97-AF65-F5344CB8AC3E}">
        <p14:creationId xmlns:p14="http://schemas.microsoft.com/office/powerpoint/2010/main" val="29108391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Measure the Law Through Observation (Rather Than Interpretation)</a:t>
            </a:r>
          </a:p>
        </p:txBody>
      </p:sp>
      <p:sp>
        <p:nvSpPr>
          <p:cNvPr id="4" name="Content Placeholder 3"/>
          <p:cNvSpPr>
            <a:spLocks noGrp="1"/>
          </p:cNvSpPr>
          <p:nvPr>
            <p:ph sz="half" idx="1"/>
          </p:nvPr>
        </p:nvSpPr>
        <p:spPr>
          <a:xfrm>
            <a:off x="838200" y="2275067"/>
            <a:ext cx="5181600" cy="4351338"/>
          </a:xfrm>
        </p:spPr>
        <p:txBody>
          <a:bodyPr>
            <a:normAutofit lnSpcReduction="10000"/>
          </a:bodyPr>
          <a:lstStyle/>
          <a:p>
            <a:pPr marL="0" indent="0" algn="ctr">
              <a:buNone/>
            </a:pPr>
            <a:r>
              <a:rPr lang="en-US" sz="3600" b="1" dirty="0"/>
              <a:t>Observation</a:t>
            </a:r>
          </a:p>
          <a:p>
            <a:r>
              <a:rPr lang="en-US" sz="3600" u="sng" dirty="0"/>
              <a:t>Definition</a:t>
            </a:r>
            <a:r>
              <a:rPr lang="en-US" sz="3600" dirty="0"/>
              <a:t>: Information from things we can measure (facts)</a:t>
            </a:r>
          </a:p>
          <a:p>
            <a:pPr marL="0" indent="0">
              <a:buNone/>
            </a:pPr>
            <a:endParaRPr lang="en-US" sz="1200" dirty="0"/>
          </a:p>
          <a:p>
            <a:r>
              <a:rPr lang="en-US" sz="3600" u="sng" dirty="0"/>
              <a:t>Example</a:t>
            </a:r>
            <a:r>
              <a:rPr lang="en-US" sz="3600" dirty="0"/>
              <a:t>: Does the jurisdiction have a law on texting while driving?</a:t>
            </a:r>
          </a:p>
        </p:txBody>
      </p:sp>
      <p:sp>
        <p:nvSpPr>
          <p:cNvPr id="5" name="Content Placeholder 4"/>
          <p:cNvSpPr>
            <a:spLocks noGrp="1"/>
          </p:cNvSpPr>
          <p:nvPr>
            <p:ph sz="half" idx="2"/>
          </p:nvPr>
        </p:nvSpPr>
        <p:spPr>
          <a:xfrm>
            <a:off x="6172200" y="2275067"/>
            <a:ext cx="5181600" cy="4351338"/>
          </a:xfrm>
        </p:spPr>
        <p:txBody>
          <a:bodyPr>
            <a:normAutofit lnSpcReduction="10000"/>
          </a:bodyPr>
          <a:lstStyle/>
          <a:p>
            <a:pPr marL="0" indent="0" algn="ctr">
              <a:buNone/>
            </a:pPr>
            <a:r>
              <a:rPr lang="en-US" sz="3600" b="1" dirty="0"/>
              <a:t>Interpretation</a:t>
            </a:r>
          </a:p>
          <a:p>
            <a:r>
              <a:rPr lang="en-US" sz="3600" u="sng" dirty="0"/>
              <a:t>Definition</a:t>
            </a:r>
            <a:r>
              <a:rPr lang="en-US" sz="3600" dirty="0"/>
              <a:t>: Conclusions we derive from those observations (opinions)</a:t>
            </a:r>
          </a:p>
          <a:p>
            <a:pPr marL="0" indent="0">
              <a:buNone/>
            </a:pPr>
            <a:endParaRPr lang="en-US" sz="1200" dirty="0"/>
          </a:p>
          <a:p>
            <a:r>
              <a:rPr lang="en-US" sz="3600" u="sng" dirty="0"/>
              <a:t>Example</a:t>
            </a:r>
            <a:r>
              <a:rPr lang="en-US" sz="3600" dirty="0"/>
              <a:t>: Does the jurisdiction have a strict law on texting while driving?</a:t>
            </a:r>
          </a:p>
        </p:txBody>
      </p:sp>
    </p:spTree>
    <p:extLst>
      <p:ext uri="{BB962C8B-B14F-4D97-AF65-F5344CB8AC3E}">
        <p14:creationId xmlns:p14="http://schemas.microsoft.com/office/powerpoint/2010/main" val="373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cap="all" dirty="0"/>
              <a:t>Step 3: Developing coding questions </a:t>
            </a:r>
            <a:br>
              <a:rPr lang="en-US" sz="2400" cap="all" dirty="0"/>
            </a:br>
            <a:br>
              <a:rPr lang="en-US" sz="2400" cap="all" dirty="0"/>
            </a:br>
            <a:r>
              <a:rPr lang="en-US" sz="2400" cap="all" dirty="0"/>
              <a:t>                   </a:t>
            </a:r>
            <a:r>
              <a:rPr lang="en-US" sz="5300" b="1" dirty="0"/>
              <a:t>Goals of Question Development</a:t>
            </a:r>
          </a:p>
        </p:txBody>
      </p:sp>
      <p:sp>
        <p:nvSpPr>
          <p:cNvPr id="3" name="Content Placeholder 2"/>
          <p:cNvSpPr>
            <a:spLocks noGrp="1"/>
          </p:cNvSpPr>
          <p:nvPr>
            <p:ph idx="1"/>
          </p:nvPr>
        </p:nvSpPr>
        <p:spPr>
          <a:xfrm>
            <a:off x="838200" y="2368055"/>
            <a:ext cx="10515600" cy="4351338"/>
          </a:xfrm>
        </p:spPr>
        <p:txBody>
          <a:bodyPr>
            <a:normAutofit/>
          </a:bodyPr>
          <a:lstStyle/>
          <a:p>
            <a:r>
              <a:rPr lang="en-US" sz="3600" dirty="0"/>
              <a:t>Use Q&amp;A format</a:t>
            </a:r>
          </a:p>
          <a:p>
            <a:endParaRPr lang="en-US" sz="3600" dirty="0"/>
          </a:p>
          <a:p>
            <a:r>
              <a:rPr lang="en-US" sz="3600" dirty="0"/>
              <a:t>Measure the law through observation (rather than interpretation)</a:t>
            </a:r>
          </a:p>
          <a:p>
            <a:endParaRPr lang="en-US" sz="3600" dirty="0">
              <a:solidFill>
                <a:srgbClr val="0070C0"/>
              </a:solidFill>
            </a:endParaRPr>
          </a:p>
          <a:p>
            <a:r>
              <a:rPr lang="en-US" sz="3600" b="1" dirty="0">
                <a:solidFill>
                  <a:srgbClr val="0070C0"/>
                </a:solidFill>
              </a:rPr>
              <a:t>Write questions that mirror health outcome data</a:t>
            </a:r>
          </a:p>
          <a:p>
            <a:pPr marL="0" indent="0">
              <a:buNone/>
            </a:pPr>
            <a:endParaRPr lang="en-US" sz="3600" dirty="0"/>
          </a:p>
        </p:txBody>
      </p:sp>
    </p:spTree>
    <p:extLst>
      <p:ext uri="{BB962C8B-B14F-4D97-AF65-F5344CB8AC3E}">
        <p14:creationId xmlns:p14="http://schemas.microsoft.com/office/powerpoint/2010/main" val="6061738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Finding Unexpected Responses</a:t>
            </a:r>
          </a:p>
        </p:txBody>
      </p:sp>
      <p:sp>
        <p:nvSpPr>
          <p:cNvPr id="3" name="Content Placeholder 2"/>
          <p:cNvSpPr>
            <a:spLocks noGrp="1"/>
          </p:cNvSpPr>
          <p:nvPr>
            <p:ph sz="half" idx="1"/>
          </p:nvPr>
        </p:nvSpPr>
        <p:spPr/>
        <p:txBody>
          <a:bodyPr>
            <a:normAutofit/>
          </a:bodyPr>
          <a:lstStyle/>
          <a:p>
            <a:pPr marL="0" indent="0">
              <a:buNone/>
            </a:pPr>
            <a:r>
              <a:rPr lang="en-US" sz="3600" dirty="0"/>
              <a:t>Penalty for 1</a:t>
            </a:r>
            <a:r>
              <a:rPr lang="en-US" sz="3600" baseline="30000" dirty="0"/>
              <a:t>st</a:t>
            </a:r>
            <a:r>
              <a:rPr lang="en-US" sz="3600" dirty="0"/>
              <a:t> violation</a:t>
            </a:r>
          </a:p>
          <a:p>
            <a:pPr marL="0" indent="0" algn="ctr">
              <a:buNone/>
            </a:pPr>
            <a:endParaRPr lang="en-US" sz="3600" dirty="0"/>
          </a:p>
          <a:p>
            <a:r>
              <a:rPr lang="en-US" sz="3600" dirty="0"/>
              <a:t>Fine</a:t>
            </a:r>
          </a:p>
          <a:p>
            <a:r>
              <a:rPr lang="en-US" sz="3600" dirty="0"/>
              <a:t>License points</a:t>
            </a:r>
          </a:p>
          <a:p>
            <a:endParaRPr lang="en-US" sz="1200" b="1" dirty="0"/>
          </a:p>
          <a:p>
            <a:endParaRPr lang="en-US" sz="600" b="1" dirty="0"/>
          </a:p>
          <a:p>
            <a:endParaRPr lang="en-US" sz="1200" b="1" dirty="0"/>
          </a:p>
          <a:p>
            <a:r>
              <a:rPr lang="en-US" sz="3600" b="1" dirty="0">
                <a:solidFill>
                  <a:srgbClr val="0070C0"/>
                </a:solidFill>
              </a:rPr>
              <a:t>Other</a:t>
            </a:r>
            <a:r>
              <a:rPr lang="en-US" sz="3600" b="1" dirty="0"/>
              <a:t> </a:t>
            </a:r>
          </a:p>
        </p:txBody>
      </p:sp>
      <p:sp>
        <p:nvSpPr>
          <p:cNvPr id="4" name="Content Placeholder 3"/>
          <p:cNvSpPr>
            <a:spLocks noGrp="1"/>
          </p:cNvSpPr>
          <p:nvPr>
            <p:ph sz="half" idx="2"/>
          </p:nvPr>
        </p:nvSpPr>
        <p:spPr/>
        <p:txBody>
          <a:bodyPr>
            <a:noAutofit/>
          </a:bodyPr>
          <a:lstStyle/>
          <a:p>
            <a:pPr marL="0" indent="0">
              <a:buNone/>
            </a:pPr>
            <a:r>
              <a:rPr lang="en-US" sz="3600" dirty="0"/>
              <a:t>Penalty for 1</a:t>
            </a:r>
            <a:r>
              <a:rPr lang="en-US" sz="3600" baseline="30000" dirty="0"/>
              <a:t>st</a:t>
            </a:r>
            <a:r>
              <a:rPr lang="en-US" sz="3600" dirty="0"/>
              <a:t> violation</a:t>
            </a:r>
          </a:p>
          <a:p>
            <a:pPr marL="0" indent="0" algn="ctr">
              <a:buNone/>
            </a:pPr>
            <a:endParaRPr lang="en-US" sz="3600" dirty="0"/>
          </a:p>
          <a:p>
            <a:r>
              <a:rPr lang="en-US" sz="3600" dirty="0"/>
              <a:t>Fine</a:t>
            </a:r>
          </a:p>
          <a:p>
            <a:r>
              <a:rPr lang="en-US" sz="3600" dirty="0"/>
              <a:t>License points</a:t>
            </a:r>
          </a:p>
          <a:p>
            <a:pPr marL="0" indent="0">
              <a:buNone/>
            </a:pPr>
            <a:endParaRPr lang="en-US" sz="3600" dirty="0"/>
          </a:p>
          <a:p>
            <a:r>
              <a:rPr lang="en-US" sz="3600" b="1" dirty="0">
                <a:solidFill>
                  <a:srgbClr val="0070C0"/>
                </a:solidFill>
              </a:rPr>
              <a:t>License suspension</a:t>
            </a:r>
          </a:p>
          <a:p>
            <a:r>
              <a:rPr lang="en-US" sz="3600" b="1" dirty="0">
                <a:solidFill>
                  <a:srgbClr val="0070C0"/>
                </a:solidFill>
              </a:rPr>
              <a:t>Imprisonment</a:t>
            </a:r>
          </a:p>
        </p:txBody>
      </p:sp>
      <p:sp>
        <p:nvSpPr>
          <p:cNvPr id="11" name="Right Brace 10" descr="This is a bracket that indicates that overtime what is originally a &quot;Other&quot; category may become a &quot;License Suspension &amp; Imprisonment&quot; category. ">
            <a:extLst>
              <a:ext uri="{FF2B5EF4-FFF2-40B4-BE49-F238E27FC236}">
                <a16:creationId xmlns:a16="http://schemas.microsoft.com/office/drawing/2014/main" id="{34B5E66A-2251-42FA-8BC0-1C66B611FDE8}"/>
              </a:ext>
            </a:extLst>
          </p:cNvPr>
          <p:cNvSpPr/>
          <p:nvPr/>
        </p:nvSpPr>
        <p:spPr>
          <a:xfrm flipH="1">
            <a:off x="2540000" y="4714239"/>
            <a:ext cx="3830320" cy="1462724"/>
          </a:xfrm>
          <a:prstGeom prst="rightBrace">
            <a:avLst>
              <a:gd name="adj1" fmla="val 0"/>
              <a:gd name="adj2" fmla="val 38679"/>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02643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Types of Coding Questions</a:t>
            </a:r>
          </a:p>
        </p:txBody>
      </p:sp>
      <p:sp>
        <p:nvSpPr>
          <p:cNvPr id="3" name="Content Placeholder 2"/>
          <p:cNvSpPr>
            <a:spLocks noGrp="1"/>
          </p:cNvSpPr>
          <p:nvPr>
            <p:ph idx="1"/>
          </p:nvPr>
        </p:nvSpPr>
        <p:spPr/>
        <p:txBody>
          <a:bodyPr>
            <a:normAutofit fontScale="92500" lnSpcReduction="20000"/>
          </a:bodyPr>
          <a:lstStyle/>
          <a:p>
            <a:pPr marL="0" indent="0">
              <a:buNone/>
            </a:pPr>
            <a:endParaRPr lang="en-US" sz="3600" b="1" dirty="0"/>
          </a:p>
          <a:p>
            <a:pPr>
              <a:spcAft>
                <a:spcPts val="2400"/>
              </a:spcAft>
            </a:pPr>
            <a:r>
              <a:rPr lang="en-US" sz="3600" dirty="0"/>
              <a:t>Conditional</a:t>
            </a:r>
          </a:p>
          <a:p>
            <a:pPr>
              <a:spcAft>
                <a:spcPts val="2400"/>
              </a:spcAft>
            </a:pPr>
            <a:r>
              <a:rPr lang="en-US" sz="3600" dirty="0"/>
              <a:t>Text field</a:t>
            </a:r>
          </a:p>
          <a:p>
            <a:pPr>
              <a:spcAft>
                <a:spcPts val="2400"/>
              </a:spcAft>
            </a:pPr>
            <a:r>
              <a:rPr lang="en-US" sz="3600" dirty="0"/>
              <a:t>Binary – mutually exclusive fields</a:t>
            </a:r>
          </a:p>
          <a:p>
            <a:pPr>
              <a:spcAft>
                <a:spcPts val="2400"/>
              </a:spcAft>
            </a:pPr>
            <a:r>
              <a:rPr lang="en-US" sz="3600" dirty="0"/>
              <a:t>Categorical – “select all that apply” fields</a:t>
            </a:r>
          </a:p>
          <a:p>
            <a:pPr>
              <a:spcAft>
                <a:spcPts val="2400"/>
              </a:spcAft>
            </a:pPr>
            <a:r>
              <a:rPr lang="en-US" sz="3600" dirty="0"/>
              <a:t>Categorical – mutually exclusive fields</a:t>
            </a:r>
          </a:p>
        </p:txBody>
      </p:sp>
    </p:spTree>
    <p:extLst>
      <p:ext uri="{BB962C8B-B14F-4D97-AF65-F5344CB8AC3E}">
        <p14:creationId xmlns:p14="http://schemas.microsoft.com/office/powerpoint/2010/main" val="3979525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Types of Coding Questions: Conditional</a:t>
            </a:r>
          </a:p>
        </p:txBody>
      </p:sp>
      <p:sp>
        <p:nvSpPr>
          <p:cNvPr id="3" name="Content Placeholder 2"/>
          <p:cNvSpPr>
            <a:spLocks noGrp="1"/>
          </p:cNvSpPr>
          <p:nvPr>
            <p:ph idx="1"/>
          </p:nvPr>
        </p:nvSpPr>
        <p:spPr/>
        <p:txBody>
          <a:bodyPr>
            <a:normAutofit fontScale="92500" lnSpcReduction="20000"/>
          </a:bodyPr>
          <a:lstStyle/>
          <a:p>
            <a:pPr marL="0" indent="0">
              <a:buNone/>
            </a:pPr>
            <a:endParaRPr lang="en-US" sz="3600" b="1" dirty="0">
              <a:solidFill>
                <a:srgbClr val="0070C0"/>
              </a:solidFill>
            </a:endParaRPr>
          </a:p>
          <a:p>
            <a:pPr>
              <a:spcAft>
                <a:spcPts val="2400"/>
              </a:spcAft>
            </a:pPr>
            <a:r>
              <a:rPr lang="en-US" sz="3600" b="1" dirty="0">
                <a:solidFill>
                  <a:srgbClr val="0070C0"/>
                </a:solidFill>
              </a:rPr>
              <a:t>Conditional</a:t>
            </a:r>
          </a:p>
          <a:p>
            <a:pPr>
              <a:spcAft>
                <a:spcPts val="2400"/>
              </a:spcAft>
            </a:pPr>
            <a:r>
              <a:rPr lang="en-US" sz="3600" dirty="0"/>
              <a:t>Text field</a:t>
            </a:r>
          </a:p>
          <a:p>
            <a:pPr>
              <a:spcAft>
                <a:spcPts val="2400"/>
              </a:spcAft>
            </a:pPr>
            <a:r>
              <a:rPr lang="en-US" sz="3600" dirty="0"/>
              <a:t>Binary – mutually exclusive fields</a:t>
            </a:r>
          </a:p>
          <a:p>
            <a:pPr>
              <a:spcAft>
                <a:spcPts val="2400"/>
              </a:spcAft>
            </a:pPr>
            <a:r>
              <a:rPr lang="en-US" sz="3600" dirty="0"/>
              <a:t>Categorical – “select all that apply” fields</a:t>
            </a:r>
          </a:p>
          <a:p>
            <a:pPr>
              <a:spcAft>
                <a:spcPts val="2400"/>
              </a:spcAft>
            </a:pPr>
            <a:r>
              <a:rPr lang="en-US" sz="3600" dirty="0"/>
              <a:t>Categorical – mutually exclusive fields</a:t>
            </a:r>
          </a:p>
        </p:txBody>
      </p:sp>
    </p:spTree>
    <p:extLst>
      <p:ext uri="{BB962C8B-B14F-4D97-AF65-F5344CB8AC3E}">
        <p14:creationId xmlns:p14="http://schemas.microsoft.com/office/powerpoint/2010/main" val="21784794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Types of Coding Questions: Text Field</a:t>
            </a:r>
          </a:p>
        </p:txBody>
      </p:sp>
      <p:sp>
        <p:nvSpPr>
          <p:cNvPr id="3" name="Content Placeholder 2"/>
          <p:cNvSpPr>
            <a:spLocks noGrp="1"/>
          </p:cNvSpPr>
          <p:nvPr>
            <p:ph idx="1"/>
          </p:nvPr>
        </p:nvSpPr>
        <p:spPr/>
        <p:txBody>
          <a:bodyPr>
            <a:normAutofit fontScale="92500" lnSpcReduction="20000"/>
          </a:bodyPr>
          <a:lstStyle/>
          <a:p>
            <a:pPr marL="0" indent="0">
              <a:buNone/>
            </a:pPr>
            <a:endParaRPr lang="en-US" sz="3600" b="1" dirty="0"/>
          </a:p>
          <a:p>
            <a:pPr>
              <a:spcAft>
                <a:spcPts val="2400"/>
              </a:spcAft>
            </a:pPr>
            <a:r>
              <a:rPr lang="en-US" sz="3600" dirty="0"/>
              <a:t>Conditional</a:t>
            </a:r>
          </a:p>
          <a:p>
            <a:pPr>
              <a:spcAft>
                <a:spcPts val="2400"/>
              </a:spcAft>
            </a:pPr>
            <a:r>
              <a:rPr lang="en-US" sz="3600" b="1" dirty="0">
                <a:solidFill>
                  <a:srgbClr val="0070C0"/>
                </a:solidFill>
              </a:rPr>
              <a:t>Text field</a:t>
            </a:r>
          </a:p>
          <a:p>
            <a:pPr>
              <a:spcAft>
                <a:spcPts val="2400"/>
              </a:spcAft>
            </a:pPr>
            <a:r>
              <a:rPr lang="en-US" sz="3600" dirty="0"/>
              <a:t>Binary – mutually exclusive fields</a:t>
            </a:r>
          </a:p>
          <a:p>
            <a:pPr>
              <a:spcAft>
                <a:spcPts val="2400"/>
              </a:spcAft>
            </a:pPr>
            <a:r>
              <a:rPr lang="en-US" sz="3600" dirty="0"/>
              <a:t>Categorical – “select all that apply” fields</a:t>
            </a:r>
          </a:p>
          <a:p>
            <a:pPr>
              <a:spcAft>
                <a:spcPts val="2400"/>
              </a:spcAft>
            </a:pPr>
            <a:r>
              <a:rPr lang="en-US" sz="3600" dirty="0"/>
              <a:t>Categorical – mutually exclusive fields</a:t>
            </a:r>
          </a:p>
        </p:txBody>
      </p:sp>
    </p:spTree>
    <p:extLst>
      <p:ext uri="{BB962C8B-B14F-4D97-AF65-F5344CB8AC3E}">
        <p14:creationId xmlns:p14="http://schemas.microsoft.com/office/powerpoint/2010/main" val="288637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Synthesizes Data in a Simple &amp; Accessible Way</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endParaRPr lang="en-US" sz="3600" dirty="0"/>
          </a:p>
          <a:p>
            <a:pPr marL="514350" indent="-514350">
              <a:buAutoNum type="arabicPeriod"/>
            </a:pPr>
            <a:r>
              <a:rPr lang="en-US" sz="3600" dirty="0"/>
              <a:t>Is there a state law on cell phone use while driving?</a:t>
            </a:r>
          </a:p>
          <a:p>
            <a:pPr lvl="1"/>
            <a:r>
              <a:rPr lang="en-US" sz="3600" b="1" dirty="0">
                <a:solidFill>
                  <a:srgbClr val="0070C0"/>
                </a:solidFill>
              </a:rPr>
              <a:t>Yes – SAMPLE ANSWER</a:t>
            </a:r>
          </a:p>
          <a:p>
            <a:pPr lvl="1"/>
            <a:r>
              <a:rPr lang="en-US" sz="3600" dirty="0"/>
              <a:t>No</a:t>
            </a:r>
            <a:r>
              <a:rPr lang="en-US" sz="3600" b="1" dirty="0">
                <a:solidFill>
                  <a:srgbClr val="0070C0"/>
                </a:solidFill>
              </a:rPr>
              <a:t> </a:t>
            </a:r>
          </a:p>
          <a:p>
            <a:pPr marL="457200" lvl="1" indent="0">
              <a:buNone/>
            </a:pPr>
            <a:endParaRPr lang="en-US" sz="3600" b="1" dirty="0"/>
          </a:p>
          <a:p>
            <a:pPr marL="0" indent="0">
              <a:buNone/>
            </a:pPr>
            <a:r>
              <a:rPr lang="en-US" sz="3600" dirty="0"/>
              <a:t>1a. Are local governments allowed to regulate drivers’ cell phone use?</a:t>
            </a:r>
          </a:p>
          <a:p>
            <a:pPr marL="685800"/>
            <a:r>
              <a:rPr lang="en-US" sz="3600" b="1" dirty="0"/>
              <a:t> </a:t>
            </a:r>
            <a:r>
              <a:rPr lang="en-US" sz="3600" dirty="0"/>
              <a:t>Yes</a:t>
            </a:r>
          </a:p>
          <a:p>
            <a:pPr marL="685800"/>
            <a:r>
              <a:rPr lang="en-US" sz="3600" dirty="0"/>
              <a:t> </a:t>
            </a:r>
            <a:r>
              <a:rPr lang="en-US" sz="3600" b="1" dirty="0">
                <a:solidFill>
                  <a:srgbClr val="0070C0"/>
                </a:solidFill>
              </a:rPr>
              <a:t>No – SAMPLE ANSWER</a:t>
            </a:r>
          </a:p>
          <a:p>
            <a:pPr marL="0" indent="0">
              <a:buNone/>
            </a:pPr>
            <a:endParaRPr lang="en-US" dirty="0"/>
          </a:p>
        </p:txBody>
      </p:sp>
    </p:spTree>
    <p:extLst>
      <p:ext uri="{BB962C8B-B14F-4D97-AF65-F5344CB8AC3E}">
        <p14:creationId xmlns:p14="http://schemas.microsoft.com/office/powerpoint/2010/main" val="623554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Types of Coding Questions: Binary</a:t>
            </a:r>
          </a:p>
        </p:txBody>
      </p:sp>
      <p:sp>
        <p:nvSpPr>
          <p:cNvPr id="3" name="Content Placeholder 2"/>
          <p:cNvSpPr>
            <a:spLocks noGrp="1"/>
          </p:cNvSpPr>
          <p:nvPr>
            <p:ph idx="1"/>
          </p:nvPr>
        </p:nvSpPr>
        <p:spPr/>
        <p:txBody>
          <a:bodyPr>
            <a:normAutofit fontScale="92500" lnSpcReduction="20000"/>
          </a:bodyPr>
          <a:lstStyle/>
          <a:p>
            <a:pPr marL="0" indent="0">
              <a:buNone/>
            </a:pPr>
            <a:endParaRPr lang="en-US" sz="3600" b="1" dirty="0"/>
          </a:p>
          <a:p>
            <a:pPr>
              <a:spcAft>
                <a:spcPts val="2400"/>
              </a:spcAft>
            </a:pPr>
            <a:r>
              <a:rPr lang="en-US" sz="3600" dirty="0"/>
              <a:t>Conditional</a:t>
            </a:r>
          </a:p>
          <a:p>
            <a:pPr>
              <a:spcAft>
                <a:spcPts val="2400"/>
              </a:spcAft>
            </a:pPr>
            <a:r>
              <a:rPr lang="en-US" sz="3600" dirty="0"/>
              <a:t>Text field</a:t>
            </a:r>
          </a:p>
          <a:p>
            <a:pPr>
              <a:spcAft>
                <a:spcPts val="2400"/>
              </a:spcAft>
            </a:pPr>
            <a:r>
              <a:rPr lang="en-US" sz="3600" b="1" dirty="0">
                <a:solidFill>
                  <a:srgbClr val="0070C0"/>
                </a:solidFill>
              </a:rPr>
              <a:t>Binary – mutually exclusive fields</a:t>
            </a:r>
          </a:p>
          <a:p>
            <a:pPr>
              <a:spcAft>
                <a:spcPts val="2400"/>
              </a:spcAft>
            </a:pPr>
            <a:r>
              <a:rPr lang="en-US" sz="3600" dirty="0"/>
              <a:t>Categorical – “select all that apply” fields</a:t>
            </a:r>
          </a:p>
          <a:p>
            <a:pPr>
              <a:spcAft>
                <a:spcPts val="2400"/>
              </a:spcAft>
            </a:pPr>
            <a:r>
              <a:rPr lang="en-US" sz="3600" dirty="0"/>
              <a:t>Categorical – mutually exclusive fields</a:t>
            </a:r>
          </a:p>
        </p:txBody>
      </p:sp>
    </p:spTree>
    <p:extLst>
      <p:ext uri="{BB962C8B-B14F-4D97-AF65-F5344CB8AC3E}">
        <p14:creationId xmlns:p14="http://schemas.microsoft.com/office/powerpoint/2010/main" val="34373256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Types of Coding Questions: Categorical (Select All That Apply)</a:t>
            </a:r>
          </a:p>
        </p:txBody>
      </p:sp>
      <p:sp>
        <p:nvSpPr>
          <p:cNvPr id="3" name="Content Placeholder 2"/>
          <p:cNvSpPr>
            <a:spLocks noGrp="1"/>
          </p:cNvSpPr>
          <p:nvPr>
            <p:ph idx="1"/>
          </p:nvPr>
        </p:nvSpPr>
        <p:spPr/>
        <p:txBody>
          <a:bodyPr>
            <a:normAutofit fontScale="92500" lnSpcReduction="20000"/>
          </a:bodyPr>
          <a:lstStyle/>
          <a:p>
            <a:pPr marL="0" indent="0">
              <a:buNone/>
            </a:pPr>
            <a:endParaRPr lang="en-US" sz="3600" b="1" dirty="0"/>
          </a:p>
          <a:p>
            <a:pPr>
              <a:spcAft>
                <a:spcPts val="2400"/>
              </a:spcAft>
            </a:pPr>
            <a:r>
              <a:rPr lang="en-US" sz="3600" dirty="0"/>
              <a:t>Conditional</a:t>
            </a:r>
          </a:p>
          <a:p>
            <a:pPr>
              <a:spcAft>
                <a:spcPts val="2400"/>
              </a:spcAft>
            </a:pPr>
            <a:r>
              <a:rPr lang="en-US" sz="3600" dirty="0"/>
              <a:t>Text field</a:t>
            </a:r>
          </a:p>
          <a:p>
            <a:pPr>
              <a:spcAft>
                <a:spcPts val="2400"/>
              </a:spcAft>
            </a:pPr>
            <a:r>
              <a:rPr lang="en-US" sz="3600" dirty="0"/>
              <a:t>Binary – mutually exclusive fields</a:t>
            </a:r>
          </a:p>
          <a:p>
            <a:pPr>
              <a:spcAft>
                <a:spcPts val="2400"/>
              </a:spcAft>
            </a:pPr>
            <a:r>
              <a:rPr lang="en-US" sz="3600" b="1" dirty="0">
                <a:solidFill>
                  <a:srgbClr val="0070C0"/>
                </a:solidFill>
              </a:rPr>
              <a:t>Categorical – “select all that apply” fields</a:t>
            </a:r>
          </a:p>
          <a:p>
            <a:pPr>
              <a:spcAft>
                <a:spcPts val="2400"/>
              </a:spcAft>
            </a:pPr>
            <a:r>
              <a:rPr lang="en-US" sz="3600" dirty="0"/>
              <a:t>Categorical – mutually exclusive fields</a:t>
            </a:r>
          </a:p>
        </p:txBody>
      </p:sp>
    </p:spTree>
    <p:extLst>
      <p:ext uri="{BB962C8B-B14F-4D97-AF65-F5344CB8AC3E}">
        <p14:creationId xmlns:p14="http://schemas.microsoft.com/office/powerpoint/2010/main" val="9959924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Types of Coding Questions: Categorical (Mutually Exclusive)</a:t>
            </a:r>
          </a:p>
        </p:txBody>
      </p:sp>
      <p:sp>
        <p:nvSpPr>
          <p:cNvPr id="3" name="Content Placeholder 2"/>
          <p:cNvSpPr>
            <a:spLocks noGrp="1"/>
          </p:cNvSpPr>
          <p:nvPr>
            <p:ph idx="1"/>
          </p:nvPr>
        </p:nvSpPr>
        <p:spPr/>
        <p:txBody>
          <a:bodyPr>
            <a:normAutofit fontScale="92500" lnSpcReduction="20000"/>
          </a:bodyPr>
          <a:lstStyle/>
          <a:p>
            <a:pPr marL="0" indent="0">
              <a:buNone/>
            </a:pPr>
            <a:endParaRPr lang="en-US" sz="3600" b="1" dirty="0"/>
          </a:p>
          <a:p>
            <a:pPr>
              <a:spcAft>
                <a:spcPts val="2400"/>
              </a:spcAft>
            </a:pPr>
            <a:r>
              <a:rPr lang="en-US" sz="3600" dirty="0"/>
              <a:t>Conditional</a:t>
            </a:r>
          </a:p>
          <a:p>
            <a:pPr>
              <a:spcAft>
                <a:spcPts val="2400"/>
              </a:spcAft>
            </a:pPr>
            <a:r>
              <a:rPr lang="en-US" sz="3600" dirty="0"/>
              <a:t>Text field</a:t>
            </a:r>
          </a:p>
          <a:p>
            <a:pPr>
              <a:spcAft>
                <a:spcPts val="2400"/>
              </a:spcAft>
            </a:pPr>
            <a:r>
              <a:rPr lang="en-US" sz="3600" dirty="0"/>
              <a:t>Binary – mutually exclusive fields</a:t>
            </a:r>
          </a:p>
          <a:p>
            <a:pPr>
              <a:spcAft>
                <a:spcPts val="2400"/>
              </a:spcAft>
            </a:pPr>
            <a:r>
              <a:rPr lang="en-US" sz="3600" dirty="0"/>
              <a:t>Categorical – “select all that apply” fields</a:t>
            </a:r>
          </a:p>
          <a:p>
            <a:pPr>
              <a:spcAft>
                <a:spcPts val="2400"/>
              </a:spcAft>
            </a:pPr>
            <a:r>
              <a:rPr lang="en-US" sz="3600" b="1" dirty="0">
                <a:solidFill>
                  <a:srgbClr val="0070C0"/>
                </a:solidFill>
              </a:rPr>
              <a:t>Categorical – mutually exclusive fields</a:t>
            </a:r>
          </a:p>
        </p:txBody>
      </p:sp>
    </p:spTree>
    <p:extLst>
      <p:ext uri="{BB962C8B-B14F-4D97-AF65-F5344CB8AC3E}">
        <p14:creationId xmlns:p14="http://schemas.microsoft.com/office/powerpoint/2010/main" val="42131779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Review: Types of Coding Questions</a:t>
            </a:r>
          </a:p>
        </p:txBody>
      </p:sp>
      <p:sp>
        <p:nvSpPr>
          <p:cNvPr id="6" name="Content Placeholder 2">
            <a:extLst>
              <a:ext uri="{FF2B5EF4-FFF2-40B4-BE49-F238E27FC236}">
                <a16:creationId xmlns:a16="http://schemas.microsoft.com/office/drawing/2014/main" id="{5CD24527-8C39-44D1-87E3-8EBA781575F0}"/>
              </a:ext>
            </a:extLst>
          </p:cNvPr>
          <p:cNvSpPr>
            <a:spLocks noGrp="1"/>
          </p:cNvSpPr>
          <p:nvPr>
            <p:ph idx="1"/>
          </p:nvPr>
        </p:nvSpPr>
        <p:spPr>
          <a:xfrm>
            <a:off x="838200" y="1825625"/>
            <a:ext cx="10515600" cy="4351338"/>
          </a:xfrm>
        </p:spPr>
        <p:txBody>
          <a:bodyPr>
            <a:normAutofit fontScale="92500" lnSpcReduction="20000"/>
          </a:bodyPr>
          <a:lstStyle/>
          <a:p>
            <a:pPr marL="0" indent="0">
              <a:buNone/>
            </a:pPr>
            <a:endParaRPr lang="en-US" sz="3600" b="1" dirty="0"/>
          </a:p>
          <a:p>
            <a:pPr>
              <a:spcAft>
                <a:spcPts val="2400"/>
              </a:spcAft>
            </a:pPr>
            <a:r>
              <a:rPr lang="en-US" sz="3600" dirty="0"/>
              <a:t>Conditional</a:t>
            </a:r>
          </a:p>
          <a:p>
            <a:pPr>
              <a:spcAft>
                <a:spcPts val="2400"/>
              </a:spcAft>
            </a:pPr>
            <a:r>
              <a:rPr lang="en-US" sz="3600" dirty="0"/>
              <a:t>Text field</a:t>
            </a:r>
          </a:p>
          <a:p>
            <a:pPr>
              <a:spcAft>
                <a:spcPts val="2400"/>
              </a:spcAft>
            </a:pPr>
            <a:r>
              <a:rPr lang="en-US" sz="3600" dirty="0"/>
              <a:t>Binary – mutually exclusive fields</a:t>
            </a:r>
          </a:p>
          <a:p>
            <a:pPr>
              <a:spcAft>
                <a:spcPts val="2400"/>
              </a:spcAft>
            </a:pPr>
            <a:r>
              <a:rPr lang="en-US" sz="3600" dirty="0"/>
              <a:t>Categorical – “select all that apply” fields</a:t>
            </a:r>
          </a:p>
          <a:p>
            <a:pPr>
              <a:spcAft>
                <a:spcPts val="2400"/>
              </a:spcAft>
            </a:pPr>
            <a:r>
              <a:rPr lang="en-US" sz="3600" dirty="0"/>
              <a:t>Categorical – mutually exclusive fields</a:t>
            </a:r>
          </a:p>
        </p:txBody>
      </p:sp>
    </p:spTree>
    <p:extLst>
      <p:ext uri="{BB962C8B-B14F-4D97-AF65-F5344CB8AC3E}">
        <p14:creationId xmlns:p14="http://schemas.microsoft.com/office/powerpoint/2010/main" val="18574197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Step 4: Collecting the Law</a:t>
            </a:r>
          </a:p>
        </p:txBody>
      </p:sp>
      <p:sp>
        <p:nvSpPr>
          <p:cNvPr id="4" name="Content Placeholder 3"/>
          <p:cNvSpPr>
            <a:spLocks noGrp="1"/>
          </p:cNvSpPr>
          <p:nvPr>
            <p:ph sz="half" idx="1"/>
          </p:nvPr>
        </p:nvSpPr>
        <p:spPr/>
        <p:txBody>
          <a:bodyPr>
            <a:normAutofit/>
          </a:bodyPr>
          <a:lstStyle/>
          <a:p>
            <a:pPr marL="0" indent="0">
              <a:buNone/>
            </a:pPr>
            <a:r>
              <a:rPr lang="en-US" sz="3600" dirty="0"/>
              <a:t>Always record these </a:t>
            </a:r>
            <a:br>
              <a:rPr lang="en-US" sz="3600" dirty="0"/>
            </a:br>
            <a:r>
              <a:rPr lang="en-US" sz="3600" dirty="0"/>
              <a:t>items:</a:t>
            </a:r>
          </a:p>
          <a:p>
            <a:r>
              <a:rPr lang="en-US" sz="3600" dirty="0"/>
              <a:t>Legal citation</a:t>
            </a:r>
          </a:p>
          <a:p>
            <a:r>
              <a:rPr lang="en-US" sz="3600" dirty="0"/>
              <a:t>Effective date</a:t>
            </a:r>
          </a:p>
          <a:p>
            <a:r>
              <a:rPr lang="en-US" sz="3600" dirty="0"/>
              <a:t>Statutory history</a:t>
            </a:r>
          </a:p>
          <a:p>
            <a:r>
              <a:rPr lang="en-US" sz="3600" dirty="0"/>
              <a:t>The body of the law</a:t>
            </a:r>
          </a:p>
        </p:txBody>
      </p:sp>
      <p:pic>
        <p:nvPicPr>
          <p:cNvPr id="6" name="Content Placeholder 5" descr="New Jersey Texting and Driving Law&#10;&#10;This image is an excerpt of as New Jersey Statutes, Title 39, Subtitle 1, Chapter 4, section 97.3. Use of hands-free and hand-held wireless communication devices while driving; when permitted; penalty. It says, &quot;a. The use of a wireless telephone or electronic communication device by an operator of a moving motor vehicle on a public road or highway shall be unlawful except when the telephone is a hands-free wireless telephone or the electronic communication device is hands-free, provided that its placement does not interfere with the operation of federally required safety equipment and the operator exercises a high degree of caution in the operation of the motor vehicle. For the purposes of this section, an 'electronic communication device' shall not include an amateur radio.&quot; It also says &quot;Legislative session 2013, chapter 70, section 1&quot; and that the effective date is July 1, 2014. "/>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295"/>
          <a:stretch/>
        </p:blipFill>
        <p:spPr>
          <a:xfrm>
            <a:off x="5242596" y="1825625"/>
            <a:ext cx="6332395" cy="3955014"/>
          </a:xfrm>
          <a:ln w="12700">
            <a:solidFill>
              <a:schemeClr val="tx1"/>
            </a:solidFill>
          </a:ln>
        </p:spPr>
      </p:pic>
    </p:spTree>
    <p:extLst>
      <p:ext uri="{BB962C8B-B14F-4D97-AF65-F5344CB8AC3E}">
        <p14:creationId xmlns:p14="http://schemas.microsoft.com/office/powerpoint/2010/main" val="18384110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Step 4: Collecting the Law – Legal Citation</a:t>
            </a:r>
          </a:p>
        </p:txBody>
      </p:sp>
      <p:sp>
        <p:nvSpPr>
          <p:cNvPr id="4" name="Content Placeholder 3"/>
          <p:cNvSpPr>
            <a:spLocks noGrp="1"/>
          </p:cNvSpPr>
          <p:nvPr>
            <p:ph sz="half" idx="1"/>
          </p:nvPr>
        </p:nvSpPr>
        <p:spPr/>
        <p:txBody>
          <a:bodyPr>
            <a:normAutofit/>
          </a:bodyPr>
          <a:lstStyle/>
          <a:p>
            <a:pPr marL="0" indent="0">
              <a:buNone/>
            </a:pPr>
            <a:r>
              <a:rPr lang="en-US" sz="3600" dirty="0"/>
              <a:t>Always record these</a:t>
            </a:r>
            <a:br>
              <a:rPr lang="en-US" sz="3600" dirty="0"/>
            </a:br>
            <a:r>
              <a:rPr lang="en-US" sz="3600" dirty="0"/>
              <a:t>items:</a:t>
            </a:r>
          </a:p>
          <a:p>
            <a:r>
              <a:rPr lang="en-US" sz="3600" b="1" dirty="0">
                <a:solidFill>
                  <a:srgbClr val="0070C0"/>
                </a:solidFill>
              </a:rPr>
              <a:t>Legal citation</a:t>
            </a:r>
          </a:p>
          <a:p>
            <a:r>
              <a:rPr lang="en-US" sz="3600" dirty="0"/>
              <a:t>Effective date</a:t>
            </a:r>
          </a:p>
          <a:p>
            <a:r>
              <a:rPr lang="en-US" sz="3600" dirty="0"/>
              <a:t>Statutory history</a:t>
            </a:r>
          </a:p>
          <a:p>
            <a:r>
              <a:rPr lang="en-US" sz="3600" dirty="0"/>
              <a:t>The body of the law</a:t>
            </a:r>
          </a:p>
        </p:txBody>
      </p:sp>
      <p:pic>
        <p:nvPicPr>
          <p:cNvPr id="12" name="Picture 11" descr="New Jersey Texting and Driving Law&#10;&#10;This image shows the same excerpt from the same New Jersey Statute. At the top of the image is highlighted with a circle that focuses the viewers attention on its legal citation, &quot;New Jersey Statute 39:4-97.3 Use of hands-free and hand-held wireless communication devices while driving; when permitted; penalty.&quot;&#10;">
            <a:extLst>
              <a:ext uri="{FF2B5EF4-FFF2-40B4-BE49-F238E27FC236}">
                <a16:creationId xmlns:a16="http://schemas.microsoft.com/office/drawing/2014/main" id="{502E89DC-ECF4-47B8-9964-527502B3F6EF}"/>
              </a:ext>
            </a:extLst>
          </p:cNvPr>
          <p:cNvPicPr>
            <a:picLocks noChangeAspect="1"/>
          </p:cNvPicPr>
          <p:nvPr/>
        </p:nvPicPr>
        <p:blipFill rotWithShape="1">
          <a:blip r:embed="rId3">
            <a:extLst>
              <a:ext uri="{28A0092B-C50C-407E-A947-70E740481C1C}">
                <a14:useLocalDpi xmlns:a14="http://schemas.microsoft.com/office/drawing/2010/main" val="0"/>
              </a:ext>
            </a:extLst>
          </a:blip>
          <a:srcRect l="4684" t="6920" r="5759" b="13360"/>
          <a:stretch/>
        </p:blipFill>
        <p:spPr>
          <a:xfrm>
            <a:off x="5120641" y="1318101"/>
            <a:ext cx="6858000" cy="4221798"/>
          </a:xfrm>
          <a:prstGeom prst="rect">
            <a:avLst/>
          </a:prstGeom>
        </p:spPr>
      </p:pic>
    </p:spTree>
    <p:extLst>
      <p:ext uri="{BB962C8B-B14F-4D97-AF65-F5344CB8AC3E}">
        <p14:creationId xmlns:p14="http://schemas.microsoft.com/office/powerpoint/2010/main" val="3939862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Step 4: Collecting the Law – Effective Date of Law</a:t>
            </a:r>
          </a:p>
        </p:txBody>
      </p:sp>
      <p:sp>
        <p:nvSpPr>
          <p:cNvPr id="4" name="Content Placeholder 3"/>
          <p:cNvSpPr>
            <a:spLocks noGrp="1"/>
          </p:cNvSpPr>
          <p:nvPr>
            <p:ph sz="half" idx="1"/>
          </p:nvPr>
        </p:nvSpPr>
        <p:spPr>
          <a:xfrm>
            <a:off x="838200" y="2148762"/>
            <a:ext cx="4632960" cy="4351338"/>
          </a:xfrm>
        </p:spPr>
        <p:txBody>
          <a:bodyPr>
            <a:normAutofit/>
          </a:bodyPr>
          <a:lstStyle/>
          <a:p>
            <a:pPr marL="0" indent="0">
              <a:buNone/>
            </a:pPr>
            <a:r>
              <a:rPr lang="en-US" sz="3600" dirty="0"/>
              <a:t>Always record these</a:t>
            </a:r>
            <a:br>
              <a:rPr lang="en-US" sz="3600" dirty="0"/>
            </a:br>
            <a:r>
              <a:rPr lang="en-US" sz="3600" dirty="0"/>
              <a:t>items:</a:t>
            </a:r>
          </a:p>
          <a:p>
            <a:r>
              <a:rPr lang="en-US" sz="3600" dirty="0"/>
              <a:t>Legal citation</a:t>
            </a:r>
          </a:p>
          <a:p>
            <a:r>
              <a:rPr lang="en-US" sz="3600" b="1" dirty="0">
                <a:solidFill>
                  <a:srgbClr val="0070C0"/>
                </a:solidFill>
              </a:rPr>
              <a:t>Effective date</a:t>
            </a:r>
          </a:p>
          <a:p>
            <a:r>
              <a:rPr lang="en-US" sz="3600" dirty="0"/>
              <a:t>Statutory history</a:t>
            </a:r>
          </a:p>
          <a:p>
            <a:r>
              <a:rPr lang="en-US" sz="3600" dirty="0"/>
              <a:t>The body of the law</a:t>
            </a:r>
          </a:p>
        </p:txBody>
      </p:sp>
      <p:pic>
        <p:nvPicPr>
          <p:cNvPr id="10" name="Picture 9" descr="New Jersey Texting and Driving Law&#10;&#10;This image shows the same excerpt from the same New Jersey Statute. At the bottom of the image is highlighted with a circle that focuses the viewers attention on its effective date of law, &quot;Effective July 1, 2014.&quot;">
            <a:extLst>
              <a:ext uri="{FF2B5EF4-FFF2-40B4-BE49-F238E27FC236}">
                <a16:creationId xmlns:a16="http://schemas.microsoft.com/office/drawing/2014/main" id="{3D8E3867-D53E-4D3C-9F3D-658915F94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444" y="1675686"/>
            <a:ext cx="6961138" cy="4679634"/>
          </a:xfrm>
          <a:prstGeom prst="rect">
            <a:avLst/>
          </a:prstGeom>
        </p:spPr>
      </p:pic>
    </p:spTree>
    <p:extLst>
      <p:ext uri="{BB962C8B-B14F-4D97-AF65-F5344CB8AC3E}">
        <p14:creationId xmlns:p14="http://schemas.microsoft.com/office/powerpoint/2010/main" val="39843105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Step 4: Collecting the Law – Statutory History</a:t>
            </a:r>
          </a:p>
        </p:txBody>
      </p:sp>
      <p:sp>
        <p:nvSpPr>
          <p:cNvPr id="4" name="Content Placeholder 3"/>
          <p:cNvSpPr>
            <a:spLocks noGrp="1"/>
          </p:cNvSpPr>
          <p:nvPr>
            <p:ph sz="half" idx="1"/>
          </p:nvPr>
        </p:nvSpPr>
        <p:spPr>
          <a:xfrm>
            <a:off x="838200" y="2141537"/>
            <a:ext cx="5181600" cy="4351338"/>
          </a:xfrm>
        </p:spPr>
        <p:txBody>
          <a:bodyPr>
            <a:normAutofit/>
          </a:bodyPr>
          <a:lstStyle/>
          <a:p>
            <a:pPr marL="0" indent="0">
              <a:buNone/>
            </a:pPr>
            <a:r>
              <a:rPr lang="en-US" sz="3600" dirty="0"/>
              <a:t>Always record these</a:t>
            </a:r>
            <a:br>
              <a:rPr lang="en-US" sz="3600" dirty="0"/>
            </a:br>
            <a:r>
              <a:rPr lang="en-US" sz="3600" dirty="0"/>
              <a:t>items:</a:t>
            </a:r>
          </a:p>
          <a:p>
            <a:r>
              <a:rPr lang="en-US" sz="3600" dirty="0"/>
              <a:t>Legal citation</a:t>
            </a:r>
          </a:p>
          <a:p>
            <a:r>
              <a:rPr lang="en-US" sz="3600" dirty="0"/>
              <a:t>Effective date</a:t>
            </a:r>
          </a:p>
          <a:p>
            <a:r>
              <a:rPr lang="en-US" sz="3600" b="1" dirty="0">
                <a:solidFill>
                  <a:srgbClr val="0070C0"/>
                </a:solidFill>
              </a:rPr>
              <a:t>Statutory history</a:t>
            </a:r>
          </a:p>
          <a:p>
            <a:r>
              <a:rPr lang="en-US" sz="3600" dirty="0"/>
              <a:t>The body of the law</a:t>
            </a:r>
          </a:p>
        </p:txBody>
      </p:sp>
      <p:pic>
        <p:nvPicPr>
          <p:cNvPr id="9" name="Picture 8" descr="New Jersey Texting and Driving Law&#10;&#10;This image shows the same excerpt from the same New Jersey Statute. At the bottom of the image is highlighted with a circle that focuses the viewers attention on its statutory history, &quot;Legislative session 2013, chapter 70, section 1.&quot;">
            <a:extLst>
              <a:ext uri="{FF2B5EF4-FFF2-40B4-BE49-F238E27FC236}">
                <a16:creationId xmlns:a16="http://schemas.microsoft.com/office/drawing/2014/main" id="{2A08A185-E394-401C-B41C-CB0CEF957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340" y="1690688"/>
            <a:ext cx="6675120" cy="4392287"/>
          </a:xfrm>
          <a:prstGeom prst="rect">
            <a:avLst/>
          </a:prstGeom>
        </p:spPr>
      </p:pic>
    </p:spTree>
    <p:extLst>
      <p:ext uri="{BB962C8B-B14F-4D97-AF65-F5344CB8AC3E}">
        <p14:creationId xmlns:p14="http://schemas.microsoft.com/office/powerpoint/2010/main" val="17391268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Step 4: Collecting the Law – the Body of the Law</a:t>
            </a:r>
          </a:p>
        </p:txBody>
      </p:sp>
      <p:sp>
        <p:nvSpPr>
          <p:cNvPr id="4" name="Content Placeholder 3"/>
          <p:cNvSpPr>
            <a:spLocks noGrp="1"/>
          </p:cNvSpPr>
          <p:nvPr>
            <p:ph sz="half" idx="1"/>
          </p:nvPr>
        </p:nvSpPr>
        <p:spPr>
          <a:xfrm>
            <a:off x="731520" y="1965960"/>
            <a:ext cx="5120640" cy="4401503"/>
          </a:xfrm>
        </p:spPr>
        <p:txBody>
          <a:bodyPr>
            <a:normAutofit/>
          </a:bodyPr>
          <a:lstStyle/>
          <a:p>
            <a:pPr marL="0" indent="0">
              <a:buNone/>
            </a:pPr>
            <a:r>
              <a:rPr lang="en-US" sz="3600" dirty="0"/>
              <a:t>Always record these</a:t>
            </a:r>
            <a:br>
              <a:rPr lang="en-US" sz="3600" dirty="0"/>
            </a:br>
            <a:r>
              <a:rPr lang="en-US" sz="3600" dirty="0"/>
              <a:t>items:</a:t>
            </a:r>
          </a:p>
          <a:p>
            <a:r>
              <a:rPr lang="en-US" sz="3600" dirty="0"/>
              <a:t>Legal citation</a:t>
            </a:r>
          </a:p>
          <a:p>
            <a:r>
              <a:rPr lang="en-US" sz="3600" dirty="0"/>
              <a:t>Effective date</a:t>
            </a:r>
          </a:p>
          <a:p>
            <a:r>
              <a:rPr lang="en-US" sz="3600" dirty="0"/>
              <a:t>Statutory history</a:t>
            </a:r>
          </a:p>
          <a:p>
            <a:r>
              <a:rPr lang="en-US" sz="3600" b="1" dirty="0">
                <a:solidFill>
                  <a:srgbClr val="0070C0"/>
                </a:solidFill>
              </a:rPr>
              <a:t>The body of the law</a:t>
            </a:r>
          </a:p>
        </p:txBody>
      </p:sp>
      <p:pic>
        <p:nvPicPr>
          <p:cNvPr id="9" name="Picture 8" descr="New Jersey Texting and Driving Law&#10;&#10;This image shows the same excerpt from the same New Jersey Statute. At the bottom of the image is highlighted with a circle that focuses the viewers attention on its body of the law, &quot;a. The use of a wireless telephone or electronic communication device by an operator of a moving motor vehicle on a public road or highway shall be unlawful except when the telephone is a hands-free wireless telephone or the electronic communication device is used hands-free, provided that its placement does not interfere with the operation of federally required safety equipment and the operator exercises a high degree of caution in the operation of the motor vehicle. For the purposes of this section, an 'electronic communication device' shall not include an amateur radio...&quot;">
            <a:extLst>
              <a:ext uri="{FF2B5EF4-FFF2-40B4-BE49-F238E27FC236}">
                <a16:creationId xmlns:a16="http://schemas.microsoft.com/office/drawing/2014/main" id="{7C967EE6-F6CB-49FE-916A-46A3F01A0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300" y="1501139"/>
            <a:ext cx="6278880" cy="4300241"/>
          </a:xfrm>
          <a:prstGeom prst="rect">
            <a:avLst/>
          </a:prstGeom>
        </p:spPr>
      </p:pic>
    </p:spTree>
    <p:extLst>
      <p:ext uri="{BB962C8B-B14F-4D97-AF65-F5344CB8AC3E}">
        <p14:creationId xmlns:p14="http://schemas.microsoft.com/office/powerpoint/2010/main" val="20846855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Practice Tips</a:t>
            </a:r>
          </a:p>
        </p:txBody>
      </p:sp>
      <p:sp>
        <p:nvSpPr>
          <p:cNvPr id="3" name="Content Placeholder 2"/>
          <p:cNvSpPr>
            <a:spLocks noGrp="1"/>
          </p:cNvSpPr>
          <p:nvPr>
            <p:ph idx="1"/>
          </p:nvPr>
        </p:nvSpPr>
        <p:spPr/>
        <p:txBody>
          <a:bodyPr>
            <a:normAutofit/>
          </a:bodyPr>
          <a:lstStyle/>
          <a:p>
            <a:r>
              <a:rPr lang="en-US" sz="4000" dirty="0"/>
              <a:t>Carefully review the terms of service of legal databases</a:t>
            </a:r>
          </a:p>
          <a:p>
            <a:endParaRPr lang="en-US" sz="4000" dirty="0"/>
          </a:p>
          <a:p>
            <a:r>
              <a:rPr lang="en-US" sz="4000" dirty="0"/>
              <a:t>Check state legislative websites for copyright restrictions</a:t>
            </a:r>
          </a:p>
        </p:txBody>
      </p:sp>
    </p:spTree>
    <p:extLst>
      <p:ext uri="{BB962C8B-B14F-4D97-AF65-F5344CB8AC3E}">
        <p14:creationId xmlns:p14="http://schemas.microsoft.com/office/powerpoint/2010/main" val="39875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Emphasizes Transdisciplinary Research</a:t>
            </a:r>
          </a:p>
        </p:txBody>
      </p:sp>
    </p:spTree>
    <p:extLst>
      <p:ext uri="{BB962C8B-B14F-4D97-AF65-F5344CB8AC3E}">
        <p14:creationId xmlns:p14="http://schemas.microsoft.com/office/powerpoint/2010/main" val="16845412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Step 5: Creating the Legal Text</a:t>
            </a:r>
          </a:p>
        </p:txBody>
      </p:sp>
      <p:sp>
        <p:nvSpPr>
          <p:cNvPr id="3" name="Content Placeholder 2"/>
          <p:cNvSpPr>
            <a:spLocks noGrp="1"/>
          </p:cNvSpPr>
          <p:nvPr>
            <p:ph idx="1"/>
          </p:nvPr>
        </p:nvSpPr>
        <p:spPr>
          <a:xfrm>
            <a:off x="838200" y="2070560"/>
            <a:ext cx="10515600" cy="4351338"/>
          </a:xfrm>
        </p:spPr>
        <p:txBody>
          <a:bodyPr>
            <a:normAutofit/>
          </a:bodyPr>
          <a:lstStyle/>
          <a:p>
            <a:pPr marL="0" indent="0">
              <a:buNone/>
            </a:pPr>
            <a:r>
              <a:rPr lang="en-US" sz="3600" dirty="0"/>
              <a:t>Compile and organize the relevant law(s) for each jurisdiction</a:t>
            </a:r>
          </a:p>
          <a:p>
            <a:endParaRPr lang="en-US" sz="3600" dirty="0"/>
          </a:p>
          <a:p>
            <a:pPr marL="0" indent="0">
              <a:buNone/>
            </a:pPr>
            <a:r>
              <a:rPr lang="en-US" sz="3600" dirty="0"/>
              <a:t>Example: All of Alaska's relevant statutes for distracted driving as of August 1, 2017</a:t>
            </a:r>
          </a:p>
        </p:txBody>
      </p:sp>
    </p:spTree>
    <p:extLst>
      <p:ext uri="{BB962C8B-B14F-4D97-AF65-F5344CB8AC3E}">
        <p14:creationId xmlns:p14="http://schemas.microsoft.com/office/powerpoint/2010/main" val="42621431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5881"/>
            <a:ext cx="10515600" cy="1325563"/>
          </a:xfrm>
        </p:spPr>
        <p:txBody>
          <a:bodyPr>
            <a:noAutofit/>
          </a:bodyPr>
          <a:lstStyle/>
          <a:p>
            <a:r>
              <a:rPr lang="en-US" sz="4800" b="1" dirty="0"/>
              <a:t>Remember, Wendy chose policy surveillance</a:t>
            </a:r>
          </a:p>
        </p:txBody>
      </p:sp>
      <p:sp>
        <p:nvSpPr>
          <p:cNvPr id="3" name="Content Placeholder 2"/>
          <p:cNvSpPr>
            <a:spLocks noGrp="1"/>
          </p:cNvSpPr>
          <p:nvPr>
            <p:ph idx="1"/>
          </p:nvPr>
        </p:nvSpPr>
        <p:spPr>
          <a:xfrm>
            <a:off x="838200" y="1907270"/>
            <a:ext cx="10515600" cy="4351338"/>
          </a:xfrm>
        </p:spPr>
        <p:txBody>
          <a:bodyPr>
            <a:normAutofit/>
          </a:bodyPr>
          <a:lstStyle/>
          <a:p>
            <a:endParaRPr lang="en-US" sz="4000" dirty="0"/>
          </a:p>
          <a:p>
            <a:r>
              <a:rPr lang="en-US" sz="4000" dirty="0"/>
              <a:t>Across space: All US states and Washington, DC</a:t>
            </a:r>
          </a:p>
          <a:p>
            <a:endParaRPr lang="en-US" sz="4000" dirty="0"/>
          </a:p>
          <a:p>
            <a:r>
              <a:rPr lang="en-US" sz="4000" dirty="0"/>
              <a:t>Over time: 1996 to present day</a:t>
            </a:r>
          </a:p>
        </p:txBody>
      </p:sp>
    </p:spTree>
    <p:extLst>
      <p:ext uri="{BB962C8B-B14F-4D97-AF65-F5344CB8AC3E}">
        <p14:creationId xmlns:p14="http://schemas.microsoft.com/office/powerpoint/2010/main" val="34530648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Record Changes in the Legal Text Over Time</a:t>
            </a:r>
            <a:br>
              <a:rPr lang="en-US" b="1" dirty="0"/>
            </a:br>
            <a:r>
              <a:rPr lang="en-US" b="1" dirty="0"/>
              <a:t>Example: New Jersey Distracted Driving Law</a:t>
            </a:r>
          </a:p>
        </p:txBody>
      </p:sp>
      <p:sp>
        <p:nvSpPr>
          <p:cNvPr id="4" name="Content Placeholder 3"/>
          <p:cNvSpPr>
            <a:spLocks noGrp="1"/>
          </p:cNvSpPr>
          <p:nvPr>
            <p:ph sz="half" idx="1"/>
          </p:nvPr>
        </p:nvSpPr>
        <p:spPr>
          <a:xfrm>
            <a:off x="838200" y="1825625"/>
            <a:ext cx="5181600" cy="4351338"/>
          </a:xfrm>
        </p:spPr>
        <p:txBody>
          <a:bodyPr>
            <a:normAutofit/>
          </a:bodyPr>
          <a:lstStyle/>
          <a:p>
            <a:pPr marL="0" indent="0">
              <a:buNone/>
            </a:pPr>
            <a:r>
              <a:rPr lang="en-US" sz="3200" b="1" dirty="0"/>
              <a:t>2010 Version</a:t>
            </a:r>
          </a:p>
          <a:p>
            <a:pPr marL="0" indent="0">
              <a:buNone/>
            </a:pPr>
            <a:r>
              <a:rPr lang="en-US" sz="2400" dirty="0"/>
              <a:t>d. A person who violates this section shall be fined $100</a:t>
            </a:r>
          </a:p>
          <a:p>
            <a:pPr marL="0" indent="0">
              <a:buNone/>
            </a:pPr>
            <a:endParaRPr lang="en-US" sz="3200" dirty="0"/>
          </a:p>
        </p:txBody>
      </p:sp>
      <p:sp>
        <p:nvSpPr>
          <p:cNvPr id="5" name="Content Placeholder 4"/>
          <p:cNvSpPr>
            <a:spLocks noGrp="1"/>
          </p:cNvSpPr>
          <p:nvPr>
            <p:ph sz="half" idx="2"/>
          </p:nvPr>
        </p:nvSpPr>
        <p:spPr>
          <a:xfrm>
            <a:off x="6172200" y="1825625"/>
            <a:ext cx="5181600" cy="4351338"/>
          </a:xfrm>
        </p:spPr>
        <p:txBody>
          <a:bodyPr>
            <a:noAutofit/>
          </a:bodyPr>
          <a:lstStyle/>
          <a:p>
            <a:pPr marL="0" indent="0">
              <a:buNone/>
            </a:pPr>
            <a:r>
              <a:rPr lang="en-US" sz="3200" b="1" dirty="0"/>
              <a:t>2014 Version</a:t>
            </a:r>
          </a:p>
          <a:p>
            <a:pPr marL="0" indent="0">
              <a:buNone/>
            </a:pPr>
            <a:r>
              <a:rPr lang="en-US" sz="2400" dirty="0"/>
              <a:t>d. A person who violates this section shall be fined as follows:</a:t>
            </a:r>
          </a:p>
          <a:p>
            <a:pPr marL="0" indent="0">
              <a:buNone/>
            </a:pPr>
            <a:r>
              <a:rPr lang="en-US" sz="2400" dirty="0"/>
              <a:t>(1) For a first offense, not less than $200 or more than $400;</a:t>
            </a:r>
          </a:p>
          <a:p>
            <a:pPr marL="0" indent="0">
              <a:buNone/>
            </a:pPr>
            <a:r>
              <a:rPr lang="en-US" sz="2400" dirty="0"/>
              <a:t>(2) For a second offense, not less than $400 or more than $600; and</a:t>
            </a:r>
          </a:p>
          <a:p>
            <a:pPr marL="0" indent="0">
              <a:buNone/>
            </a:pPr>
            <a:r>
              <a:rPr lang="en-US" sz="2400" dirty="0"/>
              <a:t>(3) For a third or subsequent offense, not less than $600 or more than $800.</a:t>
            </a:r>
          </a:p>
          <a:p>
            <a:pPr marL="0" indent="0">
              <a:buNone/>
            </a:pPr>
            <a:r>
              <a:rPr lang="en-US" sz="2000" i="1" dirty="0"/>
              <a:t>N.J. Stat. § 39:4-97.3 Use of hands-free and hand-held wireless communication devices while driving; when permitted; penalty</a:t>
            </a:r>
            <a:br>
              <a:rPr lang="en-US" sz="2000" i="1" dirty="0"/>
            </a:br>
            <a:endParaRPr lang="en-US" sz="2000" i="1" dirty="0"/>
          </a:p>
          <a:p>
            <a:pPr marL="0" indent="0">
              <a:buNone/>
            </a:pPr>
            <a:endParaRPr lang="en-US" sz="2000" b="1" dirty="0"/>
          </a:p>
        </p:txBody>
      </p:sp>
    </p:spTree>
    <p:extLst>
      <p:ext uri="{BB962C8B-B14F-4D97-AF65-F5344CB8AC3E}">
        <p14:creationId xmlns:p14="http://schemas.microsoft.com/office/powerpoint/2010/main" val="14263716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Step 6: Coding the Law</a:t>
            </a:r>
          </a:p>
        </p:txBody>
      </p:sp>
      <p:sp>
        <p:nvSpPr>
          <p:cNvPr id="5" name="Content Placeholder 4"/>
          <p:cNvSpPr>
            <a:spLocks noGrp="1"/>
          </p:cNvSpPr>
          <p:nvPr>
            <p:ph sz="half" idx="1"/>
          </p:nvPr>
        </p:nvSpPr>
        <p:spPr>
          <a:xfrm>
            <a:off x="838200" y="1825625"/>
            <a:ext cx="10700657" cy="4351338"/>
          </a:xfrm>
        </p:spPr>
        <p:txBody>
          <a:bodyPr>
            <a:normAutofit fontScale="92500" lnSpcReduction="10000"/>
          </a:bodyPr>
          <a:lstStyle/>
          <a:p>
            <a:pPr marL="0" indent="0">
              <a:buNone/>
            </a:pPr>
            <a:r>
              <a:rPr lang="en-US" sz="4000" dirty="0"/>
              <a:t>Code answers to questions based on collected law:</a:t>
            </a:r>
          </a:p>
          <a:p>
            <a:pPr marL="0" indent="0">
              <a:buNone/>
            </a:pPr>
            <a:endParaRPr lang="en-US" sz="4000" dirty="0"/>
          </a:p>
          <a:p>
            <a:r>
              <a:rPr lang="en-US" sz="4000" dirty="0"/>
              <a:t>Read</a:t>
            </a:r>
          </a:p>
          <a:p>
            <a:endParaRPr lang="en-US" sz="4000" dirty="0"/>
          </a:p>
          <a:p>
            <a:r>
              <a:rPr lang="en-US" sz="4000" dirty="0"/>
              <a:t>Observe</a:t>
            </a:r>
          </a:p>
          <a:p>
            <a:endParaRPr lang="en-US" sz="4000" dirty="0"/>
          </a:p>
          <a:p>
            <a:r>
              <a:rPr lang="en-US" sz="4000" dirty="0"/>
              <a:t>Record</a:t>
            </a:r>
          </a:p>
          <a:p>
            <a:pPr marL="0" indent="0">
              <a:buNone/>
            </a:pPr>
            <a:endParaRPr lang="en-US" sz="4000" dirty="0"/>
          </a:p>
        </p:txBody>
      </p:sp>
    </p:spTree>
    <p:extLst>
      <p:ext uri="{BB962C8B-B14F-4D97-AF65-F5344CB8AC3E}">
        <p14:creationId xmlns:p14="http://schemas.microsoft.com/office/powerpoint/2010/main" val="6525053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1101"/>
            <a:ext cx="10515600" cy="1325563"/>
          </a:xfrm>
        </p:spPr>
        <p:txBody>
          <a:bodyPr/>
          <a:lstStyle/>
          <a:p>
            <a:r>
              <a:rPr lang="en-US" dirty="0"/>
              <a:t>Coding the Law in Practice</a:t>
            </a:r>
            <a:br>
              <a:rPr lang="en-US" dirty="0"/>
            </a:br>
            <a:r>
              <a:rPr lang="en-US" dirty="0"/>
              <a:t>Example: Alaska Distracted Driving Law</a:t>
            </a:r>
          </a:p>
        </p:txBody>
      </p:sp>
      <p:sp>
        <p:nvSpPr>
          <p:cNvPr id="3" name="Content Placeholder 2"/>
          <p:cNvSpPr>
            <a:spLocks noGrp="1"/>
          </p:cNvSpPr>
          <p:nvPr>
            <p:ph idx="1"/>
          </p:nvPr>
        </p:nvSpPr>
        <p:spPr/>
        <p:txBody>
          <a:bodyPr>
            <a:normAutofit/>
          </a:bodyPr>
          <a:lstStyle/>
          <a:p>
            <a:pPr marL="0" indent="0">
              <a:buNone/>
            </a:pPr>
            <a:endParaRPr lang="en-US" sz="4000" dirty="0"/>
          </a:p>
          <a:p>
            <a:pPr marL="0" indent="0">
              <a:buNone/>
            </a:pPr>
            <a:r>
              <a:rPr lang="en-US" sz="4000" dirty="0"/>
              <a:t>Question: What behaviors are restricted while driving?</a:t>
            </a:r>
          </a:p>
        </p:txBody>
      </p:sp>
    </p:spTree>
    <p:extLst>
      <p:ext uri="{BB962C8B-B14F-4D97-AF65-F5344CB8AC3E}">
        <p14:creationId xmlns:p14="http://schemas.microsoft.com/office/powerpoint/2010/main" val="34285060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Coding the Law in Practice</a:t>
            </a:r>
            <a:br>
              <a:rPr lang="en-US" dirty="0"/>
            </a:br>
            <a:r>
              <a:rPr lang="en-US" dirty="0"/>
              <a:t>Example Overview: Alaska Distracted Driving Law</a:t>
            </a:r>
          </a:p>
        </p:txBody>
      </p:sp>
      <p:sp>
        <p:nvSpPr>
          <p:cNvPr id="3" name="Content Placeholder 2"/>
          <p:cNvSpPr>
            <a:spLocks noGrp="1"/>
          </p:cNvSpPr>
          <p:nvPr>
            <p:ph idx="1"/>
          </p:nvPr>
        </p:nvSpPr>
        <p:spPr>
          <a:xfrm>
            <a:off x="838200" y="2119547"/>
            <a:ext cx="10515600" cy="4351338"/>
          </a:xfrm>
        </p:spPr>
        <p:txBody>
          <a:bodyPr>
            <a:normAutofit fontScale="77500" lnSpcReduction="20000"/>
          </a:bodyPr>
          <a:lstStyle/>
          <a:p>
            <a:pPr marL="0" lvl="0" indent="0">
              <a:buNone/>
            </a:pPr>
            <a:r>
              <a:rPr lang="en-US" sz="4000" b="1" dirty="0">
                <a:ln/>
                <a:ea typeface="Century Gothic" charset="0"/>
                <a:cs typeface="Century Gothic" charset="0"/>
              </a:rPr>
              <a:t>Legal Text: Alaska Stat. § 28.35.161 Use of electronic devices while driving; unlawful installation of television, monitor, or similar device </a:t>
            </a:r>
            <a:endParaRPr lang="en-US" sz="4000" b="1" dirty="0">
              <a:ea typeface="Century Gothic" charset="0"/>
              <a:cs typeface="Century Gothic" charset="0"/>
            </a:endParaRPr>
          </a:p>
          <a:p>
            <a:pPr lvl="0"/>
            <a:endParaRPr lang="en-US" sz="3600" dirty="0">
              <a:ea typeface="Century Gothic" charset="0"/>
              <a:cs typeface="Century Gothic" charset="0"/>
            </a:endParaRPr>
          </a:p>
          <a:p>
            <a:pPr marL="0" lvl="0" indent="0">
              <a:buNone/>
            </a:pPr>
            <a:r>
              <a:rPr lang="en-US" sz="3600" dirty="0">
                <a:ln/>
                <a:ea typeface="Century Gothic" charset="0"/>
                <a:cs typeface="Century Gothic" charset="0"/>
              </a:rPr>
              <a:t>(a) A person commits the crime of driving while texting, while communicating on a computer, or while a screen device is operating if the person is driving a motor vehicle, and . . . the person is reading or typing a text message or other nonvoice message or communication on a cellular telephone, personal data assistant, computer, or any other similar means capable of providing a visual display that is in view of the driver in a normal driving position while the vehicle is in motion and while the person is driving.</a:t>
            </a:r>
          </a:p>
        </p:txBody>
      </p:sp>
    </p:spTree>
    <p:extLst>
      <p:ext uri="{BB962C8B-B14F-4D97-AF65-F5344CB8AC3E}">
        <p14:creationId xmlns:p14="http://schemas.microsoft.com/office/powerpoint/2010/main" val="4303301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Coding the Law in Practice</a:t>
            </a:r>
            <a:br>
              <a:rPr lang="en-US" dirty="0"/>
            </a:br>
            <a:r>
              <a:rPr lang="en-US" dirty="0"/>
              <a:t>Example Question: Alaska Distracted Driving Law </a:t>
            </a:r>
          </a:p>
        </p:txBody>
      </p:sp>
      <p:sp>
        <p:nvSpPr>
          <p:cNvPr id="3" name="Content Placeholder 2"/>
          <p:cNvSpPr>
            <a:spLocks noGrp="1"/>
          </p:cNvSpPr>
          <p:nvPr>
            <p:ph idx="1"/>
          </p:nvPr>
        </p:nvSpPr>
        <p:spPr>
          <a:xfrm>
            <a:off x="838200" y="2233842"/>
            <a:ext cx="10515600" cy="4351338"/>
          </a:xfrm>
        </p:spPr>
        <p:txBody>
          <a:bodyPr>
            <a:normAutofit/>
          </a:bodyPr>
          <a:lstStyle/>
          <a:p>
            <a:pPr marL="0" lvl="0" indent="0">
              <a:buNone/>
            </a:pPr>
            <a:r>
              <a:rPr lang="en-US" sz="4000" b="1" dirty="0">
                <a:ln/>
                <a:ea typeface="Century Gothic" charset="0"/>
                <a:cs typeface="Century Gothic" charset="0"/>
              </a:rPr>
              <a:t>What behaviors are restricted while driving?</a:t>
            </a:r>
          </a:p>
          <a:p>
            <a:pPr marL="742950" lvl="0" indent="-742950">
              <a:buAutoNum type="alphaUcPeriod"/>
            </a:pPr>
            <a:endParaRPr lang="en-US" sz="3600" dirty="0">
              <a:ln/>
              <a:ea typeface="Century Gothic" charset="0"/>
              <a:cs typeface="Century Gothic" charset="0"/>
            </a:endParaRPr>
          </a:p>
          <a:p>
            <a:pPr marL="742950" lvl="0" indent="-742950">
              <a:buAutoNum type="alphaUcPeriod"/>
            </a:pPr>
            <a:r>
              <a:rPr lang="en-US" sz="3600" dirty="0">
                <a:ln/>
                <a:ea typeface="Century Gothic" charset="0"/>
                <a:cs typeface="Century Gothic" charset="0"/>
              </a:rPr>
              <a:t>Handheld electronic messaging</a:t>
            </a:r>
          </a:p>
          <a:p>
            <a:pPr marL="742950" lvl="0" indent="-742950">
              <a:buAutoNum type="alphaUcPeriod"/>
            </a:pPr>
            <a:r>
              <a:rPr lang="en-US" sz="3600" dirty="0">
                <a:ln/>
                <a:ea typeface="Century Gothic" charset="0"/>
                <a:cs typeface="Century Gothic" charset="0"/>
              </a:rPr>
              <a:t>Handheld calling</a:t>
            </a:r>
          </a:p>
          <a:p>
            <a:pPr marL="742950" lvl="0" indent="-742950">
              <a:buAutoNum type="alphaUcPeriod"/>
            </a:pPr>
            <a:r>
              <a:rPr lang="en-US" sz="3600" dirty="0">
                <a:ln/>
                <a:ea typeface="Century Gothic" charset="0"/>
                <a:cs typeface="Century Gothic" charset="0"/>
              </a:rPr>
              <a:t>Hands-free electronic messaging</a:t>
            </a:r>
          </a:p>
          <a:p>
            <a:pPr marL="742950" lvl="0" indent="-742950">
              <a:buAutoNum type="alphaUcPeriod"/>
            </a:pPr>
            <a:r>
              <a:rPr lang="en-US" sz="3600" dirty="0">
                <a:ln/>
                <a:ea typeface="Century Gothic" charset="0"/>
                <a:cs typeface="Century Gothic" charset="0"/>
              </a:rPr>
              <a:t>Hands-free calling</a:t>
            </a:r>
          </a:p>
        </p:txBody>
      </p:sp>
    </p:spTree>
    <p:extLst>
      <p:ext uri="{BB962C8B-B14F-4D97-AF65-F5344CB8AC3E}">
        <p14:creationId xmlns:p14="http://schemas.microsoft.com/office/powerpoint/2010/main" val="1305952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Coding the Law in Practice</a:t>
            </a:r>
            <a:br>
              <a:rPr lang="en-US" dirty="0"/>
            </a:br>
            <a:r>
              <a:rPr lang="en-US" dirty="0"/>
              <a:t>Example Review: Alaska Distracted Driving Law</a:t>
            </a:r>
          </a:p>
        </p:txBody>
      </p:sp>
      <p:sp>
        <p:nvSpPr>
          <p:cNvPr id="3" name="Content Placeholder 2"/>
          <p:cNvSpPr>
            <a:spLocks noGrp="1"/>
          </p:cNvSpPr>
          <p:nvPr>
            <p:ph idx="1"/>
          </p:nvPr>
        </p:nvSpPr>
        <p:spPr>
          <a:xfrm>
            <a:off x="838200" y="2119547"/>
            <a:ext cx="10515600" cy="4351338"/>
          </a:xfrm>
        </p:spPr>
        <p:txBody>
          <a:bodyPr>
            <a:normAutofit fontScale="77500" lnSpcReduction="20000"/>
          </a:bodyPr>
          <a:lstStyle/>
          <a:p>
            <a:pPr marL="0" lvl="0" indent="0">
              <a:buNone/>
            </a:pPr>
            <a:r>
              <a:rPr lang="en-US" sz="4000" b="1" dirty="0">
                <a:ln/>
                <a:ea typeface="Century Gothic" charset="0"/>
                <a:cs typeface="Century Gothic" charset="0"/>
              </a:rPr>
              <a:t>Legal Text: Alaska Stat. § 28.35.161 Use of electronic devices while driving; unlawful installation of television, monitor, or similar device </a:t>
            </a:r>
            <a:endParaRPr lang="en-US" sz="4000" b="1" dirty="0">
              <a:ea typeface="Century Gothic" charset="0"/>
              <a:cs typeface="Century Gothic" charset="0"/>
            </a:endParaRPr>
          </a:p>
          <a:p>
            <a:pPr lvl="0"/>
            <a:endParaRPr lang="en-US" sz="3600" dirty="0">
              <a:ea typeface="Century Gothic" charset="0"/>
              <a:cs typeface="Century Gothic" charset="0"/>
            </a:endParaRPr>
          </a:p>
          <a:p>
            <a:pPr marL="0" lvl="0" indent="0">
              <a:buNone/>
            </a:pPr>
            <a:r>
              <a:rPr lang="en-US" sz="3600" dirty="0">
                <a:ln/>
                <a:ea typeface="Century Gothic" charset="0"/>
                <a:cs typeface="Century Gothic" charset="0"/>
              </a:rPr>
              <a:t>(a) A person commits the crime of driving while texting, while communicating on a computer, or while a screen device is operating if the person is driving a motor vehicle, and . . . the person is </a:t>
            </a:r>
            <a:r>
              <a:rPr lang="en-US" sz="3600" b="1" dirty="0">
                <a:ln/>
                <a:solidFill>
                  <a:srgbClr val="0070C0"/>
                </a:solidFill>
                <a:ea typeface="Century Gothic" charset="0"/>
                <a:cs typeface="Century Gothic" charset="0"/>
              </a:rPr>
              <a:t>reading or typing a text message or other nonvoice message or communication on a cellular telephone</a:t>
            </a:r>
            <a:r>
              <a:rPr lang="en-US" sz="3600" dirty="0">
                <a:ln/>
                <a:ea typeface="Century Gothic" charset="0"/>
                <a:cs typeface="Century Gothic" charset="0"/>
              </a:rPr>
              <a:t>, personal data assistant, computer, or any other similar means capable of providing a visual display that is in view of the driver in a normal driving position while the vehicle is in motion and while the person is driving</a:t>
            </a:r>
          </a:p>
        </p:txBody>
      </p:sp>
    </p:spTree>
    <p:extLst>
      <p:ext uri="{BB962C8B-B14F-4D97-AF65-F5344CB8AC3E}">
        <p14:creationId xmlns:p14="http://schemas.microsoft.com/office/powerpoint/2010/main" val="28605080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Coding the Law in Practice</a:t>
            </a:r>
            <a:br>
              <a:rPr lang="en-US" dirty="0"/>
            </a:br>
            <a:r>
              <a:rPr lang="en-US" dirty="0"/>
              <a:t>Example Answer: Alaska Distracted Driving Law</a:t>
            </a:r>
          </a:p>
        </p:txBody>
      </p:sp>
      <p:sp>
        <p:nvSpPr>
          <p:cNvPr id="6" name="Content Placeholder 2">
            <a:extLst>
              <a:ext uri="{FF2B5EF4-FFF2-40B4-BE49-F238E27FC236}">
                <a16:creationId xmlns:a16="http://schemas.microsoft.com/office/drawing/2014/main" id="{8DCFFBA6-3FA2-4C6C-BB8D-237B7AF2B965}"/>
              </a:ext>
            </a:extLst>
          </p:cNvPr>
          <p:cNvSpPr>
            <a:spLocks noGrp="1"/>
          </p:cNvSpPr>
          <p:nvPr>
            <p:ph idx="1"/>
          </p:nvPr>
        </p:nvSpPr>
        <p:spPr>
          <a:xfrm>
            <a:off x="838200" y="1972586"/>
            <a:ext cx="10515600" cy="4351338"/>
          </a:xfrm>
        </p:spPr>
        <p:txBody>
          <a:bodyPr>
            <a:normAutofit/>
          </a:bodyPr>
          <a:lstStyle/>
          <a:p>
            <a:pPr marL="0" lvl="0" indent="0">
              <a:buNone/>
            </a:pPr>
            <a:r>
              <a:rPr lang="en-US" sz="4000" b="1" dirty="0">
                <a:ln/>
                <a:ea typeface="Century Gothic" charset="0"/>
                <a:cs typeface="Century Gothic" charset="0"/>
              </a:rPr>
              <a:t>What behaviors are restricted while driving?</a:t>
            </a:r>
          </a:p>
          <a:p>
            <a:pPr marL="742950" lvl="0" indent="-742950">
              <a:buAutoNum type="alphaUcPeriod"/>
            </a:pPr>
            <a:endParaRPr lang="en-US" sz="3600" dirty="0">
              <a:ln/>
              <a:ea typeface="Century Gothic" charset="0"/>
              <a:cs typeface="Century Gothic" charset="0"/>
            </a:endParaRPr>
          </a:p>
          <a:p>
            <a:pPr marL="742950" lvl="0" indent="-742950">
              <a:buAutoNum type="alphaUcPeriod"/>
            </a:pPr>
            <a:r>
              <a:rPr lang="en-US" sz="3600" b="1" dirty="0">
                <a:ln/>
                <a:solidFill>
                  <a:srgbClr val="0070C0"/>
                </a:solidFill>
                <a:ea typeface="Century Gothic" charset="0"/>
                <a:cs typeface="Century Gothic" charset="0"/>
              </a:rPr>
              <a:t>Handheld electronic messaging - CORRECT ANSWER</a:t>
            </a:r>
          </a:p>
          <a:p>
            <a:pPr marL="742950" lvl="0" indent="-742950">
              <a:buAutoNum type="alphaUcPeriod"/>
            </a:pPr>
            <a:r>
              <a:rPr lang="en-US" sz="3600" dirty="0">
                <a:ln/>
                <a:ea typeface="Century Gothic" charset="0"/>
                <a:cs typeface="Century Gothic" charset="0"/>
              </a:rPr>
              <a:t>Handheld calling</a:t>
            </a:r>
          </a:p>
          <a:p>
            <a:pPr marL="742950" lvl="0" indent="-742950">
              <a:buAutoNum type="alphaUcPeriod"/>
            </a:pPr>
            <a:r>
              <a:rPr lang="en-US" sz="3600" dirty="0">
                <a:ln/>
                <a:ea typeface="Century Gothic" charset="0"/>
                <a:cs typeface="Century Gothic" charset="0"/>
              </a:rPr>
              <a:t>Hands-free electronic messaging</a:t>
            </a:r>
          </a:p>
          <a:p>
            <a:pPr marL="742950" lvl="0" indent="-742950">
              <a:buAutoNum type="alphaUcPeriod"/>
            </a:pPr>
            <a:r>
              <a:rPr lang="en-US" sz="3600" dirty="0">
                <a:ln/>
                <a:ea typeface="Century Gothic" charset="0"/>
                <a:cs typeface="Century Gothic" charset="0"/>
              </a:rPr>
              <a:t>Hands-free calling</a:t>
            </a:r>
          </a:p>
        </p:txBody>
      </p:sp>
    </p:spTree>
    <p:extLst>
      <p:ext uri="{BB962C8B-B14F-4D97-AF65-F5344CB8AC3E}">
        <p14:creationId xmlns:p14="http://schemas.microsoft.com/office/powerpoint/2010/main" val="34395998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Remember the Research Protocol</a:t>
            </a:r>
          </a:p>
        </p:txBody>
      </p:sp>
      <p:sp>
        <p:nvSpPr>
          <p:cNvPr id="3" name="Content Placeholder 2"/>
          <p:cNvSpPr>
            <a:spLocks noGrp="1"/>
          </p:cNvSpPr>
          <p:nvPr>
            <p:ph idx="1"/>
          </p:nvPr>
        </p:nvSpPr>
        <p:spPr/>
        <p:txBody>
          <a:bodyPr>
            <a:normAutofit/>
          </a:bodyPr>
          <a:lstStyle/>
          <a:p>
            <a:r>
              <a:rPr lang="en-US" sz="4000" dirty="0"/>
              <a:t>The process is iterative</a:t>
            </a:r>
          </a:p>
          <a:p>
            <a:endParaRPr lang="en-US" sz="4000" dirty="0"/>
          </a:p>
          <a:p>
            <a:r>
              <a:rPr lang="en-US" sz="4000" dirty="0"/>
              <a:t>Record all changes</a:t>
            </a:r>
          </a:p>
          <a:p>
            <a:endParaRPr lang="en-US" sz="4000" dirty="0"/>
          </a:p>
          <a:p>
            <a:r>
              <a:rPr lang="en-US" sz="4000" dirty="0"/>
              <a:t>Revisit and recode if changes are made</a:t>
            </a:r>
          </a:p>
        </p:txBody>
      </p:sp>
    </p:spTree>
    <p:extLst>
      <p:ext uri="{BB962C8B-B14F-4D97-AF65-F5344CB8AC3E}">
        <p14:creationId xmlns:p14="http://schemas.microsoft.com/office/powerpoint/2010/main" val="543160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24723</TotalTime>
  <Words>3739</Words>
  <Application>Microsoft Office PowerPoint</Application>
  <PresentationFormat>Widescreen</PresentationFormat>
  <Paragraphs>715</Paragraphs>
  <Slides>118</Slides>
  <Notes>118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118</vt:i4>
      </vt:variant>
    </vt:vector>
  </HeadingPairs>
  <TitlesOfParts>
    <vt:vector size="122" baseType="lpstr">
      <vt:lpstr>Arial</vt:lpstr>
      <vt:lpstr>Calibri</vt:lpstr>
      <vt:lpstr>Calibri Light</vt:lpstr>
      <vt:lpstr>Office Theme</vt:lpstr>
      <vt:lpstr>Introduction to Legal Mapping</vt:lpstr>
      <vt:lpstr>ChangeLab Solutions Disclaimer</vt:lpstr>
      <vt:lpstr>CDC Disclaimer</vt:lpstr>
      <vt:lpstr>Competencies</vt:lpstr>
      <vt:lpstr>What We’ll Discuss</vt:lpstr>
      <vt:lpstr>Legal Mapping</vt:lpstr>
      <vt:lpstr>Why Use Legal Mapping?</vt:lpstr>
      <vt:lpstr>Synthesizes Data in a Simple &amp; Accessible Way</vt:lpstr>
      <vt:lpstr>Emphasizes Transdisciplinary Research</vt:lpstr>
      <vt:lpstr>Tracks Laws Over Time</vt:lpstr>
      <vt:lpstr>Creates Reliable Data</vt:lpstr>
      <vt:lpstr>What Are Different Legal Mapping Options?</vt:lpstr>
      <vt:lpstr>Types of Legal Mapping</vt:lpstr>
      <vt:lpstr>Policy Surveillance &amp; Legal Assessments</vt:lpstr>
      <vt:lpstr>Similarities</vt:lpstr>
      <vt:lpstr>Differences</vt:lpstr>
      <vt:lpstr>Differences (continued)</vt:lpstr>
      <vt:lpstr>Types of Legal Mapping in  Public Health Law Practice</vt:lpstr>
      <vt:lpstr>Types of Legal Mapping: Legal Scan</vt:lpstr>
      <vt:lpstr>Types of Legal Mapping: Legal Profile</vt:lpstr>
      <vt:lpstr>Review of the Types of Legal Mapping</vt:lpstr>
      <vt:lpstr>Meet Wendy!</vt:lpstr>
      <vt:lpstr>Wendy’s Hypothesis</vt:lpstr>
      <vt:lpstr>Question: What should Wendy do?</vt:lpstr>
      <vt:lpstr>Types of Legal Mapping (review)</vt:lpstr>
      <vt:lpstr>Answer: What should Wendy do?</vt:lpstr>
      <vt:lpstr>Recap: What is Legal Epidemiology?</vt:lpstr>
      <vt:lpstr>Next, Wendy must choose a legal epidemiology study design</vt:lpstr>
      <vt:lpstr>Question: Which legal mapping model should Wendy use?</vt:lpstr>
      <vt:lpstr>Remember:</vt:lpstr>
      <vt:lpstr>Answer: Which legal mapping model should Wendy use?</vt:lpstr>
      <vt:lpstr>To conduct policy surveillance, Wendy creates a multidisciplinary team.</vt:lpstr>
      <vt:lpstr>Policy Surveillance</vt:lpstr>
      <vt:lpstr>Step 1: Defining the Scope</vt:lpstr>
      <vt:lpstr>Step 1: Defining the Scope </vt:lpstr>
      <vt:lpstr>Step 1: Defining the Scope - GOAL </vt:lpstr>
      <vt:lpstr>Step 1: Defining the Scope- audience </vt:lpstr>
      <vt:lpstr>Step 1: Defining the Scope - ACCESSIBILITY </vt:lpstr>
      <vt:lpstr>Step 1: Defining the Scope - resources </vt:lpstr>
      <vt:lpstr>Step 1: Defining the Scope - type </vt:lpstr>
      <vt:lpstr>Step 1: Defining the Scope                          Redefining the Scope</vt:lpstr>
      <vt:lpstr>Step 2: Conducting Background Research - purpose       The Team Conducts Background Research  </vt:lpstr>
      <vt:lpstr>Step 2: Conducting Background Research – legal landscape    The Team Conducts Background Research  </vt:lpstr>
      <vt:lpstr>Step 2: Conducting Background Research – key features     The Team Conducts Background Research  </vt:lpstr>
      <vt:lpstr>Step 2: Conducting Background Research       The Team Conducts Background Research  </vt:lpstr>
      <vt:lpstr>Step 2: Conducting Background Research           In-Depth Background Research: Six Steps</vt:lpstr>
      <vt:lpstr>Six Steps of Background research        Step 1: Identify Reliable Secondary Sources </vt:lpstr>
      <vt:lpstr>Six Steps of Background research             Step 2: Draft a Background Memorandum</vt:lpstr>
      <vt:lpstr>Goals for the Background Memorandum</vt:lpstr>
      <vt:lpstr>Background Memorandums</vt:lpstr>
      <vt:lpstr>Six Steps of Background research         Step 3: Draft a Five-State Memorandum</vt:lpstr>
      <vt:lpstr>Goals of a Five-State Memorandum</vt:lpstr>
      <vt:lpstr>Five-State Memorandum</vt:lpstr>
      <vt:lpstr>Six Steps of Background research              Step 4: Compile a Sample of Laws</vt:lpstr>
      <vt:lpstr>Six Steps of Background Research         Step 5: Refine Search Strategy</vt:lpstr>
      <vt:lpstr>Search Fail!</vt:lpstr>
      <vt:lpstr>Search Success!</vt:lpstr>
      <vt:lpstr>What is a Research Protocol?</vt:lpstr>
      <vt:lpstr>Quality Control: Redundant Legal Research</vt:lpstr>
      <vt:lpstr>Quality Control: Redundant Legal Research (continued)</vt:lpstr>
      <vt:lpstr>Rate of Redundancy </vt:lpstr>
      <vt:lpstr>Rate of Redundancy (continued)</vt:lpstr>
      <vt:lpstr>Rate of Redundancy: When to Use 100%</vt:lpstr>
      <vt:lpstr>six Steps of Background Research         Step 6: Identify Features of the Law </vt:lpstr>
      <vt:lpstr>          Wendy Must Narrow Down Her List  Features initially observed in the law:</vt:lpstr>
      <vt:lpstr>Wendy Must Narrow Down Her List</vt:lpstr>
      <vt:lpstr>Wendy Must Narrow Down Her List: Expert Review</vt:lpstr>
      <vt:lpstr>Step 3:   Developing Coding Questions</vt:lpstr>
      <vt:lpstr>Step 3: Developing coding questions        Goals of Question Development</vt:lpstr>
      <vt:lpstr>Track Laws Through Q&amp;A Format: Example</vt:lpstr>
      <vt:lpstr>Track Laws Through Q&amp;A Format: Example</vt:lpstr>
      <vt:lpstr>Track Laws Through Q&amp;A Format: Preemption</vt:lpstr>
      <vt:lpstr>Step 3: Developing coding questions        Goals of Question Development</vt:lpstr>
      <vt:lpstr>Measure the Law Through Observation (Rather Than Interpretation)</vt:lpstr>
      <vt:lpstr>Step 3: Developing coding questions                      Goals of Question Development</vt:lpstr>
      <vt:lpstr>Finding Unexpected Responses</vt:lpstr>
      <vt:lpstr>Types of Coding Questions</vt:lpstr>
      <vt:lpstr>Types of Coding Questions: Conditional</vt:lpstr>
      <vt:lpstr>Types of Coding Questions: Text Field</vt:lpstr>
      <vt:lpstr>Types of Coding Questions: Binary</vt:lpstr>
      <vt:lpstr>Types of Coding Questions: Categorical (Select All That Apply)</vt:lpstr>
      <vt:lpstr>Types of Coding Questions: Categorical (Mutually Exclusive)</vt:lpstr>
      <vt:lpstr>Review: Types of Coding Questions</vt:lpstr>
      <vt:lpstr>Step 4: Collecting the Law</vt:lpstr>
      <vt:lpstr>Step 4: Collecting the Law – Legal Citation</vt:lpstr>
      <vt:lpstr>Step 4: Collecting the Law – Effective Date of Law</vt:lpstr>
      <vt:lpstr>Step 4: Collecting the Law – Statutory History</vt:lpstr>
      <vt:lpstr>Step 4: Collecting the Law – the Body of the Law</vt:lpstr>
      <vt:lpstr>Practice Tips</vt:lpstr>
      <vt:lpstr>Step 5: Creating the Legal Text</vt:lpstr>
      <vt:lpstr>Remember, Wendy chose policy surveillance</vt:lpstr>
      <vt:lpstr>Record Changes in the Legal Text Over Time Example: New Jersey Distracted Driving Law</vt:lpstr>
      <vt:lpstr>Step 6: Coding the Law</vt:lpstr>
      <vt:lpstr>Coding the Law in Practice Example: Alaska Distracted Driving Law</vt:lpstr>
      <vt:lpstr>Coding the Law in Practice Example Overview: Alaska Distracted Driving Law</vt:lpstr>
      <vt:lpstr>Coding the Law in Practice Example Question: Alaska Distracted Driving Law </vt:lpstr>
      <vt:lpstr>Coding the Law in Practice Example Review: Alaska Distracted Driving Law</vt:lpstr>
      <vt:lpstr>Coding the Law in Practice Example Answer: Alaska Distracted Driving Law</vt:lpstr>
      <vt:lpstr>Remember the Research Protocol</vt:lpstr>
      <vt:lpstr>Quality Control: Redundant Coding</vt:lpstr>
      <vt:lpstr>Rate of Redundancy (Review)</vt:lpstr>
      <vt:lpstr>Redundant Coding Process</vt:lpstr>
      <vt:lpstr>Rate of Redundancy</vt:lpstr>
      <vt:lpstr>Policy Surveillance: Redundant Coding</vt:lpstr>
      <vt:lpstr>Post-Production Statistical Quality Control</vt:lpstr>
      <vt:lpstr>Preparing Data for Advanced Research Methods</vt:lpstr>
      <vt:lpstr>Codebook</vt:lpstr>
      <vt:lpstr>Step 7:   Publication &amp; Dissemination</vt:lpstr>
      <vt:lpstr>Step 7: Publication &amp; Dissemination</vt:lpstr>
      <vt:lpstr>Step 7: Publication &amp; Dissemination (continued)</vt:lpstr>
      <vt:lpstr>What does Wendy do next?</vt:lpstr>
      <vt:lpstr>Step 8: Tracking and Updating the Law</vt:lpstr>
      <vt:lpstr>What Worked?</vt:lpstr>
      <vt:lpstr>Up next:   Advanced Legal Epidemiology Methods!</vt:lpstr>
      <vt:lpstr>Looking Ahead</vt:lpstr>
      <vt:lpstr>What We Discussed</vt:lpstr>
      <vt:lpstr>Funding</vt:lpstr>
      <vt:lpstr>Introduction to Legal Mapping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Legal Epidemiology</dc:title>
  <dc:creator>Yesenia Ortega</dc:creator>
  <cp:lastModifiedBy>Tigris (Carolyn Uno)</cp:lastModifiedBy>
  <cp:revision>224</cp:revision>
  <dcterms:created xsi:type="dcterms:W3CDTF">2019-10-04T12:43:10Z</dcterms:created>
  <dcterms:modified xsi:type="dcterms:W3CDTF">2021-04-29T17:56:12Z</dcterms:modified>
</cp:coreProperties>
</file>