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5" r:id="rId15"/>
    <p:sldId id="317" r:id="rId16"/>
    <p:sldId id="316" r:id="rId17"/>
    <p:sldId id="318" r:id="rId18"/>
    <p:sldId id="319" r:id="rId19"/>
    <p:sldId id="273" r:id="rId20"/>
    <p:sldId id="322" r:id="rId21"/>
    <p:sldId id="272" r:id="rId22"/>
    <p:sldId id="274" r:id="rId23"/>
    <p:sldId id="277" r:id="rId24"/>
    <p:sldId id="278" r:id="rId25"/>
    <p:sldId id="279" r:id="rId26"/>
    <p:sldId id="308" r:id="rId27"/>
    <p:sldId id="280" r:id="rId28"/>
    <p:sldId id="281" r:id="rId29"/>
    <p:sldId id="282" r:id="rId30"/>
    <p:sldId id="283" r:id="rId31"/>
    <p:sldId id="285" r:id="rId32"/>
    <p:sldId id="286" r:id="rId33"/>
    <p:sldId id="287" r:id="rId34"/>
    <p:sldId id="288" r:id="rId35"/>
    <p:sldId id="289" r:id="rId36"/>
    <p:sldId id="290" r:id="rId37"/>
    <p:sldId id="323" r:id="rId38"/>
    <p:sldId id="292" r:id="rId39"/>
    <p:sldId id="293" r:id="rId40"/>
    <p:sldId id="294" r:id="rId41"/>
    <p:sldId id="295" r:id="rId42"/>
    <p:sldId id="297" r:id="rId43"/>
    <p:sldId id="298" r:id="rId44"/>
    <p:sldId id="320" r:id="rId45"/>
    <p:sldId id="321" r:id="rId46"/>
    <p:sldId id="300" r:id="rId47"/>
    <p:sldId id="301" r:id="rId48"/>
    <p:sldId id="302" r:id="rId49"/>
    <p:sldId id="303" r:id="rId50"/>
    <p:sldId id="304" r:id="rId51"/>
    <p:sldId id="305" r:id="rId52"/>
    <p:sldId id="306" r:id="rId53"/>
    <p:sldId id="307" r:id="rId54"/>
    <p:sldId id="309" r:id="rId55"/>
    <p:sldId id="310" r:id="rId56"/>
    <p:sldId id="311" r:id="rId57"/>
    <p:sldId id="312" r:id="rId58"/>
    <p:sldId id="313" r:id="rId59"/>
    <p:sldId id="314" r:id="rId60"/>
    <p:sldId id="259" r:id="rId61"/>
    <p:sldId id="315"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Johnson" initials="RJ" lastIdx="3" clrIdx="0">
    <p:extLst>
      <p:ext uri="{19B8F6BF-5375-455C-9EA6-DF929625EA0E}">
        <p15:presenceInfo xmlns:p15="http://schemas.microsoft.com/office/powerpoint/2012/main" userId="S-1-5-21-3249866925-2929163265-1819928408-2112" providerId="AD"/>
      </p:ext>
    </p:extLst>
  </p:cmAuthor>
  <p:cmAuthor id="2" name="Alexis Etow" initials="AE" lastIdx="9" clrIdx="1">
    <p:extLst>
      <p:ext uri="{19B8F6BF-5375-455C-9EA6-DF929625EA0E}">
        <p15:presenceInfo xmlns:p15="http://schemas.microsoft.com/office/powerpoint/2012/main" userId="Alexis Etow" providerId="None"/>
      </p:ext>
    </p:extLst>
  </p:cmAuthor>
  <p:cmAuthor id="3" name="Rebecca Johnson" initials="RJ [2]" lastIdx="7" clrIdx="2">
    <p:extLst>
      <p:ext uri="{19B8F6BF-5375-455C-9EA6-DF929625EA0E}">
        <p15:presenceInfo xmlns:p15="http://schemas.microsoft.com/office/powerpoint/2012/main" userId="S::rjohnson@changelabsolutions.org::8e7f350a-d4e5-4e61-be65-c13b6aa8a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64006" autoAdjust="0"/>
  </p:normalViewPr>
  <p:slideViewPr>
    <p:cSldViewPr snapToGrid="0">
      <p:cViewPr varScale="1">
        <p:scale>
          <a:sx n="66" d="100"/>
          <a:sy n="66" d="100"/>
        </p:scale>
        <p:origin x="7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FC383-47E5-4A61-BFAA-7DBC6BADA4E4}" type="datetimeFigureOut">
              <a:rPr lang="en-US" smtClean="0"/>
              <a:t>10/2/2019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E8A4C-BB9A-4724-8D93-82CE856B7FF5}" type="slidenum">
              <a:rPr lang="en-US" smtClean="0"/>
              <a:t>‹#›</a:t>
            </a:fld>
            <a:endParaRPr lang="en-US"/>
          </a:p>
        </p:txBody>
      </p:sp>
    </p:spTree>
    <p:extLst>
      <p:ext uri="{BB962C8B-B14F-4D97-AF65-F5344CB8AC3E}">
        <p14:creationId xmlns:p14="http://schemas.microsoft.com/office/powerpoint/2010/main" val="512835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E8A4C-BB9A-4724-8D93-82CE856B7FF5}" type="slidenum">
              <a:rPr lang="en-US" smtClean="0"/>
              <a:t>1</a:t>
            </a:fld>
            <a:endParaRPr lang="en-US"/>
          </a:p>
        </p:txBody>
      </p:sp>
    </p:spTree>
    <p:extLst>
      <p:ext uri="{BB962C8B-B14F-4D97-AF65-F5344CB8AC3E}">
        <p14:creationId xmlns:p14="http://schemas.microsoft.com/office/powerpoint/2010/main" val="194868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0E8A4C-BB9A-4724-8D93-82CE856B7FF5}" type="slidenum">
              <a:rPr lang="en-US" smtClean="0"/>
              <a:t>58</a:t>
            </a:fld>
            <a:endParaRPr lang="en-US"/>
          </a:p>
        </p:txBody>
      </p:sp>
    </p:spTree>
    <p:extLst>
      <p:ext uri="{BB962C8B-B14F-4D97-AF65-F5344CB8AC3E}">
        <p14:creationId xmlns:p14="http://schemas.microsoft.com/office/powerpoint/2010/main" val="427823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2BA1-B584-41DF-9B4B-35AD574EDF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9437BE-4CEA-4B8C-A04C-A862863DB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D80046-C5B8-478D-AF7A-B60DA452D17F}"/>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5" name="Footer Placeholder 4">
            <a:extLst>
              <a:ext uri="{FF2B5EF4-FFF2-40B4-BE49-F238E27FC236}">
                <a16:creationId xmlns:a16="http://schemas.microsoft.com/office/drawing/2014/main" id="{62943BFC-00E0-4B09-BADA-77D9FA1F2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3EC256-9986-4C9F-9EE8-7D47DC5CA382}"/>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239620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C06DA-EE55-4D50-BC70-F5EA2C4CCC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F55AC5-1E9D-4594-907D-8182398780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6825C-E44C-4EF9-86C7-7A9DF00A0838}"/>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5" name="Footer Placeholder 4">
            <a:extLst>
              <a:ext uri="{FF2B5EF4-FFF2-40B4-BE49-F238E27FC236}">
                <a16:creationId xmlns:a16="http://schemas.microsoft.com/office/drawing/2014/main" id="{C9F01025-5B08-4283-8A1B-A3D3B56F4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790E7-2016-4A90-A395-5E693B727AB2}"/>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351998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52295-E071-47CC-959B-D4933948C0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804225-01BD-41F8-B025-B7E46612E7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3B426-DBA8-4962-AE2B-2AF9CFD12885}"/>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5" name="Footer Placeholder 4">
            <a:extLst>
              <a:ext uri="{FF2B5EF4-FFF2-40B4-BE49-F238E27FC236}">
                <a16:creationId xmlns:a16="http://schemas.microsoft.com/office/drawing/2014/main" id="{213AABA4-2627-4EEF-8281-F3BD4DD76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FBDE2-1A01-4DAD-A46F-8E0695B81F6C}"/>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2679811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53B9-6DA1-4F10-A019-3563AB560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DA18E0-738A-40A0-A73C-2E0CD14E2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2EE5CF-7FE1-41A1-949E-B8B29AD9E14E}"/>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5" name="Footer Placeholder 4">
            <a:extLst>
              <a:ext uri="{FF2B5EF4-FFF2-40B4-BE49-F238E27FC236}">
                <a16:creationId xmlns:a16="http://schemas.microsoft.com/office/drawing/2014/main" id="{1987D1F9-0381-453C-ACBD-0CC54C7C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051CB-8B0D-49CA-AE7E-FCF7963476E2}"/>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138669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8F70-CC41-4CA5-B797-6221A1B112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F269AF-2656-4538-B2FC-F372B7C8E7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A44032-B18A-41E5-A5E2-2DDF0536C626}"/>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5" name="Footer Placeholder 4">
            <a:extLst>
              <a:ext uri="{FF2B5EF4-FFF2-40B4-BE49-F238E27FC236}">
                <a16:creationId xmlns:a16="http://schemas.microsoft.com/office/drawing/2014/main" id="{7C6A50DF-507D-4022-8314-4DBF4D2DC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DF6379-1BB8-47B9-93EA-2F0E76FA9E14}"/>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268856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ED36C-63D0-44E1-8C0C-31291852B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07DEE0-8197-42D9-8B0D-029C4D87FD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00F49D-0603-4C0E-940C-4034C1EAF1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E902D6-3484-44E6-9A4F-2F14011E9AD5}"/>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6" name="Footer Placeholder 5">
            <a:extLst>
              <a:ext uri="{FF2B5EF4-FFF2-40B4-BE49-F238E27FC236}">
                <a16:creationId xmlns:a16="http://schemas.microsoft.com/office/drawing/2014/main" id="{5DDB7F79-B396-485D-9905-6FC05BFAC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2060FD-637E-4995-AE15-5C1361E01878}"/>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267226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F07C-1609-4ECD-8724-A787D402F2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E9ADE5-E476-4A10-ACF3-1242F0964C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51E6FD-5BB2-430B-8F19-A8A3B8528B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6A922E-94F6-49D7-A42F-755B49C0A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428E66-9A0E-424A-B16C-D7F9BFF4F1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F2822C-EB11-4FF8-8C27-8C81E9EBCB93}"/>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8" name="Footer Placeholder 7">
            <a:extLst>
              <a:ext uri="{FF2B5EF4-FFF2-40B4-BE49-F238E27FC236}">
                <a16:creationId xmlns:a16="http://schemas.microsoft.com/office/drawing/2014/main" id="{60AF4B9D-527F-4E64-93E7-6A349EC2B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8657D1-3309-46E0-90E4-2E357B5229A9}"/>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95881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6F4E4-59FE-404F-86B9-583C977D79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ECE5FB-26A6-4BF0-84A0-C9F94EFA1FFF}"/>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4" name="Footer Placeholder 3">
            <a:extLst>
              <a:ext uri="{FF2B5EF4-FFF2-40B4-BE49-F238E27FC236}">
                <a16:creationId xmlns:a16="http://schemas.microsoft.com/office/drawing/2014/main" id="{EC7147AC-E656-4CB5-8ABD-4A160C228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735515-69E8-41AB-B3F2-A8A2BE6A8CB3}"/>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77043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F139A-100C-49B2-BF4B-2BFC0CA183D5}"/>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3" name="Footer Placeholder 2">
            <a:extLst>
              <a:ext uri="{FF2B5EF4-FFF2-40B4-BE49-F238E27FC236}">
                <a16:creationId xmlns:a16="http://schemas.microsoft.com/office/drawing/2014/main" id="{69B74DAF-DD72-4F85-A554-7D5C2A0BB5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D1EDE1-BA9A-4349-8FCD-E4F454E8DC62}"/>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393099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3EDB-E3E2-4FBC-A562-A694924968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F0467F-0C3F-4DCC-9E55-469DCB9830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3125AB-630C-471B-8D68-D631B8F53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EBCD4B-23CF-441D-A8DA-605B623CC1BE}"/>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6" name="Footer Placeholder 5">
            <a:extLst>
              <a:ext uri="{FF2B5EF4-FFF2-40B4-BE49-F238E27FC236}">
                <a16:creationId xmlns:a16="http://schemas.microsoft.com/office/drawing/2014/main" id="{F7A68799-975C-448A-9C31-F8A25564D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FFA4D-4D98-42C7-AA9F-FABC56BA4051}"/>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339754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2E152-F39D-4768-A0D9-C9B5CAA4F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55F585-C271-44B4-BE9A-C62F8844F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70D755-914E-4904-926E-4CB23C9FF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7D4405-CABB-485B-A0BD-39C7914E6B1A}"/>
              </a:ext>
            </a:extLst>
          </p:cNvPr>
          <p:cNvSpPr>
            <a:spLocks noGrp="1"/>
          </p:cNvSpPr>
          <p:nvPr>
            <p:ph type="dt" sz="half" idx="10"/>
          </p:nvPr>
        </p:nvSpPr>
        <p:spPr/>
        <p:txBody>
          <a:bodyPr/>
          <a:lstStyle/>
          <a:p>
            <a:fld id="{C85D8ADA-144C-4E10-A236-41F34178F906}" type="datetimeFigureOut">
              <a:rPr lang="en-US" smtClean="0"/>
              <a:t>10/2/2019</a:t>
            </a:fld>
            <a:endParaRPr lang="en-US"/>
          </a:p>
        </p:txBody>
      </p:sp>
      <p:sp>
        <p:nvSpPr>
          <p:cNvPr id="6" name="Footer Placeholder 5">
            <a:extLst>
              <a:ext uri="{FF2B5EF4-FFF2-40B4-BE49-F238E27FC236}">
                <a16:creationId xmlns:a16="http://schemas.microsoft.com/office/drawing/2014/main" id="{1E9AEAB4-AC99-4FA1-8FD7-72F354841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39690-9638-49FB-BC14-98DF42357F6A}"/>
              </a:ext>
            </a:extLst>
          </p:cNvPr>
          <p:cNvSpPr>
            <a:spLocks noGrp="1"/>
          </p:cNvSpPr>
          <p:nvPr>
            <p:ph type="sldNum" sz="quarter" idx="12"/>
          </p:nvPr>
        </p:nvSpPr>
        <p:spPr/>
        <p:txBody>
          <a:bodyPr/>
          <a:lstStyle/>
          <a:p>
            <a:fld id="{1447094A-4FB3-4ACB-A271-8DDD85A111F7}" type="slidenum">
              <a:rPr lang="en-US" smtClean="0"/>
              <a:t>‹#›</a:t>
            </a:fld>
            <a:endParaRPr lang="en-US"/>
          </a:p>
        </p:txBody>
      </p:sp>
    </p:spTree>
    <p:extLst>
      <p:ext uri="{BB962C8B-B14F-4D97-AF65-F5344CB8AC3E}">
        <p14:creationId xmlns:p14="http://schemas.microsoft.com/office/powerpoint/2010/main" val="17724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F71AAE-150B-4B82-BB96-C9D0F4011F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BEB4E3-A921-4145-8097-346D4E0DC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473A20-C479-48B4-BDAF-72FCBE9F1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D8ADA-144C-4E10-A236-41F34178F906}" type="datetimeFigureOut">
              <a:rPr lang="en-US" smtClean="0"/>
              <a:t>10/2/2019</a:t>
            </a:fld>
            <a:endParaRPr lang="en-US"/>
          </a:p>
        </p:txBody>
      </p:sp>
      <p:sp>
        <p:nvSpPr>
          <p:cNvPr id="5" name="Footer Placeholder 4">
            <a:extLst>
              <a:ext uri="{FF2B5EF4-FFF2-40B4-BE49-F238E27FC236}">
                <a16:creationId xmlns:a16="http://schemas.microsoft.com/office/drawing/2014/main" id="{AD9F26EF-14FA-4213-94C6-DC5E843D4F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AFCFDA-9AA0-44C4-832E-13382090A0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7094A-4FB3-4ACB-A271-8DDD85A111F7}" type="slidenum">
              <a:rPr lang="en-US" smtClean="0"/>
              <a:t>‹#›</a:t>
            </a:fld>
            <a:endParaRPr lang="en-US"/>
          </a:p>
        </p:txBody>
      </p:sp>
    </p:spTree>
    <p:extLst>
      <p:ext uri="{BB962C8B-B14F-4D97-AF65-F5344CB8AC3E}">
        <p14:creationId xmlns:p14="http://schemas.microsoft.com/office/powerpoint/2010/main" val="1717575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B9EC9F-D5E2-4EE7-8D4C-5C89067BF9EF}"/>
              </a:ext>
            </a:extLst>
          </p:cNvPr>
          <p:cNvSpPr>
            <a:spLocks noGrp="1"/>
          </p:cNvSpPr>
          <p:nvPr>
            <p:ph type="ctrTitle"/>
          </p:nvPr>
        </p:nvSpPr>
        <p:spPr/>
        <p:txBody>
          <a:bodyPr>
            <a:normAutofit/>
          </a:bodyPr>
          <a:lstStyle/>
          <a:p>
            <a:r>
              <a:rPr lang="en-US" sz="8000" b="1" dirty="0">
                <a:cs typeface="Century Gothic"/>
              </a:rPr>
              <a:t>Preemption and Public Health </a:t>
            </a:r>
            <a:endParaRPr lang="en-US" sz="8000" dirty="0"/>
          </a:p>
        </p:txBody>
      </p:sp>
    </p:spTree>
    <p:extLst>
      <p:ext uri="{BB962C8B-B14F-4D97-AF65-F5344CB8AC3E}">
        <p14:creationId xmlns:p14="http://schemas.microsoft.com/office/powerpoint/2010/main" val="879871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D2C5-FFE4-4383-AA09-5868D7164FCD}"/>
              </a:ext>
            </a:extLst>
          </p:cNvPr>
          <p:cNvSpPr>
            <a:spLocks noGrp="1"/>
          </p:cNvSpPr>
          <p:nvPr>
            <p:ph type="title"/>
          </p:nvPr>
        </p:nvSpPr>
        <p:spPr/>
        <p:txBody>
          <a:bodyPr>
            <a:normAutofit/>
          </a:bodyPr>
          <a:lstStyle/>
          <a:p>
            <a:r>
              <a:rPr lang="en-US" sz="4800" b="1" dirty="0">
                <a:cs typeface="Century Gothic"/>
              </a:rPr>
              <a:t>Reservation of Power: 10th Amendment</a:t>
            </a:r>
            <a:endParaRPr lang="en-US" sz="4800" dirty="0"/>
          </a:p>
        </p:txBody>
      </p:sp>
      <p:sp>
        <p:nvSpPr>
          <p:cNvPr id="3" name="Content Placeholder 2">
            <a:extLst>
              <a:ext uri="{FF2B5EF4-FFF2-40B4-BE49-F238E27FC236}">
                <a16:creationId xmlns:a16="http://schemas.microsoft.com/office/drawing/2014/main" id="{1E64BD96-5DEB-4AC3-89E5-618992F03E87}"/>
              </a:ext>
            </a:extLst>
          </p:cNvPr>
          <p:cNvSpPr>
            <a:spLocks noGrp="1"/>
          </p:cNvSpPr>
          <p:nvPr>
            <p:ph idx="1"/>
          </p:nvPr>
        </p:nvSpPr>
        <p:spPr/>
        <p:txBody>
          <a:bodyPr anchor="ctr"/>
          <a:lstStyle/>
          <a:p>
            <a:pPr marL="0" indent="0">
              <a:lnSpc>
                <a:spcPct val="100000"/>
              </a:lnSpc>
              <a:buNone/>
            </a:pPr>
            <a:r>
              <a:rPr lang="en-US" sz="3600" dirty="0">
                <a:ea typeface="MS PGothic" panose="020B0600070205080204" pitchFamily="34" charset="-128"/>
                <a:cs typeface="Century Gothic"/>
                <a:sym typeface="Lucida Grande" pitchFamily="-110" charset="0"/>
              </a:rPr>
              <a:t>“The powers not delegated to the United States by the Constitution, nor prohibited by it to the States, are reserved to the States respectively, or to the people.”</a:t>
            </a:r>
          </a:p>
          <a:p>
            <a:endParaRPr lang="en-US" dirty="0"/>
          </a:p>
        </p:txBody>
      </p:sp>
    </p:spTree>
    <p:extLst>
      <p:ext uri="{BB962C8B-B14F-4D97-AF65-F5344CB8AC3E}">
        <p14:creationId xmlns:p14="http://schemas.microsoft.com/office/powerpoint/2010/main" val="164265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B8E26-80C4-4B2B-9FA2-D69A821B1E62}"/>
              </a:ext>
            </a:extLst>
          </p:cNvPr>
          <p:cNvSpPr>
            <a:spLocks noGrp="1"/>
          </p:cNvSpPr>
          <p:nvPr>
            <p:ph type="title"/>
          </p:nvPr>
        </p:nvSpPr>
        <p:spPr/>
        <p:txBody>
          <a:bodyPr>
            <a:normAutofit/>
          </a:bodyPr>
          <a:lstStyle/>
          <a:p>
            <a:r>
              <a:rPr lang="en-US" sz="6000" b="1" dirty="0">
                <a:cs typeface="Century Gothic"/>
              </a:rPr>
              <a:t>What about police power?</a:t>
            </a:r>
            <a:endParaRPr lang="en-US" sz="6000" dirty="0"/>
          </a:p>
        </p:txBody>
      </p:sp>
      <p:sp>
        <p:nvSpPr>
          <p:cNvPr id="3" name="Content Placeholder 2">
            <a:extLst>
              <a:ext uri="{FF2B5EF4-FFF2-40B4-BE49-F238E27FC236}">
                <a16:creationId xmlns:a16="http://schemas.microsoft.com/office/drawing/2014/main" id="{2E3D8B0F-28BE-4D5B-8154-064484D4C887}"/>
              </a:ext>
            </a:extLst>
          </p:cNvPr>
          <p:cNvSpPr>
            <a:spLocks noGrp="1"/>
          </p:cNvSpPr>
          <p:nvPr>
            <p:ph idx="1"/>
          </p:nvPr>
        </p:nvSpPr>
        <p:spPr/>
        <p:txBody>
          <a:bodyPr/>
          <a:lstStyle/>
          <a:p>
            <a:r>
              <a:rPr lang="en-US" altLang="en-US" sz="3600" dirty="0">
                <a:cs typeface="Century Gothic"/>
              </a:rPr>
              <a:t>Promote the public health, safety, and the general </a:t>
            </a:r>
          </a:p>
          <a:p>
            <a:r>
              <a:rPr lang="en-US" altLang="en-US" sz="3600" dirty="0">
                <a:cs typeface="Century Gothic"/>
              </a:rPr>
              <a:t>well-being of the community</a:t>
            </a:r>
          </a:p>
          <a:p>
            <a:endParaRPr lang="en-US" altLang="en-US" sz="3600" dirty="0">
              <a:cs typeface="Century Gothic"/>
            </a:endParaRPr>
          </a:p>
          <a:p>
            <a:r>
              <a:rPr lang="en-US" altLang="en-US" sz="3600" dirty="0">
                <a:cs typeface="Century Gothic"/>
              </a:rPr>
              <a:t>Enact and enforce laws for general welfare</a:t>
            </a:r>
          </a:p>
          <a:p>
            <a:endParaRPr lang="en-US" altLang="en-US" sz="3600" dirty="0">
              <a:cs typeface="Century Gothic"/>
            </a:endParaRPr>
          </a:p>
          <a:p>
            <a:r>
              <a:rPr lang="en-US" altLang="en-US" sz="3600" dirty="0">
                <a:cs typeface="Century Gothic"/>
              </a:rPr>
              <a:t>Regulate private rights in the public interest</a:t>
            </a:r>
          </a:p>
          <a:p>
            <a:endParaRPr lang="en-US" dirty="0"/>
          </a:p>
        </p:txBody>
      </p:sp>
    </p:spTree>
    <p:extLst>
      <p:ext uri="{BB962C8B-B14F-4D97-AF65-F5344CB8AC3E}">
        <p14:creationId xmlns:p14="http://schemas.microsoft.com/office/powerpoint/2010/main" val="239308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44F9-B2A3-47F2-95AA-11289C1C63CD}"/>
              </a:ext>
            </a:extLst>
          </p:cNvPr>
          <p:cNvSpPr>
            <a:spLocks noGrp="1"/>
          </p:cNvSpPr>
          <p:nvPr>
            <p:ph type="title"/>
          </p:nvPr>
        </p:nvSpPr>
        <p:spPr/>
        <p:txBody>
          <a:bodyPr>
            <a:normAutofit/>
          </a:bodyPr>
          <a:lstStyle/>
          <a:p>
            <a:r>
              <a:rPr lang="en-US" sz="6000" b="1" dirty="0">
                <a:cs typeface="Century Gothic"/>
              </a:rPr>
              <a:t>State Plenary Powers</a:t>
            </a:r>
            <a:endParaRPr lang="en-US" sz="6000" dirty="0"/>
          </a:p>
        </p:txBody>
      </p:sp>
      <p:sp>
        <p:nvSpPr>
          <p:cNvPr id="3" name="Content Placeholder 2">
            <a:extLst>
              <a:ext uri="{FF2B5EF4-FFF2-40B4-BE49-F238E27FC236}">
                <a16:creationId xmlns:a16="http://schemas.microsoft.com/office/drawing/2014/main" id="{B01F423D-3F25-47C5-ADFB-18C9A3A339E7}"/>
              </a:ext>
            </a:extLst>
          </p:cNvPr>
          <p:cNvSpPr>
            <a:spLocks noGrp="1"/>
          </p:cNvSpPr>
          <p:nvPr>
            <p:ph idx="1"/>
          </p:nvPr>
        </p:nvSpPr>
        <p:spPr/>
        <p:txBody>
          <a:bodyPr anchor="ctr"/>
          <a:lstStyle/>
          <a:p>
            <a:pPr marL="0" indent="0">
              <a:buNone/>
            </a:pPr>
            <a:r>
              <a:rPr lang="en-US" sz="3600" dirty="0">
                <a:cs typeface="Century Gothic"/>
              </a:rPr>
              <a:t>Distribute power between the state government and local governments</a:t>
            </a:r>
          </a:p>
          <a:p>
            <a:endParaRPr lang="en-US" dirty="0"/>
          </a:p>
        </p:txBody>
      </p:sp>
    </p:spTree>
    <p:extLst>
      <p:ext uri="{BB962C8B-B14F-4D97-AF65-F5344CB8AC3E}">
        <p14:creationId xmlns:p14="http://schemas.microsoft.com/office/powerpoint/2010/main" val="2905060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ome Rule graphic&#10;&#10;This image depicts the extent to which state and local governments can enact laws that directly impact the general public in states that follow Home Rule. In a column from top to bottom are the words &quot;State&quot; - &quot;Local&quot; and &quot;General Public.&quot; There is a arrow going from State to General Public and an arrow going from Local to General Public.">
            <a:extLst>
              <a:ext uri="{FF2B5EF4-FFF2-40B4-BE49-F238E27FC236}">
                <a16:creationId xmlns:a16="http://schemas.microsoft.com/office/drawing/2014/main" id="{483EC873-C7CA-48A7-90F8-CA73AD22C9DF}"/>
              </a:ext>
            </a:extLst>
          </p:cNvPr>
          <p:cNvPicPr>
            <a:picLocks noGrp="1" noChangeAspect="1"/>
          </p:cNvPicPr>
          <p:nvPr>
            <p:ph sz="half" idx="2"/>
          </p:nvPr>
        </p:nvPicPr>
        <p:blipFill rotWithShape="1">
          <a:blip r:embed="rId2"/>
          <a:srcRect l="20980" t="11705" r="34119" b="10123"/>
          <a:stretch/>
        </p:blipFill>
        <p:spPr>
          <a:xfrm>
            <a:off x="6830707" y="1690689"/>
            <a:ext cx="4581044" cy="4486274"/>
          </a:xfrm>
          <a:prstGeom prst="rect">
            <a:avLst/>
          </a:prstGeom>
        </p:spPr>
      </p:pic>
      <p:sp>
        <p:nvSpPr>
          <p:cNvPr id="2" name="Content Placeholder 1">
            <a:extLst>
              <a:ext uri="{FF2B5EF4-FFF2-40B4-BE49-F238E27FC236}">
                <a16:creationId xmlns:a16="http://schemas.microsoft.com/office/drawing/2014/main" id="{9AD8EE56-009E-44D3-9DCF-10C474B80BAB}"/>
              </a:ext>
            </a:extLst>
          </p:cNvPr>
          <p:cNvSpPr>
            <a:spLocks noGrp="1"/>
          </p:cNvSpPr>
          <p:nvPr>
            <p:ph sz="half" idx="1"/>
          </p:nvPr>
        </p:nvSpPr>
        <p:spPr/>
        <p:txBody>
          <a:bodyPr/>
          <a:lstStyle/>
          <a:p>
            <a:r>
              <a:rPr lang="en-US" sz="3600" dirty="0">
                <a:cs typeface="Century Gothic"/>
              </a:rPr>
              <a:t>“A county or city may </a:t>
            </a:r>
            <a:r>
              <a:rPr lang="en-US" sz="3600" b="1" dirty="0">
                <a:cs typeface="Century Gothic"/>
              </a:rPr>
              <a:t>make</a:t>
            </a:r>
            <a:r>
              <a:rPr lang="en-US" sz="3600" dirty="0">
                <a:cs typeface="Century Gothic"/>
              </a:rPr>
              <a:t> and </a:t>
            </a:r>
            <a:r>
              <a:rPr lang="en-US" sz="3600" b="1" dirty="0">
                <a:cs typeface="Century Gothic"/>
              </a:rPr>
              <a:t>enforce</a:t>
            </a:r>
            <a:r>
              <a:rPr lang="en-US" sz="3600" dirty="0">
                <a:cs typeface="Century Gothic"/>
              </a:rPr>
              <a:t> within its limits</a:t>
            </a:r>
            <a:r>
              <a:rPr lang="en-US" sz="3600" b="1" dirty="0">
                <a:cs typeface="Century Gothic"/>
              </a:rPr>
              <a:t> all local, police, sanitary, and other ordinances and regulations </a:t>
            </a:r>
            <a:r>
              <a:rPr lang="en-US" sz="3600" dirty="0">
                <a:cs typeface="Century Gothic"/>
              </a:rPr>
              <a:t>not in conflict with general laws.”</a:t>
            </a:r>
          </a:p>
          <a:p>
            <a:endParaRPr lang="en-US" dirty="0"/>
          </a:p>
        </p:txBody>
      </p:sp>
      <p:sp>
        <p:nvSpPr>
          <p:cNvPr id="4" name="Title 3">
            <a:extLst>
              <a:ext uri="{FF2B5EF4-FFF2-40B4-BE49-F238E27FC236}">
                <a16:creationId xmlns:a16="http://schemas.microsoft.com/office/drawing/2014/main" id="{02D9DB26-7C1F-428F-8347-817098FA53AD}"/>
              </a:ext>
            </a:extLst>
          </p:cNvPr>
          <p:cNvSpPr>
            <a:spLocks noGrp="1"/>
          </p:cNvSpPr>
          <p:nvPr>
            <p:ph type="title"/>
          </p:nvPr>
        </p:nvSpPr>
        <p:spPr/>
        <p:txBody>
          <a:bodyPr>
            <a:normAutofit/>
          </a:bodyPr>
          <a:lstStyle/>
          <a:p>
            <a:pPr algn="ctr"/>
            <a:r>
              <a:rPr lang="en-US" altLang="en-US" sz="6000" b="1" dirty="0">
                <a:cs typeface="Century Gothic"/>
              </a:rPr>
              <a:t>State Laws Vary: Home Rule</a:t>
            </a:r>
            <a:endParaRPr lang="en-US" sz="6000" dirty="0"/>
          </a:p>
        </p:txBody>
      </p:sp>
    </p:spTree>
    <p:extLst>
      <p:ext uri="{BB962C8B-B14F-4D97-AF65-F5344CB8AC3E}">
        <p14:creationId xmlns:p14="http://schemas.microsoft.com/office/powerpoint/2010/main" val="3731611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illon's Rule graphic&#10;&#10;This image depicts the extent to which state and local governments can enact laws that directly impact the general public in states that follow Dillon's Rule. Similar to the Home Rule graphic, there is a column with the words &quot;State&quot; - &quot;Local&quot; and &quot;General Public&quot; going from top to bottom. Likewise, there is an arrow going from State to General Public. However, in this graphic, there is also an arrow from State to General Public that goes THROUGH Local--demonstrating that local governments have only those powers that granted to them by the state.  ">
            <a:extLst>
              <a:ext uri="{FF2B5EF4-FFF2-40B4-BE49-F238E27FC236}">
                <a16:creationId xmlns:a16="http://schemas.microsoft.com/office/drawing/2014/main" id="{7AB78999-D22A-4A47-B87E-1533CBD8E32E}"/>
              </a:ext>
            </a:extLst>
          </p:cNvPr>
          <p:cNvPicPr>
            <a:picLocks noGrp="1" noChangeAspect="1"/>
          </p:cNvPicPr>
          <p:nvPr>
            <p:ph sz="half" idx="2"/>
          </p:nvPr>
        </p:nvPicPr>
        <p:blipFill rotWithShape="1">
          <a:blip r:embed="rId2"/>
          <a:srcRect l="25728" t="12002" r="33529" b="4584"/>
          <a:stretch/>
        </p:blipFill>
        <p:spPr>
          <a:xfrm>
            <a:off x="6999323" y="1392865"/>
            <a:ext cx="4154230" cy="4784098"/>
          </a:xfrm>
          <a:prstGeom prst="rect">
            <a:avLst/>
          </a:prstGeom>
        </p:spPr>
      </p:pic>
      <p:sp>
        <p:nvSpPr>
          <p:cNvPr id="3" name="Content Placeholder 2">
            <a:extLst>
              <a:ext uri="{FF2B5EF4-FFF2-40B4-BE49-F238E27FC236}">
                <a16:creationId xmlns:a16="http://schemas.microsoft.com/office/drawing/2014/main" id="{E8CBCC09-5AA5-4FE1-BE03-65AC5CC4E6CA}"/>
              </a:ext>
            </a:extLst>
          </p:cNvPr>
          <p:cNvSpPr>
            <a:spLocks noGrp="1"/>
          </p:cNvSpPr>
          <p:nvPr>
            <p:ph sz="half" idx="1"/>
          </p:nvPr>
        </p:nvSpPr>
        <p:spPr/>
        <p:txBody>
          <a:bodyPr>
            <a:normAutofit/>
          </a:bodyPr>
          <a:lstStyle/>
          <a:p>
            <a:pPr marL="0" indent="0">
              <a:buNone/>
            </a:pPr>
            <a:r>
              <a:rPr lang="en-US" sz="3200" dirty="0">
                <a:cs typeface="Century Gothic"/>
              </a:rPr>
              <a:t>Local governments have </a:t>
            </a:r>
            <a:r>
              <a:rPr lang="en-US" sz="3200" b="1" dirty="0">
                <a:cs typeface="Century Gothic"/>
              </a:rPr>
              <a:t>only</a:t>
            </a:r>
            <a:r>
              <a:rPr lang="en-US" sz="3200" dirty="0">
                <a:cs typeface="Century Gothic"/>
              </a:rPr>
              <a:t> those powers that are: </a:t>
            </a:r>
          </a:p>
          <a:p>
            <a:r>
              <a:rPr lang="en-US" sz="3200" dirty="0">
                <a:cs typeface="Century Gothic"/>
              </a:rPr>
              <a:t>Explicitly granted</a:t>
            </a:r>
          </a:p>
          <a:p>
            <a:pPr>
              <a:defRPr/>
            </a:pPr>
            <a:r>
              <a:rPr lang="en-US" sz="3200" dirty="0">
                <a:cs typeface="Century Gothic"/>
              </a:rPr>
              <a:t>Implied from a specific grant of authority </a:t>
            </a:r>
          </a:p>
          <a:p>
            <a:pPr>
              <a:defRPr/>
            </a:pPr>
            <a:r>
              <a:rPr lang="en-US" sz="3200" dirty="0">
                <a:cs typeface="Century Gothic"/>
              </a:rPr>
              <a:t>Essential to the purposes of government</a:t>
            </a:r>
          </a:p>
        </p:txBody>
      </p:sp>
      <p:sp>
        <p:nvSpPr>
          <p:cNvPr id="2" name="Title 1">
            <a:extLst>
              <a:ext uri="{FF2B5EF4-FFF2-40B4-BE49-F238E27FC236}">
                <a16:creationId xmlns:a16="http://schemas.microsoft.com/office/drawing/2014/main" id="{5C9DEDF0-FF81-4501-A0DE-5CA48B129729}"/>
              </a:ext>
            </a:extLst>
          </p:cNvPr>
          <p:cNvSpPr>
            <a:spLocks noGrp="1"/>
          </p:cNvSpPr>
          <p:nvPr>
            <p:ph type="title"/>
          </p:nvPr>
        </p:nvSpPr>
        <p:spPr/>
        <p:txBody>
          <a:bodyPr>
            <a:normAutofit/>
          </a:bodyPr>
          <a:lstStyle/>
          <a:p>
            <a:pPr algn="ctr"/>
            <a:r>
              <a:rPr lang="en-US" altLang="en-US" sz="6000" b="1" dirty="0">
                <a:cs typeface="Century Gothic"/>
              </a:rPr>
              <a:t>State Laws Vary: Dillon’s Rule</a:t>
            </a:r>
            <a:endParaRPr lang="en-US" sz="6000" b="1" dirty="0"/>
          </a:p>
        </p:txBody>
      </p:sp>
    </p:spTree>
    <p:extLst>
      <p:ext uri="{BB962C8B-B14F-4D97-AF65-F5344CB8AC3E}">
        <p14:creationId xmlns:p14="http://schemas.microsoft.com/office/powerpoint/2010/main" val="3031360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Federal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The federal government can control all aspects of state and local laws.</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6446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Federal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spcBef>
                <a:spcPts val="0"/>
              </a:spcBef>
              <a:buNone/>
            </a:pPr>
            <a:r>
              <a:rPr lang="en-US" altLang="en-US" sz="4800" b="1" dirty="0">
                <a:cs typeface="Century Gothic"/>
              </a:rPr>
              <a:t>The federal government can control all aspects of state and local laws.</a:t>
            </a:r>
          </a:p>
          <a:p>
            <a:pPr marL="0" indent="0">
              <a:buNone/>
            </a:pPr>
            <a:endParaRPr lang="en-US" dirty="0"/>
          </a:p>
          <a:p>
            <a:endParaRPr lang="en-US" dirty="0"/>
          </a:p>
          <a:p>
            <a:pPr marL="0" indent="0">
              <a:buNone/>
            </a:pPr>
            <a:r>
              <a:rPr lang="en-US" altLang="en-US" sz="4800" b="1" dirty="0">
                <a:solidFill>
                  <a:srgbClr val="FF0000"/>
                </a:solidFill>
                <a:cs typeface="Century Gothic"/>
              </a:rPr>
              <a:t>Answer: False</a:t>
            </a:r>
            <a:endParaRPr lang="en-US" sz="4800" dirty="0"/>
          </a:p>
          <a:p>
            <a:endParaRPr lang="en-US" dirty="0"/>
          </a:p>
          <a:p>
            <a:endParaRPr lang="en-US" dirty="0"/>
          </a:p>
        </p:txBody>
      </p:sp>
    </p:spTree>
    <p:extLst>
      <p:ext uri="{BB962C8B-B14F-4D97-AF65-F5344CB8AC3E}">
        <p14:creationId xmlns:p14="http://schemas.microsoft.com/office/powerpoint/2010/main" val="37472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Q. True or False? Local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buFont typeface="Arial"/>
              <a:buNone/>
            </a:pPr>
            <a:r>
              <a:rPr lang="en-US" altLang="en-US" sz="4800" b="1" dirty="0">
                <a:cs typeface="Century Gothic"/>
              </a:rPr>
              <a:t>Local governments have authority to enact laws regardless of what state law says. </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79913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B064-18EF-4635-88B0-561636052C31}"/>
              </a:ext>
            </a:extLst>
          </p:cNvPr>
          <p:cNvSpPr>
            <a:spLocks noGrp="1"/>
          </p:cNvSpPr>
          <p:nvPr>
            <p:ph type="title"/>
          </p:nvPr>
        </p:nvSpPr>
        <p:spPr/>
        <p:txBody>
          <a:bodyPr>
            <a:normAutofit/>
          </a:bodyPr>
          <a:lstStyle/>
          <a:p>
            <a:r>
              <a:rPr lang="en-US" altLang="en-US" sz="5400" b="1" dirty="0">
                <a:cs typeface="Century Gothic"/>
              </a:rPr>
              <a:t>A. True or False? Local Government</a:t>
            </a:r>
          </a:p>
        </p:txBody>
      </p:sp>
      <p:sp>
        <p:nvSpPr>
          <p:cNvPr id="3" name="Content Placeholder 2">
            <a:extLst>
              <a:ext uri="{FF2B5EF4-FFF2-40B4-BE49-F238E27FC236}">
                <a16:creationId xmlns:a16="http://schemas.microsoft.com/office/drawing/2014/main" id="{778D7154-4A3C-4638-9A5D-EA9395540CD2}"/>
              </a:ext>
            </a:extLst>
          </p:cNvPr>
          <p:cNvSpPr>
            <a:spLocks noGrp="1"/>
          </p:cNvSpPr>
          <p:nvPr>
            <p:ph idx="1"/>
          </p:nvPr>
        </p:nvSpPr>
        <p:spPr/>
        <p:txBody>
          <a:bodyPr anchor="ctr">
            <a:normAutofit/>
          </a:bodyPr>
          <a:lstStyle/>
          <a:p>
            <a:pPr marL="0" indent="0">
              <a:buFont typeface="Arial"/>
              <a:buNone/>
            </a:pPr>
            <a:r>
              <a:rPr lang="en-US" altLang="en-US" sz="4800" b="1" dirty="0">
                <a:cs typeface="Century Gothic"/>
              </a:rPr>
              <a:t>Local governments have authority to enact laws regardless of what state law says. </a:t>
            </a:r>
          </a:p>
          <a:p>
            <a:endParaRPr lang="en-US" dirty="0"/>
          </a:p>
          <a:p>
            <a:pPr marL="0" indent="0">
              <a:buNone/>
            </a:pPr>
            <a:r>
              <a:rPr lang="en-US" altLang="en-US" sz="4800" b="1" dirty="0">
                <a:solidFill>
                  <a:srgbClr val="FF0000"/>
                </a:solidFill>
                <a:cs typeface="Century Gothic"/>
              </a:rPr>
              <a:t>Answer: False</a:t>
            </a:r>
            <a:endParaRPr lang="en-US" sz="4800" dirty="0"/>
          </a:p>
          <a:p>
            <a:endParaRPr lang="en-US" dirty="0"/>
          </a:p>
          <a:p>
            <a:endParaRPr lang="en-US" dirty="0"/>
          </a:p>
        </p:txBody>
      </p:sp>
    </p:spTree>
    <p:extLst>
      <p:ext uri="{BB962C8B-B14F-4D97-AF65-F5344CB8AC3E}">
        <p14:creationId xmlns:p14="http://schemas.microsoft.com/office/powerpoint/2010/main" val="3715705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A115-ED22-4A99-9356-7F56C9D39F30}"/>
              </a:ext>
            </a:extLst>
          </p:cNvPr>
          <p:cNvSpPr>
            <a:spLocks noGrp="1"/>
          </p:cNvSpPr>
          <p:nvPr>
            <p:ph type="title"/>
          </p:nvPr>
        </p:nvSpPr>
        <p:spPr/>
        <p:txBody>
          <a:bodyPr/>
          <a:lstStyle/>
          <a:p>
            <a:pPr algn="ctr"/>
            <a:r>
              <a:rPr lang="en-US" b="1" dirty="0">
                <a:cs typeface="Century Gothic"/>
              </a:rPr>
              <a:t>What is preemption?</a:t>
            </a:r>
            <a:endParaRPr lang="en-US" dirty="0"/>
          </a:p>
        </p:txBody>
      </p:sp>
    </p:spTree>
    <p:extLst>
      <p:ext uri="{BB962C8B-B14F-4D97-AF65-F5344CB8AC3E}">
        <p14:creationId xmlns:p14="http://schemas.microsoft.com/office/powerpoint/2010/main" val="12250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38335-5588-4E21-9B5E-772B79D5ED47}"/>
              </a:ext>
            </a:extLst>
          </p:cNvPr>
          <p:cNvSpPr>
            <a:spLocks noGrp="1"/>
          </p:cNvSpPr>
          <p:nvPr>
            <p:ph type="title"/>
          </p:nvPr>
        </p:nvSpPr>
        <p:spPr/>
        <p:txBody>
          <a:bodyPr>
            <a:normAutofit/>
          </a:bodyPr>
          <a:lstStyle/>
          <a:p>
            <a:r>
              <a:rPr lang="en-US" altLang="en-US" b="1" dirty="0">
                <a:cs typeface="Arial" panose="020B0604020202020204" pitchFamily="34" charset="0"/>
              </a:rPr>
              <a:t>CHANGELAB SOLUTIONS DISCLAIMER</a:t>
            </a:r>
            <a:endParaRPr lang="en-US" dirty="0"/>
          </a:p>
        </p:txBody>
      </p:sp>
      <p:sp>
        <p:nvSpPr>
          <p:cNvPr id="3" name="Content Placeholder 2">
            <a:extLst>
              <a:ext uri="{FF2B5EF4-FFF2-40B4-BE49-F238E27FC236}">
                <a16:creationId xmlns:a16="http://schemas.microsoft.com/office/drawing/2014/main" id="{A6182C3F-9863-40E6-BA64-173387761FB6}"/>
              </a:ext>
            </a:extLst>
          </p:cNvPr>
          <p:cNvSpPr>
            <a:spLocks noGrp="1"/>
          </p:cNvSpPr>
          <p:nvPr>
            <p:ph idx="1"/>
          </p:nvPr>
        </p:nvSpPr>
        <p:spPr>
          <a:xfrm>
            <a:off x="838200" y="1562100"/>
            <a:ext cx="10515600" cy="4787899"/>
          </a:xfrm>
        </p:spPr>
        <p:txBody>
          <a:bodyPr>
            <a:normAutofit fontScale="77500" lnSpcReduction="20000"/>
          </a:bodyPr>
          <a:lstStyle/>
          <a:p>
            <a:pPr marL="0" indent="0">
              <a:buNone/>
            </a:pPr>
            <a:r>
              <a:rPr lang="en-US" altLang="en-US" sz="3900" i="1" dirty="0">
                <a:cs typeface="Arial" panose="020B0604020202020204" pitchFamily="34" charset="0"/>
              </a:rPr>
              <a:t>The information provided in this discussion is for informational purposes only, and does not constitute legal advice. ChangeLab Solutions does not enter into attorney-client relationships.</a:t>
            </a:r>
          </a:p>
          <a:p>
            <a:pPr marL="0" indent="0">
              <a:buNone/>
            </a:pPr>
            <a:r>
              <a:rPr lang="en-US" altLang="en-US" sz="3900" i="1" dirty="0">
                <a:cs typeface="Arial" panose="020B0604020202020204" pitchFamily="34" charset="0"/>
              </a:rPr>
              <a:t>	</a:t>
            </a:r>
          </a:p>
          <a:p>
            <a:pPr marL="0" indent="0">
              <a:buNone/>
            </a:pPr>
            <a:r>
              <a:rPr lang="en-US" altLang="en-US" sz="3900" i="1" dirty="0">
                <a:cs typeface="Arial" panose="020B0604020202020204" pitchFamily="34" charset="0"/>
              </a:rPr>
              <a:t>ChangeLab Solutions is a non-partisan, nonprofit organization that educates and informs the public through objective, non-partisan analysis, study, and/or research. The primary purpose of this discussion is to address legal and/or policy options to improve public health. There is no intent to reflect a view on specific legislation.</a:t>
            </a:r>
          </a:p>
          <a:p>
            <a:pPr marL="0" indent="0">
              <a:buNone/>
            </a:pPr>
            <a:endParaRPr lang="en-US" altLang="en-US" sz="3900" b="1" dirty="0">
              <a:cs typeface="Arial" panose="020B0604020202020204" pitchFamily="34" charset="0"/>
            </a:endParaRPr>
          </a:p>
          <a:p>
            <a:pPr marL="0" indent="0">
              <a:buNone/>
            </a:pPr>
            <a:r>
              <a:rPr lang="en-US" altLang="en-US" sz="3900" b="1" dirty="0">
                <a:cs typeface="Arial" panose="020B0604020202020204" pitchFamily="34" charset="0"/>
              </a:rPr>
              <a:t>© 2019 ChangeLab Solutions </a:t>
            </a:r>
          </a:p>
          <a:p>
            <a:endParaRPr lang="en-US" dirty="0"/>
          </a:p>
        </p:txBody>
      </p:sp>
    </p:spTree>
    <p:extLst>
      <p:ext uri="{BB962C8B-B14F-4D97-AF65-F5344CB8AC3E}">
        <p14:creationId xmlns:p14="http://schemas.microsoft.com/office/powerpoint/2010/main" val="3948663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A115-ED22-4A99-9356-7F56C9D39F30}"/>
              </a:ext>
            </a:extLst>
          </p:cNvPr>
          <p:cNvSpPr>
            <a:spLocks noGrp="1"/>
          </p:cNvSpPr>
          <p:nvPr>
            <p:ph type="title"/>
          </p:nvPr>
        </p:nvSpPr>
        <p:spPr/>
        <p:txBody>
          <a:bodyPr>
            <a:normAutofit/>
          </a:bodyPr>
          <a:lstStyle/>
          <a:p>
            <a:r>
              <a:rPr lang="en-US" sz="6000" b="1" dirty="0">
                <a:cs typeface="Century Gothic"/>
              </a:rPr>
              <a:t>Preemption: Defined</a:t>
            </a:r>
            <a:endParaRPr lang="en-US" sz="6000" dirty="0"/>
          </a:p>
        </p:txBody>
      </p:sp>
      <p:sp>
        <p:nvSpPr>
          <p:cNvPr id="3" name="Content Placeholder 2">
            <a:extLst>
              <a:ext uri="{FF2B5EF4-FFF2-40B4-BE49-F238E27FC236}">
                <a16:creationId xmlns:a16="http://schemas.microsoft.com/office/drawing/2014/main" id="{D239A744-F811-441C-9246-C0A374696927}"/>
              </a:ext>
            </a:extLst>
          </p:cNvPr>
          <p:cNvSpPr>
            <a:spLocks noGrp="1"/>
          </p:cNvSpPr>
          <p:nvPr>
            <p:ph idx="1"/>
          </p:nvPr>
        </p:nvSpPr>
        <p:spPr/>
        <p:txBody>
          <a:bodyPr anchor="ctr"/>
          <a:lstStyle/>
          <a:p>
            <a:pPr marL="0" indent="0">
              <a:buNone/>
            </a:pPr>
            <a:r>
              <a:rPr lang="en-US" sz="3600" dirty="0">
                <a:cs typeface="Century Gothic"/>
              </a:rPr>
              <a:t>When the law of a higher level of government invalidates the law of a lower level of government</a:t>
            </a:r>
          </a:p>
          <a:p>
            <a:endParaRPr lang="en-US" dirty="0"/>
          </a:p>
        </p:txBody>
      </p:sp>
    </p:spTree>
    <p:extLst>
      <p:ext uri="{BB962C8B-B14F-4D97-AF65-F5344CB8AC3E}">
        <p14:creationId xmlns:p14="http://schemas.microsoft.com/office/powerpoint/2010/main" val="3123208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B7F83B-3433-43BB-9F68-B1B64ED0D920}"/>
              </a:ext>
            </a:extLst>
          </p:cNvPr>
          <p:cNvSpPr>
            <a:spLocks noGrp="1"/>
          </p:cNvSpPr>
          <p:nvPr>
            <p:ph type="title"/>
          </p:nvPr>
        </p:nvSpPr>
        <p:spPr/>
        <p:txBody>
          <a:bodyPr>
            <a:normAutofit/>
          </a:bodyPr>
          <a:lstStyle/>
          <a:p>
            <a:r>
              <a:rPr lang="en-US" sz="6600" b="1" dirty="0">
                <a:cs typeface="Century Gothic"/>
              </a:rPr>
              <a:t>Types of </a:t>
            </a:r>
            <a:r>
              <a:rPr lang="en-US" sz="6600" b="1" dirty="0">
                <a:cs typeface="Segoe Script"/>
              </a:rPr>
              <a:t>Preemption</a:t>
            </a:r>
            <a:endParaRPr lang="en-US" sz="6600" b="1" dirty="0"/>
          </a:p>
        </p:txBody>
      </p:sp>
      <p:sp>
        <p:nvSpPr>
          <p:cNvPr id="3" name="Content Placeholder 2">
            <a:extLst>
              <a:ext uri="{FF2B5EF4-FFF2-40B4-BE49-F238E27FC236}">
                <a16:creationId xmlns:a16="http://schemas.microsoft.com/office/drawing/2014/main" id="{03A72E98-D647-4BA7-A988-32A37FE1E4D1}"/>
              </a:ext>
            </a:extLst>
          </p:cNvPr>
          <p:cNvSpPr>
            <a:spLocks noGrp="1"/>
          </p:cNvSpPr>
          <p:nvPr>
            <p:ph idx="1"/>
          </p:nvPr>
        </p:nvSpPr>
        <p:spPr/>
        <p:txBody>
          <a:bodyPr>
            <a:normAutofit/>
          </a:bodyPr>
          <a:lstStyle/>
          <a:p>
            <a:endParaRPr lang="en-US" sz="4800" dirty="0"/>
          </a:p>
          <a:p>
            <a:r>
              <a:rPr lang="en-US" sz="4800" dirty="0"/>
              <a:t>Ceiling preemption</a:t>
            </a:r>
          </a:p>
          <a:p>
            <a:pPr marL="0" indent="0">
              <a:buNone/>
            </a:pPr>
            <a:endParaRPr lang="en-US" sz="4800" dirty="0"/>
          </a:p>
          <a:p>
            <a:r>
              <a:rPr lang="en-US" sz="4800" dirty="0"/>
              <a:t>Floor preemption</a:t>
            </a:r>
          </a:p>
        </p:txBody>
      </p:sp>
    </p:spTree>
    <p:extLst>
      <p:ext uri="{BB962C8B-B14F-4D97-AF65-F5344CB8AC3E}">
        <p14:creationId xmlns:p14="http://schemas.microsoft.com/office/powerpoint/2010/main" val="3992472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B79CC-BC23-40C3-A619-98ED9BFFC800}"/>
              </a:ext>
            </a:extLst>
          </p:cNvPr>
          <p:cNvSpPr>
            <a:spLocks noGrp="1"/>
          </p:cNvSpPr>
          <p:nvPr>
            <p:ph type="title"/>
          </p:nvPr>
        </p:nvSpPr>
        <p:spPr/>
        <p:txBody>
          <a:bodyPr>
            <a:normAutofit/>
          </a:bodyPr>
          <a:lstStyle/>
          <a:p>
            <a:r>
              <a:rPr lang="en-US" sz="6000" b="1" dirty="0">
                <a:cs typeface="Century Gothic"/>
              </a:rPr>
              <a:t>Ceiling PREEMPTION</a:t>
            </a:r>
            <a:endParaRPr lang="en-US" sz="6000" dirty="0"/>
          </a:p>
        </p:txBody>
      </p:sp>
      <p:sp>
        <p:nvSpPr>
          <p:cNvPr id="3" name="Content Placeholder 2">
            <a:extLst>
              <a:ext uri="{FF2B5EF4-FFF2-40B4-BE49-F238E27FC236}">
                <a16:creationId xmlns:a16="http://schemas.microsoft.com/office/drawing/2014/main" id="{4D563F3E-4988-41DC-BD3B-3EFF8B502948}"/>
              </a:ext>
            </a:extLst>
          </p:cNvPr>
          <p:cNvSpPr>
            <a:spLocks noGrp="1"/>
          </p:cNvSpPr>
          <p:nvPr>
            <p:ph idx="1"/>
          </p:nvPr>
        </p:nvSpPr>
        <p:spPr/>
        <p:txBody>
          <a:bodyPr/>
          <a:lstStyle/>
          <a:p>
            <a:r>
              <a:rPr lang="en-US" sz="3600" dirty="0">
                <a:cs typeface="Century Gothic"/>
              </a:rPr>
              <a:t>Uniform Standards</a:t>
            </a:r>
          </a:p>
          <a:p>
            <a:endParaRPr lang="en-US" sz="3600" dirty="0">
              <a:cs typeface="Century Gothic"/>
            </a:endParaRPr>
          </a:p>
          <a:p>
            <a:r>
              <a:rPr lang="en-US" sz="3600" dirty="0">
                <a:cs typeface="Century Gothic"/>
              </a:rPr>
              <a:t>Efficiency</a:t>
            </a:r>
          </a:p>
          <a:p>
            <a:endParaRPr lang="en-US" sz="3600" dirty="0">
              <a:cs typeface="Century Gothic"/>
            </a:endParaRPr>
          </a:p>
          <a:p>
            <a:r>
              <a:rPr lang="en-US" sz="3600" dirty="0">
                <a:cs typeface="Century Gothic"/>
              </a:rPr>
              <a:t>Equal Treatment</a:t>
            </a:r>
          </a:p>
          <a:p>
            <a:endParaRPr lang="en-US" dirty="0"/>
          </a:p>
        </p:txBody>
      </p:sp>
    </p:spTree>
    <p:extLst>
      <p:ext uri="{BB962C8B-B14F-4D97-AF65-F5344CB8AC3E}">
        <p14:creationId xmlns:p14="http://schemas.microsoft.com/office/powerpoint/2010/main" val="156721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7AB03A-AE4B-4491-9DD8-584ED71B80D3}"/>
              </a:ext>
            </a:extLst>
          </p:cNvPr>
          <p:cNvSpPr>
            <a:spLocks noGrp="1"/>
          </p:cNvSpPr>
          <p:nvPr>
            <p:ph type="ctrTitle"/>
          </p:nvPr>
        </p:nvSpPr>
        <p:spPr/>
        <p:txBody>
          <a:bodyPr>
            <a:normAutofit/>
          </a:bodyPr>
          <a:lstStyle/>
          <a:p>
            <a:r>
              <a:rPr lang="en-US" b="1" dirty="0">
                <a:cs typeface="Segoe Script"/>
              </a:rPr>
              <a:t>Airline Safety</a:t>
            </a:r>
            <a:endParaRPr lang="en-US" dirty="0"/>
          </a:p>
        </p:txBody>
      </p:sp>
    </p:spTree>
    <p:extLst>
      <p:ext uri="{BB962C8B-B14F-4D97-AF65-F5344CB8AC3E}">
        <p14:creationId xmlns:p14="http://schemas.microsoft.com/office/powerpoint/2010/main" val="2704334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3085B57-FF03-4284-8900-83FFAF88196E}"/>
              </a:ext>
            </a:extLst>
          </p:cNvPr>
          <p:cNvSpPr>
            <a:spLocks noGrp="1"/>
          </p:cNvSpPr>
          <p:nvPr>
            <p:ph type="ctrTitle"/>
          </p:nvPr>
        </p:nvSpPr>
        <p:spPr/>
        <p:txBody>
          <a:bodyPr>
            <a:normAutofit/>
          </a:bodyPr>
          <a:lstStyle/>
          <a:p>
            <a:r>
              <a:rPr lang="en-US" b="1" dirty="0">
                <a:cs typeface="Segoe Script"/>
              </a:rPr>
              <a:t>Nuclear Power Plant Safety</a:t>
            </a:r>
            <a:endParaRPr lang="en-US" dirty="0"/>
          </a:p>
        </p:txBody>
      </p:sp>
    </p:spTree>
    <p:extLst>
      <p:ext uri="{BB962C8B-B14F-4D97-AF65-F5344CB8AC3E}">
        <p14:creationId xmlns:p14="http://schemas.microsoft.com/office/powerpoint/2010/main" val="286798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908526-6167-4C91-8E27-094B35BF5CB6}"/>
              </a:ext>
            </a:extLst>
          </p:cNvPr>
          <p:cNvSpPr>
            <a:spLocks noGrp="1"/>
          </p:cNvSpPr>
          <p:nvPr>
            <p:ph type="ctrTitle"/>
          </p:nvPr>
        </p:nvSpPr>
        <p:spPr/>
        <p:txBody>
          <a:bodyPr>
            <a:normAutofit/>
          </a:bodyPr>
          <a:lstStyle/>
          <a:p>
            <a:r>
              <a:rPr lang="en-US" b="1" dirty="0">
                <a:cs typeface="Segoe Script"/>
              </a:rPr>
              <a:t>Military or Foreign Policies</a:t>
            </a:r>
            <a:endParaRPr lang="en-US" dirty="0"/>
          </a:p>
        </p:txBody>
      </p:sp>
    </p:spTree>
    <p:extLst>
      <p:ext uri="{BB962C8B-B14F-4D97-AF65-F5344CB8AC3E}">
        <p14:creationId xmlns:p14="http://schemas.microsoft.com/office/powerpoint/2010/main" val="3675771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577953-A657-4436-8DA0-AB56B6AEDD44}"/>
              </a:ext>
            </a:extLst>
          </p:cNvPr>
          <p:cNvSpPr>
            <a:spLocks noGrp="1"/>
          </p:cNvSpPr>
          <p:nvPr>
            <p:ph type="ctrTitle"/>
          </p:nvPr>
        </p:nvSpPr>
        <p:spPr/>
        <p:txBody>
          <a:bodyPr>
            <a:normAutofit/>
          </a:bodyPr>
          <a:lstStyle/>
          <a:p>
            <a:r>
              <a:rPr lang="en-US" b="1" dirty="0"/>
              <a:t>SNAP Funds</a:t>
            </a:r>
          </a:p>
        </p:txBody>
      </p:sp>
    </p:spTree>
    <p:extLst>
      <p:ext uri="{BB962C8B-B14F-4D97-AF65-F5344CB8AC3E}">
        <p14:creationId xmlns:p14="http://schemas.microsoft.com/office/powerpoint/2010/main" val="463595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3BA77-48C6-45DB-B4F3-4C2684F74F2D}"/>
              </a:ext>
            </a:extLst>
          </p:cNvPr>
          <p:cNvSpPr>
            <a:spLocks noGrp="1"/>
          </p:cNvSpPr>
          <p:nvPr>
            <p:ph type="title"/>
          </p:nvPr>
        </p:nvSpPr>
        <p:spPr/>
        <p:txBody>
          <a:bodyPr>
            <a:normAutofit/>
          </a:bodyPr>
          <a:lstStyle/>
          <a:p>
            <a:r>
              <a:rPr lang="en-US" sz="6000" b="1" dirty="0">
                <a:cs typeface="Century Gothic"/>
              </a:rPr>
              <a:t>Floor PREEMPTION</a:t>
            </a:r>
            <a:endParaRPr lang="en-US" dirty="0"/>
          </a:p>
        </p:txBody>
      </p:sp>
      <p:sp>
        <p:nvSpPr>
          <p:cNvPr id="5" name="Content Placeholder 4">
            <a:extLst>
              <a:ext uri="{FF2B5EF4-FFF2-40B4-BE49-F238E27FC236}">
                <a16:creationId xmlns:a16="http://schemas.microsoft.com/office/drawing/2014/main" id="{475F1FAE-72A1-4FC5-852A-F922298B3A1D}"/>
              </a:ext>
            </a:extLst>
          </p:cNvPr>
          <p:cNvSpPr>
            <a:spLocks noGrp="1"/>
          </p:cNvSpPr>
          <p:nvPr>
            <p:ph idx="1"/>
          </p:nvPr>
        </p:nvSpPr>
        <p:spPr>
          <a:xfrm>
            <a:off x="838200" y="1931353"/>
            <a:ext cx="10515600" cy="4351338"/>
          </a:xfrm>
        </p:spPr>
        <p:txBody>
          <a:bodyPr anchor="ctr"/>
          <a:lstStyle/>
          <a:p>
            <a:r>
              <a:rPr lang="en-US" sz="4400" dirty="0">
                <a:cs typeface="Century Gothic"/>
              </a:rPr>
              <a:t>Flexibility</a:t>
            </a:r>
          </a:p>
          <a:p>
            <a:endParaRPr lang="en-US" sz="4400" dirty="0">
              <a:cs typeface="Century Gothic"/>
            </a:endParaRPr>
          </a:p>
          <a:p>
            <a:r>
              <a:rPr lang="en-US" sz="4400" dirty="0">
                <a:cs typeface="Century Gothic"/>
              </a:rPr>
              <a:t>Innovation</a:t>
            </a:r>
          </a:p>
          <a:p>
            <a:endParaRPr lang="en-US" sz="4400" dirty="0">
              <a:cs typeface="Century Gothic"/>
            </a:endParaRPr>
          </a:p>
          <a:p>
            <a:r>
              <a:rPr lang="en-US" sz="4400" dirty="0">
                <a:cs typeface="Century Gothic"/>
              </a:rPr>
              <a:t>Progress</a:t>
            </a:r>
          </a:p>
          <a:p>
            <a:pPr marL="0" indent="0">
              <a:buNone/>
            </a:pPr>
            <a:endParaRPr lang="en-US" dirty="0"/>
          </a:p>
        </p:txBody>
      </p:sp>
    </p:spTree>
    <p:extLst>
      <p:ext uri="{BB962C8B-B14F-4D97-AF65-F5344CB8AC3E}">
        <p14:creationId xmlns:p14="http://schemas.microsoft.com/office/powerpoint/2010/main" val="2252247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916CB-F193-4FBC-9355-4BF56126818B}"/>
              </a:ext>
            </a:extLst>
          </p:cNvPr>
          <p:cNvSpPr>
            <a:spLocks noGrp="1"/>
          </p:cNvSpPr>
          <p:nvPr>
            <p:ph type="title"/>
          </p:nvPr>
        </p:nvSpPr>
        <p:spPr/>
        <p:txBody>
          <a:bodyPr>
            <a:normAutofit/>
          </a:bodyPr>
          <a:lstStyle/>
          <a:p>
            <a:r>
              <a:rPr lang="en-US" b="1" dirty="0">
                <a:cs typeface="Century Gothic"/>
              </a:rPr>
              <a:t>IOM Recommendation 5:</a:t>
            </a:r>
            <a:endParaRPr lang="en-US" dirty="0"/>
          </a:p>
        </p:txBody>
      </p:sp>
      <p:sp>
        <p:nvSpPr>
          <p:cNvPr id="6" name="Content Placeholder 5">
            <a:extLst>
              <a:ext uri="{FF2B5EF4-FFF2-40B4-BE49-F238E27FC236}">
                <a16:creationId xmlns:a16="http://schemas.microsoft.com/office/drawing/2014/main" id="{3FA55CC6-D375-4008-87E3-B76EC334D34C}"/>
              </a:ext>
            </a:extLst>
          </p:cNvPr>
          <p:cNvSpPr>
            <a:spLocks noGrp="1"/>
          </p:cNvSpPr>
          <p:nvPr>
            <p:ph idx="1"/>
          </p:nvPr>
        </p:nvSpPr>
        <p:spPr/>
        <p:txBody>
          <a:bodyPr/>
          <a:lstStyle/>
          <a:p>
            <a:pPr marL="0" indent="0">
              <a:buNone/>
            </a:pPr>
            <a:r>
              <a:rPr lang="en-US" sz="3600" dirty="0">
                <a:cs typeface="Century Gothic"/>
              </a:rPr>
              <a:t>The committee recommends that when the federal government regulates state authority, and the states regulate local authority in the area of public health, their actions, wherever appropriate, should set minimum standards (</a:t>
            </a:r>
            <a:r>
              <a:rPr lang="en-US" sz="3600" b="1" dirty="0">
                <a:cs typeface="Century Gothic"/>
              </a:rPr>
              <a:t>floor preemption</a:t>
            </a:r>
            <a:r>
              <a:rPr lang="en-US" sz="3600" dirty="0">
                <a:cs typeface="Century Gothic"/>
              </a:rPr>
              <a:t>), allowing states and localities to further protect the health and safety of their inhabitants. </a:t>
            </a:r>
            <a:r>
              <a:rPr lang="en-US" sz="3600" b="1" dirty="0">
                <a:cs typeface="Century Gothic"/>
              </a:rPr>
              <a:t>Preemption should avoid language that hinders public health action.  </a:t>
            </a:r>
          </a:p>
          <a:p>
            <a:endParaRPr lang="en-US" dirty="0"/>
          </a:p>
        </p:txBody>
      </p:sp>
    </p:spTree>
    <p:extLst>
      <p:ext uri="{BB962C8B-B14F-4D97-AF65-F5344CB8AC3E}">
        <p14:creationId xmlns:p14="http://schemas.microsoft.com/office/powerpoint/2010/main" val="3799334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8EB6F8-1C87-48BE-95D5-43C0083807ED}"/>
              </a:ext>
            </a:extLst>
          </p:cNvPr>
          <p:cNvSpPr>
            <a:spLocks noGrp="1"/>
          </p:cNvSpPr>
          <p:nvPr>
            <p:ph type="ctrTitle"/>
          </p:nvPr>
        </p:nvSpPr>
        <p:spPr/>
        <p:txBody>
          <a:bodyPr>
            <a:normAutofit/>
          </a:bodyPr>
          <a:lstStyle/>
          <a:p>
            <a:r>
              <a:rPr lang="en-US" b="1" dirty="0">
                <a:cs typeface="Segoe Script"/>
              </a:rPr>
              <a:t>School Nutrition Standards</a:t>
            </a:r>
            <a:endParaRPr lang="en-US" dirty="0"/>
          </a:p>
        </p:txBody>
      </p:sp>
    </p:spTree>
    <p:extLst>
      <p:ext uri="{BB962C8B-B14F-4D97-AF65-F5344CB8AC3E}">
        <p14:creationId xmlns:p14="http://schemas.microsoft.com/office/powerpoint/2010/main" val="120806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7840-88E4-43F6-8C3D-9B6703B396C6}"/>
              </a:ext>
            </a:extLst>
          </p:cNvPr>
          <p:cNvSpPr>
            <a:spLocks noGrp="1"/>
          </p:cNvSpPr>
          <p:nvPr>
            <p:ph type="title"/>
          </p:nvPr>
        </p:nvSpPr>
        <p:spPr/>
        <p:txBody>
          <a:bodyPr/>
          <a:lstStyle/>
          <a:p>
            <a:r>
              <a:rPr lang="en-US" altLang="en-US" b="1" dirty="0">
                <a:cs typeface="Arial" panose="020B0604020202020204" pitchFamily="34" charset="0"/>
              </a:rPr>
              <a:t>CDC DISCLAIMER</a:t>
            </a:r>
            <a:endParaRPr lang="en-US" dirty="0"/>
          </a:p>
        </p:txBody>
      </p:sp>
      <p:sp>
        <p:nvSpPr>
          <p:cNvPr id="3" name="Content Placeholder 2">
            <a:extLst>
              <a:ext uri="{FF2B5EF4-FFF2-40B4-BE49-F238E27FC236}">
                <a16:creationId xmlns:a16="http://schemas.microsoft.com/office/drawing/2014/main" id="{74E9ABA9-5FC9-4301-83F7-1C8562B6456A}"/>
              </a:ext>
            </a:extLst>
          </p:cNvPr>
          <p:cNvSpPr>
            <a:spLocks noGrp="1"/>
          </p:cNvSpPr>
          <p:nvPr>
            <p:ph idx="1"/>
          </p:nvPr>
        </p:nvSpPr>
        <p:spPr/>
        <p:txBody>
          <a:bodyPr>
            <a:normAutofit fontScale="77500" lnSpcReduction="20000"/>
          </a:bodyPr>
          <a:lstStyle/>
          <a:p>
            <a:pPr marL="0" indent="0">
              <a:buNone/>
            </a:pPr>
            <a:r>
              <a:rPr lang="en-US" altLang="en-US" sz="3900" i="1" dirty="0">
                <a:ea typeface="Arial" charset="0"/>
                <a:cs typeface="Arial" charset="0"/>
              </a:rPr>
              <a:t>These course materials are for instructional use only and are not intended as a substitute for professional legal or other advice. While every effort has been made to verify the accuracy of these materials, legal authorities and requirements may vary from jurisdiction to jurisdiction. Always seek the advice of an attorney or other qualified professional with any questions you may have regarding a legal matter.</a:t>
            </a:r>
          </a:p>
          <a:p>
            <a:pPr marL="0" indent="0">
              <a:buNone/>
            </a:pPr>
            <a:endParaRPr lang="en-US" altLang="en-US" sz="3900" i="1" dirty="0">
              <a:ea typeface="Arial" charset="0"/>
              <a:cs typeface="Arial" charset="0"/>
            </a:endParaRPr>
          </a:p>
          <a:p>
            <a:pPr marL="0" indent="0">
              <a:buNone/>
            </a:pPr>
            <a:r>
              <a:rPr lang="en-US" altLang="en-US" sz="3900" i="1" dirty="0">
                <a:ea typeface="Arial" charset="0"/>
                <a:cs typeface="Arial" charset="0"/>
              </a:rPr>
              <a:t>The contents of this presentation have not been formally disseminated by the Centers for Disease Control and Prevention (CDC) and should not be construed to represent any agency determination or policy.</a:t>
            </a:r>
          </a:p>
          <a:p>
            <a:pPr marL="0" indent="0">
              <a:buNone/>
            </a:pPr>
            <a:endParaRPr lang="en-US" dirty="0"/>
          </a:p>
        </p:txBody>
      </p:sp>
    </p:spTree>
    <p:extLst>
      <p:ext uri="{BB962C8B-B14F-4D97-AF65-F5344CB8AC3E}">
        <p14:creationId xmlns:p14="http://schemas.microsoft.com/office/powerpoint/2010/main" val="2863535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F73B7E-30F3-4FDB-A6A4-6E928F6A8A6D}"/>
              </a:ext>
            </a:extLst>
          </p:cNvPr>
          <p:cNvSpPr>
            <a:spLocks noGrp="1"/>
          </p:cNvSpPr>
          <p:nvPr>
            <p:ph type="ctrTitle"/>
          </p:nvPr>
        </p:nvSpPr>
        <p:spPr/>
        <p:txBody>
          <a:bodyPr>
            <a:normAutofit/>
          </a:bodyPr>
          <a:lstStyle/>
          <a:p>
            <a:r>
              <a:rPr lang="en-US" b="1" dirty="0">
                <a:cs typeface="Segoe Script"/>
              </a:rPr>
              <a:t>Civil Rights Laws</a:t>
            </a:r>
            <a:endParaRPr lang="en-US" dirty="0"/>
          </a:p>
        </p:txBody>
      </p:sp>
    </p:spTree>
    <p:extLst>
      <p:ext uri="{BB962C8B-B14F-4D97-AF65-F5344CB8AC3E}">
        <p14:creationId xmlns:p14="http://schemas.microsoft.com/office/powerpoint/2010/main" val="1780781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74C918-051A-4DDB-8B75-C2FF432FDF9B}"/>
              </a:ext>
            </a:extLst>
          </p:cNvPr>
          <p:cNvSpPr>
            <a:spLocks noGrp="1"/>
          </p:cNvSpPr>
          <p:nvPr>
            <p:ph type="ctrTitle"/>
          </p:nvPr>
        </p:nvSpPr>
        <p:spPr>
          <a:xfrm>
            <a:off x="1182655" y="1187677"/>
            <a:ext cx="9826690" cy="2572559"/>
          </a:xfrm>
        </p:spPr>
        <p:txBody>
          <a:bodyPr>
            <a:normAutofit/>
          </a:bodyPr>
          <a:lstStyle/>
          <a:p>
            <a:r>
              <a:rPr lang="en-US" sz="4800" b="1" dirty="0">
                <a:cs typeface="Segoe Script"/>
              </a:rPr>
              <a:t>Environmental Protection Standards</a:t>
            </a:r>
            <a:endParaRPr lang="en-US" sz="4800" b="1" dirty="0"/>
          </a:p>
        </p:txBody>
      </p:sp>
    </p:spTree>
    <p:extLst>
      <p:ext uri="{BB962C8B-B14F-4D97-AF65-F5344CB8AC3E}">
        <p14:creationId xmlns:p14="http://schemas.microsoft.com/office/powerpoint/2010/main" val="49259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93034-B965-4BDD-88D9-54FAB94C6F17}"/>
              </a:ext>
            </a:extLst>
          </p:cNvPr>
          <p:cNvSpPr>
            <a:spLocks noGrp="1"/>
          </p:cNvSpPr>
          <p:nvPr>
            <p:ph type="ctrTitle"/>
          </p:nvPr>
        </p:nvSpPr>
        <p:spPr/>
        <p:txBody>
          <a:bodyPr>
            <a:normAutofit/>
          </a:bodyPr>
          <a:lstStyle/>
          <a:p>
            <a:r>
              <a:rPr lang="en-US" sz="4400" b="1" dirty="0">
                <a:cs typeface="Century Gothic"/>
              </a:rPr>
              <a:t>What about vacuum/null preemption?</a:t>
            </a:r>
            <a:endParaRPr lang="en-US" sz="4400" dirty="0"/>
          </a:p>
        </p:txBody>
      </p:sp>
    </p:spTree>
    <p:extLst>
      <p:ext uri="{BB962C8B-B14F-4D97-AF65-F5344CB8AC3E}">
        <p14:creationId xmlns:p14="http://schemas.microsoft.com/office/powerpoint/2010/main" val="802417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8755C1-0BF4-44D1-BEE9-0A59E3DB62F5}"/>
              </a:ext>
            </a:extLst>
          </p:cNvPr>
          <p:cNvSpPr>
            <a:spLocks noGrp="1"/>
          </p:cNvSpPr>
          <p:nvPr>
            <p:ph type="ctrTitle"/>
          </p:nvPr>
        </p:nvSpPr>
        <p:spPr/>
        <p:txBody>
          <a:bodyPr>
            <a:normAutofit/>
          </a:bodyPr>
          <a:lstStyle/>
          <a:p>
            <a:r>
              <a:rPr lang="en-US" sz="4400" dirty="0">
                <a:cs typeface="Century Gothic"/>
              </a:rPr>
              <a:t>This leaves gaps where lower levels of government </a:t>
            </a:r>
            <a:r>
              <a:rPr lang="en-US" sz="4400" b="1" dirty="0">
                <a:cs typeface="Century Gothic"/>
              </a:rPr>
              <a:t>can’t regulate</a:t>
            </a:r>
            <a:endParaRPr lang="en-US" sz="4400" dirty="0"/>
          </a:p>
        </p:txBody>
      </p:sp>
    </p:spTree>
    <p:extLst>
      <p:ext uri="{BB962C8B-B14F-4D97-AF65-F5344CB8AC3E}">
        <p14:creationId xmlns:p14="http://schemas.microsoft.com/office/powerpoint/2010/main" val="455923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6C62-07C0-4688-9442-97D5D178ED6D}"/>
              </a:ext>
            </a:extLst>
          </p:cNvPr>
          <p:cNvSpPr>
            <a:spLocks noGrp="1"/>
          </p:cNvSpPr>
          <p:nvPr>
            <p:ph type="title"/>
          </p:nvPr>
        </p:nvSpPr>
        <p:spPr/>
        <p:txBody>
          <a:bodyPr>
            <a:normAutofit/>
          </a:bodyPr>
          <a:lstStyle/>
          <a:p>
            <a:pPr algn="ctr"/>
            <a:r>
              <a:rPr lang="en-US" sz="6000" dirty="0"/>
              <a:t>Vacuum Preemption: Example</a:t>
            </a:r>
          </a:p>
        </p:txBody>
      </p:sp>
      <p:sp>
        <p:nvSpPr>
          <p:cNvPr id="5" name="Content Placeholder 4">
            <a:extLst>
              <a:ext uri="{FF2B5EF4-FFF2-40B4-BE49-F238E27FC236}">
                <a16:creationId xmlns:a16="http://schemas.microsoft.com/office/drawing/2014/main" id="{0B84FD94-3470-464F-A5C9-36D00562087B}"/>
              </a:ext>
            </a:extLst>
          </p:cNvPr>
          <p:cNvSpPr>
            <a:spLocks noGrp="1"/>
          </p:cNvSpPr>
          <p:nvPr>
            <p:ph idx="1"/>
          </p:nvPr>
        </p:nvSpPr>
        <p:spPr/>
        <p:txBody>
          <a:bodyPr anchor="ctr"/>
          <a:lstStyle/>
          <a:p>
            <a:pPr marL="0" indent="0">
              <a:buNone/>
            </a:pPr>
            <a:r>
              <a:rPr lang="en-US" sz="3600" dirty="0">
                <a:latin typeface="+mj-lt"/>
                <a:cs typeface="Century Gothic"/>
              </a:rPr>
              <a:t>For example, laws that preempt local policies related to </a:t>
            </a:r>
            <a:r>
              <a:rPr lang="en-US" sz="3600" b="1" dirty="0">
                <a:latin typeface="+mj-lt"/>
                <a:cs typeface="Century Gothic"/>
              </a:rPr>
              <a:t>food and nutrition</a:t>
            </a:r>
          </a:p>
          <a:p>
            <a:endParaRPr lang="en-US" dirty="0"/>
          </a:p>
        </p:txBody>
      </p:sp>
    </p:spTree>
    <p:extLst>
      <p:ext uri="{BB962C8B-B14F-4D97-AF65-F5344CB8AC3E}">
        <p14:creationId xmlns:p14="http://schemas.microsoft.com/office/powerpoint/2010/main" val="659593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97F6-D05B-4B2A-88E8-785205D5C545}"/>
              </a:ext>
            </a:extLst>
          </p:cNvPr>
          <p:cNvSpPr>
            <a:spLocks noGrp="1"/>
          </p:cNvSpPr>
          <p:nvPr>
            <p:ph type="title"/>
          </p:nvPr>
        </p:nvSpPr>
        <p:spPr/>
        <p:txBody>
          <a:bodyPr/>
          <a:lstStyle/>
          <a:p>
            <a:r>
              <a:rPr lang="en-US" b="1" dirty="0">
                <a:cs typeface="Century Gothic"/>
              </a:rPr>
              <a:t>MISSISSIPPI CODE ANN. §75-29-901</a:t>
            </a:r>
            <a:endParaRPr lang="en-US" dirty="0"/>
          </a:p>
        </p:txBody>
      </p:sp>
      <p:sp>
        <p:nvSpPr>
          <p:cNvPr id="5" name="Content Placeholder 4">
            <a:extLst>
              <a:ext uri="{FF2B5EF4-FFF2-40B4-BE49-F238E27FC236}">
                <a16:creationId xmlns:a16="http://schemas.microsoft.com/office/drawing/2014/main" id="{76A9B87C-5142-4DEC-BE0D-0427668302FF}"/>
              </a:ext>
            </a:extLst>
          </p:cNvPr>
          <p:cNvSpPr>
            <a:spLocks noGrp="1"/>
          </p:cNvSpPr>
          <p:nvPr>
            <p:ph idx="1"/>
          </p:nvPr>
        </p:nvSpPr>
        <p:spPr>
          <a:xfrm>
            <a:off x="838200" y="1600200"/>
            <a:ext cx="10515600" cy="4959220"/>
          </a:xfrm>
        </p:spPr>
        <p:txBody>
          <a:bodyPr>
            <a:normAutofit fontScale="25000" lnSpcReduction="20000"/>
          </a:bodyPr>
          <a:lstStyle/>
          <a:p>
            <a:pPr marL="0" indent="0">
              <a:lnSpc>
                <a:spcPct val="134000"/>
              </a:lnSpc>
              <a:buNone/>
            </a:pPr>
            <a:r>
              <a:rPr lang="en-US" sz="8000" b="1" dirty="0">
                <a:cs typeface="Century Gothic"/>
              </a:rPr>
              <a:t>(3)</a:t>
            </a:r>
            <a:r>
              <a:rPr lang="en-US" sz="8000" dirty="0">
                <a:cs typeface="Century Gothic"/>
              </a:rPr>
              <a:t>  No political subdivision shall do any of the following:</a:t>
            </a:r>
          </a:p>
          <a:p>
            <a:pPr marL="0" indent="0">
              <a:lnSpc>
                <a:spcPct val="134000"/>
              </a:lnSpc>
              <a:buNone/>
            </a:pPr>
            <a:r>
              <a:rPr lang="en-US" sz="8000" dirty="0">
                <a:cs typeface="Century Gothic"/>
              </a:rPr>
              <a:t>          </a:t>
            </a:r>
            <a:r>
              <a:rPr lang="en-US" sz="8000" b="1" dirty="0">
                <a:cs typeface="Century Gothic"/>
              </a:rPr>
              <a:t>(a) </a:t>
            </a:r>
            <a:r>
              <a:rPr lang="en-US" sz="8000" dirty="0">
                <a:cs typeface="Century Gothic"/>
              </a:rPr>
              <a:t> Enact, adopt or continue in effect local legislation relating to the provision or </a:t>
            </a:r>
            <a:r>
              <a:rPr lang="en-US" sz="8000" dirty="0" err="1">
                <a:cs typeface="Century Gothic"/>
              </a:rPr>
              <a:t>nonprovision</a:t>
            </a:r>
            <a:r>
              <a:rPr lang="en-US" sz="8000" dirty="0">
                <a:cs typeface="Century Gothic"/>
              </a:rPr>
              <a:t> of </a:t>
            </a:r>
            <a:r>
              <a:rPr lang="en-US" sz="8000" b="1" i="1" dirty="0">
                <a:cs typeface="Century Gothic"/>
              </a:rPr>
              <a:t>food nutrition information or consumer incentive items </a:t>
            </a:r>
            <a:r>
              <a:rPr lang="en-US" sz="8000" dirty="0">
                <a:cs typeface="Century Gothic"/>
              </a:rPr>
              <a:t>at food service operations;</a:t>
            </a:r>
          </a:p>
          <a:p>
            <a:pPr marL="0" indent="0">
              <a:lnSpc>
                <a:spcPct val="134000"/>
              </a:lnSpc>
              <a:buNone/>
            </a:pPr>
            <a:r>
              <a:rPr lang="en-US" sz="8000" dirty="0">
                <a:cs typeface="Century Gothic"/>
              </a:rPr>
              <a:t>          </a:t>
            </a:r>
            <a:r>
              <a:rPr lang="en-US" sz="8000" b="1" dirty="0">
                <a:cs typeface="Century Gothic"/>
              </a:rPr>
              <a:t>(d)</a:t>
            </a:r>
            <a:r>
              <a:rPr lang="en-US" sz="8000" dirty="0">
                <a:cs typeface="Century Gothic"/>
              </a:rPr>
              <a:t>  Condition any license, permit or regulatory approval for a food service operation upon the </a:t>
            </a:r>
            <a:r>
              <a:rPr lang="en-US" sz="8000" b="1" i="1" dirty="0">
                <a:cs typeface="Century Gothic"/>
              </a:rPr>
              <a:t>existence or nonexistence of food-based health disparities;</a:t>
            </a:r>
          </a:p>
          <a:p>
            <a:pPr marL="0" indent="0">
              <a:lnSpc>
                <a:spcPct val="134000"/>
              </a:lnSpc>
              <a:buNone/>
            </a:pPr>
            <a:r>
              <a:rPr lang="en-US" sz="8000" dirty="0">
                <a:cs typeface="Century Gothic"/>
              </a:rPr>
              <a:t>         </a:t>
            </a:r>
            <a:r>
              <a:rPr lang="en-US" sz="8000" b="1" dirty="0">
                <a:cs typeface="Century Gothic"/>
              </a:rPr>
              <a:t> (e)</a:t>
            </a:r>
            <a:r>
              <a:rPr lang="en-US" sz="8000" dirty="0">
                <a:cs typeface="Century Gothic"/>
              </a:rPr>
              <a:t>  Where food service operations are permitted to operate, ban, prohibit, or otherwise restrict a food service operation based upon the existence or nonexistence of food-based health disparities as recognized by the department of health, the institute of health, or the centers for disease control.</a:t>
            </a:r>
          </a:p>
          <a:p>
            <a:pPr marL="0" indent="0">
              <a:lnSpc>
                <a:spcPct val="134000"/>
              </a:lnSpc>
              <a:buNone/>
            </a:pPr>
            <a:r>
              <a:rPr lang="en-US" sz="8000" dirty="0">
                <a:cs typeface="Century Gothic"/>
              </a:rPr>
              <a:t>          </a:t>
            </a:r>
            <a:r>
              <a:rPr lang="en-US" sz="8000" b="1" dirty="0">
                <a:cs typeface="Century Gothic"/>
              </a:rPr>
              <a:t>(f) </a:t>
            </a:r>
            <a:r>
              <a:rPr lang="en-US" sz="8000" dirty="0">
                <a:cs typeface="Century Gothic"/>
              </a:rPr>
              <a:t> </a:t>
            </a:r>
            <a:r>
              <a:rPr lang="en-US" sz="8000" b="1" i="1" dirty="0">
                <a:cs typeface="Century Gothic"/>
              </a:rPr>
              <a:t>Restrict the sale, distribution, growing, raising or serving of foods and nonalcoholic beverages that are approved for sale by the USDA or other federal or state government agencies.</a:t>
            </a:r>
          </a:p>
          <a:p>
            <a:endParaRPr lang="en-US" dirty="0"/>
          </a:p>
        </p:txBody>
      </p:sp>
    </p:spTree>
    <p:extLst>
      <p:ext uri="{BB962C8B-B14F-4D97-AF65-F5344CB8AC3E}">
        <p14:creationId xmlns:p14="http://schemas.microsoft.com/office/powerpoint/2010/main" val="1810309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8FF24C-727B-48C4-9673-04C543F4F7D9}"/>
              </a:ext>
            </a:extLst>
          </p:cNvPr>
          <p:cNvSpPr>
            <a:spLocks noGrp="1"/>
          </p:cNvSpPr>
          <p:nvPr>
            <p:ph type="title"/>
          </p:nvPr>
        </p:nvSpPr>
        <p:spPr/>
        <p:txBody>
          <a:bodyPr>
            <a:normAutofit/>
          </a:bodyPr>
          <a:lstStyle/>
          <a:p>
            <a:r>
              <a:rPr lang="en-US" sz="6000" b="1" dirty="0">
                <a:cs typeface="Century Gothic"/>
              </a:rPr>
              <a:t>What are the consequences?</a:t>
            </a:r>
            <a:endParaRPr lang="en-US" sz="6000" dirty="0"/>
          </a:p>
        </p:txBody>
      </p:sp>
      <p:sp>
        <p:nvSpPr>
          <p:cNvPr id="5" name="Content Placeholder 4">
            <a:extLst>
              <a:ext uri="{FF2B5EF4-FFF2-40B4-BE49-F238E27FC236}">
                <a16:creationId xmlns:a16="http://schemas.microsoft.com/office/drawing/2014/main" id="{477159FA-26AB-48D1-B070-BB46993A79DE}"/>
              </a:ext>
            </a:extLst>
          </p:cNvPr>
          <p:cNvSpPr>
            <a:spLocks noGrp="1"/>
          </p:cNvSpPr>
          <p:nvPr>
            <p:ph idx="1"/>
          </p:nvPr>
        </p:nvSpPr>
        <p:spPr/>
        <p:txBody>
          <a:bodyPr/>
          <a:lstStyle/>
          <a:p>
            <a:r>
              <a:rPr lang="en-US" altLang="en-US" sz="3600" dirty="0">
                <a:ea typeface="ヒラギノ明朝 Pro W6" charset="-128"/>
                <a:cs typeface="Century Gothic"/>
              </a:rPr>
              <a:t>Creating a regulatory vacuum, limiting local control</a:t>
            </a:r>
          </a:p>
          <a:p>
            <a:endParaRPr lang="en-US" altLang="en-US" sz="3600" dirty="0">
              <a:ea typeface="ヒラギノ明朝 Pro W6" charset="-128"/>
              <a:cs typeface="Century Gothic"/>
            </a:endParaRPr>
          </a:p>
          <a:p>
            <a:r>
              <a:rPr lang="en-US" altLang="en-US" sz="3600" dirty="0">
                <a:ea typeface="ヒラギノ明朝 Pro W6" charset="-128"/>
                <a:cs typeface="Century Gothic"/>
              </a:rPr>
              <a:t>Can frustrate some innovations without adding to uniformity</a:t>
            </a:r>
          </a:p>
          <a:p>
            <a:endParaRPr lang="en-US" altLang="en-US" sz="3600" dirty="0">
              <a:ea typeface="ヒラギノ明朝 Pro W6" charset="-128"/>
              <a:cs typeface="Century Gothic"/>
            </a:endParaRPr>
          </a:p>
          <a:p>
            <a:r>
              <a:rPr lang="en-US" altLang="en-US" sz="3600" dirty="0">
                <a:ea typeface="ヒラギノ明朝 Pro W6" charset="-128"/>
                <a:cs typeface="Century Gothic"/>
              </a:rPr>
              <a:t>Risking unintended consequences</a:t>
            </a:r>
          </a:p>
          <a:p>
            <a:pPr marL="0" indent="0">
              <a:buNone/>
            </a:pPr>
            <a:endParaRPr lang="en-US" dirty="0"/>
          </a:p>
        </p:txBody>
      </p:sp>
    </p:spTree>
    <p:extLst>
      <p:ext uri="{BB962C8B-B14F-4D97-AF65-F5344CB8AC3E}">
        <p14:creationId xmlns:p14="http://schemas.microsoft.com/office/powerpoint/2010/main" val="2526028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7B10-D38D-4AA1-A5DE-6F71C3B3666E}"/>
              </a:ext>
            </a:extLst>
          </p:cNvPr>
          <p:cNvSpPr>
            <a:spLocks noGrp="1"/>
          </p:cNvSpPr>
          <p:nvPr>
            <p:ph type="title"/>
          </p:nvPr>
        </p:nvSpPr>
        <p:spPr/>
        <p:txBody>
          <a:bodyPr>
            <a:normAutofit/>
          </a:bodyPr>
          <a:lstStyle/>
          <a:p>
            <a:r>
              <a:rPr lang="en-US" sz="6000" dirty="0"/>
              <a:t>Punitive Preemption</a:t>
            </a:r>
          </a:p>
        </p:txBody>
      </p:sp>
      <p:sp>
        <p:nvSpPr>
          <p:cNvPr id="3" name="Content Placeholder 2">
            <a:extLst>
              <a:ext uri="{FF2B5EF4-FFF2-40B4-BE49-F238E27FC236}">
                <a16:creationId xmlns:a16="http://schemas.microsoft.com/office/drawing/2014/main" id="{5F1A9D6A-7FEE-4D19-9F7D-8DF2CBE3E138}"/>
              </a:ext>
            </a:extLst>
          </p:cNvPr>
          <p:cNvSpPr>
            <a:spLocks noGrp="1"/>
          </p:cNvSpPr>
          <p:nvPr>
            <p:ph idx="1"/>
          </p:nvPr>
        </p:nvSpPr>
        <p:spPr/>
        <p:txBody>
          <a:bodyPr/>
          <a:lstStyle/>
          <a:p>
            <a:r>
              <a:rPr lang="en-US" dirty="0"/>
              <a:t>State laws that not only preempt local laws in certain areas, but also punish local governments and officials that attempt to enact or enforce preempted laws. </a:t>
            </a:r>
          </a:p>
        </p:txBody>
      </p:sp>
    </p:spTree>
    <p:extLst>
      <p:ext uri="{BB962C8B-B14F-4D97-AF65-F5344CB8AC3E}">
        <p14:creationId xmlns:p14="http://schemas.microsoft.com/office/powerpoint/2010/main" val="2432785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B9E2E6-E3D3-4081-B84B-4039CEFA8AAE}"/>
              </a:ext>
            </a:extLst>
          </p:cNvPr>
          <p:cNvSpPr>
            <a:spLocks noGrp="1"/>
          </p:cNvSpPr>
          <p:nvPr>
            <p:ph type="ctrTitle"/>
          </p:nvPr>
        </p:nvSpPr>
        <p:spPr/>
        <p:txBody>
          <a:bodyPr>
            <a:normAutofit/>
          </a:bodyPr>
          <a:lstStyle/>
          <a:p>
            <a:r>
              <a:rPr lang="en-US" b="1" dirty="0">
                <a:cs typeface="Century Gothic"/>
              </a:rPr>
              <a:t>Spotting </a:t>
            </a:r>
            <a:r>
              <a:rPr lang="en-US" dirty="0">
                <a:cs typeface="Segoe Script"/>
              </a:rPr>
              <a:t>Preemption </a:t>
            </a:r>
            <a:endParaRPr lang="en-US" dirty="0"/>
          </a:p>
        </p:txBody>
      </p:sp>
    </p:spTree>
    <p:extLst>
      <p:ext uri="{BB962C8B-B14F-4D97-AF65-F5344CB8AC3E}">
        <p14:creationId xmlns:p14="http://schemas.microsoft.com/office/powerpoint/2010/main" val="2613387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1FE4A6-9F86-47E9-AC21-3105D89F5C4B}"/>
              </a:ext>
            </a:extLst>
          </p:cNvPr>
          <p:cNvSpPr>
            <a:spLocks noGrp="1"/>
          </p:cNvSpPr>
          <p:nvPr>
            <p:ph type="title"/>
          </p:nvPr>
        </p:nvSpPr>
        <p:spPr/>
        <p:txBody>
          <a:bodyPr>
            <a:noAutofit/>
          </a:bodyPr>
          <a:lstStyle/>
          <a:p>
            <a:r>
              <a:rPr lang="en-US" sz="4800" b="1" dirty="0">
                <a:cs typeface="Century Gothic"/>
              </a:rPr>
              <a:t>Q1. Are you a state or local government?</a:t>
            </a:r>
            <a:endParaRPr lang="en-US" sz="4800" dirty="0"/>
          </a:p>
        </p:txBody>
      </p:sp>
      <p:sp>
        <p:nvSpPr>
          <p:cNvPr id="9" name="Content Placeholder 8">
            <a:extLst>
              <a:ext uri="{FF2B5EF4-FFF2-40B4-BE49-F238E27FC236}">
                <a16:creationId xmlns:a16="http://schemas.microsoft.com/office/drawing/2014/main" id="{70065279-1916-4CC6-874F-1D8D6A415F1C}"/>
              </a:ext>
            </a:extLst>
          </p:cNvPr>
          <p:cNvSpPr>
            <a:spLocks noGrp="1"/>
          </p:cNvSpPr>
          <p:nvPr>
            <p:ph idx="1"/>
          </p:nvPr>
        </p:nvSpPr>
        <p:spPr/>
        <p:txBody>
          <a:bodyPr/>
          <a:lstStyle/>
          <a:p>
            <a:endParaRPr lang="en-US" sz="3600" b="1" dirty="0">
              <a:cs typeface="Century Gothic"/>
            </a:endParaRPr>
          </a:p>
          <a:p>
            <a:r>
              <a:rPr lang="en-US" sz="3600" b="1" dirty="0">
                <a:cs typeface="Century Gothic"/>
              </a:rPr>
              <a:t>State: </a:t>
            </a:r>
            <a:r>
              <a:rPr lang="en-US" sz="3600" dirty="0">
                <a:cs typeface="Century Gothic"/>
              </a:rPr>
              <a:t>Federal Law</a:t>
            </a:r>
          </a:p>
          <a:p>
            <a:endParaRPr lang="en-US" sz="3600" b="1" dirty="0">
              <a:cs typeface="Century Gothic"/>
            </a:endParaRPr>
          </a:p>
          <a:p>
            <a:r>
              <a:rPr lang="en-US" sz="3600" b="1" dirty="0">
                <a:cs typeface="Century Gothic"/>
              </a:rPr>
              <a:t>City/County: </a:t>
            </a:r>
            <a:r>
              <a:rPr lang="en-US" sz="3600" dirty="0">
                <a:cs typeface="Century Gothic"/>
              </a:rPr>
              <a:t>Federal Law and State Law</a:t>
            </a:r>
          </a:p>
          <a:p>
            <a:endParaRPr lang="en-US" dirty="0"/>
          </a:p>
        </p:txBody>
      </p:sp>
    </p:spTree>
    <p:extLst>
      <p:ext uri="{BB962C8B-B14F-4D97-AF65-F5344CB8AC3E}">
        <p14:creationId xmlns:p14="http://schemas.microsoft.com/office/powerpoint/2010/main" val="2827599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C24E26-50A6-4381-940F-E1D39C35D60A}"/>
              </a:ext>
            </a:extLst>
          </p:cNvPr>
          <p:cNvSpPr>
            <a:spLocks noGrp="1"/>
          </p:cNvSpPr>
          <p:nvPr>
            <p:ph type="title"/>
          </p:nvPr>
        </p:nvSpPr>
        <p:spPr/>
        <p:txBody>
          <a:bodyPr>
            <a:normAutofit/>
          </a:bodyPr>
          <a:lstStyle/>
          <a:p>
            <a:r>
              <a:rPr lang="en-US" sz="6000" b="1" dirty="0">
                <a:cs typeface="Century Gothic"/>
              </a:rPr>
              <a:t>What we’ll DISCUSS</a:t>
            </a:r>
            <a:endParaRPr lang="en-US" sz="6000" b="1" dirty="0"/>
          </a:p>
        </p:txBody>
      </p:sp>
      <p:sp>
        <p:nvSpPr>
          <p:cNvPr id="5" name="Content Placeholder 4">
            <a:extLst>
              <a:ext uri="{FF2B5EF4-FFF2-40B4-BE49-F238E27FC236}">
                <a16:creationId xmlns:a16="http://schemas.microsoft.com/office/drawing/2014/main" id="{266B3937-C79E-4511-8819-10DFF374E84F}"/>
              </a:ext>
            </a:extLst>
          </p:cNvPr>
          <p:cNvSpPr>
            <a:spLocks noGrp="1"/>
          </p:cNvSpPr>
          <p:nvPr>
            <p:ph idx="1"/>
          </p:nvPr>
        </p:nvSpPr>
        <p:spPr/>
        <p:txBody>
          <a:bodyPr/>
          <a:lstStyle/>
          <a:p>
            <a:pPr>
              <a:lnSpc>
                <a:spcPct val="150000"/>
              </a:lnSpc>
            </a:pPr>
            <a:r>
              <a:rPr lang="en-US" sz="3600" dirty="0">
                <a:ea typeface="Times New Roman" pitchFamily="18" charset="0"/>
                <a:cs typeface="Century Gothic"/>
              </a:rPr>
              <a:t>Sources of Authority</a:t>
            </a:r>
          </a:p>
          <a:p>
            <a:pPr>
              <a:lnSpc>
                <a:spcPct val="150000"/>
              </a:lnSpc>
            </a:pPr>
            <a:r>
              <a:rPr lang="en-US" sz="3600" dirty="0">
                <a:ea typeface="Times New Roman" pitchFamily="18" charset="0"/>
                <a:cs typeface="Century Gothic"/>
              </a:rPr>
              <a:t>Types of Preemption</a:t>
            </a:r>
          </a:p>
          <a:p>
            <a:pPr>
              <a:lnSpc>
                <a:spcPct val="150000"/>
              </a:lnSpc>
            </a:pPr>
            <a:r>
              <a:rPr lang="en-US" sz="3600" dirty="0">
                <a:ea typeface="Times New Roman" pitchFamily="18" charset="0"/>
                <a:cs typeface="Century Gothic"/>
              </a:rPr>
              <a:t>Spotting Preemption</a:t>
            </a:r>
          </a:p>
          <a:p>
            <a:pPr>
              <a:lnSpc>
                <a:spcPct val="150000"/>
              </a:lnSpc>
            </a:pPr>
            <a:r>
              <a:rPr lang="en-US" sz="3600" dirty="0">
                <a:ea typeface="Times New Roman" pitchFamily="18" charset="0"/>
                <a:cs typeface="Century Gothic"/>
              </a:rPr>
              <a:t>Preemption in Action</a:t>
            </a:r>
          </a:p>
          <a:p>
            <a:pPr marL="0" indent="0">
              <a:buNone/>
            </a:pPr>
            <a:endParaRPr lang="en-US" dirty="0"/>
          </a:p>
        </p:txBody>
      </p:sp>
    </p:spTree>
    <p:extLst>
      <p:ext uri="{BB962C8B-B14F-4D97-AF65-F5344CB8AC3E}">
        <p14:creationId xmlns:p14="http://schemas.microsoft.com/office/powerpoint/2010/main" val="270880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97253-CD01-460B-A315-934201DEC1F8}"/>
              </a:ext>
            </a:extLst>
          </p:cNvPr>
          <p:cNvSpPr>
            <a:spLocks noGrp="1"/>
          </p:cNvSpPr>
          <p:nvPr>
            <p:ph type="title"/>
          </p:nvPr>
        </p:nvSpPr>
        <p:spPr/>
        <p:txBody>
          <a:bodyPr/>
          <a:lstStyle/>
          <a:p>
            <a:r>
              <a:rPr lang="en-US" b="1" dirty="0">
                <a:cs typeface="Century Gothic"/>
              </a:rPr>
              <a:t>Q2. What does the language of the law say?</a:t>
            </a:r>
            <a:endParaRPr lang="en-US" dirty="0"/>
          </a:p>
        </p:txBody>
      </p:sp>
      <p:sp>
        <p:nvSpPr>
          <p:cNvPr id="3" name="Content Placeholder 2">
            <a:extLst>
              <a:ext uri="{FF2B5EF4-FFF2-40B4-BE49-F238E27FC236}">
                <a16:creationId xmlns:a16="http://schemas.microsoft.com/office/drawing/2014/main" id="{A4F16F6B-49D1-4F68-B729-60B47A365CF1}"/>
              </a:ext>
            </a:extLst>
          </p:cNvPr>
          <p:cNvSpPr>
            <a:spLocks noGrp="1"/>
          </p:cNvSpPr>
          <p:nvPr>
            <p:ph idx="1"/>
          </p:nvPr>
        </p:nvSpPr>
        <p:spPr/>
        <p:txBody>
          <a:bodyPr>
            <a:normAutofit/>
          </a:bodyPr>
          <a:lstStyle/>
          <a:p>
            <a:pPr>
              <a:defRPr/>
            </a:pPr>
            <a:endParaRPr lang="en-US" altLang="en-US" sz="3600" b="1" dirty="0">
              <a:cs typeface="Century Gothic"/>
            </a:endParaRPr>
          </a:p>
          <a:p>
            <a:pPr>
              <a:defRPr/>
            </a:pPr>
            <a:r>
              <a:rPr lang="en-US" altLang="en-US" sz="3600" b="1" dirty="0">
                <a:cs typeface="Century Gothic"/>
              </a:rPr>
              <a:t>Express Preemption: </a:t>
            </a:r>
            <a:r>
              <a:rPr lang="en-US" altLang="en-US" sz="3600" dirty="0">
                <a:cs typeface="Century Gothic"/>
              </a:rPr>
              <a:t>Preemptive intent is stated outright</a:t>
            </a:r>
          </a:p>
          <a:p>
            <a:pPr>
              <a:defRPr/>
            </a:pPr>
            <a:endParaRPr lang="en-US" altLang="en-US" sz="3600" dirty="0">
              <a:cs typeface="Century Gothic"/>
            </a:endParaRPr>
          </a:p>
          <a:p>
            <a:pPr>
              <a:defRPr/>
            </a:pPr>
            <a:r>
              <a:rPr lang="en-US" altLang="en-US" sz="3600" b="1" dirty="0">
                <a:cs typeface="Century Gothic"/>
              </a:rPr>
              <a:t>Implied Preemption: </a:t>
            </a:r>
            <a:r>
              <a:rPr lang="en-US" altLang="ja-JP" sz="3600" dirty="0">
                <a:cs typeface="Century Gothic"/>
              </a:rPr>
              <a:t>The lower-level law conflicts with the goal of the higher-level law, or t</a:t>
            </a:r>
            <a:r>
              <a:rPr lang="en-US" sz="3600" dirty="0">
                <a:cs typeface="Century Gothic"/>
              </a:rPr>
              <a:t>he legislature intended for the higher-level law to occupy the field</a:t>
            </a:r>
          </a:p>
          <a:p>
            <a:endParaRPr lang="en-US" dirty="0"/>
          </a:p>
        </p:txBody>
      </p:sp>
    </p:spTree>
    <p:extLst>
      <p:ext uri="{BB962C8B-B14F-4D97-AF65-F5344CB8AC3E}">
        <p14:creationId xmlns:p14="http://schemas.microsoft.com/office/powerpoint/2010/main" val="2255108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E3C9-0FB6-4BDF-B5FF-EBD2F392F82A}"/>
              </a:ext>
            </a:extLst>
          </p:cNvPr>
          <p:cNvSpPr>
            <a:spLocks noGrp="1"/>
          </p:cNvSpPr>
          <p:nvPr>
            <p:ph type="title"/>
          </p:nvPr>
        </p:nvSpPr>
        <p:spPr/>
        <p:txBody>
          <a:bodyPr/>
          <a:lstStyle/>
          <a:p>
            <a:r>
              <a:rPr lang="en-US" b="1" dirty="0">
                <a:cs typeface="Century Gothic"/>
              </a:rPr>
              <a:t>Example from </a:t>
            </a:r>
            <a:r>
              <a:rPr lang="en-US" dirty="0">
                <a:cs typeface="Century Gothic"/>
              </a:rPr>
              <a:t>Oklahoma </a:t>
            </a:r>
            <a:r>
              <a:rPr lang="en-US" dirty="0">
                <a:cs typeface="Segoe Script"/>
              </a:rPr>
              <a:t> </a:t>
            </a:r>
            <a:endParaRPr lang="en-US" dirty="0"/>
          </a:p>
        </p:txBody>
      </p:sp>
      <p:sp>
        <p:nvSpPr>
          <p:cNvPr id="3" name="Content Placeholder 2">
            <a:extLst>
              <a:ext uri="{FF2B5EF4-FFF2-40B4-BE49-F238E27FC236}">
                <a16:creationId xmlns:a16="http://schemas.microsoft.com/office/drawing/2014/main" id="{4A04B500-18B0-4EEF-A098-DE87C06C43ED}"/>
              </a:ext>
            </a:extLst>
          </p:cNvPr>
          <p:cNvSpPr>
            <a:spLocks noGrp="1"/>
          </p:cNvSpPr>
          <p:nvPr>
            <p:ph idx="1"/>
          </p:nvPr>
        </p:nvSpPr>
        <p:spPr/>
        <p:txBody>
          <a:bodyPr/>
          <a:lstStyle/>
          <a:p>
            <a:pPr marL="0" indent="0">
              <a:buNone/>
            </a:pPr>
            <a:r>
              <a:rPr lang="en-US" sz="3600" dirty="0">
                <a:ea typeface="MS PGothic" pitchFamily="34" charset="-128"/>
                <a:cs typeface="Century Gothic"/>
              </a:rPr>
              <a:t>“No agency or other political subdivision of the state, including, but not limited to, municipalities, counties or any agency thereof, may adopt any order, ordinance, rule or regulation concerning the sale, purchase, distribution, advertising, sampling, promotion, display, possession, licensing or taxation of tobacco products or vapor products.”</a:t>
            </a:r>
            <a:endParaRPr lang="en-US" altLang="ja-JP" sz="3600" dirty="0">
              <a:cs typeface="Century Gothic"/>
            </a:endParaRPr>
          </a:p>
          <a:p>
            <a:endParaRPr lang="en-US" dirty="0"/>
          </a:p>
        </p:txBody>
      </p:sp>
    </p:spTree>
    <p:extLst>
      <p:ext uri="{BB962C8B-B14F-4D97-AF65-F5344CB8AC3E}">
        <p14:creationId xmlns:p14="http://schemas.microsoft.com/office/powerpoint/2010/main" val="3548535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E3C9-0FB6-4BDF-B5FF-EBD2F392F82A}"/>
              </a:ext>
            </a:extLst>
          </p:cNvPr>
          <p:cNvSpPr>
            <a:spLocks noGrp="1"/>
          </p:cNvSpPr>
          <p:nvPr>
            <p:ph type="title"/>
          </p:nvPr>
        </p:nvSpPr>
        <p:spPr/>
        <p:txBody>
          <a:bodyPr/>
          <a:lstStyle/>
          <a:p>
            <a:r>
              <a:rPr lang="en-US" b="1" dirty="0">
                <a:cs typeface="Century Gothic"/>
              </a:rPr>
              <a:t>Example from</a:t>
            </a:r>
            <a:r>
              <a:rPr lang="en-US" dirty="0">
                <a:cs typeface="Century Gothic"/>
              </a:rPr>
              <a:t> West Hollywood, CA </a:t>
            </a:r>
            <a:endParaRPr lang="en-US" dirty="0"/>
          </a:p>
        </p:txBody>
      </p:sp>
      <p:sp>
        <p:nvSpPr>
          <p:cNvPr id="3" name="Content Placeholder 2">
            <a:extLst>
              <a:ext uri="{FF2B5EF4-FFF2-40B4-BE49-F238E27FC236}">
                <a16:creationId xmlns:a16="http://schemas.microsoft.com/office/drawing/2014/main" id="{4A04B500-18B0-4EEF-A098-DE87C06C43ED}"/>
              </a:ext>
            </a:extLst>
          </p:cNvPr>
          <p:cNvSpPr>
            <a:spLocks noGrp="1"/>
          </p:cNvSpPr>
          <p:nvPr>
            <p:ph idx="1"/>
          </p:nvPr>
        </p:nvSpPr>
        <p:spPr/>
        <p:txBody>
          <a:bodyPr/>
          <a:lstStyle/>
          <a:p>
            <a:pPr marL="0" indent="0">
              <a:buNone/>
            </a:pPr>
            <a:endParaRPr lang="en-US" altLang="en-US" sz="3600" dirty="0">
              <a:cs typeface="Century Gothic"/>
            </a:endParaRPr>
          </a:p>
          <a:p>
            <a:pPr marL="0" indent="0">
              <a:buNone/>
            </a:pPr>
            <a:r>
              <a:rPr lang="en-US" altLang="en-US" sz="3600" dirty="0">
                <a:cs typeface="Century Gothic"/>
              </a:rPr>
              <a:t>“[N]o wholesale or retail gun dealer shall sell, offer or display for sale, give, lend or transfer ownership of, any firearm listed on the Roster of Saturday Night Specials.”</a:t>
            </a:r>
            <a:endParaRPr lang="en-US" altLang="ja-JP" sz="3600" dirty="0">
              <a:cs typeface="Century Gothic"/>
            </a:endParaRPr>
          </a:p>
          <a:p>
            <a:endParaRPr lang="en-US" dirty="0"/>
          </a:p>
        </p:txBody>
      </p:sp>
    </p:spTree>
    <p:extLst>
      <p:ext uri="{BB962C8B-B14F-4D97-AF65-F5344CB8AC3E}">
        <p14:creationId xmlns:p14="http://schemas.microsoft.com/office/powerpoint/2010/main" val="3308665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B523B-677C-443E-9FCE-F8D7DBBB9839}"/>
              </a:ext>
            </a:extLst>
          </p:cNvPr>
          <p:cNvSpPr>
            <a:spLocks noGrp="1"/>
          </p:cNvSpPr>
          <p:nvPr>
            <p:ph type="title"/>
          </p:nvPr>
        </p:nvSpPr>
        <p:spPr/>
        <p:txBody>
          <a:bodyPr/>
          <a:lstStyle/>
          <a:p>
            <a:r>
              <a:rPr lang="en-US" b="1" dirty="0">
                <a:cs typeface="Century Gothic"/>
              </a:rPr>
              <a:t>What are the CONSEQUENCES?</a:t>
            </a:r>
            <a:br>
              <a:rPr lang="en-US" b="1" dirty="0">
                <a:cs typeface="Century Gothic"/>
              </a:rPr>
            </a:br>
            <a:endParaRPr lang="en-US" dirty="0"/>
          </a:p>
        </p:txBody>
      </p:sp>
      <p:sp>
        <p:nvSpPr>
          <p:cNvPr id="5" name="Content Placeholder 4">
            <a:extLst>
              <a:ext uri="{FF2B5EF4-FFF2-40B4-BE49-F238E27FC236}">
                <a16:creationId xmlns:a16="http://schemas.microsoft.com/office/drawing/2014/main" id="{BAF859D1-B8D3-4E87-B017-C48B4ABA02F0}"/>
              </a:ext>
            </a:extLst>
          </p:cNvPr>
          <p:cNvSpPr>
            <a:spLocks noGrp="1"/>
          </p:cNvSpPr>
          <p:nvPr>
            <p:ph idx="1"/>
          </p:nvPr>
        </p:nvSpPr>
        <p:spPr/>
        <p:txBody>
          <a:bodyPr/>
          <a:lstStyle/>
          <a:p>
            <a:pPr marL="0" indent="0">
              <a:buNone/>
            </a:pPr>
            <a:r>
              <a:rPr lang="en-US" sz="4400" b="1" dirty="0">
                <a:cs typeface="Century Gothic"/>
              </a:rPr>
              <a:t>Express Preemption: </a:t>
            </a:r>
          </a:p>
          <a:p>
            <a:r>
              <a:rPr lang="en-US" sz="4400" dirty="0">
                <a:cs typeface="Century Gothic"/>
              </a:rPr>
              <a:t>Local governments know their limitations</a:t>
            </a:r>
          </a:p>
          <a:p>
            <a:r>
              <a:rPr lang="en-US" sz="4400" dirty="0">
                <a:cs typeface="Century Gothic"/>
              </a:rPr>
              <a:t>Could create a regulatory vacuum</a:t>
            </a:r>
          </a:p>
          <a:p>
            <a:endParaRPr lang="en-US" sz="4400" b="1" dirty="0">
              <a:cs typeface="Century Gothic"/>
            </a:endParaRPr>
          </a:p>
          <a:p>
            <a:pPr marL="0" indent="0">
              <a:buNone/>
            </a:pPr>
            <a:r>
              <a:rPr lang="en-US" sz="4400" b="1" dirty="0">
                <a:cs typeface="Century Gothic"/>
              </a:rPr>
              <a:t>Implied Preemption:</a:t>
            </a:r>
          </a:p>
          <a:p>
            <a:r>
              <a:rPr lang="en-US" sz="4400" dirty="0">
                <a:cs typeface="Century Gothic"/>
              </a:rPr>
              <a:t>Need an attorney</a:t>
            </a:r>
          </a:p>
          <a:p>
            <a:endParaRPr lang="en-US" dirty="0"/>
          </a:p>
        </p:txBody>
      </p:sp>
    </p:spTree>
    <p:extLst>
      <p:ext uri="{BB962C8B-B14F-4D97-AF65-F5344CB8AC3E}">
        <p14:creationId xmlns:p14="http://schemas.microsoft.com/office/powerpoint/2010/main" val="3924470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8AA8-6CE6-4538-9B88-129E8FC5D2A6}"/>
              </a:ext>
            </a:extLst>
          </p:cNvPr>
          <p:cNvSpPr>
            <a:spLocks noGrp="1"/>
          </p:cNvSpPr>
          <p:nvPr>
            <p:ph type="title"/>
          </p:nvPr>
        </p:nvSpPr>
        <p:spPr/>
        <p:txBody>
          <a:bodyPr>
            <a:normAutofit/>
          </a:bodyPr>
          <a:lstStyle/>
          <a:p>
            <a:r>
              <a:rPr lang="en-US" altLang="en-US" b="1" dirty="0">
                <a:cs typeface="Century Gothic"/>
              </a:rPr>
              <a:t>Q. To determine whether or not there is preemption, what should you consider?</a:t>
            </a:r>
            <a:endParaRPr lang="en-US" dirty="0"/>
          </a:p>
        </p:txBody>
      </p:sp>
      <p:sp>
        <p:nvSpPr>
          <p:cNvPr id="4" name="Content Placeholder 3">
            <a:extLst>
              <a:ext uri="{FF2B5EF4-FFF2-40B4-BE49-F238E27FC236}">
                <a16:creationId xmlns:a16="http://schemas.microsoft.com/office/drawing/2014/main" id="{36DB81E8-5DF6-40E0-9B57-842307F2944D}"/>
              </a:ext>
            </a:extLst>
          </p:cNvPr>
          <p:cNvSpPr>
            <a:spLocks noGrp="1"/>
          </p:cNvSpPr>
          <p:nvPr>
            <p:ph idx="1"/>
          </p:nvPr>
        </p:nvSpPr>
        <p:spPr/>
        <p:txBody>
          <a:bodyPr>
            <a:normAutofit/>
          </a:bodyPr>
          <a:lstStyle/>
          <a:p>
            <a:pPr marL="742950" indent="-742950">
              <a:buFont typeface="+mj-lt"/>
              <a:buAutoNum type="alphaUcPeriod"/>
            </a:pPr>
            <a:endParaRPr lang="en-US" altLang="en-US" sz="3600" dirty="0">
              <a:cs typeface="Century Gothic"/>
            </a:endParaRPr>
          </a:p>
          <a:p>
            <a:pPr marL="742950" indent="-742950">
              <a:buFont typeface="+mj-lt"/>
              <a:buAutoNum type="alphaUcPeriod"/>
            </a:pPr>
            <a:r>
              <a:rPr lang="en-US" altLang="en-US" sz="3600" dirty="0">
                <a:cs typeface="Century Gothic"/>
              </a:rPr>
              <a:t>Plain language of the law</a:t>
            </a:r>
          </a:p>
          <a:p>
            <a:pPr marL="742950" indent="-742950">
              <a:buFont typeface="+mj-lt"/>
              <a:buAutoNum type="alphaUcPeriod"/>
            </a:pPr>
            <a:r>
              <a:rPr lang="en-US" altLang="en-US" sz="3600" dirty="0">
                <a:cs typeface="Century Gothic"/>
              </a:rPr>
              <a:t>Legislative intent </a:t>
            </a:r>
          </a:p>
          <a:p>
            <a:pPr marL="742950" indent="-742950">
              <a:buFont typeface="+mj-lt"/>
              <a:buAutoNum type="alphaUcPeriod"/>
            </a:pPr>
            <a:r>
              <a:rPr lang="en-US" altLang="en-US" sz="3600" dirty="0">
                <a:cs typeface="Century Gothic"/>
              </a:rPr>
              <a:t>Case law</a:t>
            </a:r>
          </a:p>
          <a:p>
            <a:pPr marL="742950" indent="-742950">
              <a:buFont typeface="+mj-lt"/>
              <a:buAutoNum type="alphaUcPeriod"/>
            </a:pPr>
            <a:r>
              <a:rPr lang="en-US" altLang="en-US" sz="3600" dirty="0">
                <a:cs typeface="Century Gothic"/>
              </a:rPr>
              <a:t>A and B</a:t>
            </a:r>
          </a:p>
          <a:p>
            <a:pPr marL="742950" indent="-742950">
              <a:buFont typeface="+mj-lt"/>
              <a:buAutoNum type="alphaUcPeriod"/>
            </a:pPr>
            <a:r>
              <a:rPr lang="en-US" altLang="en-US" sz="3600" dirty="0">
                <a:cs typeface="Century Gothic"/>
              </a:rPr>
              <a:t>A, B, and C</a:t>
            </a:r>
            <a:endParaRPr lang="en-US" sz="3600" dirty="0"/>
          </a:p>
        </p:txBody>
      </p:sp>
    </p:spTree>
    <p:extLst>
      <p:ext uri="{BB962C8B-B14F-4D97-AF65-F5344CB8AC3E}">
        <p14:creationId xmlns:p14="http://schemas.microsoft.com/office/powerpoint/2010/main" val="3249749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8AA8-6CE6-4538-9B88-129E8FC5D2A6}"/>
              </a:ext>
            </a:extLst>
          </p:cNvPr>
          <p:cNvSpPr>
            <a:spLocks noGrp="1"/>
          </p:cNvSpPr>
          <p:nvPr>
            <p:ph type="title"/>
          </p:nvPr>
        </p:nvSpPr>
        <p:spPr/>
        <p:txBody>
          <a:bodyPr>
            <a:normAutofit/>
          </a:bodyPr>
          <a:lstStyle/>
          <a:p>
            <a:r>
              <a:rPr lang="en-US" altLang="en-US" b="1" dirty="0">
                <a:cs typeface="Century Gothic"/>
              </a:rPr>
              <a:t>A. To determine whether or not there is preemption, what should you consider?</a:t>
            </a:r>
            <a:endParaRPr lang="en-US" dirty="0"/>
          </a:p>
        </p:txBody>
      </p:sp>
      <p:sp>
        <p:nvSpPr>
          <p:cNvPr id="4" name="Content Placeholder 3">
            <a:extLst>
              <a:ext uri="{FF2B5EF4-FFF2-40B4-BE49-F238E27FC236}">
                <a16:creationId xmlns:a16="http://schemas.microsoft.com/office/drawing/2014/main" id="{36DB81E8-5DF6-40E0-9B57-842307F2944D}"/>
              </a:ext>
            </a:extLst>
          </p:cNvPr>
          <p:cNvSpPr>
            <a:spLocks noGrp="1"/>
          </p:cNvSpPr>
          <p:nvPr>
            <p:ph idx="1"/>
          </p:nvPr>
        </p:nvSpPr>
        <p:spPr/>
        <p:txBody>
          <a:bodyPr>
            <a:normAutofit/>
          </a:bodyPr>
          <a:lstStyle/>
          <a:p>
            <a:pPr marL="742950" indent="-742950">
              <a:buFont typeface="+mj-lt"/>
              <a:buAutoNum type="alphaUcPeriod"/>
            </a:pPr>
            <a:endParaRPr lang="en-US" altLang="en-US" sz="3600" dirty="0">
              <a:cs typeface="Century Gothic"/>
            </a:endParaRPr>
          </a:p>
          <a:p>
            <a:pPr marL="742950" indent="-742950">
              <a:buFont typeface="+mj-lt"/>
              <a:buAutoNum type="alphaUcPeriod"/>
            </a:pPr>
            <a:r>
              <a:rPr lang="en-US" altLang="en-US" sz="3600" dirty="0">
                <a:cs typeface="Century Gothic"/>
              </a:rPr>
              <a:t>Plain language of the law</a:t>
            </a:r>
          </a:p>
          <a:p>
            <a:pPr marL="742950" indent="-742950">
              <a:buFont typeface="+mj-lt"/>
              <a:buAutoNum type="alphaUcPeriod"/>
            </a:pPr>
            <a:r>
              <a:rPr lang="en-US" altLang="en-US" sz="3600" dirty="0">
                <a:cs typeface="Century Gothic"/>
              </a:rPr>
              <a:t>Legislative intent </a:t>
            </a:r>
          </a:p>
          <a:p>
            <a:pPr marL="742950" indent="-742950">
              <a:buFont typeface="+mj-lt"/>
              <a:buAutoNum type="alphaUcPeriod"/>
            </a:pPr>
            <a:r>
              <a:rPr lang="en-US" altLang="en-US" sz="3600" dirty="0">
                <a:cs typeface="Century Gothic"/>
              </a:rPr>
              <a:t>Case law</a:t>
            </a:r>
          </a:p>
          <a:p>
            <a:pPr marL="742950" indent="-742950">
              <a:buFont typeface="+mj-lt"/>
              <a:buAutoNum type="alphaUcPeriod"/>
            </a:pPr>
            <a:r>
              <a:rPr lang="en-US" altLang="en-US" sz="3600" dirty="0">
                <a:cs typeface="Century Gothic"/>
              </a:rPr>
              <a:t>A and B</a:t>
            </a:r>
          </a:p>
          <a:p>
            <a:pPr marL="742950" indent="-742950">
              <a:buFont typeface="+mj-lt"/>
              <a:buAutoNum type="alphaUcPeriod"/>
            </a:pPr>
            <a:r>
              <a:rPr lang="en-US" altLang="en-US" sz="3600" dirty="0">
                <a:solidFill>
                  <a:srgbClr val="FF0000"/>
                </a:solidFill>
                <a:cs typeface="Century Gothic"/>
              </a:rPr>
              <a:t>A, B, and C  </a:t>
            </a:r>
            <a:r>
              <a:rPr lang="en-US" altLang="en-US" sz="3600" b="1" dirty="0">
                <a:solidFill>
                  <a:srgbClr val="FF0000"/>
                </a:solidFill>
                <a:cs typeface="Century Gothic"/>
              </a:rPr>
              <a:t> </a:t>
            </a:r>
            <a:r>
              <a:rPr lang="en-US" altLang="en-US" sz="3600" b="1" dirty="0">
                <a:solidFill>
                  <a:srgbClr val="FF0000"/>
                </a:solidFill>
                <a:cs typeface="Century Gothic"/>
                <a:sym typeface="Wingdings" panose="05000000000000000000" pitchFamily="2" charset="2"/>
              </a:rPr>
              <a:t> Answer</a:t>
            </a:r>
            <a:endParaRPr lang="en-US" altLang="en-US" sz="3600" b="1" dirty="0">
              <a:solidFill>
                <a:srgbClr val="FF0000"/>
              </a:solidFill>
              <a:cs typeface="Century Gothic"/>
            </a:endParaRPr>
          </a:p>
          <a:p>
            <a:pPr marL="0" indent="0">
              <a:buNone/>
            </a:pPr>
            <a:endParaRPr lang="en-US" sz="3600" dirty="0"/>
          </a:p>
        </p:txBody>
      </p:sp>
    </p:spTree>
    <p:extLst>
      <p:ext uri="{BB962C8B-B14F-4D97-AF65-F5344CB8AC3E}">
        <p14:creationId xmlns:p14="http://schemas.microsoft.com/office/powerpoint/2010/main" val="723980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210922-6106-4248-B3A0-E1964F62ACD4}"/>
              </a:ext>
            </a:extLst>
          </p:cNvPr>
          <p:cNvSpPr>
            <a:spLocks noGrp="1"/>
          </p:cNvSpPr>
          <p:nvPr>
            <p:ph type="ctrTitle"/>
          </p:nvPr>
        </p:nvSpPr>
        <p:spPr/>
        <p:txBody>
          <a:bodyPr>
            <a:normAutofit/>
          </a:bodyPr>
          <a:lstStyle/>
          <a:p>
            <a:r>
              <a:rPr lang="en-US" b="1" dirty="0">
                <a:cs typeface="Century Gothic"/>
              </a:rPr>
              <a:t>Preemption in </a:t>
            </a:r>
            <a:r>
              <a:rPr lang="en-US" dirty="0">
                <a:cs typeface="Segoe Script"/>
              </a:rPr>
              <a:t>Action </a:t>
            </a:r>
            <a:endParaRPr lang="en-US" dirty="0"/>
          </a:p>
        </p:txBody>
      </p:sp>
    </p:spTree>
    <p:extLst>
      <p:ext uri="{BB962C8B-B14F-4D97-AF65-F5344CB8AC3E}">
        <p14:creationId xmlns:p14="http://schemas.microsoft.com/office/powerpoint/2010/main" val="32041473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912E-1BB6-49B5-A48F-5D7807CA9D56}"/>
              </a:ext>
            </a:extLst>
          </p:cNvPr>
          <p:cNvSpPr>
            <a:spLocks noGrp="1"/>
          </p:cNvSpPr>
          <p:nvPr>
            <p:ph type="title"/>
          </p:nvPr>
        </p:nvSpPr>
        <p:spPr/>
        <p:txBody>
          <a:bodyPr>
            <a:normAutofit/>
          </a:bodyPr>
          <a:lstStyle/>
          <a:p>
            <a:r>
              <a:rPr lang="en-US" sz="6000" b="1" dirty="0">
                <a:cs typeface="Century Gothic"/>
              </a:rPr>
              <a:t>How to track PREEMPTION</a:t>
            </a:r>
            <a:endParaRPr lang="en-US" sz="6000" dirty="0"/>
          </a:p>
        </p:txBody>
      </p:sp>
      <p:sp>
        <p:nvSpPr>
          <p:cNvPr id="10" name="Content Placeholder 9">
            <a:extLst>
              <a:ext uri="{FF2B5EF4-FFF2-40B4-BE49-F238E27FC236}">
                <a16:creationId xmlns:a16="http://schemas.microsoft.com/office/drawing/2014/main" id="{5CCA36B3-91F7-43A5-8B94-2E09E7BB1633}"/>
              </a:ext>
            </a:extLst>
          </p:cNvPr>
          <p:cNvSpPr>
            <a:spLocks noGrp="1"/>
          </p:cNvSpPr>
          <p:nvPr>
            <p:ph idx="1"/>
          </p:nvPr>
        </p:nvSpPr>
        <p:spPr/>
        <p:txBody>
          <a:bodyPr/>
          <a:lstStyle/>
          <a:p>
            <a:r>
              <a:rPr lang="en-US" sz="4400" dirty="0">
                <a:cs typeface="Century Gothic"/>
              </a:rPr>
              <a:t>Know your authority</a:t>
            </a:r>
          </a:p>
          <a:p>
            <a:endParaRPr lang="en-US" sz="4400" dirty="0">
              <a:cs typeface="Century Gothic"/>
            </a:endParaRPr>
          </a:p>
          <a:p>
            <a:r>
              <a:rPr lang="en-US" sz="4400" dirty="0">
                <a:cs typeface="Century Gothic"/>
              </a:rPr>
              <a:t>Include a savings clause</a:t>
            </a:r>
          </a:p>
          <a:p>
            <a:endParaRPr lang="en-US" sz="4400" dirty="0">
              <a:cs typeface="Century Gothic"/>
            </a:endParaRPr>
          </a:p>
          <a:p>
            <a:r>
              <a:rPr lang="en-US" sz="4400" dirty="0">
                <a:cs typeface="Century Gothic"/>
              </a:rPr>
              <a:t>Be alert</a:t>
            </a:r>
          </a:p>
          <a:p>
            <a:endParaRPr lang="en-US" dirty="0"/>
          </a:p>
        </p:txBody>
      </p:sp>
    </p:spTree>
    <p:extLst>
      <p:ext uri="{BB962C8B-B14F-4D97-AF65-F5344CB8AC3E}">
        <p14:creationId xmlns:p14="http://schemas.microsoft.com/office/powerpoint/2010/main" val="11047214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035387-6484-467E-8988-19D10D41A239}"/>
              </a:ext>
            </a:extLst>
          </p:cNvPr>
          <p:cNvSpPr>
            <a:spLocks noGrp="1"/>
          </p:cNvSpPr>
          <p:nvPr>
            <p:ph type="ctrTitle"/>
          </p:nvPr>
        </p:nvSpPr>
        <p:spPr/>
        <p:txBody>
          <a:bodyPr>
            <a:normAutofit/>
          </a:bodyPr>
          <a:lstStyle/>
          <a:p>
            <a:r>
              <a:rPr lang="en-US" sz="4800" b="1" dirty="0">
                <a:cs typeface="Century Gothic"/>
              </a:rPr>
              <a:t>How can you know your authority?</a:t>
            </a:r>
            <a:endParaRPr lang="en-US" sz="4800" dirty="0"/>
          </a:p>
        </p:txBody>
      </p:sp>
    </p:spTree>
    <p:extLst>
      <p:ext uri="{BB962C8B-B14F-4D97-AF65-F5344CB8AC3E}">
        <p14:creationId xmlns:p14="http://schemas.microsoft.com/office/powerpoint/2010/main" val="42901734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9F332-0F06-41AF-9B36-A27C303C9809}"/>
              </a:ext>
            </a:extLst>
          </p:cNvPr>
          <p:cNvSpPr>
            <a:spLocks noGrp="1"/>
          </p:cNvSpPr>
          <p:nvPr>
            <p:ph type="title"/>
          </p:nvPr>
        </p:nvSpPr>
        <p:spPr/>
        <p:txBody>
          <a:bodyPr>
            <a:normAutofit/>
          </a:bodyPr>
          <a:lstStyle/>
          <a:p>
            <a:r>
              <a:rPr lang="en-US" altLang="en-US" sz="6000" b="1" dirty="0">
                <a:cs typeface="Century Gothic"/>
              </a:rPr>
              <a:t>State or local government?</a:t>
            </a:r>
            <a:endParaRPr lang="en-US" sz="6000" dirty="0"/>
          </a:p>
        </p:txBody>
      </p:sp>
      <p:sp>
        <p:nvSpPr>
          <p:cNvPr id="3" name="Content Placeholder 2">
            <a:extLst>
              <a:ext uri="{FF2B5EF4-FFF2-40B4-BE49-F238E27FC236}">
                <a16:creationId xmlns:a16="http://schemas.microsoft.com/office/drawing/2014/main" id="{E259DEF9-BAEA-42D7-99B2-D05E9ADFE344}"/>
              </a:ext>
            </a:extLst>
          </p:cNvPr>
          <p:cNvSpPr>
            <a:spLocks noGrp="1"/>
          </p:cNvSpPr>
          <p:nvPr>
            <p:ph idx="1"/>
          </p:nvPr>
        </p:nvSpPr>
        <p:spPr/>
        <p:txBody>
          <a:bodyPr/>
          <a:lstStyle/>
          <a:p>
            <a:pPr>
              <a:defRPr/>
            </a:pPr>
            <a:endParaRPr lang="en-US" altLang="en-US" sz="3600" b="1" dirty="0">
              <a:cs typeface="Century Gothic"/>
            </a:endParaRPr>
          </a:p>
          <a:p>
            <a:pPr>
              <a:defRPr/>
            </a:pPr>
            <a:r>
              <a:rPr lang="en-US" altLang="en-US" sz="3600" b="1" dirty="0">
                <a:cs typeface="Century Gothic"/>
              </a:rPr>
              <a:t>State: </a:t>
            </a:r>
            <a:r>
              <a:rPr lang="en-US" altLang="en-US" sz="3600" dirty="0">
                <a:cs typeface="Century Gothic"/>
              </a:rPr>
              <a:t>Federal law</a:t>
            </a:r>
          </a:p>
          <a:p>
            <a:pPr>
              <a:defRPr/>
            </a:pPr>
            <a:endParaRPr lang="en-US" altLang="en-US" sz="3600" b="1" dirty="0">
              <a:cs typeface="Century Gothic"/>
            </a:endParaRPr>
          </a:p>
          <a:p>
            <a:pPr>
              <a:defRPr/>
            </a:pPr>
            <a:r>
              <a:rPr lang="en-US" altLang="en-US" sz="3600" b="1" dirty="0">
                <a:cs typeface="Century Gothic"/>
              </a:rPr>
              <a:t>City or county: </a:t>
            </a:r>
            <a:r>
              <a:rPr lang="en-US" altLang="en-US" sz="3600" dirty="0">
                <a:cs typeface="Century Gothic"/>
              </a:rPr>
              <a:t>Federal law and state law</a:t>
            </a:r>
          </a:p>
          <a:p>
            <a:endParaRPr lang="en-US" dirty="0"/>
          </a:p>
        </p:txBody>
      </p:sp>
    </p:spTree>
    <p:extLst>
      <p:ext uri="{BB962C8B-B14F-4D97-AF65-F5344CB8AC3E}">
        <p14:creationId xmlns:p14="http://schemas.microsoft.com/office/powerpoint/2010/main" val="302728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D61887-FF64-4DA7-BA83-0825D8A37C04}"/>
              </a:ext>
            </a:extLst>
          </p:cNvPr>
          <p:cNvSpPr>
            <a:spLocks noGrp="1"/>
          </p:cNvSpPr>
          <p:nvPr>
            <p:ph type="ctrTitle"/>
          </p:nvPr>
        </p:nvSpPr>
        <p:spPr/>
        <p:txBody>
          <a:bodyPr>
            <a:normAutofit/>
          </a:bodyPr>
          <a:lstStyle/>
          <a:p>
            <a:r>
              <a:rPr lang="en-US" b="1" dirty="0">
                <a:cs typeface="Century Gothic"/>
              </a:rPr>
              <a:t>Sources of </a:t>
            </a:r>
            <a:r>
              <a:rPr lang="en-US" b="1" dirty="0">
                <a:cs typeface="Segoe Script"/>
              </a:rPr>
              <a:t>Authority</a:t>
            </a:r>
            <a:r>
              <a:rPr lang="en-US" dirty="0">
                <a:cs typeface="Segoe Script"/>
              </a:rPr>
              <a:t> </a:t>
            </a:r>
            <a:endParaRPr lang="en-US" dirty="0"/>
          </a:p>
        </p:txBody>
      </p:sp>
    </p:spTree>
    <p:extLst>
      <p:ext uri="{BB962C8B-B14F-4D97-AF65-F5344CB8AC3E}">
        <p14:creationId xmlns:p14="http://schemas.microsoft.com/office/powerpoint/2010/main" val="13421342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8522-4592-402A-A67C-154E9114B2DA}"/>
              </a:ext>
            </a:extLst>
          </p:cNvPr>
          <p:cNvSpPr>
            <a:spLocks noGrp="1"/>
          </p:cNvSpPr>
          <p:nvPr>
            <p:ph type="ctrTitle"/>
          </p:nvPr>
        </p:nvSpPr>
        <p:spPr>
          <a:xfrm>
            <a:off x="1524000" y="1122363"/>
            <a:ext cx="9144000" cy="3845422"/>
          </a:xfrm>
        </p:spPr>
        <p:txBody>
          <a:bodyPr>
            <a:normAutofit/>
          </a:bodyPr>
          <a:lstStyle/>
          <a:p>
            <a:pPr>
              <a:spcAft>
                <a:spcPts val="3600"/>
              </a:spcAft>
            </a:pPr>
            <a:r>
              <a:rPr lang="en-US" altLang="en-US" dirty="0">
                <a:cs typeface="Century Gothic"/>
              </a:rPr>
              <a:t>Express or Implied</a:t>
            </a:r>
            <a:br>
              <a:rPr lang="en-US" altLang="en-US" dirty="0">
                <a:cs typeface="Century Gothic"/>
              </a:rPr>
            </a:br>
            <a:br>
              <a:rPr lang="en-US" altLang="en-US" dirty="0">
                <a:cs typeface="Century Gothic"/>
              </a:rPr>
            </a:br>
            <a:r>
              <a:rPr lang="en-US" altLang="en-US" dirty="0">
                <a:cs typeface="Century Gothic"/>
              </a:rPr>
              <a:t> </a:t>
            </a:r>
            <a:r>
              <a:rPr lang="en-US" altLang="en-US" b="1" dirty="0">
                <a:cs typeface="Century Gothic"/>
              </a:rPr>
              <a:t>PREEMPTION?</a:t>
            </a:r>
            <a:endParaRPr lang="en-US" dirty="0"/>
          </a:p>
        </p:txBody>
      </p:sp>
    </p:spTree>
    <p:extLst>
      <p:ext uri="{BB962C8B-B14F-4D97-AF65-F5344CB8AC3E}">
        <p14:creationId xmlns:p14="http://schemas.microsoft.com/office/powerpoint/2010/main" val="4020648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B75D95-B440-47F5-9019-5001BF5A3C05}"/>
              </a:ext>
            </a:extLst>
          </p:cNvPr>
          <p:cNvSpPr>
            <a:spLocks noGrp="1"/>
          </p:cNvSpPr>
          <p:nvPr>
            <p:ph type="ctrTitle"/>
          </p:nvPr>
        </p:nvSpPr>
        <p:spPr/>
        <p:txBody>
          <a:bodyPr>
            <a:normAutofit/>
          </a:bodyPr>
          <a:lstStyle/>
          <a:p>
            <a:r>
              <a:rPr lang="en-US" dirty="0">
                <a:cs typeface="Century Gothic"/>
              </a:rPr>
              <a:t>Include a </a:t>
            </a:r>
            <a:r>
              <a:rPr lang="en-US" b="1" dirty="0">
                <a:cs typeface="Century Gothic"/>
              </a:rPr>
              <a:t>savings clause</a:t>
            </a:r>
            <a:endParaRPr lang="en-US" dirty="0"/>
          </a:p>
        </p:txBody>
      </p:sp>
    </p:spTree>
    <p:extLst>
      <p:ext uri="{BB962C8B-B14F-4D97-AF65-F5344CB8AC3E}">
        <p14:creationId xmlns:p14="http://schemas.microsoft.com/office/powerpoint/2010/main" val="13068357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2FCE7F-53BB-427A-B9A4-A86C2C626402}"/>
              </a:ext>
            </a:extLst>
          </p:cNvPr>
          <p:cNvSpPr>
            <a:spLocks noGrp="1"/>
          </p:cNvSpPr>
          <p:nvPr>
            <p:ph type="title"/>
          </p:nvPr>
        </p:nvSpPr>
        <p:spPr/>
        <p:txBody>
          <a:bodyPr>
            <a:normAutofit fontScale="90000"/>
          </a:bodyPr>
          <a:lstStyle/>
          <a:p>
            <a:pPr marL="0" indent="0"/>
            <a:r>
              <a:rPr lang="en-US" sz="4000" b="1" dirty="0">
                <a:cs typeface="Century Gothic"/>
              </a:rPr>
              <a:t>Federal Tobacco Control Act </a:t>
            </a:r>
            <a:r>
              <a:rPr lang="en-US" altLang="en-US" sz="4000" b="1" dirty="0">
                <a:ea typeface="ヒラギノ明朝 Pro W6" charset="-128"/>
                <a:cs typeface="Century Gothic"/>
              </a:rPr>
              <a:t>Preservation Clause </a:t>
            </a:r>
            <a:br>
              <a:rPr lang="en-US" altLang="en-US" sz="4000" b="1" dirty="0">
                <a:ea typeface="ヒラギノ明朝 Pro W6" charset="-128"/>
                <a:cs typeface="Century Gothic"/>
              </a:rPr>
            </a:br>
            <a:r>
              <a:rPr lang="en-US" altLang="en-US" sz="4000" b="1" dirty="0">
                <a:ea typeface="ヒラギノ明朝 Pro W6" charset="-128"/>
                <a:cs typeface="Century Gothic"/>
              </a:rPr>
              <a:t>21 U.S.C.§387p(a)(1):</a:t>
            </a:r>
            <a:br>
              <a:rPr lang="en-US" altLang="en-US" b="1" dirty="0">
                <a:solidFill>
                  <a:srgbClr val="FF0000"/>
                </a:solidFill>
                <a:latin typeface="Century Gothic"/>
                <a:ea typeface="ヒラギノ明朝 Pro W6" charset="-128"/>
                <a:cs typeface="Century Gothic"/>
              </a:rPr>
            </a:br>
            <a:endParaRPr lang="en-US" dirty="0"/>
          </a:p>
        </p:txBody>
      </p:sp>
      <p:sp>
        <p:nvSpPr>
          <p:cNvPr id="7" name="Content Placeholder 6">
            <a:extLst>
              <a:ext uri="{FF2B5EF4-FFF2-40B4-BE49-F238E27FC236}">
                <a16:creationId xmlns:a16="http://schemas.microsoft.com/office/drawing/2014/main" id="{7B98AF47-D9C4-4D5C-9DC8-D767EDE732BB}"/>
              </a:ext>
            </a:extLst>
          </p:cNvPr>
          <p:cNvSpPr>
            <a:spLocks noGrp="1"/>
          </p:cNvSpPr>
          <p:nvPr>
            <p:ph idx="1"/>
          </p:nvPr>
        </p:nvSpPr>
        <p:spPr>
          <a:xfrm>
            <a:off x="838200" y="1825625"/>
            <a:ext cx="10515600" cy="4542124"/>
          </a:xfrm>
        </p:spPr>
        <p:txBody>
          <a:bodyPr>
            <a:normAutofit lnSpcReduction="10000"/>
          </a:bodyPr>
          <a:lstStyle/>
          <a:p>
            <a:pPr marL="0" indent="0">
              <a:buNone/>
            </a:pPr>
            <a:r>
              <a:rPr lang="en-US" altLang="en-US" sz="3200" i="1" dirty="0">
                <a:ea typeface="ヒラギノ明朝 Pro W6" charset="-128"/>
                <a:cs typeface="Century Gothic"/>
              </a:rPr>
              <a:t>Except as provided in [the Preemption Clause] </a:t>
            </a:r>
            <a:r>
              <a:rPr lang="en-US" altLang="en-US" sz="3200" b="1" i="1" dirty="0">
                <a:ea typeface="ヒラギノ明朝 Pro W6" charset="-128"/>
                <a:cs typeface="Century Gothic"/>
              </a:rPr>
              <a:t>nothing</a:t>
            </a:r>
            <a:r>
              <a:rPr lang="en-US" altLang="en-US" sz="3200" i="1" dirty="0">
                <a:ea typeface="ヒラギノ明朝 Pro W6" charset="-128"/>
                <a:cs typeface="Century Gothic"/>
              </a:rPr>
              <a:t> in this subchapter, or rules promulgated under this subchapter, </a:t>
            </a:r>
            <a:r>
              <a:rPr lang="en-US" altLang="en-US" sz="3200" b="1" i="1" dirty="0">
                <a:ea typeface="ヒラギノ明朝 Pro W6" charset="-128"/>
                <a:cs typeface="Century Gothic"/>
              </a:rPr>
              <a:t>shall be construed to limit the authority of   … a State </a:t>
            </a:r>
            <a:r>
              <a:rPr lang="en-US" altLang="en-US" sz="3200" i="1" dirty="0">
                <a:ea typeface="ヒラギノ明朝 Pro W6" charset="-128"/>
                <a:cs typeface="Century Gothic"/>
              </a:rPr>
              <a:t>or political subdivision of a State … </a:t>
            </a:r>
            <a:r>
              <a:rPr lang="en-US" altLang="en-US" sz="3200" b="1" i="1" dirty="0">
                <a:ea typeface="ヒラギノ明朝 Pro W6" charset="-128"/>
                <a:cs typeface="Century Gothic"/>
              </a:rPr>
              <a:t>to enact, adopt, promulgate, and enforce any law, rule, regulation</a:t>
            </a:r>
            <a:r>
              <a:rPr lang="en-US" altLang="en-US" sz="3200" i="1" dirty="0">
                <a:ea typeface="ヒラギノ明朝 Pro W6" charset="-128"/>
                <a:cs typeface="Century Gothic"/>
              </a:rPr>
              <a:t>, or other measure with respect to tobacco </a:t>
            </a:r>
            <a:r>
              <a:rPr lang="en-US" altLang="en-US" sz="3200" b="1" i="1" dirty="0">
                <a:ea typeface="ヒラギノ明朝 Pro W6" charset="-128"/>
                <a:cs typeface="Century Gothic"/>
              </a:rPr>
              <a:t>products that is in addition to, or more stringent than, requirements established under this subchapter  </a:t>
            </a:r>
            <a:r>
              <a:rPr lang="en-US" altLang="en-US" sz="3200" i="1" dirty="0">
                <a:ea typeface="ヒラギノ明朝 Pro W6" charset="-128"/>
                <a:cs typeface="Century Gothic"/>
              </a:rPr>
              <a:t>…</a:t>
            </a:r>
            <a:r>
              <a:rPr lang="en-US" altLang="en-US" sz="3200" b="1" i="1" dirty="0">
                <a:ea typeface="ヒラギノ明朝 Pro W6" charset="-128"/>
                <a:cs typeface="Century Gothic"/>
              </a:rPr>
              <a:t> relating to or prohibiting the sale, distribution, possession, exposure to, access to, advertising and promotion of, or use of tobacco products </a:t>
            </a:r>
            <a:r>
              <a:rPr lang="en-US" altLang="en-US" sz="3200" i="1" dirty="0">
                <a:ea typeface="ヒラギノ明朝 Pro W6" charset="-128"/>
                <a:cs typeface="Century Gothic"/>
              </a:rPr>
              <a:t>by individuals of any age …”</a:t>
            </a:r>
            <a:endParaRPr lang="en-US" sz="3200" i="1" dirty="0">
              <a:cs typeface="Century Gothic"/>
            </a:endParaRPr>
          </a:p>
          <a:p>
            <a:endParaRPr lang="en-US" dirty="0"/>
          </a:p>
        </p:txBody>
      </p:sp>
    </p:spTree>
    <p:extLst>
      <p:ext uri="{BB962C8B-B14F-4D97-AF65-F5344CB8AC3E}">
        <p14:creationId xmlns:p14="http://schemas.microsoft.com/office/powerpoint/2010/main" val="26232715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DD3C0-72B6-43D4-8725-7D35AAD8AD8A}"/>
              </a:ext>
            </a:extLst>
          </p:cNvPr>
          <p:cNvSpPr>
            <a:spLocks noGrp="1"/>
          </p:cNvSpPr>
          <p:nvPr>
            <p:ph type="title"/>
          </p:nvPr>
        </p:nvSpPr>
        <p:spPr/>
        <p:txBody>
          <a:bodyPr>
            <a:normAutofit/>
          </a:bodyPr>
          <a:lstStyle/>
          <a:p>
            <a:r>
              <a:rPr lang="en-US" altLang="en-US" b="1" dirty="0">
                <a:ea typeface="ヒラギノ明朝 Pro W6" charset="-128"/>
                <a:cs typeface="Century Gothic"/>
              </a:rPr>
              <a:t>Saving Clause </a:t>
            </a:r>
            <a:br>
              <a:rPr lang="en-US" altLang="en-US" b="1" dirty="0">
                <a:ea typeface="ヒラギノ明朝 Pro W6" charset="-128"/>
                <a:cs typeface="Century Gothic"/>
              </a:rPr>
            </a:br>
            <a:r>
              <a:rPr lang="en-US" altLang="en-US" b="1" dirty="0">
                <a:ea typeface="ヒラギノ明朝 Pro W6" charset="-128"/>
                <a:cs typeface="Century Gothic"/>
              </a:rPr>
              <a:t>21 U.S.C.§387p(a)(2)(B):</a:t>
            </a:r>
            <a:endParaRPr lang="en-US" dirty="0"/>
          </a:p>
        </p:txBody>
      </p:sp>
      <p:sp>
        <p:nvSpPr>
          <p:cNvPr id="3" name="Content Placeholder 2">
            <a:extLst>
              <a:ext uri="{FF2B5EF4-FFF2-40B4-BE49-F238E27FC236}">
                <a16:creationId xmlns:a16="http://schemas.microsoft.com/office/drawing/2014/main" id="{11CC2ADA-1E16-4144-B379-B6C88A2488B0}"/>
              </a:ext>
            </a:extLst>
          </p:cNvPr>
          <p:cNvSpPr>
            <a:spLocks noGrp="1"/>
          </p:cNvSpPr>
          <p:nvPr>
            <p:ph idx="1"/>
          </p:nvPr>
        </p:nvSpPr>
        <p:spPr/>
        <p:txBody>
          <a:bodyPr>
            <a:noAutofit/>
          </a:bodyPr>
          <a:lstStyle/>
          <a:p>
            <a:pPr marL="0" lvl="1" indent="0">
              <a:spcBef>
                <a:spcPct val="0"/>
              </a:spcBef>
              <a:buFont typeface="Arial"/>
              <a:buNone/>
            </a:pPr>
            <a:endParaRPr lang="en-US" altLang="en-US" i="1" dirty="0">
              <a:ea typeface="ヒラギノ明朝 Pro W6" charset="-128"/>
              <a:cs typeface="Century Gothic"/>
            </a:endParaRPr>
          </a:p>
          <a:p>
            <a:pPr marL="0" lvl="1" indent="0">
              <a:spcBef>
                <a:spcPct val="0"/>
              </a:spcBef>
              <a:buFont typeface="Arial"/>
              <a:buNone/>
            </a:pPr>
            <a:r>
              <a:rPr lang="en-US" altLang="en-US" sz="3600" i="1" dirty="0">
                <a:ea typeface="ヒラギノ明朝 Pro W6" charset="-128"/>
                <a:cs typeface="Century Gothic"/>
              </a:rPr>
              <a:t>“[The Preemption Clause] does not apply to requirements relating to the sale, distribution, possession, information reporting to the State, exposure to, access to, the advertising and promotion of, or use of, tobacco products by individuals of any age, or relating to fire safety standards for tobacco products.” </a:t>
            </a:r>
          </a:p>
        </p:txBody>
      </p:sp>
    </p:spTree>
    <p:extLst>
      <p:ext uri="{BB962C8B-B14F-4D97-AF65-F5344CB8AC3E}">
        <p14:creationId xmlns:p14="http://schemas.microsoft.com/office/powerpoint/2010/main" val="4885478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451A3-ECD1-4D11-A87B-9911D6BB4FF2}"/>
              </a:ext>
            </a:extLst>
          </p:cNvPr>
          <p:cNvSpPr>
            <a:spLocks noGrp="1"/>
          </p:cNvSpPr>
          <p:nvPr>
            <p:ph type="ctrTitle"/>
          </p:nvPr>
        </p:nvSpPr>
        <p:spPr/>
        <p:txBody>
          <a:bodyPr>
            <a:normAutofit/>
          </a:bodyPr>
          <a:lstStyle/>
          <a:p>
            <a:r>
              <a:rPr lang="en-US" b="1" dirty="0">
                <a:cs typeface="Century Gothic"/>
              </a:rPr>
              <a:t>One example in New York City</a:t>
            </a:r>
            <a:endParaRPr lang="en-US" dirty="0"/>
          </a:p>
        </p:txBody>
      </p:sp>
    </p:spTree>
    <p:extLst>
      <p:ext uri="{BB962C8B-B14F-4D97-AF65-F5344CB8AC3E}">
        <p14:creationId xmlns:p14="http://schemas.microsoft.com/office/powerpoint/2010/main" val="1893063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3F32-43C1-4DC3-8CA4-BA66F450B832}"/>
              </a:ext>
            </a:extLst>
          </p:cNvPr>
          <p:cNvSpPr>
            <a:spLocks noGrp="1"/>
          </p:cNvSpPr>
          <p:nvPr>
            <p:ph type="title"/>
          </p:nvPr>
        </p:nvSpPr>
        <p:spPr/>
        <p:txBody>
          <a:bodyPr/>
          <a:lstStyle/>
          <a:p>
            <a:r>
              <a:rPr lang="en-US" b="1" dirty="0">
                <a:cs typeface="Century Gothic"/>
              </a:rPr>
              <a:t>California Labor Code</a:t>
            </a:r>
            <a:endParaRPr lang="en-US" dirty="0"/>
          </a:p>
        </p:txBody>
      </p:sp>
      <p:sp>
        <p:nvSpPr>
          <p:cNvPr id="3" name="Content Placeholder 2">
            <a:extLst>
              <a:ext uri="{FF2B5EF4-FFF2-40B4-BE49-F238E27FC236}">
                <a16:creationId xmlns:a16="http://schemas.microsoft.com/office/drawing/2014/main" id="{D75FE60A-E01A-4384-8F5C-20E0B93F1066}"/>
              </a:ext>
            </a:extLst>
          </p:cNvPr>
          <p:cNvSpPr>
            <a:spLocks noGrp="1"/>
          </p:cNvSpPr>
          <p:nvPr>
            <p:ph idx="1"/>
          </p:nvPr>
        </p:nvSpPr>
        <p:spPr/>
        <p:txBody>
          <a:bodyPr/>
          <a:lstStyle/>
          <a:p>
            <a:pPr marL="0" indent="0">
              <a:buNone/>
            </a:pPr>
            <a:r>
              <a:rPr lang="en-US" altLang="en-US" sz="3600" b="1" dirty="0">
                <a:ea typeface="ヒラギノ明朝 Pro W6" charset="-128"/>
                <a:cs typeface="Century Gothic"/>
              </a:rPr>
              <a:t>Preemption Clause: </a:t>
            </a:r>
            <a:r>
              <a:rPr lang="en-US" altLang="en-US" sz="3600" dirty="0">
                <a:ea typeface="ヒラギノ明朝 Pro W6" charset="-128"/>
                <a:cs typeface="Century Gothic"/>
              </a:rPr>
              <a:t>Prohibits local governments from enacting workplace smoking restrictions.</a:t>
            </a:r>
            <a:endParaRPr lang="en-US" sz="3600" dirty="0">
              <a:cs typeface="Century Gothic"/>
            </a:endParaRPr>
          </a:p>
          <a:p>
            <a:pPr marL="0" indent="0">
              <a:buNone/>
            </a:pPr>
            <a:endParaRPr lang="en-US" altLang="en-US" sz="3600" b="1" dirty="0">
              <a:ea typeface="ヒラギノ明朝 Pro W6" charset="-128"/>
              <a:cs typeface="Century Gothic"/>
            </a:endParaRPr>
          </a:p>
          <a:p>
            <a:pPr marL="0" indent="0">
              <a:buNone/>
            </a:pPr>
            <a:endParaRPr lang="en-US" altLang="en-US" sz="3600" b="1" dirty="0">
              <a:ea typeface="ヒラギノ明朝 Pro W6" charset="-128"/>
              <a:cs typeface="Century Gothic"/>
            </a:endParaRPr>
          </a:p>
          <a:p>
            <a:pPr marL="0" indent="0">
              <a:buNone/>
            </a:pPr>
            <a:r>
              <a:rPr lang="en-US" altLang="en-US" sz="3600" b="1" dirty="0">
                <a:ea typeface="ヒラギノ明朝 Pro W6" charset="-128"/>
                <a:cs typeface="Century Gothic"/>
              </a:rPr>
              <a:t>Saving Clause: </a:t>
            </a:r>
            <a:r>
              <a:rPr lang="en-US" altLang="en-US" sz="3600" dirty="0">
                <a:ea typeface="ヒラギノ明朝 Pro W6" charset="-128"/>
                <a:cs typeface="Century Gothic"/>
              </a:rPr>
              <a:t>Allows local regulation of smoking in “any area not defined as a ‘place of employment.’”</a:t>
            </a:r>
          </a:p>
          <a:p>
            <a:endParaRPr lang="en-US" dirty="0"/>
          </a:p>
        </p:txBody>
      </p:sp>
    </p:spTree>
    <p:extLst>
      <p:ext uri="{BB962C8B-B14F-4D97-AF65-F5344CB8AC3E}">
        <p14:creationId xmlns:p14="http://schemas.microsoft.com/office/powerpoint/2010/main" val="10200609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2331A6-2974-4110-B79D-B6C1A2D9F6C6}"/>
              </a:ext>
            </a:extLst>
          </p:cNvPr>
          <p:cNvSpPr>
            <a:spLocks noGrp="1"/>
          </p:cNvSpPr>
          <p:nvPr>
            <p:ph type="ctrTitle"/>
          </p:nvPr>
        </p:nvSpPr>
        <p:spPr/>
        <p:txBody>
          <a:bodyPr>
            <a:normAutofit/>
          </a:bodyPr>
          <a:lstStyle/>
          <a:p>
            <a:r>
              <a:rPr lang="en-US" dirty="0">
                <a:cs typeface="Century Gothic"/>
              </a:rPr>
              <a:t>How can you be alert to </a:t>
            </a:r>
            <a:r>
              <a:rPr lang="en-US" b="1" dirty="0">
                <a:cs typeface="Century Gothic"/>
              </a:rPr>
              <a:t>preemption?</a:t>
            </a:r>
            <a:endParaRPr lang="en-US" dirty="0"/>
          </a:p>
        </p:txBody>
      </p:sp>
    </p:spTree>
    <p:extLst>
      <p:ext uri="{BB962C8B-B14F-4D97-AF65-F5344CB8AC3E}">
        <p14:creationId xmlns:p14="http://schemas.microsoft.com/office/powerpoint/2010/main" val="33793557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140F3-B65D-4D40-8F7C-D19922BFDA6F}"/>
              </a:ext>
            </a:extLst>
          </p:cNvPr>
          <p:cNvSpPr>
            <a:spLocks noGrp="1"/>
          </p:cNvSpPr>
          <p:nvPr>
            <p:ph type="ctrTitle"/>
          </p:nvPr>
        </p:nvSpPr>
        <p:spPr/>
        <p:txBody>
          <a:bodyPr>
            <a:normAutofit/>
          </a:bodyPr>
          <a:lstStyle/>
          <a:p>
            <a:r>
              <a:rPr lang="en-US" dirty="0">
                <a:cs typeface="Century Gothic"/>
              </a:rPr>
              <a:t>Case study: </a:t>
            </a:r>
            <a:r>
              <a:rPr lang="en-US" b="1" dirty="0">
                <a:cs typeface="Century Gothic"/>
              </a:rPr>
              <a:t>Ohio</a:t>
            </a:r>
            <a:endParaRPr lang="en-US" dirty="0"/>
          </a:p>
        </p:txBody>
      </p:sp>
    </p:spTree>
    <p:extLst>
      <p:ext uri="{BB962C8B-B14F-4D97-AF65-F5344CB8AC3E}">
        <p14:creationId xmlns:p14="http://schemas.microsoft.com/office/powerpoint/2010/main" val="2693335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93E1-D90F-484D-9AF1-D5032E13F360}"/>
              </a:ext>
            </a:extLst>
          </p:cNvPr>
          <p:cNvSpPr>
            <a:spLocks noGrp="1"/>
          </p:cNvSpPr>
          <p:nvPr>
            <p:ph type="title"/>
          </p:nvPr>
        </p:nvSpPr>
        <p:spPr/>
        <p:txBody>
          <a:bodyPr>
            <a:normAutofit/>
          </a:bodyPr>
          <a:lstStyle/>
          <a:p>
            <a:r>
              <a:rPr lang="en-US" sz="5400" b="1" dirty="0"/>
              <a:t>Ohio Court Ruling</a:t>
            </a:r>
          </a:p>
        </p:txBody>
      </p:sp>
      <p:sp>
        <p:nvSpPr>
          <p:cNvPr id="11" name="Content Placeholder 10">
            <a:extLst>
              <a:ext uri="{FF2B5EF4-FFF2-40B4-BE49-F238E27FC236}">
                <a16:creationId xmlns:a16="http://schemas.microsoft.com/office/drawing/2014/main" id="{E5200AE3-A792-4287-88B3-6280A6148EA1}"/>
              </a:ext>
            </a:extLst>
          </p:cNvPr>
          <p:cNvSpPr>
            <a:spLocks noGrp="1"/>
          </p:cNvSpPr>
          <p:nvPr>
            <p:ph idx="1"/>
          </p:nvPr>
        </p:nvSpPr>
        <p:spPr/>
        <p:txBody>
          <a:bodyPr>
            <a:normAutofit/>
          </a:bodyPr>
          <a:lstStyle/>
          <a:p>
            <a:pPr marL="0" indent="0">
              <a:buNone/>
            </a:pPr>
            <a:r>
              <a:rPr lang="en-US" sz="4400" dirty="0"/>
              <a:t>The Ohio Senate's attempt to preempt the city from exercising its home rule powers was unconstitutional. Cleveland acted within its authority to pass a ban on trans fats.</a:t>
            </a:r>
            <a:endParaRPr lang="en-US" dirty="0"/>
          </a:p>
        </p:txBody>
      </p:sp>
    </p:spTree>
    <p:extLst>
      <p:ext uri="{BB962C8B-B14F-4D97-AF65-F5344CB8AC3E}">
        <p14:creationId xmlns:p14="http://schemas.microsoft.com/office/powerpoint/2010/main" val="39410731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B9EC9F-D5E2-4EE7-8D4C-5C89067BF9EF}"/>
              </a:ext>
            </a:extLst>
          </p:cNvPr>
          <p:cNvSpPr>
            <a:spLocks noGrp="1"/>
          </p:cNvSpPr>
          <p:nvPr>
            <p:ph type="title"/>
          </p:nvPr>
        </p:nvSpPr>
        <p:spPr/>
        <p:txBody>
          <a:bodyPr>
            <a:normAutofit/>
          </a:bodyPr>
          <a:lstStyle/>
          <a:p>
            <a:r>
              <a:rPr lang="en-US" sz="5400" b="1" dirty="0">
                <a:cs typeface="Century Gothic"/>
              </a:rPr>
              <a:t>Recap: Preemption &amp; Public Health </a:t>
            </a:r>
            <a:endParaRPr lang="en-US" sz="5400" dirty="0"/>
          </a:p>
        </p:txBody>
      </p:sp>
      <p:sp>
        <p:nvSpPr>
          <p:cNvPr id="2" name="Content Placeholder 1">
            <a:extLst>
              <a:ext uri="{FF2B5EF4-FFF2-40B4-BE49-F238E27FC236}">
                <a16:creationId xmlns:a16="http://schemas.microsoft.com/office/drawing/2014/main" id="{4682AFB9-CFC5-4243-AEC3-0D7A3406261B}"/>
              </a:ext>
            </a:extLst>
          </p:cNvPr>
          <p:cNvSpPr>
            <a:spLocks noGrp="1"/>
          </p:cNvSpPr>
          <p:nvPr>
            <p:ph idx="1"/>
          </p:nvPr>
        </p:nvSpPr>
        <p:spPr/>
        <p:txBody>
          <a:bodyPr>
            <a:normAutofit/>
          </a:bodyPr>
          <a:lstStyle/>
          <a:p>
            <a:pPr lvl="0"/>
            <a:r>
              <a:rPr lang="en-US" sz="3600" dirty="0"/>
              <a:t>Identify preemption as early as possible</a:t>
            </a:r>
          </a:p>
          <a:p>
            <a:pPr lvl="0"/>
            <a:r>
              <a:rPr lang="en-US" sz="3600" dirty="0"/>
              <a:t>Understand the scope of the preemption</a:t>
            </a:r>
          </a:p>
          <a:p>
            <a:pPr lvl="0"/>
            <a:r>
              <a:rPr lang="en-US" sz="3600" dirty="0"/>
              <a:t>Determine a strategy to address preemption</a:t>
            </a:r>
          </a:p>
          <a:p>
            <a:pPr lvl="0"/>
            <a:r>
              <a:rPr lang="en-US" sz="3600" dirty="0"/>
              <a:t>Consider proactive legislation to prevent situations like the Ohio example—where preemption provisions are added in last minute or tucked away in a “junk drawer” bill</a:t>
            </a:r>
          </a:p>
        </p:txBody>
      </p:sp>
    </p:spTree>
    <p:extLst>
      <p:ext uri="{BB962C8B-B14F-4D97-AF65-F5344CB8AC3E}">
        <p14:creationId xmlns:p14="http://schemas.microsoft.com/office/powerpoint/2010/main" val="33679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B12CF8-BD60-4FFD-A31F-8FD55AA925D9}"/>
              </a:ext>
            </a:extLst>
          </p:cNvPr>
          <p:cNvSpPr>
            <a:spLocks noGrp="1"/>
          </p:cNvSpPr>
          <p:nvPr>
            <p:ph type="title"/>
          </p:nvPr>
        </p:nvSpPr>
        <p:spPr/>
        <p:txBody>
          <a:bodyPr>
            <a:normAutofit/>
          </a:bodyPr>
          <a:lstStyle/>
          <a:p>
            <a:r>
              <a:rPr lang="en-US" sz="6000" b="1" dirty="0">
                <a:cs typeface="Century Gothic"/>
              </a:rPr>
              <a:t>Federalism &amp; Police Power</a:t>
            </a:r>
            <a:endParaRPr lang="en-US" sz="6000" dirty="0"/>
          </a:p>
        </p:txBody>
      </p:sp>
      <p:sp>
        <p:nvSpPr>
          <p:cNvPr id="3" name="Content Placeholder 2">
            <a:extLst>
              <a:ext uri="{FF2B5EF4-FFF2-40B4-BE49-F238E27FC236}">
                <a16:creationId xmlns:a16="http://schemas.microsoft.com/office/drawing/2014/main" id="{008D1D9A-B542-456E-AF04-C7444F241FE8}"/>
              </a:ext>
            </a:extLst>
          </p:cNvPr>
          <p:cNvSpPr>
            <a:spLocks noGrp="1"/>
          </p:cNvSpPr>
          <p:nvPr>
            <p:ph idx="1"/>
          </p:nvPr>
        </p:nvSpPr>
        <p:spPr/>
        <p:txBody>
          <a:bodyPr/>
          <a:lstStyle/>
          <a:p>
            <a:r>
              <a:rPr lang="en-US" sz="3200" dirty="0"/>
              <a:t>Government authority in the United States – including all authority related to public health – is divided between the federal, state, and local levels. </a:t>
            </a:r>
          </a:p>
          <a:p>
            <a:endParaRPr lang="en-US" sz="3200" dirty="0"/>
          </a:p>
          <a:p>
            <a:r>
              <a:rPr lang="en-US" sz="3200" dirty="0"/>
              <a:t>The primary source of this authority is, of course, the US Constitution</a:t>
            </a:r>
          </a:p>
          <a:p>
            <a:pPr marL="0" indent="0">
              <a:buNone/>
            </a:pPr>
            <a:endParaRPr lang="en-US" dirty="0"/>
          </a:p>
        </p:txBody>
      </p:sp>
    </p:spTree>
    <p:extLst>
      <p:ext uri="{BB962C8B-B14F-4D97-AF65-F5344CB8AC3E}">
        <p14:creationId xmlns:p14="http://schemas.microsoft.com/office/powerpoint/2010/main" val="1029123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CF069-1C82-4F0D-B22B-15166DF75F82}"/>
              </a:ext>
            </a:extLst>
          </p:cNvPr>
          <p:cNvSpPr>
            <a:spLocks noGrp="1"/>
          </p:cNvSpPr>
          <p:nvPr>
            <p:ph type="title"/>
          </p:nvPr>
        </p:nvSpPr>
        <p:spPr/>
        <p:txBody>
          <a:bodyPr/>
          <a:lstStyle/>
          <a:p>
            <a:r>
              <a:rPr lang="en-US" altLang="en-US" b="1" dirty="0">
                <a:cs typeface="Arial" panose="020B0604020202020204" pitchFamily="34" charset="0"/>
              </a:rPr>
              <a:t>DISCLAIMER</a:t>
            </a:r>
            <a:endParaRPr lang="en-US" dirty="0"/>
          </a:p>
        </p:txBody>
      </p:sp>
      <p:sp>
        <p:nvSpPr>
          <p:cNvPr id="3" name="Content Placeholder 2">
            <a:extLst>
              <a:ext uri="{FF2B5EF4-FFF2-40B4-BE49-F238E27FC236}">
                <a16:creationId xmlns:a16="http://schemas.microsoft.com/office/drawing/2014/main" id="{A55F5066-1721-414F-9636-51626F4BDB5A}"/>
              </a:ext>
            </a:extLst>
          </p:cNvPr>
          <p:cNvSpPr>
            <a:spLocks noGrp="1"/>
          </p:cNvSpPr>
          <p:nvPr>
            <p:ph idx="1"/>
          </p:nvPr>
        </p:nvSpPr>
        <p:spPr>
          <a:xfrm>
            <a:off x="838200" y="1562986"/>
            <a:ext cx="10515600" cy="4613977"/>
          </a:xfrm>
        </p:spPr>
        <p:txBody>
          <a:bodyPr>
            <a:normAutofit fontScale="92500"/>
          </a:bodyPr>
          <a:lstStyle/>
          <a:p>
            <a:pPr marL="0" indent="0">
              <a:buNone/>
              <a:defRPr/>
            </a:pPr>
            <a:r>
              <a:rPr lang="en-US" sz="3200" i="1" dirty="0">
                <a:cs typeface="Arial"/>
              </a:rPr>
              <a:t>Funding for this activity was made possible (in part) by CDC. The views expressed in activity materials or publications and by speakers and moderators do not necessarily reflect the official policies of the Department of Health and Human Services, nor does the mention of trade names, commercial practices, or organizations imply endorsement by the US government.</a:t>
            </a:r>
          </a:p>
          <a:p>
            <a:pPr marL="0" indent="0">
              <a:buNone/>
              <a:defRPr/>
            </a:pPr>
            <a:r>
              <a:rPr lang="en-US" sz="3200" i="1" dirty="0">
                <a:cs typeface="Arial"/>
              </a:rPr>
              <a:t> </a:t>
            </a:r>
          </a:p>
          <a:p>
            <a:pPr marL="0" indent="0">
              <a:buNone/>
              <a:defRPr/>
            </a:pPr>
            <a:r>
              <a:rPr lang="en-US" sz="3200" i="1" dirty="0">
                <a:cs typeface="Arial"/>
              </a:rPr>
              <a:t>Written materials for this activity were supported by the Cooperative Agreement Number 1U38OT000141-01 from CDC’s Office for State, Tribal, Local and Territorial Support.</a:t>
            </a:r>
            <a:endParaRPr lang="en-US" sz="3200" i="1" dirty="0"/>
          </a:p>
          <a:p>
            <a:endParaRPr lang="en-US" dirty="0"/>
          </a:p>
        </p:txBody>
      </p:sp>
    </p:spTree>
    <p:extLst>
      <p:ext uri="{BB962C8B-B14F-4D97-AF65-F5344CB8AC3E}">
        <p14:creationId xmlns:p14="http://schemas.microsoft.com/office/powerpoint/2010/main" val="6931229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07480E-075E-482E-922E-6D897C759CF9}"/>
              </a:ext>
            </a:extLst>
          </p:cNvPr>
          <p:cNvSpPr>
            <a:spLocks noGrp="1"/>
          </p:cNvSpPr>
          <p:nvPr>
            <p:ph type="ctrTitle"/>
          </p:nvPr>
        </p:nvSpPr>
        <p:spPr>
          <a:xfrm>
            <a:off x="1523999" y="1122363"/>
            <a:ext cx="9467461" cy="2387600"/>
          </a:xfrm>
        </p:spPr>
        <p:txBody>
          <a:bodyPr>
            <a:normAutofit/>
          </a:bodyPr>
          <a:lstStyle/>
          <a:p>
            <a:r>
              <a:rPr lang="en-US" sz="4400" b="1" dirty="0">
                <a:cs typeface="Arial Narrow"/>
              </a:rPr>
              <a:t>Thank you!</a:t>
            </a:r>
            <a:endParaRPr lang="en-US" sz="4400" dirty="0"/>
          </a:p>
        </p:txBody>
      </p:sp>
    </p:spTree>
    <p:extLst>
      <p:ext uri="{BB962C8B-B14F-4D97-AF65-F5344CB8AC3E}">
        <p14:creationId xmlns:p14="http://schemas.microsoft.com/office/powerpoint/2010/main" val="178960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AE63-8607-4D1B-BC65-012C78E6A68A}"/>
              </a:ext>
            </a:extLst>
          </p:cNvPr>
          <p:cNvSpPr>
            <a:spLocks noGrp="1"/>
          </p:cNvSpPr>
          <p:nvPr>
            <p:ph type="title"/>
          </p:nvPr>
        </p:nvSpPr>
        <p:spPr/>
        <p:txBody>
          <a:bodyPr>
            <a:normAutofit fontScale="90000"/>
          </a:bodyPr>
          <a:lstStyle/>
          <a:p>
            <a:r>
              <a:rPr lang="en-US" sz="6000" b="1" dirty="0">
                <a:cs typeface="Century Gothic"/>
              </a:rPr>
              <a:t>The US Constitution</a:t>
            </a:r>
            <a:br>
              <a:rPr lang="en-US" b="1" dirty="0">
                <a:cs typeface="Century Gothic"/>
              </a:rPr>
            </a:br>
            <a:r>
              <a:rPr lang="en-US" i="1" dirty="0">
                <a:cs typeface="Segoe Script"/>
              </a:rPr>
              <a:t>“Supreme law of the land”</a:t>
            </a:r>
            <a:endParaRPr lang="en-US" i="1" dirty="0"/>
          </a:p>
        </p:txBody>
      </p:sp>
      <p:sp>
        <p:nvSpPr>
          <p:cNvPr id="3" name="Content Placeholder 2">
            <a:extLst>
              <a:ext uri="{FF2B5EF4-FFF2-40B4-BE49-F238E27FC236}">
                <a16:creationId xmlns:a16="http://schemas.microsoft.com/office/drawing/2014/main" id="{EE706E5E-1075-492E-91D4-CF804F4E9045}"/>
              </a:ext>
            </a:extLst>
          </p:cNvPr>
          <p:cNvSpPr>
            <a:spLocks noGrp="1"/>
          </p:cNvSpPr>
          <p:nvPr>
            <p:ph idx="1"/>
          </p:nvPr>
        </p:nvSpPr>
        <p:spPr/>
        <p:txBody>
          <a:bodyPr anchor="ctr"/>
          <a:lstStyle/>
          <a:p>
            <a:pPr marL="0" indent="0">
              <a:buNone/>
            </a:pPr>
            <a:r>
              <a:rPr lang="en-US" sz="3600" dirty="0">
                <a:cs typeface="Century Gothic"/>
              </a:rPr>
              <a:t>Defines the power of the federal government and distributes power between the federal and state/local governments</a:t>
            </a:r>
          </a:p>
          <a:p>
            <a:endParaRPr lang="en-US" dirty="0"/>
          </a:p>
        </p:txBody>
      </p:sp>
    </p:spTree>
    <p:extLst>
      <p:ext uri="{BB962C8B-B14F-4D97-AF65-F5344CB8AC3E}">
        <p14:creationId xmlns:p14="http://schemas.microsoft.com/office/powerpoint/2010/main" val="207470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C4B5F-B6E9-4781-A12A-3FD832BCF0BC}"/>
              </a:ext>
            </a:extLst>
          </p:cNvPr>
          <p:cNvSpPr>
            <a:spLocks noGrp="1"/>
          </p:cNvSpPr>
          <p:nvPr>
            <p:ph type="title"/>
          </p:nvPr>
        </p:nvSpPr>
        <p:spPr/>
        <p:txBody>
          <a:bodyPr>
            <a:normAutofit/>
          </a:bodyPr>
          <a:lstStyle/>
          <a:p>
            <a:r>
              <a:rPr lang="en-US" altLang="en-US" b="1" dirty="0">
                <a:cs typeface="Century Gothic"/>
              </a:rPr>
              <a:t>The Constitution: Supremacy Clause</a:t>
            </a:r>
            <a:br>
              <a:rPr lang="en-US" altLang="en-US" b="1" dirty="0">
                <a:cs typeface="Century Gothic"/>
              </a:rPr>
            </a:br>
            <a:r>
              <a:rPr lang="en-US" altLang="en-US" sz="3200" dirty="0">
                <a:cs typeface="Century Gothic"/>
              </a:rPr>
              <a:t>Article VI, Clause 2</a:t>
            </a:r>
            <a:endParaRPr lang="en-US" dirty="0"/>
          </a:p>
        </p:txBody>
      </p:sp>
      <p:sp>
        <p:nvSpPr>
          <p:cNvPr id="3" name="Content Placeholder 2">
            <a:extLst>
              <a:ext uri="{FF2B5EF4-FFF2-40B4-BE49-F238E27FC236}">
                <a16:creationId xmlns:a16="http://schemas.microsoft.com/office/drawing/2014/main" id="{B1B3A417-6379-437C-B52C-3B38D64DB812}"/>
              </a:ext>
            </a:extLst>
          </p:cNvPr>
          <p:cNvSpPr>
            <a:spLocks noGrp="1"/>
          </p:cNvSpPr>
          <p:nvPr>
            <p:ph idx="1"/>
          </p:nvPr>
        </p:nvSpPr>
        <p:spPr/>
        <p:txBody>
          <a:bodyPr/>
          <a:lstStyle/>
          <a:p>
            <a:pPr marL="0" indent="0">
              <a:buNone/>
            </a:pPr>
            <a:r>
              <a:rPr lang="en-US" altLang="en-US" sz="3600" dirty="0">
                <a:cs typeface="Century Gothic"/>
              </a:rPr>
              <a:t>This Constitution, and the laws of the United States which shall be made in pursuance thereof; and all treaties made, or which shall be made, under the authority of the United States, shall be the </a:t>
            </a:r>
            <a:r>
              <a:rPr lang="en-US" altLang="en-US" sz="3600" b="1" dirty="0">
                <a:cs typeface="Century Gothic"/>
              </a:rPr>
              <a:t>supreme law of the land</a:t>
            </a:r>
            <a:r>
              <a:rPr lang="en-US" altLang="en-US" sz="3600" dirty="0">
                <a:cs typeface="Century Gothic"/>
              </a:rPr>
              <a:t>; and the judges in every state shall be bound thereby, anything in the constitution or laws of any state to the contrary notwithstanding.”</a:t>
            </a:r>
          </a:p>
          <a:p>
            <a:pPr marL="0" indent="0">
              <a:buNone/>
            </a:pPr>
            <a:endParaRPr lang="en-US" dirty="0"/>
          </a:p>
        </p:txBody>
      </p:sp>
    </p:spTree>
    <p:extLst>
      <p:ext uri="{BB962C8B-B14F-4D97-AF65-F5344CB8AC3E}">
        <p14:creationId xmlns:p14="http://schemas.microsoft.com/office/powerpoint/2010/main" val="2612636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2623-C935-4742-93D8-5E7E16EC07BF}"/>
              </a:ext>
            </a:extLst>
          </p:cNvPr>
          <p:cNvSpPr>
            <a:spLocks noGrp="1"/>
          </p:cNvSpPr>
          <p:nvPr>
            <p:ph type="title"/>
          </p:nvPr>
        </p:nvSpPr>
        <p:spPr/>
        <p:txBody>
          <a:bodyPr>
            <a:normAutofit/>
          </a:bodyPr>
          <a:lstStyle/>
          <a:p>
            <a:r>
              <a:rPr lang="en-US" sz="6000" b="1" dirty="0">
                <a:cs typeface="Century Gothic"/>
              </a:rPr>
              <a:t>Limited Powers</a:t>
            </a:r>
            <a:endParaRPr lang="en-US" sz="6000" dirty="0"/>
          </a:p>
        </p:txBody>
      </p:sp>
      <p:sp>
        <p:nvSpPr>
          <p:cNvPr id="3" name="Content Placeholder 2">
            <a:extLst>
              <a:ext uri="{FF2B5EF4-FFF2-40B4-BE49-F238E27FC236}">
                <a16:creationId xmlns:a16="http://schemas.microsoft.com/office/drawing/2014/main" id="{EE1FF6A7-DBB3-4AC2-8567-F2F32FC8FA00}"/>
              </a:ext>
            </a:extLst>
          </p:cNvPr>
          <p:cNvSpPr>
            <a:spLocks noGrp="1"/>
          </p:cNvSpPr>
          <p:nvPr>
            <p:ph idx="1"/>
          </p:nvPr>
        </p:nvSpPr>
        <p:spPr/>
        <p:txBody>
          <a:bodyPr>
            <a:normAutofit/>
          </a:bodyPr>
          <a:lstStyle/>
          <a:p>
            <a:pPr>
              <a:lnSpc>
                <a:spcPct val="114000"/>
              </a:lnSpc>
            </a:pPr>
            <a:r>
              <a:rPr lang="en-US" altLang="en-US" sz="3600" dirty="0">
                <a:cs typeface="Century Gothic"/>
              </a:rPr>
              <a:t>Levy taxes</a:t>
            </a:r>
          </a:p>
          <a:p>
            <a:pPr>
              <a:lnSpc>
                <a:spcPct val="114000"/>
              </a:lnSpc>
            </a:pPr>
            <a:r>
              <a:rPr lang="en-US" altLang="en-US" sz="3600" dirty="0">
                <a:cs typeface="Century Gothic"/>
              </a:rPr>
              <a:t>Spend for the general welfare</a:t>
            </a:r>
          </a:p>
          <a:p>
            <a:pPr>
              <a:lnSpc>
                <a:spcPct val="114000"/>
              </a:lnSpc>
            </a:pPr>
            <a:r>
              <a:rPr lang="en-US" altLang="en-US" sz="3600" dirty="0">
                <a:cs typeface="Century Gothic"/>
              </a:rPr>
              <a:t>Regulate commerce with foreign nations, among states, and with tribes</a:t>
            </a:r>
          </a:p>
          <a:p>
            <a:pPr>
              <a:lnSpc>
                <a:spcPct val="114000"/>
              </a:lnSpc>
            </a:pPr>
            <a:r>
              <a:rPr lang="en-US" altLang="en-US" sz="3600" dirty="0">
                <a:cs typeface="Century Gothic"/>
              </a:rPr>
              <a:t>Make all laws that are necessary and proper</a:t>
            </a:r>
            <a:endParaRPr lang="en-US" sz="3600" dirty="0">
              <a:cs typeface="Century Gothic"/>
            </a:endParaRPr>
          </a:p>
          <a:p>
            <a:pPr marL="0" indent="0">
              <a:buNone/>
            </a:pPr>
            <a:endParaRPr lang="en-US" dirty="0"/>
          </a:p>
        </p:txBody>
      </p:sp>
    </p:spTree>
    <p:extLst>
      <p:ext uri="{BB962C8B-B14F-4D97-AF65-F5344CB8AC3E}">
        <p14:creationId xmlns:p14="http://schemas.microsoft.com/office/powerpoint/2010/main" val="3440217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19681</TotalTime>
  <Words>1464</Words>
  <Application>Microsoft Office PowerPoint</Application>
  <PresentationFormat>Widescreen</PresentationFormat>
  <Paragraphs>193</Paragraphs>
  <Slides>61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Calibri Light</vt:lpstr>
      <vt:lpstr>Century Gothic</vt:lpstr>
      <vt:lpstr>Office Theme</vt:lpstr>
      <vt:lpstr>Preemption and Public Health </vt:lpstr>
      <vt:lpstr>CHANGELAB SOLUTIONS DISCLAIMER</vt:lpstr>
      <vt:lpstr>CDC DISCLAIMER</vt:lpstr>
      <vt:lpstr>What we’ll DISCUSS</vt:lpstr>
      <vt:lpstr>Sources of Authority </vt:lpstr>
      <vt:lpstr>Federalism &amp; Police Power</vt:lpstr>
      <vt:lpstr>The US Constitution “Supreme law of the land”</vt:lpstr>
      <vt:lpstr>The Constitution: Supremacy Clause Article VI, Clause 2</vt:lpstr>
      <vt:lpstr>Limited Powers</vt:lpstr>
      <vt:lpstr>Reservation of Power: 10th Amendment</vt:lpstr>
      <vt:lpstr>What about police power?</vt:lpstr>
      <vt:lpstr>State Plenary Powers</vt:lpstr>
      <vt:lpstr>State Laws Vary: Home Rule</vt:lpstr>
      <vt:lpstr>State Laws Vary: Dillon’s Rule</vt:lpstr>
      <vt:lpstr>Q. True or False? Federal Government</vt:lpstr>
      <vt:lpstr>A. True or False? Federal Government</vt:lpstr>
      <vt:lpstr>Q. True or False? Local Government</vt:lpstr>
      <vt:lpstr>A. True or False? Local Government</vt:lpstr>
      <vt:lpstr>What is preemption?</vt:lpstr>
      <vt:lpstr>Preemption: Defined</vt:lpstr>
      <vt:lpstr>Types of Preemption</vt:lpstr>
      <vt:lpstr>Ceiling PREEMPTION</vt:lpstr>
      <vt:lpstr>Airline Safety</vt:lpstr>
      <vt:lpstr>Nuclear Power Plant Safety</vt:lpstr>
      <vt:lpstr>Military or Foreign Policies</vt:lpstr>
      <vt:lpstr>SNAP Funds</vt:lpstr>
      <vt:lpstr>Floor PREEMPTION</vt:lpstr>
      <vt:lpstr>IOM Recommendation 5:</vt:lpstr>
      <vt:lpstr>School Nutrition Standards</vt:lpstr>
      <vt:lpstr>Civil Rights Laws</vt:lpstr>
      <vt:lpstr>Environmental Protection Standards</vt:lpstr>
      <vt:lpstr>What about vacuum/null preemption?</vt:lpstr>
      <vt:lpstr>This leaves gaps where lower levels of government can’t regulate</vt:lpstr>
      <vt:lpstr>Vacuum Preemption: Example</vt:lpstr>
      <vt:lpstr>MISSISSIPPI CODE ANN. §75-29-901</vt:lpstr>
      <vt:lpstr>What are the consequences?</vt:lpstr>
      <vt:lpstr>Punitive Preemption</vt:lpstr>
      <vt:lpstr>Spotting Preemption </vt:lpstr>
      <vt:lpstr>Q1. Are you a state or local government?</vt:lpstr>
      <vt:lpstr>Q2. What does the language of the law say?</vt:lpstr>
      <vt:lpstr>Example from Oklahoma  </vt:lpstr>
      <vt:lpstr>Example from West Hollywood, CA </vt:lpstr>
      <vt:lpstr>What are the CONSEQUENCES? </vt:lpstr>
      <vt:lpstr>Q. To determine whether or not there is preemption, what should you consider?</vt:lpstr>
      <vt:lpstr>A. To determine whether or not there is preemption, what should you consider?</vt:lpstr>
      <vt:lpstr>Preemption in Action </vt:lpstr>
      <vt:lpstr>How to track PREEMPTION</vt:lpstr>
      <vt:lpstr>How can you know your authority?</vt:lpstr>
      <vt:lpstr>State or local government?</vt:lpstr>
      <vt:lpstr>Express or Implied   PREEMPTION?</vt:lpstr>
      <vt:lpstr>Include a savings clause</vt:lpstr>
      <vt:lpstr>Federal Tobacco Control Act Preservation Clause  21 U.S.C.§387p(a)(1): </vt:lpstr>
      <vt:lpstr>Saving Clause  21 U.S.C.§387p(a)(2)(B):</vt:lpstr>
      <vt:lpstr>One example in New York City</vt:lpstr>
      <vt:lpstr>California Labor Code</vt:lpstr>
      <vt:lpstr>How can you be alert to preemption?</vt:lpstr>
      <vt:lpstr>Case study: Ohio</vt:lpstr>
      <vt:lpstr>Ohio Court Ruling</vt:lpstr>
      <vt:lpstr>Recap: Preemption &amp; Public Health </vt:lpstr>
      <vt:lpstr>DISCLAIMER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Preemption and Public Health</dc:title>
  <dc:creator>Nadia Rojas</dc:creator>
  <cp:lastModifiedBy>Rebecca Johnson</cp:lastModifiedBy>
  <cp:revision>59</cp:revision>
  <dcterms:created xsi:type="dcterms:W3CDTF">2019-04-10T17:47:29Z</dcterms:created>
  <dcterms:modified xsi:type="dcterms:W3CDTF">2019-10-04T01:52:55Z</dcterms:modified>
</cp:coreProperties>
</file>